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3" r:id="rId4"/>
    <p:sldMasterId id="2147483738" r:id="rId5"/>
  </p:sldMasterIdLst>
  <p:notesMasterIdLst>
    <p:notesMasterId r:id="rId14"/>
  </p:notesMasterIdLst>
  <p:handoutMasterIdLst>
    <p:handoutMasterId r:id="rId15"/>
  </p:handoutMasterIdLst>
  <p:sldIdLst>
    <p:sldId id="292" r:id="rId6"/>
    <p:sldId id="304" r:id="rId7"/>
    <p:sldId id="297" r:id="rId8"/>
    <p:sldId id="305" r:id="rId9"/>
    <p:sldId id="308" r:id="rId10"/>
    <p:sldId id="306" r:id="rId11"/>
    <p:sldId id="298" r:id="rId12"/>
    <p:sldId id="290" r:id="rId13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463C"/>
    <a:srgbClr val="AFFAE6"/>
    <a:srgbClr val="E8E8E8"/>
    <a:srgbClr val="80B7BA"/>
    <a:srgbClr val="7D8ED0"/>
    <a:srgbClr val="8A8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4" autoAdjust="0"/>
    <p:restoredTop sz="59097" autoAdjust="0"/>
  </p:normalViewPr>
  <p:slideViewPr>
    <p:cSldViewPr snapToGrid="0" showGuides="1">
      <p:cViewPr varScale="1">
        <p:scale>
          <a:sx n="68" d="100"/>
          <a:sy n="68" d="100"/>
        </p:scale>
        <p:origin x="-2130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3570" y="-72"/>
      </p:cViewPr>
      <p:guideLst>
        <p:guide orient="horz" pos="3127"/>
        <p:guide orient="horz" pos="3131"/>
        <p:guide pos="214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gl\AppData\Local\Microsoft\Windows\Temporary%20Internet%20Files\Content.Outlook\N2SW7F89\Countries%20Ranked%20by%20Operated%20Tonnag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FILE-CLU.amaliegade33.dk\HOME\DRF\rb\Rederipanel\December%202017\Besvarelse%20af%20rederipanel%20juni%202017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Top 10 Shipping Nations in the World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0062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463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2E3-47F9-B22B-D2C636A6A41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'Countries Ranked by Operated To'!$A$2:$A$11</c:f>
              <c:strCache>
                <c:ptCount val="10"/>
                <c:pt idx="0">
                  <c:v>Greece</c:v>
                </c:pt>
                <c:pt idx="1">
                  <c:v>Singapore</c:v>
                </c:pt>
                <c:pt idx="2">
                  <c:v>China</c:v>
                </c:pt>
                <c:pt idx="3">
                  <c:v>Japan</c:v>
                </c:pt>
                <c:pt idx="4">
                  <c:v>USA</c:v>
                </c:pt>
                <c:pt idx="5">
                  <c:v>Denmark</c:v>
                </c:pt>
                <c:pt idx="6">
                  <c:v>Germany</c:v>
                </c:pt>
                <c:pt idx="7">
                  <c:v>South Korea</c:v>
                </c:pt>
                <c:pt idx="8">
                  <c:v>United Kingdom</c:v>
                </c:pt>
                <c:pt idx="9">
                  <c:v>Hong Kong</c:v>
                </c:pt>
              </c:strCache>
            </c:strRef>
          </c:cat>
          <c:val>
            <c:numRef>
              <c:f>'Countries Ranked by Operated To'!$B$2:$B$11</c:f>
              <c:numCache>
                <c:formatCode>General</c:formatCode>
                <c:ptCount val="10"/>
                <c:pt idx="0">
                  <c:v>163.01627999999999</c:v>
                </c:pt>
                <c:pt idx="1">
                  <c:v>121.45093199999999</c:v>
                </c:pt>
                <c:pt idx="2">
                  <c:v>115.43024699999999</c:v>
                </c:pt>
                <c:pt idx="3">
                  <c:v>112.427628</c:v>
                </c:pt>
                <c:pt idx="4">
                  <c:v>61.691966000000001</c:v>
                </c:pt>
                <c:pt idx="5">
                  <c:v>61.075057999999999</c:v>
                </c:pt>
                <c:pt idx="6">
                  <c:v>59.939259999999997</c:v>
                </c:pt>
                <c:pt idx="7">
                  <c:v>54.574145999999999</c:v>
                </c:pt>
                <c:pt idx="8">
                  <c:v>51.663974000000003</c:v>
                </c:pt>
                <c:pt idx="9">
                  <c:v>51.383617000000001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E3-47F9-B22B-D2C636A6A4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71164416"/>
        <c:axId val="171165952"/>
      </c:barChart>
      <c:catAx>
        <c:axId val="17116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71165952"/>
        <c:crosses val="autoZero"/>
        <c:auto val="1"/>
        <c:lblAlgn val="ctr"/>
        <c:lblOffset val="100"/>
        <c:noMultiLvlLbl val="0"/>
      </c:catAx>
      <c:valAx>
        <c:axId val="17116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Mio. operated gross tonnage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7116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a-D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463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58-492A-A83C-514C5E86C82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B58-492A-A83C-514C5E86C826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YES
69%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58-492A-A83C-514C5E86C82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NO</a:t>
                    </a:r>
                    <a:r>
                      <a:rPr lang="en-US" dirty="0"/>
                      <a:t>
31%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58-492A-A83C-514C5E86C8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da-DK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'December 2017 UK'!$A$11:$A$12</c:f>
              <c:strCache>
                <c:ptCount val="2"/>
                <c:pt idx="0">
                  <c:v>Ja</c:v>
                </c:pt>
                <c:pt idx="1">
                  <c:v>Nej</c:v>
                </c:pt>
              </c:strCache>
            </c:strRef>
          </c:cat>
          <c:val>
            <c:numRef>
              <c:f>'December 2017 UK'!$B$11:$B$12</c:f>
              <c:numCache>
                <c:formatCode>General</c:formatCode>
                <c:ptCount val="2"/>
                <c:pt idx="0">
                  <c:v>18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B58-492A-A83C-514C5E86C82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1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5" cy="498771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56738" y="1"/>
            <a:ext cx="2950475" cy="49877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877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1361758" y="4784070"/>
            <a:ext cx="4085273" cy="3914240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877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1386E511-D742-4EFE-90B5-C9FC42762E0F}" type="datetimeFigureOut">
              <a:rPr lang="da-DK" noProof="0" smtClean="0"/>
              <a:t>04-02-2019</a:t>
            </a:fld>
            <a:endParaRPr lang="da-DK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8771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A16CFAD1-D197-4A88-B173-A6412E995EE5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1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da-DK" noProof="0" dirty="0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877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514350" y="4784070"/>
            <a:ext cx="5857875" cy="45694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da-DK" noProof="0" smtClean="0"/>
              <a:t>1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378405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552450" y="4793595"/>
            <a:ext cx="5772150" cy="3914240"/>
          </a:xfrm>
        </p:spPr>
        <p:txBody>
          <a:bodyPr/>
          <a:lstStyle/>
          <a:p>
            <a:endParaRPr lang="en-US" baseline="0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da-DK" noProof="0" smtClean="0"/>
              <a:t>2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680680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4238" cy="338613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447675" y="5067300"/>
            <a:ext cx="6095999" cy="4371974"/>
          </a:xfrm>
        </p:spPr>
        <p:txBody>
          <a:bodyPr/>
          <a:lstStyle/>
          <a:p>
            <a:pPr defTabSz="915680">
              <a:defRPr/>
            </a:pP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da-DK" noProof="0" smtClean="0"/>
              <a:t>3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5183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4238" cy="3529012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314325" y="6076950"/>
            <a:ext cx="6200775" cy="35718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da-DK" noProof="0" smtClean="0"/>
              <a:t>4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230103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436563" y="1243013"/>
            <a:ext cx="5935662" cy="3148012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276225" y="5534025"/>
            <a:ext cx="6248399" cy="4086226"/>
          </a:xfrm>
        </p:spPr>
        <p:txBody>
          <a:bodyPr/>
          <a:lstStyle/>
          <a:p>
            <a:pPr defTabSz="915680"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da-DK" noProof="0" smtClean="0"/>
              <a:t>5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037059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4238" cy="3033712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476250" y="4610100"/>
            <a:ext cx="5924550" cy="502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da-DK" noProof="0" smtClean="0"/>
              <a:t>6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76338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647961" y="1243013"/>
            <a:ext cx="5314689" cy="2988934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333376" y="5476875"/>
            <a:ext cx="6200774" cy="4238625"/>
          </a:xfrm>
        </p:spPr>
        <p:txBody>
          <a:bodyPr/>
          <a:lstStyle/>
          <a:p>
            <a:pPr defTabSz="915680">
              <a:defRPr/>
            </a:pP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da-DK" noProof="0" smtClean="0"/>
              <a:t>7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715844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485775" y="4784070"/>
            <a:ext cx="5657849" cy="39142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da-DK" noProof="0" smtClean="0"/>
              <a:t>8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755964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lide DanskeReder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ggrund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0" name="Cirkel"/>
          <p:cNvSpPr/>
          <p:nvPr/>
        </p:nvSpPr>
        <p:spPr>
          <a:xfrm>
            <a:off x="-1" y="49780"/>
            <a:ext cx="1783847" cy="2880000"/>
          </a:xfrm>
          <a:custGeom>
            <a:avLst/>
            <a:gdLst>
              <a:gd name="connsiteX0" fmla="*/ 343847 w 1783847"/>
              <a:gd name="connsiteY0" fmla="*/ 0 h 2880000"/>
              <a:gd name="connsiteX1" fmla="*/ 1783847 w 1783847"/>
              <a:gd name="connsiteY1" fmla="*/ 1440000 h 2880000"/>
              <a:gd name="connsiteX2" fmla="*/ 343847 w 1783847"/>
              <a:gd name="connsiteY2" fmla="*/ 2880000 h 2880000"/>
              <a:gd name="connsiteX3" fmla="*/ 53637 w 1783847"/>
              <a:gd name="connsiteY3" fmla="*/ 2850744 h 2880000"/>
              <a:gd name="connsiteX4" fmla="*/ 0 w 1783847"/>
              <a:gd name="connsiteY4" fmla="*/ 2836953 h 2880000"/>
              <a:gd name="connsiteX5" fmla="*/ 0 w 1783847"/>
              <a:gd name="connsiteY5" fmla="*/ 43047 h 2880000"/>
              <a:gd name="connsiteX6" fmla="*/ 53637 w 1783847"/>
              <a:gd name="connsiteY6" fmla="*/ 29256 h 2880000"/>
              <a:gd name="connsiteX7" fmla="*/ 343847 w 1783847"/>
              <a:gd name="connsiteY7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3847" h="2880000">
                <a:moveTo>
                  <a:pt x="343847" y="0"/>
                </a:moveTo>
                <a:cubicBezTo>
                  <a:pt x="1139137" y="0"/>
                  <a:pt x="1783847" y="644710"/>
                  <a:pt x="1783847" y="1440000"/>
                </a:cubicBezTo>
                <a:cubicBezTo>
                  <a:pt x="1783847" y="2235290"/>
                  <a:pt x="1139137" y="2880000"/>
                  <a:pt x="343847" y="2880000"/>
                </a:cubicBezTo>
                <a:cubicBezTo>
                  <a:pt x="244436" y="2880000"/>
                  <a:pt x="147377" y="2869927"/>
                  <a:pt x="53637" y="2850744"/>
                </a:cubicBezTo>
                <a:lnTo>
                  <a:pt x="0" y="2836953"/>
                </a:lnTo>
                <a:lnTo>
                  <a:pt x="0" y="43047"/>
                </a:lnTo>
                <a:lnTo>
                  <a:pt x="53637" y="29256"/>
                </a:lnTo>
                <a:cubicBezTo>
                  <a:pt x="147377" y="10074"/>
                  <a:pt x="244436" y="0"/>
                  <a:pt x="343847" y="0"/>
                </a:cubicBezTo>
                <a:close/>
              </a:path>
            </a:pathLst>
          </a:custGeom>
          <a:solidFill>
            <a:srgbClr val="2C2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1" name="Firkant"/>
          <p:cNvSpPr/>
          <p:nvPr/>
        </p:nvSpPr>
        <p:spPr>
          <a:xfrm>
            <a:off x="0" y="4722890"/>
            <a:ext cx="4662488" cy="2135110"/>
          </a:xfrm>
          <a:prstGeom prst="rect">
            <a:avLst/>
          </a:prstGeom>
          <a:solidFill>
            <a:srgbClr val="2C2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951443"/>
            <a:ext cx="11110663" cy="3358788"/>
          </a:xfrm>
        </p:spPr>
        <p:txBody>
          <a:bodyPr anchor="t" anchorCtr="0"/>
          <a:lstStyle>
            <a:lvl1pPr algn="l">
              <a:lnSpc>
                <a:spcPct val="89000"/>
              </a:lnSpc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titel</a:t>
            </a:r>
            <a:r>
              <a:rPr lang="en-GB" dirty="0"/>
              <a:t> max </a:t>
            </a:r>
            <a:r>
              <a:rPr lang="en-GB" dirty="0" err="1"/>
              <a:t>tre</a:t>
            </a:r>
            <a:r>
              <a:rPr lang="en-GB" dirty="0"/>
              <a:t> </a:t>
            </a:r>
            <a:r>
              <a:rPr lang="en-GB" dirty="0" err="1"/>
              <a:t>linjer</a:t>
            </a:r>
            <a:endParaRPr lang="en-GB" dirty="0"/>
          </a:p>
        </p:txBody>
      </p:sp>
      <p:pic>
        <p:nvPicPr>
          <p:cNvPr id="13" name="Logo hvi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84" y="539169"/>
            <a:ext cx="1454400" cy="588321"/>
          </a:xfrm>
          <a:prstGeom prst="rect">
            <a:avLst/>
          </a:prstGeom>
        </p:spPr>
      </p:pic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9822342" y="6238022"/>
            <a:ext cx="1828321" cy="285754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F506F4A-528C-4C2F-9981-872BCC8A1BF6}" type="datetime4">
              <a:rPr lang="en-GB" smtClean="0"/>
              <a:t>04 February 2019</a:t>
            </a:fld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42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/>
        </p:nvSpPr>
        <p:spPr>
          <a:xfrm>
            <a:off x="539748" y="539750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539752" y="1833789"/>
            <a:ext cx="2280360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en-GB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en-GB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 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en-GB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498494" y="1833789"/>
            <a:ext cx="2160798" cy="25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925239" y="1815926"/>
            <a:ext cx="2358243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så det slår igennem på alle slides</a:t>
            </a: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1 Forøg forminds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49" y="2877130"/>
            <a:ext cx="549328" cy="285228"/>
          </a:xfrm>
          <a:prstGeom prst="rect">
            <a:avLst/>
          </a:prstGeom>
        </p:spPr>
      </p:pic>
      <p:pic>
        <p:nvPicPr>
          <p:cNvPr id="20" name="2 Ny slide"/>
          <p:cNvPicPr>
            <a:picLocks noChangeAspect="1"/>
          </p:cNvPicPr>
          <p:nvPr/>
        </p:nvPicPr>
        <p:blipFill rotWithShape="1">
          <a:blip r:embed="rId3"/>
          <a:srcRect l="2931" r="60888"/>
          <a:stretch/>
        </p:blipFill>
        <p:spPr>
          <a:xfrm>
            <a:off x="2714468" y="3538594"/>
            <a:ext cx="363713" cy="647461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/>
        </p:nvPicPr>
        <p:blipFill rotWithShape="1">
          <a:blip r:embed="rId3"/>
          <a:srcRect l="36944" r="2272" b="69429"/>
          <a:stretch/>
        </p:blipFill>
        <p:spPr>
          <a:xfrm>
            <a:off x="2729933" y="4208198"/>
            <a:ext cx="593368" cy="192211"/>
          </a:xfrm>
          <a:prstGeom prst="rect">
            <a:avLst/>
          </a:prstGeom>
        </p:spPr>
      </p:pic>
      <p:pic>
        <p:nvPicPr>
          <p:cNvPr id="24" name="4 Nulsti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636" y="5318642"/>
            <a:ext cx="547241" cy="197798"/>
          </a:xfrm>
          <a:prstGeom prst="rect">
            <a:avLst/>
          </a:prstGeom>
        </p:spPr>
      </p:pic>
      <p:pic>
        <p:nvPicPr>
          <p:cNvPr id="5" name="5 Indsæt billed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5716" y="2075087"/>
            <a:ext cx="262151" cy="256054"/>
          </a:xfrm>
          <a:prstGeom prst="rect">
            <a:avLst/>
          </a:prstGeom>
        </p:spPr>
      </p:pic>
      <p:pic>
        <p:nvPicPr>
          <p:cNvPr id="23" name="6 Beskæ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6348" y="2748409"/>
            <a:ext cx="337400" cy="321707"/>
          </a:xfrm>
          <a:prstGeom prst="rect">
            <a:avLst/>
          </a:prstGeom>
        </p:spPr>
      </p:pic>
      <p:pic>
        <p:nvPicPr>
          <p:cNvPr id="2" name="7 Skalér billed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4053" y="3242399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7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lide DanskeReder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ggrund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0" name="Cirkel"/>
          <p:cNvSpPr/>
          <p:nvPr/>
        </p:nvSpPr>
        <p:spPr>
          <a:xfrm>
            <a:off x="-1" y="49780"/>
            <a:ext cx="1783847" cy="2880000"/>
          </a:xfrm>
          <a:custGeom>
            <a:avLst/>
            <a:gdLst>
              <a:gd name="connsiteX0" fmla="*/ 343847 w 1783847"/>
              <a:gd name="connsiteY0" fmla="*/ 0 h 2880000"/>
              <a:gd name="connsiteX1" fmla="*/ 1783847 w 1783847"/>
              <a:gd name="connsiteY1" fmla="*/ 1440000 h 2880000"/>
              <a:gd name="connsiteX2" fmla="*/ 343847 w 1783847"/>
              <a:gd name="connsiteY2" fmla="*/ 2880000 h 2880000"/>
              <a:gd name="connsiteX3" fmla="*/ 53637 w 1783847"/>
              <a:gd name="connsiteY3" fmla="*/ 2850744 h 2880000"/>
              <a:gd name="connsiteX4" fmla="*/ 0 w 1783847"/>
              <a:gd name="connsiteY4" fmla="*/ 2836953 h 2880000"/>
              <a:gd name="connsiteX5" fmla="*/ 0 w 1783847"/>
              <a:gd name="connsiteY5" fmla="*/ 43047 h 2880000"/>
              <a:gd name="connsiteX6" fmla="*/ 53637 w 1783847"/>
              <a:gd name="connsiteY6" fmla="*/ 29256 h 2880000"/>
              <a:gd name="connsiteX7" fmla="*/ 343847 w 1783847"/>
              <a:gd name="connsiteY7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3847" h="2880000">
                <a:moveTo>
                  <a:pt x="343847" y="0"/>
                </a:moveTo>
                <a:cubicBezTo>
                  <a:pt x="1139137" y="0"/>
                  <a:pt x="1783847" y="644710"/>
                  <a:pt x="1783847" y="1440000"/>
                </a:cubicBezTo>
                <a:cubicBezTo>
                  <a:pt x="1783847" y="2235290"/>
                  <a:pt x="1139137" y="2880000"/>
                  <a:pt x="343847" y="2880000"/>
                </a:cubicBezTo>
                <a:cubicBezTo>
                  <a:pt x="244436" y="2880000"/>
                  <a:pt x="147377" y="2869927"/>
                  <a:pt x="53637" y="2850744"/>
                </a:cubicBezTo>
                <a:lnTo>
                  <a:pt x="0" y="2836953"/>
                </a:lnTo>
                <a:lnTo>
                  <a:pt x="0" y="43047"/>
                </a:lnTo>
                <a:lnTo>
                  <a:pt x="53637" y="29256"/>
                </a:lnTo>
                <a:cubicBezTo>
                  <a:pt x="147377" y="10074"/>
                  <a:pt x="244436" y="0"/>
                  <a:pt x="343847" y="0"/>
                </a:cubicBezTo>
                <a:close/>
              </a:path>
            </a:pathLst>
          </a:custGeom>
          <a:solidFill>
            <a:srgbClr val="2C2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1" name="Firkant"/>
          <p:cNvSpPr/>
          <p:nvPr/>
        </p:nvSpPr>
        <p:spPr>
          <a:xfrm>
            <a:off x="0" y="4722890"/>
            <a:ext cx="4662488" cy="2135110"/>
          </a:xfrm>
          <a:prstGeom prst="rect">
            <a:avLst/>
          </a:prstGeom>
          <a:solidFill>
            <a:srgbClr val="2C2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951443"/>
            <a:ext cx="11110663" cy="3358788"/>
          </a:xfrm>
        </p:spPr>
        <p:txBody>
          <a:bodyPr anchor="t" anchorCtr="0"/>
          <a:lstStyle>
            <a:lvl1pPr algn="l">
              <a:lnSpc>
                <a:spcPct val="89000"/>
              </a:lnSpc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titel</a:t>
            </a:r>
            <a:r>
              <a:rPr lang="en-GB" dirty="0"/>
              <a:t> max </a:t>
            </a:r>
            <a:r>
              <a:rPr lang="en-GB" dirty="0" err="1"/>
              <a:t>tre</a:t>
            </a:r>
            <a:r>
              <a:rPr lang="en-GB" dirty="0"/>
              <a:t> </a:t>
            </a:r>
            <a:r>
              <a:rPr lang="en-GB" dirty="0" err="1"/>
              <a:t>linjer</a:t>
            </a:r>
            <a:endParaRPr lang="en-GB" dirty="0"/>
          </a:p>
        </p:txBody>
      </p:sp>
      <p:pic>
        <p:nvPicPr>
          <p:cNvPr id="13" name="Logo hvi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84" y="539169"/>
            <a:ext cx="1454400" cy="588321"/>
          </a:xfrm>
          <a:prstGeom prst="rect">
            <a:avLst/>
          </a:prstGeom>
        </p:spPr>
      </p:pic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9822342" y="6238022"/>
            <a:ext cx="1828321" cy="285754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F506F4A-528C-4C2F-9981-872BCC8A1BF6}" type="datetime4">
              <a:rPr lang="en-GB" smtClean="0"/>
              <a:t>04 February 2019</a:t>
            </a:fld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425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998" y="1651860"/>
            <a:ext cx="111132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titel</a:t>
            </a:r>
            <a:r>
              <a:rPr lang="en-GB" dirty="0"/>
              <a:t> max to </a:t>
            </a:r>
            <a:r>
              <a:rPr lang="en-GB" dirty="0" err="1"/>
              <a:t>linjer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8" y="2979560"/>
            <a:ext cx="11113200" cy="2985012"/>
          </a:xfrm>
        </p:spPr>
        <p:txBody>
          <a:bodyPr/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A38F-B069-4C49-A450-086C6A1D6AD8}" type="datetime4">
              <a:rPr lang="en-GB" noProof="0" smtClean="0"/>
              <a:t>04 February 2019</a:t>
            </a:fld>
            <a:endParaRPr lang="en-GB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‹nr.›</a:t>
            </a:fld>
            <a:endParaRPr lang="en-GB" noProof="0" dirty="0"/>
          </a:p>
        </p:txBody>
      </p:sp>
      <p:pic>
        <p:nvPicPr>
          <p:cNvPr id="8" name="Logo blå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8" y="537621"/>
            <a:ext cx="979200" cy="39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30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3" pos="3764" userDrawn="1">
          <p15:clr>
            <a:srgbClr val="FBAE40"/>
          </p15:clr>
        </p15:guide>
        <p15:guide id="4" pos="391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1651860"/>
            <a:ext cx="111132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titel</a:t>
            </a:r>
            <a:r>
              <a:rPr lang="en-GB" dirty="0"/>
              <a:t> max to </a:t>
            </a:r>
            <a:r>
              <a:rPr lang="en-GB" dirty="0" err="1"/>
              <a:t>linjer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2979560"/>
            <a:ext cx="11113200" cy="2985012"/>
          </a:xfrm>
        </p:spPr>
        <p:txBody>
          <a:bodyPr/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A4A0-718C-4FFF-8799-883B687A82C7}" type="datetime4">
              <a:rPr lang="en-GB" noProof="0" smtClean="0"/>
              <a:t>04 February 2019</a:t>
            </a:fld>
            <a:endParaRPr lang="en-GB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‹nr.›</a:t>
            </a:fld>
            <a:endParaRPr lang="en-GB" noProof="0" dirty="0"/>
          </a:p>
        </p:txBody>
      </p:sp>
      <p:pic>
        <p:nvPicPr>
          <p:cNvPr id="10" name="Logo blå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8" y="537621"/>
            <a:ext cx="979200" cy="39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3163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3" pos="3764" userDrawn="1">
          <p15:clr>
            <a:srgbClr val="FBAE40"/>
          </p15:clr>
        </p15:guide>
        <p15:guide id="4" pos="391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1651860"/>
            <a:ext cx="11110663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titel</a:t>
            </a:r>
            <a:r>
              <a:rPr lang="en-GB" dirty="0"/>
              <a:t> max to </a:t>
            </a:r>
            <a:r>
              <a:rPr lang="en-GB" dirty="0" err="1"/>
              <a:t>linjer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2979560"/>
            <a:ext cx="5435351" cy="2985012"/>
          </a:xfrm>
        </p:spPr>
        <p:txBody>
          <a:bodyPr/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idx="13"/>
          </p:nvPr>
        </p:nvSpPr>
        <p:spPr>
          <a:xfrm>
            <a:off x="6216318" y="2979560"/>
            <a:ext cx="5435932" cy="2985012"/>
          </a:xfrm>
        </p:spPr>
        <p:txBody>
          <a:bodyPr/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349F-5F24-4E88-B27B-2865B806C38A}" type="datetime4">
              <a:rPr lang="en-GB" noProof="0" smtClean="0"/>
              <a:t>04 February 2019</a:t>
            </a:fld>
            <a:endParaRPr lang="en-GB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‹nr.›</a:t>
            </a:fld>
            <a:endParaRPr lang="en-GB" noProof="0" dirty="0"/>
          </a:p>
        </p:txBody>
      </p:sp>
      <p:pic>
        <p:nvPicPr>
          <p:cNvPr id="10" name="Logo blå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8" y="537621"/>
            <a:ext cx="979200" cy="39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3" pos="3764" userDrawn="1">
          <p15:clr>
            <a:srgbClr val="FBAE40"/>
          </p15:clr>
        </p15:guide>
        <p15:guide id="4" pos="391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er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1651860"/>
            <a:ext cx="11110913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titel</a:t>
            </a:r>
            <a:r>
              <a:rPr lang="en-GB" dirty="0"/>
              <a:t> max to </a:t>
            </a:r>
            <a:r>
              <a:rPr lang="en-GB" dirty="0" err="1"/>
              <a:t>linjer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979560"/>
            <a:ext cx="5435601" cy="2985012"/>
          </a:xfrm>
        </p:spPr>
        <p:txBody>
          <a:bodyPr/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idx="13"/>
          </p:nvPr>
        </p:nvSpPr>
        <p:spPr>
          <a:xfrm>
            <a:off x="6216318" y="2979560"/>
            <a:ext cx="5435932" cy="2985012"/>
          </a:xfrm>
        </p:spPr>
        <p:txBody>
          <a:bodyPr/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BFC2-162B-4325-A60F-0916247017AD}" type="datetime4">
              <a:rPr lang="en-GB" noProof="0" smtClean="0"/>
              <a:t>04 February 2019</a:t>
            </a:fld>
            <a:endParaRPr lang="en-GB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‹nr.›</a:t>
            </a:fld>
            <a:endParaRPr lang="en-GB" noProof="0" dirty="0"/>
          </a:p>
        </p:txBody>
      </p:sp>
      <p:pic>
        <p:nvPicPr>
          <p:cNvPr id="11" name="Logo blå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8" y="537621"/>
            <a:ext cx="979200" cy="39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444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3" pos="3764" userDrawn="1">
          <p15:clr>
            <a:srgbClr val="FBAE40"/>
          </p15:clr>
        </p15:guide>
        <p15:guide id="4" pos="391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40112" y="1651860"/>
            <a:ext cx="4526839" cy="16030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titel</a:t>
            </a:r>
            <a:r>
              <a:rPr lang="en-GB" dirty="0"/>
              <a:t> max </a:t>
            </a:r>
            <a:r>
              <a:rPr lang="en-GB" dirty="0" err="1"/>
              <a:t>tre</a:t>
            </a:r>
            <a:r>
              <a:rPr lang="en-GB" dirty="0"/>
              <a:t> </a:t>
            </a:r>
            <a:r>
              <a:rPr lang="en-GB" dirty="0" err="1"/>
              <a:t>linjer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539750" y="3624263"/>
            <a:ext cx="4527551" cy="2340309"/>
          </a:xfrm>
        </p:spPr>
        <p:txBody>
          <a:bodyPr/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idx="15"/>
          </p:nvPr>
        </p:nvSpPr>
        <p:spPr>
          <a:xfrm>
            <a:off x="6216318" y="1651860"/>
            <a:ext cx="5435932" cy="4312712"/>
          </a:xfrm>
        </p:spPr>
        <p:txBody>
          <a:bodyPr/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5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97D5-8E07-4ACA-8A84-5C910ECC9C3A}" type="datetime4">
              <a:rPr lang="en-GB" smtClean="0"/>
              <a:t>04 February 2019</a:t>
            </a:fld>
            <a:endParaRPr lang="en-GB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9" name="Logo blå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8" y="537621"/>
            <a:ext cx="979200" cy="39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2738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192" userDrawn="1">
          <p15:clr>
            <a:srgbClr val="FBAE40"/>
          </p15:clr>
        </p15:guide>
        <p15:guide id="2" pos="3917" userDrawn="1">
          <p15:clr>
            <a:srgbClr val="FBAE40"/>
          </p15:clr>
        </p15:guide>
        <p15:guide id="3" orient="horz" pos="228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1651860"/>
            <a:ext cx="4526951" cy="16030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titel</a:t>
            </a:r>
            <a:r>
              <a:rPr lang="en-GB" dirty="0"/>
              <a:t> max </a:t>
            </a:r>
            <a:r>
              <a:rPr lang="en-GB" dirty="0" err="1"/>
              <a:t>tre</a:t>
            </a:r>
            <a:r>
              <a:rPr lang="en-GB" dirty="0"/>
              <a:t> </a:t>
            </a:r>
            <a:r>
              <a:rPr lang="en-GB" dirty="0" err="1"/>
              <a:t>linjer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39638" y="3624263"/>
            <a:ext cx="4527663" cy="2340309"/>
          </a:xfrm>
        </p:spPr>
        <p:txBody>
          <a:bodyPr/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12" name="Content Placeholder 3"/>
          <p:cNvSpPr>
            <a:spLocks noGrp="1"/>
          </p:cNvSpPr>
          <p:nvPr>
            <p:ph idx="15"/>
          </p:nvPr>
        </p:nvSpPr>
        <p:spPr>
          <a:xfrm>
            <a:off x="6216318" y="1651860"/>
            <a:ext cx="5435932" cy="4312712"/>
          </a:xfrm>
        </p:spPr>
        <p:txBody>
          <a:bodyPr/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5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0229-A773-484B-8417-6A7D63924D8B}" type="datetime4">
              <a:rPr lang="en-GB" smtClean="0"/>
              <a:t>04 February 2019</a:t>
            </a:fld>
            <a:endParaRPr lang="en-GB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10" name="Logo blå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8" y="537621"/>
            <a:ext cx="979200" cy="39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0570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192" userDrawn="1">
          <p15:clr>
            <a:srgbClr val="FBAE40"/>
          </p15:clr>
        </p15:guide>
        <p15:guide id="2" pos="3917" userDrawn="1">
          <p15:clr>
            <a:srgbClr val="FBAE40"/>
          </p15:clr>
        </p15:guide>
        <p15:guide id="3" orient="horz" pos="228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vid baggrund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8" name="Content Placeholder 1"/>
          <p:cNvSpPr>
            <a:spLocks noGrp="1"/>
          </p:cNvSpPr>
          <p:nvPr>
            <p:ph idx="14"/>
          </p:nvPr>
        </p:nvSpPr>
        <p:spPr>
          <a:xfrm>
            <a:off x="539999" y="1124127"/>
            <a:ext cx="11110664" cy="4840445"/>
          </a:xfrm>
        </p:spPr>
        <p:txBody>
          <a:bodyPr/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9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E5DF110-6578-49D2-80AB-51F6D7DA400E}" type="datetime4">
              <a:rPr lang="en-GB" smtClean="0"/>
              <a:t>04 February 2019</a:t>
            </a:fld>
            <a:endParaRPr lang="en-GB" dirty="0"/>
          </a:p>
        </p:txBody>
      </p:sp>
      <p:sp>
        <p:nvSpPr>
          <p:cNvPr id="10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3" name="Logo blå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8" y="537621"/>
            <a:ext cx="979200" cy="39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74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"/>
          <p:cNvSpPr txBox="1"/>
          <p:nvPr/>
        </p:nvSpPr>
        <p:spPr>
          <a:xfrm>
            <a:off x="539748" y="539750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User guide – delete before use</a:t>
            </a:r>
            <a:endParaRPr lang="en-GB" sz="1800" dirty="0"/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539752" y="1833789"/>
            <a:ext cx="216079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en-GB" sz="10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en-GB" sz="10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tab</a:t>
            </a:r>
            <a:endParaRPr lang="en-GB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insert new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an appropriate layout from the </a:t>
            </a:r>
            <a:b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strike="noStrik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 down</a:t>
            </a:r>
            <a:r>
              <a:rPr lang="en-GB" altLang="da-DK" sz="900" strike="noStrik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menu 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tab</a:t>
            </a:r>
            <a:endParaRPr lang="en-GB" altLang="da-DK" sz="90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en-GB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498494" y="1833789"/>
            <a:ext cx="2160798" cy="25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 placeholder,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icon and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925241" y="1815926"/>
            <a:ext cx="216079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mark next to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of guides</a:t>
            </a:r>
          </a:p>
        </p:txBody>
      </p:sp>
      <p:pic>
        <p:nvPicPr>
          <p:cNvPr id="28" name="1 Increase decrea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49" y="2877130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943" y="3538594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/>
        </p:nvPicPr>
        <p:blipFill rotWithShape="1">
          <a:blip r:embed="rId4"/>
          <a:srcRect l="36944" r="2272" b="69429"/>
          <a:stretch/>
        </p:blipFill>
        <p:spPr>
          <a:xfrm>
            <a:off x="2729933" y="4208198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921" y="5318642"/>
            <a:ext cx="492452" cy="200416"/>
          </a:xfrm>
          <a:prstGeom prst="rect">
            <a:avLst/>
          </a:prstGeom>
        </p:spPr>
      </p:pic>
      <p:pic>
        <p:nvPicPr>
          <p:cNvPr id="5" name="5 Insert pictur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5716" y="2075087"/>
            <a:ext cx="262151" cy="256054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6348" y="2748409"/>
            <a:ext cx="337400" cy="321707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4053" y="3242399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5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998" y="1651860"/>
            <a:ext cx="111132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titel</a:t>
            </a:r>
            <a:r>
              <a:rPr lang="en-GB" dirty="0"/>
              <a:t> max to </a:t>
            </a:r>
            <a:r>
              <a:rPr lang="en-GB" dirty="0" err="1"/>
              <a:t>linjer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8" y="2979560"/>
            <a:ext cx="11113200" cy="2985012"/>
          </a:xfrm>
        </p:spPr>
        <p:txBody>
          <a:bodyPr/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A38F-B069-4C49-A450-086C6A1D6AD8}" type="datetime4">
              <a:rPr lang="en-GB" noProof="0" smtClean="0"/>
              <a:t>04 February 2019</a:t>
            </a:fld>
            <a:endParaRPr lang="en-GB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‹nr.›</a:t>
            </a:fld>
            <a:endParaRPr lang="en-GB" noProof="0" dirty="0"/>
          </a:p>
        </p:txBody>
      </p:sp>
      <p:pic>
        <p:nvPicPr>
          <p:cNvPr id="8" name="Logo blå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8" y="537621"/>
            <a:ext cx="979200" cy="39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30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3" pos="3764" userDrawn="1">
          <p15:clr>
            <a:srgbClr val="FBAE40"/>
          </p15:clr>
        </p15:guide>
        <p15:guide id="4" pos="391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/>
        </p:nvSpPr>
        <p:spPr>
          <a:xfrm>
            <a:off x="539748" y="539750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539752" y="1833789"/>
            <a:ext cx="2280360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en-GB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en-GB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 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en-GB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498494" y="1833789"/>
            <a:ext cx="2160798" cy="25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925239" y="1815926"/>
            <a:ext cx="2358243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så det slår igennem på alle slides</a:t>
            </a: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1 Forøg forminds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49" y="2877130"/>
            <a:ext cx="549328" cy="285228"/>
          </a:xfrm>
          <a:prstGeom prst="rect">
            <a:avLst/>
          </a:prstGeom>
        </p:spPr>
      </p:pic>
      <p:pic>
        <p:nvPicPr>
          <p:cNvPr id="20" name="2 Ny slide"/>
          <p:cNvPicPr>
            <a:picLocks noChangeAspect="1"/>
          </p:cNvPicPr>
          <p:nvPr/>
        </p:nvPicPr>
        <p:blipFill rotWithShape="1">
          <a:blip r:embed="rId3"/>
          <a:srcRect l="2931" r="60888"/>
          <a:stretch/>
        </p:blipFill>
        <p:spPr>
          <a:xfrm>
            <a:off x="2714468" y="3538594"/>
            <a:ext cx="363713" cy="647461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/>
        </p:nvPicPr>
        <p:blipFill rotWithShape="1">
          <a:blip r:embed="rId3"/>
          <a:srcRect l="36944" r="2272" b="69429"/>
          <a:stretch/>
        </p:blipFill>
        <p:spPr>
          <a:xfrm>
            <a:off x="2729933" y="4208198"/>
            <a:ext cx="593368" cy="192211"/>
          </a:xfrm>
          <a:prstGeom prst="rect">
            <a:avLst/>
          </a:prstGeom>
        </p:spPr>
      </p:pic>
      <p:pic>
        <p:nvPicPr>
          <p:cNvPr id="24" name="4 Nulsti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636" y="5318642"/>
            <a:ext cx="547241" cy="197798"/>
          </a:xfrm>
          <a:prstGeom prst="rect">
            <a:avLst/>
          </a:prstGeom>
        </p:spPr>
      </p:pic>
      <p:pic>
        <p:nvPicPr>
          <p:cNvPr id="5" name="5 Indsæt billed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5716" y="2075087"/>
            <a:ext cx="262151" cy="256054"/>
          </a:xfrm>
          <a:prstGeom prst="rect">
            <a:avLst/>
          </a:prstGeom>
        </p:spPr>
      </p:pic>
      <p:pic>
        <p:nvPicPr>
          <p:cNvPr id="23" name="6 Beskæ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6348" y="2748409"/>
            <a:ext cx="337400" cy="321707"/>
          </a:xfrm>
          <a:prstGeom prst="rect">
            <a:avLst/>
          </a:prstGeom>
        </p:spPr>
      </p:pic>
      <p:pic>
        <p:nvPicPr>
          <p:cNvPr id="2" name="7 Skalér billed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4053" y="3242399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7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1651860"/>
            <a:ext cx="111132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titel</a:t>
            </a:r>
            <a:r>
              <a:rPr lang="en-GB" dirty="0"/>
              <a:t> max to </a:t>
            </a:r>
            <a:r>
              <a:rPr lang="en-GB" dirty="0" err="1"/>
              <a:t>linjer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2979560"/>
            <a:ext cx="11113200" cy="2985012"/>
          </a:xfrm>
        </p:spPr>
        <p:txBody>
          <a:bodyPr/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A4A0-718C-4FFF-8799-883B687A82C7}" type="datetime4">
              <a:rPr lang="en-GB" noProof="0" smtClean="0"/>
              <a:t>04 February 2019</a:t>
            </a:fld>
            <a:endParaRPr lang="en-GB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‹nr.›</a:t>
            </a:fld>
            <a:endParaRPr lang="en-GB" noProof="0" dirty="0"/>
          </a:p>
        </p:txBody>
      </p:sp>
      <p:pic>
        <p:nvPicPr>
          <p:cNvPr id="10" name="Logo blå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8" y="537621"/>
            <a:ext cx="979200" cy="39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3163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3" pos="3764" userDrawn="1">
          <p15:clr>
            <a:srgbClr val="FBAE40"/>
          </p15:clr>
        </p15:guide>
        <p15:guide id="4" pos="39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1651860"/>
            <a:ext cx="11110663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titel</a:t>
            </a:r>
            <a:r>
              <a:rPr lang="en-GB" dirty="0"/>
              <a:t> max to </a:t>
            </a:r>
            <a:r>
              <a:rPr lang="en-GB" dirty="0" err="1"/>
              <a:t>linjer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2979560"/>
            <a:ext cx="5435351" cy="2985012"/>
          </a:xfrm>
        </p:spPr>
        <p:txBody>
          <a:bodyPr/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idx="13"/>
          </p:nvPr>
        </p:nvSpPr>
        <p:spPr>
          <a:xfrm>
            <a:off x="6216318" y="2979560"/>
            <a:ext cx="5435932" cy="2985012"/>
          </a:xfrm>
        </p:spPr>
        <p:txBody>
          <a:bodyPr/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349F-5F24-4E88-B27B-2865B806C38A}" type="datetime4">
              <a:rPr lang="en-GB" noProof="0" smtClean="0"/>
              <a:t>04 February 2019</a:t>
            </a:fld>
            <a:endParaRPr lang="en-GB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‹nr.›</a:t>
            </a:fld>
            <a:endParaRPr lang="en-GB" noProof="0" dirty="0"/>
          </a:p>
        </p:txBody>
      </p:sp>
      <p:pic>
        <p:nvPicPr>
          <p:cNvPr id="10" name="Logo blå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8" y="537621"/>
            <a:ext cx="979200" cy="39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3" pos="3764" userDrawn="1">
          <p15:clr>
            <a:srgbClr val="FBAE40"/>
          </p15:clr>
        </p15:guide>
        <p15:guide id="4" pos="391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er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1651860"/>
            <a:ext cx="11110913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titel</a:t>
            </a:r>
            <a:r>
              <a:rPr lang="en-GB" dirty="0"/>
              <a:t> max to </a:t>
            </a:r>
            <a:r>
              <a:rPr lang="en-GB" dirty="0" err="1"/>
              <a:t>linjer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979560"/>
            <a:ext cx="5435601" cy="2985012"/>
          </a:xfrm>
        </p:spPr>
        <p:txBody>
          <a:bodyPr/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idx="13"/>
          </p:nvPr>
        </p:nvSpPr>
        <p:spPr>
          <a:xfrm>
            <a:off x="6216318" y="2979560"/>
            <a:ext cx="5435932" cy="2985012"/>
          </a:xfrm>
        </p:spPr>
        <p:txBody>
          <a:bodyPr/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BFC2-162B-4325-A60F-0916247017AD}" type="datetime4">
              <a:rPr lang="en-GB" noProof="0" smtClean="0"/>
              <a:t>04 February 2019</a:t>
            </a:fld>
            <a:endParaRPr lang="en-GB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‹nr.›</a:t>
            </a:fld>
            <a:endParaRPr lang="en-GB" noProof="0" dirty="0"/>
          </a:p>
        </p:txBody>
      </p:sp>
      <p:pic>
        <p:nvPicPr>
          <p:cNvPr id="11" name="Logo blå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8" y="537621"/>
            <a:ext cx="979200" cy="39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444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3" pos="3764" userDrawn="1">
          <p15:clr>
            <a:srgbClr val="FBAE40"/>
          </p15:clr>
        </p15:guide>
        <p15:guide id="4" pos="391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40112" y="1651860"/>
            <a:ext cx="4526839" cy="16030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titel</a:t>
            </a:r>
            <a:r>
              <a:rPr lang="en-GB" dirty="0"/>
              <a:t> max </a:t>
            </a:r>
            <a:r>
              <a:rPr lang="en-GB" dirty="0" err="1"/>
              <a:t>tre</a:t>
            </a:r>
            <a:r>
              <a:rPr lang="en-GB" dirty="0"/>
              <a:t> </a:t>
            </a:r>
            <a:r>
              <a:rPr lang="en-GB" dirty="0" err="1"/>
              <a:t>linjer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539750" y="3624263"/>
            <a:ext cx="4527551" cy="2340309"/>
          </a:xfrm>
        </p:spPr>
        <p:txBody>
          <a:bodyPr/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idx="15"/>
          </p:nvPr>
        </p:nvSpPr>
        <p:spPr>
          <a:xfrm>
            <a:off x="6216318" y="1651860"/>
            <a:ext cx="5435932" cy="4312712"/>
          </a:xfrm>
        </p:spPr>
        <p:txBody>
          <a:bodyPr/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5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97D5-8E07-4ACA-8A84-5C910ECC9C3A}" type="datetime4">
              <a:rPr lang="en-GB" smtClean="0"/>
              <a:t>04 February 2019</a:t>
            </a:fld>
            <a:endParaRPr lang="en-GB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9" name="Logo blå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8" y="537621"/>
            <a:ext cx="979200" cy="39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2738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192" userDrawn="1">
          <p15:clr>
            <a:srgbClr val="FBAE40"/>
          </p15:clr>
        </p15:guide>
        <p15:guide id="2" pos="3917" userDrawn="1">
          <p15:clr>
            <a:srgbClr val="FBAE40"/>
          </p15:clr>
        </p15:guide>
        <p15:guide id="3" orient="horz" pos="228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1651860"/>
            <a:ext cx="4526951" cy="160306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titel</a:t>
            </a:r>
            <a:r>
              <a:rPr lang="en-GB" dirty="0"/>
              <a:t> max </a:t>
            </a:r>
            <a:r>
              <a:rPr lang="en-GB" dirty="0" err="1"/>
              <a:t>tre</a:t>
            </a:r>
            <a:r>
              <a:rPr lang="en-GB" dirty="0"/>
              <a:t> </a:t>
            </a:r>
            <a:r>
              <a:rPr lang="en-GB" dirty="0" err="1"/>
              <a:t>linjer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39638" y="3624263"/>
            <a:ext cx="4527663" cy="2340309"/>
          </a:xfrm>
        </p:spPr>
        <p:txBody>
          <a:bodyPr/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12" name="Content Placeholder 3"/>
          <p:cNvSpPr>
            <a:spLocks noGrp="1"/>
          </p:cNvSpPr>
          <p:nvPr>
            <p:ph idx="15"/>
          </p:nvPr>
        </p:nvSpPr>
        <p:spPr>
          <a:xfrm>
            <a:off x="6216318" y="1651860"/>
            <a:ext cx="5435932" cy="4312712"/>
          </a:xfrm>
        </p:spPr>
        <p:txBody>
          <a:bodyPr/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5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0229-A773-484B-8417-6A7D63924D8B}" type="datetime4">
              <a:rPr lang="en-GB" smtClean="0"/>
              <a:t>04 February 2019</a:t>
            </a:fld>
            <a:endParaRPr lang="en-GB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10" name="Logo blå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8" y="537621"/>
            <a:ext cx="979200" cy="39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0570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192" userDrawn="1">
          <p15:clr>
            <a:srgbClr val="FBAE40"/>
          </p15:clr>
        </p15:guide>
        <p15:guide id="2" pos="3917" userDrawn="1">
          <p15:clr>
            <a:srgbClr val="FBAE40"/>
          </p15:clr>
        </p15:guide>
        <p15:guide id="3" orient="horz" pos="228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vid baggrund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8" name="Content Placeholder 1"/>
          <p:cNvSpPr>
            <a:spLocks noGrp="1"/>
          </p:cNvSpPr>
          <p:nvPr>
            <p:ph idx="14"/>
          </p:nvPr>
        </p:nvSpPr>
        <p:spPr>
          <a:xfrm>
            <a:off x="539999" y="1124127"/>
            <a:ext cx="11110664" cy="4840445"/>
          </a:xfrm>
        </p:spPr>
        <p:txBody>
          <a:bodyPr/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9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E5DF110-6578-49D2-80AB-51F6D7DA400E}" type="datetime4">
              <a:rPr lang="en-GB" smtClean="0"/>
              <a:t>04 February 2019</a:t>
            </a:fld>
            <a:endParaRPr lang="en-GB" dirty="0"/>
          </a:p>
        </p:txBody>
      </p:sp>
      <p:sp>
        <p:nvSpPr>
          <p:cNvPr id="10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3" name="Logo blå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8" y="537621"/>
            <a:ext cx="979200" cy="39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7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"/>
          <p:cNvSpPr txBox="1"/>
          <p:nvPr/>
        </p:nvSpPr>
        <p:spPr>
          <a:xfrm>
            <a:off x="539748" y="539750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User guide – delete before use</a:t>
            </a:r>
            <a:endParaRPr lang="en-GB" sz="1800" dirty="0"/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539752" y="1833789"/>
            <a:ext cx="216079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en-GB" sz="10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en-GB" sz="10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tab</a:t>
            </a:r>
            <a:endParaRPr lang="en-GB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insert new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an appropriate layout from the </a:t>
            </a:r>
            <a:b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strike="noStrik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 down</a:t>
            </a:r>
            <a:r>
              <a:rPr lang="en-GB" altLang="da-DK" sz="900" strike="noStrik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menu 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tab</a:t>
            </a:r>
            <a:endParaRPr lang="en-GB" altLang="da-DK" sz="90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en-GB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498494" y="1833789"/>
            <a:ext cx="2160798" cy="25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 placeholder,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icon and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925241" y="1815926"/>
            <a:ext cx="216079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mark next to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of guides</a:t>
            </a:r>
          </a:p>
        </p:txBody>
      </p:sp>
      <p:pic>
        <p:nvPicPr>
          <p:cNvPr id="28" name="1 Increase decrea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49" y="2877130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943" y="3538594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/>
        </p:nvPicPr>
        <p:blipFill rotWithShape="1">
          <a:blip r:embed="rId4"/>
          <a:srcRect l="36944" r="2272" b="69429"/>
          <a:stretch/>
        </p:blipFill>
        <p:spPr>
          <a:xfrm>
            <a:off x="2729933" y="4208198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921" y="5318642"/>
            <a:ext cx="492452" cy="200416"/>
          </a:xfrm>
          <a:prstGeom prst="rect">
            <a:avLst/>
          </a:prstGeom>
        </p:spPr>
      </p:pic>
      <p:pic>
        <p:nvPicPr>
          <p:cNvPr id="5" name="5 Insert pictur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5716" y="2075087"/>
            <a:ext cx="262151" cy="256054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6348" y="2748409"/>
            <a:ext cx="337400" cy="321707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4053" y="3242399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5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kel"/>
          <p:cNvSpPr/>
          <p:nvPr/>
        </p:nvSpPr>
        <p:spPr>
          <a:xfrm>
            <a:off x="-1" y="49780"/>
            <a:ext cx="1783847" cy="2880000"/>
          </a:xfrm>
          <a:custGeom>
            <a:avLst/>
            <a:gdLst>
              <a:gd name="connsiteX0" fmla="*/ 343847 w 1783847"/>
              <a:gd name="connsiteY0" fmla="*/ 0 h 2880000"/>
              <a:gd name="connsiteX1" fmla="*/ 1783847 w 1783847"/>
              <a:gd name="connsiteY1" fmla="*/ 1440000 h 2880000"/>
              <a:gd name="connsiteX2" fmla="*/ 343847 w 1783847"/>
              <a:gd name="connsiteY2" fmla="*/ 2880000 h 2880000"/>
              <a:gd name="connsiteX3" fmla="*/ 53637 w 1783847"/>
              <a:gd name="connsiteY3" fmla="*/ 2850744 h 2880000"/>
              <a:gd name="connsiteX4" fmla="*/ 0 w 1783847"/>
              <a:gd name="connsiteY4" fmla="*/ 2836953 h 2880000"/>
              <a:gd name="connsiteX5" fmla="*/ 0 w 1783847"/>
              <a:gd name="connsiteY5" fmla="*/ 43047 h 2880000"/>
              <a:gd name="connsiteX6" fmla="*/ 53637 w 1783847"/>
              <a:gd name="connsiteY6" fmla="*/ 29256 h 2880000"/>
              <a:gd name="connsiteX7" fmla="*/ 343847 w 1783847"/>
              <a:gd name="connsiteY7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3847" h="2880000">
                <a:moveTo>
                  <a:pt x="343847" y="0"/>
                </a:moveTo>
                <a:cubicBezTo>
                  <a:pt x="1139137" y="0"/>
                  <a:pt x="1783847" y="644710"/>
                  <a:pt x="1783847" y="1440000"/>
                </a:cubicBezTo>
                <a:cubicBezTo>
                  <a:pt x="1783847" y="2235290"/>
                  <a:pt x="1139137" y="2880000"/>
                  <a:pt x="343847" y="2880000"/>
                </a:cubicBezTo>
                <a:cubicBezTo>
                  <a:pt x="244436" y="2880000"/>
                  <a:pt x="147377" y="2869927"/>
                  <a:pt x="53637" y="2850744"/>
                </a:cubicBezTo>
                <a:lnTo>
                  <a:pt x="0" y="2836953"/>
                </a:lnTo>
                <a:lnTo>
                  <a:pt x="0" y="43047"/>
                </a:lnTo>
                <a:lnTo>
                  <a:pt x="53637" y="29256"/>
                </a:lnTo>
                <a:cubicBezTo>
                  <a:pt x="147377" y="10074"/>
                  <a:pt x="244436" y="0"/>
                  <a:pt x="34384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ktangel"/>
          <p:cNvSpPr/>
          <p:nvPr/>
        </p:nvSpPr>
        <p:spPr>
          <a:xfrm>
            <a:off x="0" y="4722890"/>
            <a:ext cx="4662488" cy="216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1651860"/>
            <a:ext cx="11111906" cy="10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og indsæt titel max to linjer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1" y="2979560"/>
            <a:ext cx="11112250" cy="2985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noProof="0" dirty="0"/>
              <a:t>Rediger typografien i masterens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B8589378-D74D-4160-A40B-64C826C89466}" type="datetime4">
              <a:rPr lang="en-GB" smtClean="0"/>
              <a:t>04 February 2019</a:t>
            </a:fld>
            <a:endParaRPr lang="en-GB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 flipV="1"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95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32" r:id="rId2"/>
    <p:sldLayoutId id="2147483733" r:id="rId3"/>
    <p:sldLayoutId id="2147483721" r:id="rId4"/>
    <p:sldLayoutId id="2147483734" r:id="rId5"/>
    <p:sldLayoutId id="2147483724" r:id="rId6"/>
    <p:sldLayoutId id="2147483735" r:id="rId7"/>
    <p:sldLayoutId id="2147483672" r:id="rId8"/>
    <p:sldLayoutId id="2147483736" r:id="rId9"/>
    <p:sldLayoutId id="2147483737" r:id="rId10"/>
  </p:sldLayoutIdLst>
  <p:hf sldNum="0" hdr="0" ftr="0"/>
  <p:txStyles>
    <p:titleStyle>
      <a:lvl1pPr algn="l" defTabSz="685800" rtl="0" eaLnBrk="1" latinLnBrk="0" hangingPunct="1">
        <a:lnSpc>
          <a:spcPct val="88000"/>
        </a:lnSpc>
        <a:spcBef>
          <a:spcPct val="0"/>
        </a:spcBef>
        <a:buNone/>
        <a:defRPr sz="3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​"/>
        <a:defRPr sz="19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​"/>
        <a:defRPr sz="1900" kern="1200">
          <a:solidFill>
            <a:schemeClr val="tx2"/>
          </a:solidFill>
          <a:latin typeface="+mn-lt"/>
          <a:ea typeface="+mn-ea"/>
          <a:cs typeface="+mn-cs"/>
        </a:defRPr>
      </a:lvl3pPr>
      <a:lvl4pPr marL="360000" indent="-18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8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5pPr>
      <a:lvl6pPr marL="540000" indent="-18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6pPr>
      <a:lvl7pPr marL="540000" indent="-18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540000" indent="-18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8pPr>
      <a:lvl9pPr marL="540000" indent="-18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40" userDrawn="1">
          <p15:clr>
            <a:srgbClr val="F26B43"/>
          </p15:clr>
        </p15:guide>
        <p15:guide id="2" pos="7339" userDrawn="1">
          <p15:clr>
            <a:srgbClr val="F26B43"/>
          </p15:clr>
        </p15:guide>
        <p15:guide id="3" orient="horz" pos="1040" userDrawn="1">
          <p15:clr>
            <a:srgbClr val="F26B43"/>
          </p15:clr>
        </p15:guide>
        <p15:guide id="4" orient="horz" pos="1698" userDrawn="1">
          <p15:clr>
            <a:srgbClr val="F26B43"/>
          </p15:clr>
        </p15:guide>
        <p15:guide id="5" pos="7340" userDrawn="1">
          <p15:clr>
            <a:srgbClr val="F26B43"/>
          </p15:clr>
        </p15:guide>
        <p15:guide id="6" orient="horz" pos="1876" userDrawn="1">
          <p15:clr>
            <a:srgbClr val="F26B43"/>
          </p15:clr>
        </p15:guide>
        <p15:guide id="7" orient="horz" pos="37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kel"/>
          <p:cNvSpPr/>
          <p:nvPr/>
        </p:nvSpPr>
        <p:spPr>
          <a:xfrm>
            <a:off x="-1" y="49780"/>
            <a:ext cx="1783847" cy="2880000"/>
          </a:xfrm>
          <a:custGeom>
            <a:avLst/>
            <a:gdLst>
              <a:gd name="connsiteX0" fmla="*/ 343847 w 1783847"/>
              <a:gd name="connsiteY0" fmla="*/ 0 h 2880000"/>
              <a:gd name="connsiteX1" fmla="*/ 1783847 w 1783847"/>
              <a:gd name="connsiteY1" fmla="*/ 1440000 h 2880000"/>
              <a:gd name="connsiteX2" fmla="*/ 343847 w 1783847"/>
              <a:gd name="connsiteY2" fmla="*/ 2880000 h 2880000"/>
              <a:gd name="connsiteX3" fmla="*/ 53637 w 1783847"/>
              <a:gd name="connsiteY3" fmla="*/ 2850744 h 2880000"/>
              <a:gd name="connsiteX4" fmla="*/ 0 w 1783847"/>
              <a:gd name="connsiteY4" fmla="*/ 2836953 h 2880000"/>
              <a:gd name="connsiteX5" fmla="*/ 0 w 1783847"/>
              <a:gd name="connsiteY5" fmla="*/ 43047 h 2880000"/>
              <a:gd name="connsiteX6" fmla="*/ 53637 w 1783847"/>
              <a:gd name="connsiteY6" fmla="*/ 29256 h 2880000"/>
              <a:gd name="connsiteX7" fmla="*/ 343847 w 1783847"/>
              <a:gd name="connsiteY7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3847" h="2880000">
                <a:moveTo>
                  <a:pt x="343847" y="0"/>
                </a:moveTo>
                <a:cubicBezTo>
                  <a:pt x="1139137" y="0"/>
                  <a:pt x="1783847" y="644710"/>
                  <a:pt x="1783847" y="1440000"/>
                </a:cubicBezTo>
                <a:cubicBezTo>
                  <a:pt x="1783847" y="2235290"/>
                  <a:pt x="1139137" y="2880000"/>
                  <a:pt x="343847" y="2880000"/>
                </a:cubicBezTo>
                <a:cubicBezTo>
                  <a:pt x="244436" y="2880000"/>
                  <a:pt x="147377" y="2869927"/>
                  <a:pt x="53637" y="2850744"/>
                </a:cubicBezTo>
                <a:lnTo>
                  <a:pt x="0" y="2836953"/>
                </a:lnTo>
                <a:lnTo>
                  <a:pt x="0" y="43047"/>
                </a:lnTo>
                <a:lnTo>
                  <a:pt x="53637" y="29256"/>
                </a:lnTo>
                <a:cubicBezTo>
                  <a:pt x="147377" y="10074"/>
                  <a:pt x="244436" y="0"/>
                  <a:pt x="34384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ktangel"/>
          <p:cNvSpPr/>
          <p:nvPr/>
        </p:nvSpPr>
        <p:spPr>
          <a:xfrm>
            <a:off x="0" y="4722890"/>
            <a:ext cx="4662488" cy="216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1651860"/>
            <a:ext cx="11111906" cy="10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og indsæt titel max to linjer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1" y="2979560"/>
            <a:ext cx="11112250" cy="2985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noProof="0" dirty="0"/>
              <a:t>Rediger typografien i masterens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B8589378-D74D-4160-A40B-64C826C89466}" type="datetime4">
              <a:rPr lang="en-GB" smtClean="0"/>
              <a:t>04 February 2019</a:t>
            </a:fld>
            <a:endParaRPr lang="en-GB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 flipV="1"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95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</p:sldLayoutIdLst>
  <p:hf sldNum="0" hdr="0" ftr="0"/>
  <p:txStyles>
    <p:titleStyle>
      <a:lvl1pPr algn="l" defTabSz="685800" rtl="0" eaLnBrk="1" latinLnBrk="0" hangingPunct="1">
        <a:lnSpc>
          <a:spcPct val="88000"/>
        </a:lnSpc>
        <a:spcBef>
          <a:spcPct val="0"/>
        </a:spcBef>
        <a:buNone/>
        <a:defRPr sz="3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​"/>
        <a:defRPr sz="19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​"/>
        <a:defRPr sz="1900" kern="1200">
          <a:solidFill>
            <a:schemeClr val="tx2"/>
          </a:solidFill>
          <a:latin typeface="+mn-lt"/>
          <a:ea typeface="+mn-ea"/>
          <a:cs typeface="+mn-cs"/>
        </a:defRPr>
      </a:lvl3pPr>
      <a:lvl4pPr marL="360000" indent="-18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8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5pPr>
      <a:lvl6pPr marL="540000" indent="-18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6pPr>
      <a:lvl7pPr marL="540000" indent="-18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540000" indent="-18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8pPr>
      <a:lvl9pPr marL="540000" indent="-18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40" userDrawn="1">
          <p15:clr>
            <a:srgbClr val="F26B43"/>
          </p15:clr>
        </p15:guide>
        <p15:guide id="2" pos="7339" userDrawn="1">
          <p15:clr>
            <a:srgbClr val="F26B43"/>
          </p15:clr>
        </p15:guide>
        <p15:guide id="3" orient="horz" pos="1040" userDrawn="1">
          <p15:clr>
            <a:srgbClr val="F26B43"/>
          </p15:clr>
        </p15:guide>
        <p15:guide id="4" orient="horz" pos="1698" userDrawn="1">
          <p15:clr>
            <a:srgbClr val="F26B43"/>
          </p15:clr>
        </p15:guide>
        <p15:guide id="5" pos="7340" userDrawn="1">
          <p15:clr>
            <a:srgbClr val="F26B43"/>
          </p15:clr>
        </p15:guide>
        <p15:guide id="6" orient="horz" pos="1876" userDrawn="1">
          <p15:clr>
            <a:srgbClr val="F26B43"/>
          </p15:clr>
        </p15:guide>
        <p15:guide id="7" orient="horz" pos="3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boks 5"/>
          <p:cNvSpPr txBox="1"/>
          <p:nvPr/>
        </p:nvSpPr>
        <p:spPr>
          <a:xfrm>
            <a:off x="460375" y="4908746"/>
            <a:ext cx="633432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Anne H. Steffensen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CEO of Danish Shipping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      @</a:t>
            </a:r>
            <a:r>
              <a:rPr lang="en-GB" sz="3600" dirty="0" err="1">
                <a:solidFill>
                  <a:schemeClr val="bg1"/>
                </a:solidFill>
              </a:rPr>
              <a:t>AnneHSteffensen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endParaRPr lang="en-US" sz="3600" dirty="0" err="1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1722843"/>
            <a:ext cx="11110663" cy="33587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dirty="0"/>
              <a:t>New Technologies – </a:t>
            </a:r>
            <a:br>
              <a:rPr lang="en-US" sz="6700" dirty="0"/>
            </a:br>
            <a:r>
              <a:rPr lang="en-US" sz="6700" dirty="0"/>
              <a:t>New Opportunities</a:t>
            </a:r>
            <a:r>
              <a:rPr lang="en-GB" sz="6000" dirty="0"/>
              <a:t/>
            </a:r>
            <a:br>
              <a:rPr lang="en-GB" sz="6000" dirty="0"/>
            </a:br>
            <a:r>
              <a:rPr lang="en-GB" sz="6000" dirty="0"/>
              <a:t/>
            </a:r>
            <a:br>
              <a:rPr lang="en-GB" sz="6000" dirty="0"/>
            </a:br>
            <a:r>
              <a:rPr lang="en-GB" sz="6000" dirty="0"/>
              <a:t>e-Navigation Underway 2019</a:t>
            </a:r>
            <a:br>
              <a:rPr lang="en-GB" sz="6000" dirty="0"/>
            </a:br>
            <a:r>
              <a:rPr lang="en-GB" sz="6000" dirty="0"/>
              <a:t/>
            </a:r>
            <a:br>
              <a:rPr lang="en-GB" sz="6000" dirty="0"/>
            </a:br>
            <a:endParaRPr lang="en-US" sz="400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6F4A-528C-4C2F-9981-872BCC8A1BF6}" type="datetime4">
              <a:rPr lang="en-GB" smtClean="0"/>
              <a:t>04 February 2019</a:t>
            </a:fld>
            <a:endParaRPr lang="en-GB" dirty="0"/>
          </a:p>
        </p:txBody>
      </p:sp>
      <p:sp>
        <p:nvSpPr>
          <p:cNvPr id="4" name="AutoShape 2" descr="Image result for white twitter logo transparent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739742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400" y="1252572"/>
            <a:ext cx="11113200" cy="1044000"/>
          </a:xfrm>
        </p:spPr>
        <p:txBody>
          <a:bodyPr/>
          <a:lstStyle/>
          <a:p>
            <a:r>
              <a:rPr lang="en-US" sz="4000" dirty="0"/>
              <a:t>The 6</a:t>
            </a:r>
            <a:r>
              <a:rPr lang="en-US" sz="4000" baseline="30000" dirty="0"/>
              <a:t>th</a:t>
            </a:r>
            <a:r>
              <a:rPr lang="en-US" sz="4000" dirty="0"/>
              <a:t> largest shipping nation </a:t>
            </a:r>
            <a:r>
              <a:rPr lang="en-US" sz="4000" dirty="0" smtClean="0"/>
              <a:t>&amp; growing…..</a:t>
            </a:r>
            <a:endParaRPr lang="en-US" sz="40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A38F-B069-4C49-A450-086C6A1D6AD8}" type="datetime4">
              <a:rPr lang="en-GB" noProof="0" smtClean="0"/>
              <a:t>04 February 2019</a:t>
            </a:fld>
            <a:endParaRPr lang="en-GB" noProof="0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00" y="1844040"/>
            <a:ext cx="3407760" cy="5052006"/>
          </a:xfrm>
          <a:prstGeom prst="rect">
            <a:avLst/>
          </a:prstGeom>
        </p:spPr>
      </p:pic>
      <p:graphicFrame>
        <p:nvGraphicFramePr>
          <p:cNvPr id="13" name="Chart 1">
            <a:extLst>
              <a:ext uri="{FF2B5EF4-FFF2-40B4-BE49-F238E27FC236}">
                <a16:creationId xmlns="" xmlns:a16="http://schemas.microsoft.com/office/drawing/2014/main" id="{1F33ACE9-4835-495D-BF43-8ABF278297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193610"/>
              </p:ext>
            </p:extLst>
          </p:nvPr>
        </p:nvGraphicFramePr>
        <p:xfrm>
          <a:off x="4546601" y="2445512"/>
          <a:ext cx="7231062" cy="4060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70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349F-5F24-4E88-B27B-2865B806C38A}" type="datetime4">
              <a:rPr lang="en-GB" noProof="0" smtClean="0"/>
              <a:t>04 February 2019</a:t>
            </a:fld>
            <a:endParaRPr lang="en-GB" noProof="0" dirty="0"/>
          </a:p>
        </p:txBody>
      </p:sp>
      <p:pic>
        <p:nvPicPr>
          <p:cNvPr id="6" name="Pladsholder til indhold 20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80" y="1203425"/>
            <a:ext cx="8286750" cy="55263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3880" y="452825"/>
            <a:ext cx="11113200" cy="1044000"/>
          </a:xfrm>
        </p:spPr>
        <p:txBody>
          <a:bodyPr/>
          <a:lstStyle/>
          <a:p>
            <a:r>
              <a:rPr lang="en-US" sz="4000" dirty="0"/>
              <a:t>New technologies – new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19411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="" xmlns:a16="http://schemas.microsoft.com/office/drawing/2014/main" id="{28D863D0-1564-4A38-BF1F-6F322CCB128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3788515" y="3429000"/>
            <a:ext cx="3960085" cy="2535572"/>
          </a:xfrm>
          <a:prstGeom prst="rect">
            <a:avLst/>
          </a:prstGeom>
        </p:spPr>
      </p:pic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349F-5F24-4E88-B27B-2865B806C38A}" type="datetime4">
              <a:rPr lang="en-GB" noProof="0" smtClean="0"/>
              <a:t>04 February 2019</a:t>
            </a:fld>
            <a:endParaRPr lang="en-GB" noProof="0" dirty="0"/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>
          <a:xfrm>
            <a:off x="446897" y="1469552"/>
            <a:ext cx="5435601" cy="3516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Land based technology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Digitizing Global Trade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Sea based technology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Autonomous vessels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XR for assisted humans</a:t>
            </a:r>
          </a:p>
        </p:txBody>
      </p:sp>
      <p:pic>
        <p:nvPicPr>
          <p:cNvPr id="10" name="Pladsholder til indhold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432" y="3429001"/>
            <a:ext cx="3823671" cy="2535572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="" xmlns:a16="http://schemas.microsoft.com/office/drawing/2014/main" id="{07AD49C0-BE73-4887-B029-89A577884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1138" y="687715"/>
            <a:ext cx="5114923" cy="2721101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="" xmlns:a16="http://schemas.microsoft.com/office/drawing/2014/main" id="{C78B2530-D5B5-43AF-A6E7-D41C36D1D3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0336" y="496698"/>
            <a:ext cx="1872931" cy="39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97D5-8E07-4ACA-8A84-5C910ECC9C3A}" type="datetime4">
              <a:rPr lang="en-GB" smtClean="0"/>
              <a:t>04 February 2019</a:t>
            </a:fld>
            <a:endParaRPr lang="en-GB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36064" y="1651860"/>
            <a:ext cx="5251088" cy="1119915"/>
          </a:xfrm>
        </p:spPr>
        <p:txBody>
          <a:bodyPr/>
          <a:lstStyle/>
          <a:p>
            <a:r>
              <a:rPr lang="en-US" dirty="0"/>
              <a:t>The Ocean </a:t>
            </a:r>
            <a:r>
              <a:rPr lang="en-US" dirty="0" smtClean="0"/>
              <a:t>Economy</a:t>
            </a:r>
            <a:endParaRPr lang="da-DK" dirty="0"/>
          </a:p>
        </p:txBody>
      </p:sp>
      <p:sp>
        <p:nvSpPr>
          <p:cNvPr id="7" name="Pladsholder til indhold 2"/>
          <p:cNvSpPr>
            <a:spLocks noGrp="1"/>
          </p:cNvSpPr>
          <p:nvPr>
            <p:ph idx="14"/>
          </p:nvPr>
        </p:nvSpPr>
        <p:spPr>
          <a:xfrm>
            <a:off x="539750" y="2628900"/>
            <a:ext cx="5163626" cy="3171825"/>
          </a:xfrm>
        </p:spPr>
        <p:txBody>
          <a:bodyPr>
            <a:noAutofit/>
          </a:bodyPr>
          <a:lstStyle/>
          <a:p>
            <a:pPr marL="0" indent="0" algn="ctr">
              <a:lnSpc>
                <a:spcPts val="3200"/>
              </a:lnSpc>
              <a:buNone/>
            </a:pPr>
            <a:endParaRPr lang="da-DK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3200"/>
              </a:lnSpc>
              <a:buNone/>
            </a:pPr>
            <a:r>
              <a:rPr lang="da-DK" sz="2400" b="1" dirty="0" smtClean="0">
                <a:solidFill>
                  <a:schemeClr val="accent1"/>
                </a:solidFill>
              </a:rPr>
              <a:t>New business </a:t>
            </a:r>
            <a:r>
              <a:rPr lang="da-DK" sz="2400" b="1" dirty="0" err="1" smtClean="0">
                <a:solidFill>
                  <a:schemeClr val="accent1"/>
                </a:solidFill>
              </a:rPr>
              <a:t>areas</a:t>
            </a:r>
            <a:r>
              <a:rPr lang="da-DK" sz="2400" b="1" dirty="0" smtClean="0">
                <a:solidFill>
                  <a:schemeClr val="accent1"/>
                </a:solidFill>
              </a:rPr>
              <a:t>:</a:t>
            </a:r>
          </a:p>
          <a:p>
            <a:pPr marL="0" indent="0">
              <a:lnSpc>
                <a:spcPts val="3200"/>
              </a:lnSpc>
              <a:buNone/>
            </a:pPr>
            <a:endParaRPr lang="da-DK" sz="2400" b="1" dirty="0" smtClean="0">
              <a:solidFill>
                <a:schemeClr val="accent1"/>
              </a:solidFill>
            </a:endParaRPr>
          </a:p>
          <a:p>
            <a:pPr>
              <a:lnSpc>
                <a:spcPts val="3200"/>
              </a:lnSpc>
            </a:pPr>
            <a:r>
              <a:rPr lang="da-DK" sz="2400" b="1" dirty="0" smtClean="0">
                <a:solidFill>
                  <a:schemeClr val="accent1"/>
                </a:solidFill>
              </a:rPr>
              <a:t>Sea bed </a:t>
            </a:r>
            <a:r>
              <a:rPr lang="da-DK" sz="2400" b="1" dirty="0" err="1" smtClean="0">
                <a:solidFill>
                  <a:schemeClr val="accent1"/>
                </a:solidFill>
              </a:rPr>
              <a:t>mining</a:t>
            </a:r>
            <a:endParaRPr lang="da-DK" sz="2400" b="1" dirty="0" smtClean="0">
              <a:solidFill>
                <a:schemeClr val="accent1"/>
              </a:solidFill>
            </a:endParaRPr>
          </a:p>
          <a:p>
            <a:pPr>
              <a:lnSpc>
                <a:spcPts val="3200"/>
              </a:lnSpc>
            </a:pPr>
            <a:r>
              <a:rPr lang="da-DK" sz="2400" b="1" dirty="0" smtClean="0">
                <a:solidFill>
                  <a:schemeClr val="accent1"/>
                </a:solidFill>
              </a:rPr>
              <a:t>Offshore </a:t>
            </a:r>
            <a:r>
              <a:rPr lang="da-DK" sz="2400" b="1" dirty="0" err="1" smtClean="0">
                <a:solidFill>
                  <a:schemeClr val="accent1"/>
                </a:solidFill>
              </a:rPr>
              <a:t>farming</a:t>
            </a:r>
            <a:endParaRPr lang="da-DK" sz="2400" b="1" dirty="0" smtClean="0">
              <a:solidFill>
                <a:schemeClr val="accent1"/>
              </a:solidFill>
            </a:endParaRPr>
          </a:p>
          <a:p>
            <a:pPr>
              <a:lnSpc>
                <a:spcPts val="3200"/>
              </a:lnSpc>
            </a:pPr>
            <a:r>
              <a:rPr lang="da-DK" sz="2400" b="1" dirty="0" smtClean="0">
                <a:solidFill>
                  <a:schemeClr val="accent1"/>
                </a:solidFill>
              </a:rPr>
              <a:t>Offshore </a:t>
            </a:r>
            <a:r>
              <a:rPr lang="da-DK" sz="2400" b="1" dirty="0" err="1" smtClean="0">
                <a:solidFill>
                  <a:schemeClr val="accent1"/>
                </a:solidFill>
              </a:rPr>
              <a:t>wind</a:t>
            </a:r>
            <a:endParaRPr lang="da-DK" sz="2400" b="1" dirty="0" smtClean="0">
              <a:solidFill>
                <a:schemeClr val="accent1"/>
              </a:solidFill>
            </a:endParaRPr>
          </a:p>
          <a:p>
            <a:pPr>
              <a:lnSpc>
                <a:spcPts val="3200"/>
              </a:lnSpc>
            </a:pPr>
            <a:r>
              <a:rPr lang="da-DK" sz="2400" b="1" dirty="0" smtClean="0">
                <a:solidFill>
                  <a:schemeClr val="accent1"/>
                </a:solidFill>
              </a:rPr>
              <a:t>??</a:t>
            </a:r>
          </a:p>
          <a:p>
            <a:pPr marL="0" indent="0">
              <a:lnSpc>
                <a:spcPts val="3200"/>
              </a:lnSpc>
              <a:buNone/>
            </a:pPr>
            <a:endParaRPr lang="da-DK" sz="3200" b="1" dirty="0">
              <a:solidFill>
                <a:schemeClr val="tx1"/>
              </a:solidFill>
            </a:endParaRPr>
          </a:p>
          <a:p>
            <a:pPr marL="0" indent="0">
              <a:lnSpc>
                <a:spcPts val="3200"/>
              </a:lnSpc>
              <a:buNone/>
            </a:pPr>
            <a:endParaRPr lang="da-DK" sz="3200" b="1" dirty="0">
              <a:solidFill>
                <a:schemeClr val="tx1"/>
              </a:solidFill>
            </a:endParaRPr>
          </a:p>
        </p:txBody>
      </p:sp>
      <p:pic>
        <p:nvPicPr>
          <p:cNvPr id="3" name="Pladsholder til indhold 2"/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76" y="19992"/>
            <a:ext cx="4326048" cy="2433402"/>
          </a:xfr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60" y="2126497"/>
            <a:ext cx="4000544" cy="2605006"/>
          </a:xfrm>
          <a:prstGeom prst="rect">
            <a:avLst/>
          </a:prstGeom>
        </p:spPr>
      </p:pic>
      <p:pic>
        <p:nvPicPr>
          <p:cNvPr id="2050" name="Picture 2" descr="Billedresultat for offshore aquacul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268" y="4382436"/>
            <a:ext cx="4672492" cy="238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2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337" y="1308899"/>
            <a:ext cx="11110663" cy="1044000"/>
          </a:xfrm>
        </p:spPr>
        <p:txBody>
          <a:bodyPr/>
          <a:lstStyle/>
          <a:p>
            <a:r>
              <a:rPr lang="en-US" sz="4000" dirty="0"/>
              <a:t>Regulation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40000" y="2028825"/>
            <a:ext cx="5435351" cy="4401309"/>
          </a:xfrm>
        </p:spPr>
        <p:txBody>
          <a:bodyPr>
            <a:noAutofit/>
          </a:bodyPr>
          <a:lstStyle/>
          <a:p>
            <a:endParaRPr lang="en-US" sz="2500" dirty="0" smtClean="0">
              <a:solidFill>
                <a:schemeClr val="accent1"/>
              </a:solidFill>
            </a:endParaRPr>
          </a:p>
          <a:p>
            <a:r>
              <a:rPr lang="en-US" sz="2500" dirty="0" smtClean="0">
                <a:solidFill>
                  <a:schemeClr val="accent1"/>
                </a:solidFill>
              </a:rPr>
              <a:t> Need for updated IMO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smtClean="0">
                <a:solidFill>
                  <a:schemeClr val="accent1"/>
                </a:solidFill>
              </a:rPr>
              <a:t>  regulation </a:t>
            </a:r>
            <a:r>
              <a:rPr lang="en-US" sz="2500" dirty="0">
                <a:solidFill>
                  <a:schemeClr val="accent1"/>
                </a:solidFill>
              </a:rPr>
              <a:t>to support 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accent1"/>
                </a:solidFill>
              </a:rPr>
              <a:t>   development of new 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accent1"/>
                </a:solidFill>
              </a:rPr>
              <a:t>   technologies </a:t>
            </a:r>
          </a:p>
          <a:p>
            <a:pPr marL="0" indent="0">
              <a:buNone/>
            </a:pPr>
            <a:endParaRPr lang="en-US" sz="2500" dirty="0">
              <a:solidFill>
                <a:schemeClr val="accent1"/>
              </a:solidFill>
            </a:endParaRPr>
          </a:p>
          <a:p>
            <a:r>
              <a:rPr lang="en-US" sz="2500" dirty="0" smtClean="0">
                <a:solidFill>
                  <a:schemeClr val="accent1"/>
                </a:solidFill>
              </a:rPr>
              <a:t> Regulation as driver for </a:t>
            </a:r>
          </a:p>
          <a:p>
            <a:pPr marL="0" indent="0">
              <a:buNone/>
            </a:pPr>
            <a:r>
              <a:rPr lang="en-US" sz="2500" dirty="0" smtClean="0">
                <a:solidFill>
                  <a:schemeClr val="accent1"/>
                </a:solidFill>
              </a:rPr>
              <a:t>   innovation </a:t>
            </a:r>
            <a:endParaRPr lang="en-US" sz="2500" dirty="0">
              <a:solidFill>
                <a:schemeClr val="accent1"/>
              </a:solidFill>
            </a:endParaRPr>
          </a:p>
          <a:p>
            <a:endParaRPr lang="en-US" sz="2500" dirty="0">
              <a:solidFill>
                <a:schemeClr val="accent1"/>
              </a:solidFill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349F-5F24-4E88-B27B-2865B806C38A}" type="datetime4">
              <a:rPr lang="en-GB" noProof="0" smtClean="0"/>
              <a:t>04 February 2019</a:t>
            </a:fld>
            <a:endParaRPr lang="en-GB" noProof="0" dirty="0"/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855" y="1523272"/>
            <a:ext cx="7200145" cy="4976395"/>
          </a:xfrm>
        </p:spPr>
      </p:pic>
    </p:spTree>
    <p:extLst>
      <p:ext uri="{BB962C8B-B14F-4D97-AF65-F5344CB8AC3E}">
        <p14:creationId xmlns:p14="http://schemas.microsoft.com/office/powerpoint/2010/main" val="87830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1150" y="1309852"/>
            <a:ext cx="11110913" cy="1044000"/>
          </a:xfrm>
        </p:spPr>
        <p:txBody>
          <a:bodyPr/>
          <a:lstStyle/>
          <a:p>
            <a:r>
              <a:rPr lang="en-US" sz="4000" dirty="0"/>
              <a:t>New technologies – new challenges</a:t>
            </a:r>
          </a:p>
        </p:txBody>
      </p:sp>
      <p:pic>
        <p:nvPicPr>
          <p:cNvPr id="8" name="Pladsholder til indhol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92" y="2353852"/>
            <a:ext cx="6361540" cy="3935899"/>
          </a:xfrm>
        </p:spPr>
      </p:pic>
      <p:graphicFrame>
        <p:nvGraphicFramePr>
          <p:cNvPr id="6" name="Pladsholder til indhold 6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630934122"/>
              </p:ext>
            </p:extLst>
          </p:nvPr>
        </p:nvGraphicFramePr>
        <p:xfrm>
          <a:off x="6373447" y="3184908"/>
          <a:ext cx="5435600" cy="298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349F-5F24-4E88-B27B-2865B806C38A}" type="datetime4">
              <a:rPr lang="en-GB" noProof="0" smtClean="0"/>
              <a:t>04 February 2019</a:t>
            </a:fld>
            <a:endParaRPr lang="en-GB" noProof="0" dirty="0"/>
          </a:p>
        </p:txBody>
      </p:sp>
      <p:sp>
        <p:nvSpPr>
          <p:cNvPr id="7" name="Tekstboks 6"/>
          <p:cNvSpPr txBox="1"/>
          <p:nvPr/>
        </p:nvSpPr>
        <p:spPr>
          <a:xfrm>
            <a:off x="6761872" y="2353852"/>
            <a:ext cx="484163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/>
                </a:solidFill>
              </a:rPr>
              <a:t>Have your IT systems been the subject of an attempted attack during the last 12 months?</a:t>
            </a:r>
            <a:endParaRPr lang="en-US" sz="2000" dirty="0">
              <a:solidFill>
                <a:schemeClr val="accent1"/>
              </a:solidFill>
            </a:endParaRPr>
          </a:p>
          <a:p>
            <a:endParaRPr lang="en-US" sz="2000" dirty="0" err="1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079F230-C277-4A92-A062-ED6F29E88597}"/>
              </a:ext>
            </a:extLst>
          </p:cNvPr>
          <p:cNvSpPr txBox="1"/>
          <p:nvPr/>
        </p:nvSpPr>
        <p:spPr>
          <a:xfrm>
            <a:off x="7315200" y="6019800"/>
            <a:ext cx="419686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/>
              <a:t>Source: Danish Shipping CEO </a:t>
            </a:r>
            <a:r>
              <a:rPr lang="da-DK" sz="1200" dirty="0" err="1"/>
              <a:t>Survey</a:t>
            </a:r>
            <a:r>
              <a:rPr lang="da-DK" sz="1200" dirty="0"/>
              <a:t> November 2017</a:t>
            </a:r>
          </a:p>
        </p:txBody>
      </p:sp>
    </p:spTree>
    <p:extLst>
      <p:ext uri="{BB962C8B-B14F-4D97-AF65-F5344CB8AC3E}">
        <p14:creationId xmlns:p14="http://schemas.microsoft.com/office/powerpoint/2010/main" val="89266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F110-6578-49D2-80AB-51F6D7DA400E}" type="datetime4">
              <a:rPr lang="en-GB" smtClean="0"/>
              <a:t>04 February 2019</a:t>
            </a:fld>
            <a:endParaRPr lang="en-GB" dirty="0"/>
          </a:p>
        </p:txBody>
      </p:sp>
      <p:pic>
        <p:nvPicPr>
          <p:cNvPr id="4" name="Picture 2" descr="http://readmt.com/images/content/articles/sunset_empty_container_ship_.jpg"/>
          <p:cNvPicPr>
            <a:picLocks noGrp="1" noChangeAspect="1" noChangeArrowheads="1"/>
          </p:cNvPicPr>
          <p:nvPr>
            <p:ph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-1310001"/>
            <a:ext cx="12207240" cy="824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4127129" y="2037326"/>
            <a:ext cx="40302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6000" b="1" dirty="0" err="1">
                <a:solidFill>
                  <a:schemeClr val="accent1"/>
                </a:solidFill>
                <a:latin typeface="+mj-lt"/>
              </a:rPr>
              <a:t>Thank</a:t>
            </a:r>
            <a:r>
              <a:rPr lang="da-DK" sz="60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da-DK" sz="6000" b="1" dirty="0" err="1">
                <a:solidFill>
                  <a:schemeClr val="accent1"/>
                </a:solidFill>
                <a:latin typeface="+mj-lt"/>
              </a:rPr>
              <a:t>you</a:t>
            </a:r>
            <a:endParaRPr lang="en-US" sz="60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6" name="Picture 3" descr="M:\Kommunikation\Logopakke og designguide\Logopakke\Danske Rederier\DanishShipping_LOGO_UK\Office_use_RGB\png\DanishShipping_logo_blue_RG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81" y="541192"/>
            <a:ext cx="977717" cy="39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3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nske Rederier PowerPoint skabelon 16_9_ENG">
  <a:themeElements>
    <a:clrScheme name="Danske Rederier PP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000062"/>
      </a:accent1>
      <a:accent2>
        <a:srgbClr val="0050BE"/>
      </a:accent2>
      <a:accent3>
        <a:srgbClr val="00969B"/>
      </a:accent3>
      <a:accent4>
        <a:srgbClr val="E1E1E1"/>
      </a:accent4>
      <a:accent5>
        <a:srgbClr val="7FA7DE"/>
      </a:accent5>
      <a:accent6>
        <a:srgbClr val="BFD3EE"/>
      </a:accent6>
      <a:hlink>
        <a:srgbClr val="266AC8"/>
      </a:hlink>
      <a:folHlink>
        <a:srgbClr val="262626"/>
      </a:folHlink>
    </a:clrScheme>
    <a:fontScheme name="Danske Rederi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Danske Rederier UK PowerPoint skabelon 16_9.potx" id="{5A81234F-D75A-4BD5-A984-507B03985026}" vid="{A568D2FC-822D-4D7E-84BE-BAC6D4C67A0E}"/>
    </a:ext>
  </a:extLst>
</a:theme>
</file>

<file path=ppt/theme/theme2.xml><?xml version="1.0" encoding="utf-8"?>
<a:theme xmlns:a="http://schemas.openxmlformats.org/drawingml/2006/main" name="1_Danske Rederier PowerPoint skabelon 16_9_ENG">
  <a:themeElements>
    <a:clrScheme name="Danske Rederier PP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000062"/>
      </a:accent1>
      <a:accent2>
        <a:srgbClr val="0050BE"/>
      </a:accent2>
      <a:accent3>
        <a:srgbClr val="00969B"/>
      </a:accent3>
      <a:accent4>
        <a:srgbClr val="E1E1E1"/>
      </a:accent4>
      <a:accent5>
        <a:srgbClr val="7FA7DE"/>
      </a:accent5>
      <a:accent6>
        <a:srgbClr val="BFD3EE"/>
      </a:accent6>
      <a:hlink>
        <a:srgbClr val="266AC8"/>
      </a:hlink>
      <a:folHlink>
        <a:srgbClr val="262626"/>
      </a:folHlink>
    </a:clrScheme>
    <a:fontScheme name="Danske Rederi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Danske Rederier UK PowerPoint skabelon 16_9.potx" id="{5A81234F-D75A-4BD5-A984-507B03985026}" vid="{A568D2FC-822D-4D7E-84BE-BAC6D4C67A0E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43EC12F75AA35549BC5C2DCE7EDEA39E" ma:contentTypeVersion="3" ma:contentTypeDescription="GetOrganized dokument" ma:contentTypeScope="" ma:versionID="5c796cc939e65904a1d0f459da0b7641">
  <xsd:schema xmlns:xsd="http://www.w3.org/2001/XMLSchema" xmlns:xs="http://www.w3.org/2001/XMLSchema" xmlns:p="http://schemas.microsoft.com/office/2006/metadata/properties" xmlns:ns1="http://schemas.microsoft.com/sharepoint/v3" xmlns:ns2="1164ed31-0dbd-44b8-8ad7-d0540cce349a" xmlns:ns3="156a06dd-bec4-40b0-bae8-59bf891839aa" targetNamespace="http://schemas.microsoft.com/office/2006/metadata/properties" ma:root="true" ma:fieldsID="0fb67ee23d60546a269a30140a5461b2" ns1:_="" ns2:_="" ns3:_="">
    <xsd:import namespace="http://schemas.microsoft.com/sharepoint/v3"/>
    <xsd:import namespace="1164ed31-0dbd-44b8-8ad7-d0540cce349a"/>
    <xsd:import namespace="156a06dd-bec4-40b0-bae8-59bf891839aa"/>
    <xsd:element name="properties">
      <xsd:complexType>
        <xsd:sequence>
          <xsd:element name="documentManagement">
            <xsd:complexType>
              <xsd:all>
                <xsd:element ref="ns2:DocumentResponsible" minOccurs="0"/>
                <xsd:element ref="ns2:DocumentDate" minOccurs="0"/>
                <xsd:element ref="ns2:DocumentCorrespondance" minOccurs="0"/>
                <xsd:element ref="ns2:DocumentSender" minOccurs="0"/>
                <xsd:element ref="ns2:DocumentReceivers" minOccurs="0"/>
                <xsd:element ref="ns1:CCMVisualId" minOccurs="0"/>
                <xsd:element ref="ns1:DocID" minOccurs="0"/>
                <xsd:element ref="ns1:Finalized" minOccurs="0"/>
                <xsd:element ref="ns1:Related" minOccurs="0"/>
                <xsd:element ref="ns1:LocalAttachment" minOccurs="0"/>
                <xsd:element ref="ns1:RegistrationDate" minOccurs="0"/>
                <xsd:element ref="ns1:CaseRecordNumber" minOccurs="0"/>
                <xsd:element ref="ns1:CCMTemplateName" minOccurs="0"/>
                <xsd:element ref="ns1:CCMTemplateVersion" minOccurs="0"/>
                <xsd:element ref="ns1:CCMTemplateID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1:CCMConversation" minOccurs="0"/>
                <xsd:element ref="ns1:CaseID" minOccurs="0"/>
                <xsd:element ref="ns2:Classification" minOccurs="0"/>
                <xsd:element ref="ns2:ecdc57cde2c6459bb97dce83ea846a13" minOccurs="0"/>
                <xsd:element ref="ns3:TaxCatchAll" minOccurs="0"/>
                <xsd:element ref="ns2:CCMAgendaStatus" minOccurs="0"/>
                <xsd:element ref="ns2:CCMMeetingCaseId" minOccurs="0"/>
                <xsd:element ref="ns2:CCMMeetingCaseInstanceId" minOccurs="0"/>
                <xsd:element ref="ns2:CCMAgendaItemId" minOccurs="0"/>
                <xsd:element ref="ns2:AgendaStatusIc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CMVisualId" ma:index="8" nillable="true" ma:displayName="Sags ID" ma:default="Tildeler" ma:internalName="CCMVisualId" ma:readOnly="true">
      <xsd:simpleType>
        <xsd:restriction base="dms:Text"/>
      </xsd:simpleType>
    </xsd:element>
    <xsd:element name="DocID" ma:index="9" nillable="true" ma:displayName="Dok ID" ma:default="Tildeler" ma:internalName="DocID" ma:readOnly="true">
      <xsd:simpleType>
        <xsd:restriction base="dms:Text"/>
      </xsd:simpleType>
    </xsd:element>
    <xsd:element name="Finalized" ma:index="10" nillable="true" ma:displayName="Endeligt" ma:default="False" ma:internalName="Finalized" ma:readOnly="true">
      <xsd:simpleType>
        <xsd:restriction base="dms:Boolean"/>
      </xsd:simpleType>
    </xsd:element>
    <xsd:element name="Related" ma:index="11" nillable="true" ma:displayName="Vedhæftet dokument" ma:default="False" ma:internalName="Related" ma:readOnly="true">
      <xsd:simpleType>
        <xsd:restriction base="dms:Boolean"/>
      </xsd:simpleType>
    </xsd:element>
    <xsd:element name="LocalAttachment" ma:index="12" nillable="true" ma:displayName="Lokalt bilag" ma:default="False" ma:internalName="LocalAttachment" ma:readOnly="true">
      <xsd:simpleType>
        <xsd:restriction base="dms:Boolean"/>
      </xsd:simpleType>
    </xsd:element>
    <xsd:element name="RegistrationDate" ma:index="13" nillable="true" ma:displayName="Registrerings dato" ma:format="DateTime" ma:internalName="RegistrationDate" ma:readOnly="true">
      <xsd:simpleType>
        <xsd:restriction base="dms:DateTime"/>
      </xsd:simpleType>
    </xsd:element>
    <xsd:element name="CaseRecordNumber" ma:index="14" nillable="true" ma:displayName="Akt ID" ma:decimals="0" ma:default="0" ma:internalName="CaseRecordNumber" ma:readOnly="true">
      <xsd:simpleType>
        <xsd:restriction base="dms:Number"/>
      </xsd:simpleType>
    </xsd:element>
    <xsd:element name="CCMTemplateName" ma:index="15" nillable="true" ma:displayName="Skabelonnavn" ma:description="" ma:hidden="true" ma:internalName="CCMTemplateName" ma:readOnly="true">
      <xsd:simpleType>
        <xsd:restriction base="dms:Text"/>
      </xsd:simpleType>
    </xsd:element>
    <xsd:element name="CCMTemplateVersion" ma:index="16" nillable="true" ma:displayName="Skabelonversion" ma:description="" ma:hidden="true" ma:internalName="CCMTemplateVersion" ma:readOnly="true">
      <xsd:simpleType>
        <xsd:restriction base="dms:Text"/>
      </xsd:simpleType>
    </xsd:element>
    <xsd:element name="CCMTemplateID" ma:index="17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SystemID" ma:index="18" nillable="true" ma:displayName="CCMSystemID" ma:hidden="true" ma:internalName="CCMSystemID" ma:readOnly="true">
      <xsd:simpleType>
        <xsd:restriction base="dms:Text"/>
      </xsd:simpleType>
    </xsd:element>
    <xsd:element name="WasEncrypted" ma:index="19" nillable="true" ma:displayName="Krypteret" ma:default="False" ma:internalName="WasEncrypted" ma:readOnly="true">
      <xsd:simpleType>
        <xsd:restriction base="dms:Boolean"/>
      </xsd:simpleType>
    </xsd:element>
    <xsd:element name="WasSigned" ma:index="20" nillable="true" ma:displayName="Signeret" ma:default="False" ma:internalName="WasSigned" ma:readOnly="true">
      <xsd:simpleType>
        <xsd:restriction base="dms:Boolean"/>
      </xsd:simpleType>
    </xsd:element>
    <xsd:element name="MailHasAttachments" ma:index="21" nillable="true" ma:displayName="E-mail har vedhæftede filer" ma:default="False" ma:internalName="MailHasAttachments" ma:readOnly="true">
      <xsd:simpleType>
        <xsd:restriction base="dms:Boolean"/>
      </xsd:simpleType>
    </xsd:element>
    <xsd:element name="CCMConversation" ma:index="22" nillable="true" ma:displayName="Samtale" ma:internalName="CCMConversation" ma:readOnly="true">
      <xsd:simpleType>
        <xsd:restriction base="dms:Text"/>
      </xsd:simpleType>
    </xsd:element>
    <xsd:element name="CaseID" ma:index="30" nillable="true" ma:displayName="Sags ID" ma:default="Tildeler" ma:internalName="Case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64ed31-0dbd-44b8-8ad7-d0540cce349a" elementFormDefault="qualified">
    <xsd:import namespace="http://schemas.microsoft.com/office/2006/documentManagement/types"/>
    <xsd:import namespace="http://schemas.microsoft.com/office/infopath/2007/PartnerControls"/>
    <xsd:element name="DocumentResponsible" ma:index="3" nillable="true" ma:displayName="Ansvarlig" ma:default="7;#Anne H. Steffensen" ma:list="UserInfo" ma:SharePointGroup="0" ma:internalName="DocumentResponsibl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Date" ma:index="4" nillable="true" ma:displayName="Dato" ma:format="DateTime" ma:internalName="DocumentDate">
      <xsd:simpleType>
        <xsd:restriction base="dms:DateTime"/>
      </xsd:simpleType>
    </xsd:element>
    <xsd:element name="DocumentCorrespondance" ma:index="5" nillable="true" ma:displayName="Korrespondance" ma:format="Dropdown" ma:internalName="DocumentCorrespondance">
      <xsd:simpleType>
        <xsd:restriction base="dms:Choice">
          <xsd:enumeration value="Intern"/>
          <xsd:enumeration value="Indgående"/>
          <xsd:enumeration value="Udgående"/>
        </xsd:restriction>
      </xsd:simpleType>
    </xsd:element>
    <xsd:element name="DocumentSender" ma:index="6" nillable="true" ma:displayName="Afsender" ma:list="{9DF9AA94-75E5-4D4E-B164-E9B101168718}" ma:internalName="DocumentSender" ma:showField="ContactNameMail">
      <xsd:simpleType>
        <xsd:restriction base="dms:Lookup"/>
      </xsd:simpleType>
    </xsd:element>
    <xsd:element name="DocumentReceivers" ma:index="7" nillable="true" ma:displayName="Modtagere" ma:list="{9DF9AA94-75E5-4D4E-B164-E9B101168718}" ma:internalName="DocumentReceivers" ma:showField="ContactNameMail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lassification" ma:index="31" nillable="true" ma:displayName="Klassifikation" ma:hidden="true" ma:internalName="Classification">
      <xsd:simpleType>
        <xsd:restriction base="dms:Choice">
          <xsd:enumeration value="Offentlig"/>
          <xsd:enumeration value="Intern"/>
          <xsd:enumeration value="Fortrolig"/>
        </xsd:restriction>
      </xsd:simpleType>
    </xsd:element>
    <xsd:element name="ecdc57cde2c6459bb97dce83ea846a13" ma:index="32" nillable="true" ma:taxonomy="true" ma:internalName="ecdc57cde2c6459bb97dce83ea846a13" ma:taxonomyFieldName="DocumentType" ma:displayName="Dokument type" ma:default="" ma:fieldId="{ecdc57cd-e2c6-459b-b97d-ce83ea846a13}" ma:sspId="0902c2a5-80be-43a5-ad33-16d727719c61" ma:termSetId="531893fe-2c67-4cc6-a157-1ac2fef8fae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CMAgendaStatus" ma:index="34" nillable="true" ma:displayName="Dagsordenstatus" ma:default="" ma:format="Dropdown" ma:hidden="true" ma:internalName="CCMAgendaStatus">
      <xsd:simpleType>
        <xsd:restriction base="dms:Choice">
          <xsd:enumeration value="Anmeldt"/>
          <xsd:enumeration value="Optaget på dagsorden"/>
          <xsd:enumeration value="Behandlet"/>
          <xsd:enumeration value="Afvist til dagsorden"/>
          <xsd:enumeration value="Fjernet fra dagsorden"/>
        </xsd:restriction>
      </xsd:simpleType>
    </xsd:element>
    <xsd:element name="CCMMeetingCaseId" ma:index="35" nillable="true" ma:displayName="CCMMeetingCaseId" ma:hidden="true" ma:internalName="CCMMeetingCaseId">
      <xsd:simpleType>
        <xsd:restriction base="dms:Text">
          <xsd:maxLength value="255"/>
        </xsd:restriction>
      </xsd:simpleType>
    </xsd:element>
    <xsd:element name="CCMMeetingCaseInstanceId" ma:index="36" nillable="true" ma:displayName="CCMMeetingCaseInstanceId" ma:hidden="true" ma:internalName="CCMMeetingCaseInstanceId">
      <xsd:simpleType>
        <xsd:restriction base="dms:Text">
          <xsd:maxLength value="255"/>
        </xsd:restriction>
      </xsd:simpleType>
    </xsd:element>
    <xsd:element name="CCMAgendaItemId" ma:index="37" nillable="true" ma:displayName="CCMAgendaItemId" ma:decimals="0" ma:hidden="true" ma:internalName="CCMAgendaItemId">
      <xsd:simpleType>
        <xsd:restriction base="dms:Number"/>
      </xsd:simpleType>
    </xsd:element>
    <xsd:element name="AgendaStatusIcon" ma:index="38" nillable="true" ma:displayName="Ikon for dagsordensstatus" ma:internalName="AgendaStatusIcon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6a06dd-bec4-40b0-bae8-59bf891839aa" elementFormDefault="qualified">
    <xsd:import namespace="http://schemas.microsoft.com/office/2006/documentManagement/types"/>
    <xsd:import namespace="http://schemas.microsoft.com/office/infopath/2007/PartnerControls"/>
    <xsd:element name="TaxCatchAll" ma:index="33" nillable="true" ma:displayName="Taxonomy Catch All Column" ma:hidden="true" ma:list="{0c428ed6-7da2-412e-a816-02ad8a3e8a17}" ma:internalName="TaxCatchAll" ma:showField="CatchAllData" ma:web="156a06dd-bec4-40b0-bae8-59bf891839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lAttachment xmlns="http://schemas.microsoft.com/sharepoint/v3">false</LocalAttachment>
    <Finalized xmlns="http://schemas.microsoft.com/sharepoint/v3">false</Finalized>
    <DocID xmlns="http://schemas.microsoft.com/sharepoint/v3">91445</DocID>
    <CaseRecordNumber xmlns="http://schemas.microsoft.com/sharepoint/v3">0</CaseRecordNumber>
    <CaseID xmlns="http://schemas.microsoft.com/sharepoint/v3">EMN-2016-00471</CaseID>
    <RegistrationDate xmlns="http://schemas.microsoft.com/sharepoint/v3" xsi:nil="true"/>
    <CCMTemplateID xmlns="http://schemas.microsoft.com/sharepoint/v3">0</CCMTemplateID>
    <Related xmlns="http://schemas.microsoft.com/sharepoint/v3">false</Related>
    <CCMSystemID xmlns="http://schemas.microsoft.com/sharepoint/v3">e5c89e2e-f62f-4f73-8b0c-340bd165feef</CCMSystemID>
    <CCMVisualId xmlns="http://schemas.microsoft.com/sharepoint/v3">EMN-2016-00471</CCMVisualId>
    <CCMAgendaStatus xmlns="1164ed31-0dbd-44b8-8ad7-d0540cce349a" xsi:nil="true"/>
    <DocumentCorrespondance xmlns="1164ed31-0dbd-44b8-8ad7-d0540cce349a" xsi:nil="true"/>
    <DocumentDate xmlns="1164ed31-0dbd-44b8-8ad7-d0540cce349a" xsi:nil="true"/>
    <TaxCatchAll xmlns="156a06dd-bec4-40b0-bae8-59bf891839aa"/>
    <CCMMeetingCaseId xmlns="1164ed31-0dbd-44b8-8ad7-d0540cce349a" xsi:nil="true"/>
    <ecdc57cde2c6459bb97dce83ea846a13 xmlns="1164ed31-0dbd-44b8-8ad7-d0540cce349a">
      <Terms xmlns="http://schemas.microsoft.com/office/infopath/2007/PartnerControls"/>
    </ecdc57cde2c6459bb97dce83ea846a13>
    <Classification xmlns="1164ed31-0dbd-44b8-8ad7-d0540cce349a" xsi:nil="true"/>
    <CCMAgendaItemId xmlns="1164ed31-0dbd-44b8-8ad7-d0540cce349a" xsi:nil="true"/>
    <DocumentSender xmlns="1164ed31-0dbd-44b8-8ad7-d0540cce349a" xsi:nil="true"/>
    <CCMMeetingCaseInstanceId xmlns="1164ed31-0dbd-44b8-8ad7-d0540cce349a" xsi:nil="true"/>
    <DocumentResponsible xmlns="1164ed31-0dbd-44b8-8ad7-d0540cce349a">
      <UserInfo>
        <DisplayName/>
        <AccountId xsi:nil="true"/>
        <AccountType/>
      </UserInfo>
    </DocumentResponsible>
    <DocumentReceivers xmlns="1164ed31-0dbd-44b8-8ad7-d0540cce349a"/>
  </documentManagement>
</p:properties>
</file>

<file path=customXml/itemProps1.xml><?xml version="1.0" encoding="utf-8"?>
<ds:datastoreItem xmlns:ds="http://schemas.openxmlformats.org/officeDocument/2006/customXml" ds:itemID="{7085DAE2-CE72-4F35-A6CA-D5280D7770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E0E46C-931D-4D03-A686-B559D3C861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164ed31-0dbd-44b8-8ad7-d0540cce349a"/>
    <ds:schemaRef ds:uri="156a06dd-bec4-40b0-bae8-59bf891839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90B26F-DE7A-48C6-AAD4-F44861F80974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156a06dd-bec4-40b0-bae8-59bf891839aa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1164ed31-0dbd-44b8-8ad7-d0540cce349a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Danske Rederier PowerPoint skabelon 16_9_ENG</Template>
  <TotalTime>0</TotalTime>
  <Words>135</Words>
  <Application>Microsoft Office PowerPoint</Application>
  <PresentationFormat>Brugerdefineret</PresentationFormat>
  <Paragraphs>52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8</vt:i4>
      </vt:variant>
    </vt:vector>
  </HeadingPairs>
  <TitlesOfParts>
    <vt:vector size="10" baseType="lpstr">
      <vt:lpstr>Danske Rederier PowerPoint skabelon 16_9_ENG</vt:lpstr>
      <vt:lpstr>1_Danske Rederier PowerPoint skabelon 16_9_ENG</vt:lpstr>
      <vt:lpstr>New Technologies –  New Opportunities  e-Navigation Underway 2019  </vt:lpstr>
      <vt:lpstr>The 6th largest shipping nation &amp; growing…..</vt:lpstr>
      <vt:lpstr>New technologies – new opportunities</vt:lpstr>
      <vt:lpstr>PowerPoint-præsentation</vt:lpstr>
      <vt:lpstr>The Ocean Economy</vt:lpstr>
      <vt:lpstr>Regulation</vt:lpstr>
      <vt:lpstr>New technologies – new challenges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januar 2018_Præsentation_DK maritime superpower</dc:title>
  <dc:creator/>
  <cp:lastModifiedBy/>
  <cp:revision>1</cp:revision>
  <dcterms:created xsi:type="dcterms:W3CDTF">2017-11-13T10:43:40Z</dcterms:created>
  <dcterms:modified xsi:type="dcterms:W3CDTF">2019-02-04T12:23:52Z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0x010100AC085CFC53BC46CEA2EADE194AD9D4820043EC12F75AA35549BC5C2DCE7EDEA39E</vt:lpwstr>
  </property>
  <property fmtid="{D5CDD505-2E9C-101B-9397-08002B2CF9AE}" pid="4" name="CCMSystem">
    <vt:lpwstr> </vt:lpwstr>
  </property>
  <property fmtid="{D5CDD505-2E9C-101B-9397-08002B2CF9AE}" pid="5" name="CCMEventContext">
    <vt:lpwstr>e3f28649-d7d3-4421-ab3b-60b8996a27de</vt:lpwstr>
  </property>
</Properties>
</file>