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73" r:id="rId3"/>
    <p:sldId id="368" r:id="rId4"/>
    <p:sldId id="339" r:id="rId5"/>
    <p:sldId id="375" r:id="rId6"/>
    <p:sldId id="376" r:id="rId7"/>
    <p:sldId id="374" r:id="rId8"/>
    <p:sldId id="281" r:id="rId9"/>
    <p:sldId id="372" r:id="rId10"/>
    <p:sldId id="377" r:id="rId11"/>
    <p:sldId id="379" r:id="rId12"/>
    <p:sldId id="358" r:id="rId13"/>
    <p:sldId id="364" r:id="rId14"/>
    <p:sldId id="259" r:id="rId15"/>
    <p:sldId id="345" r:id="rId16"/>
    <p:sldId id="348" r:id="rId17"/>
    <p:sldId id="331" r:id="rId18"/>
    <p:sldId id="382" r:id="rId19"/>
    <p:sldId id="381" r:id="rId20"/>
    <p:sldId id="383" r:id="rId21"/>
    <p:sldId id="280" r:id="rId22"/>
    <p:sldId id="380" r:id="rId23"/>
    <p:sldId id="300" r:id="rId24"/>
  </p:sldIdLst>
  <p:sldSz cx="9144000" cy="6858000" type="screen4x3"/>
  <p:notesSz cx="6865938" cy="9998075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 Pandit" initials="RP" lastIdx="8" clrIdx="0"/>
  <p:cmAuthor id="1" name="Rakesh Pandit" initials="RP" lastIdx="10" clrIdx="1">
    <p:extLst>
      <p:ext uri="{19B8F6BF-5375-455C-9EA6-DF929625EA0E}">
        <p15:presenceInfo xmlns:p15="http://schemas.microsoft.com/office/powerpoint/2012/main" userId="S-1-5-21-3687488979-3749818816-3744643308-2359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FA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712" autoAdjust="0"/>
  </p:normalViewPr>
  <p:slideViewPr>
    <p:cSldViewPr>
      <p:cViewPr varScale="1">
        <p:scale>
          <a:sx n="108" d="100"/>
          <a:sy n="108" d="100"/>
        </p:scale>
        <p:origin x="174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5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79BFCD41-67FD-460A-963B-22623F2496DA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29773C9C-87D5-4C28-9E52-AA45176191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55266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9109" y="0"/>
            <a:ext cx="2975240" cy="501640"/>
          </a:xfrm>
          <a:prstGeom prst="rect">
            <a:avLst/>
          </a:prstGeom>
        </p:spPr>
        <p:txBody>
          <a:bodyPr vert="horz" lIns="96359" tIns="48180" rIns="96359" bIns="48180" rtlCol="0"/>
          <a:lstStyle>
            <a:lvl1pPr algn="r">
              <a:defRPr sz="1300"/>
            </a:lvl1pPr>
          </a:lstStyle>
          <a:p>
            <a:fld id="{176AE61E-BFA4-46DC-B10D-1ED3E53CA545}" type="datetimeFigureOut">
              <a:rPr lang="en-GB" smtClean="0"/>
              <a:t>05/02/2019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1249363"/>
            <a:ext cx="4497388" cy="3375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59" tIns="48180" rIns="96359" bIns="4818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594" y="4811574"/>
            <a:ext cx="5492750" cy="3936742"/>
          </a:xfrm>
          <a:prstGeom prst="rect">
            <a:avLst/>
          </a:prstGeom>
        </p:spPr>
        <p:txBody>
          <a:bodyPr vert="horz" lIns="96359" tIns="48180" rIns="96359" bIns="481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9109" y="9496437"/>
            <a:ext cx="2975240" cy="501639"/>
          </a:xfrm>
          <a:prstGeom prst="rect">
            <a:avLst/>
          </a:prstGeom>
        </p:spPr>
        <p:txBody>
          <a:bodyPr vert="horz" lIns="96359" tIns="48180" rIns="96359" bIns="48180" rtlCol="0" anchor="b"/>
          <a:lstStyle>
            <a:lvl1pPr algn="r">
              <a:defRPr sz="1300"/>
            </a:lvl1pPr>
          </a:lstStyle>
          <a:p>
            <a:fld id="{8C1581C5-D43E-4F9B-A1E3-709994DD96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483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4275" y="1249363"/>
            <a:ext cx="4497388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581C5-D43E-4F9B-A1E3-709994DD966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6642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1581C5-D43E-4F9B-A1E3-709994DD966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933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Schiebel</a:t>
            </a:r>
            <a:r>
              <a:rPr lang="en-GB" dirty="0"/>
              <a:t> Camera Copter</a:t>
            </a:r>
          </a:p>
          <a:p>
            <a:r>
              <a:rPr lang="en-GB" dirty="0"/>
              <a:t>RFA Cardigan Bay and Scan Eagle (700 NAS)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1581C5-D43E-4F9B-A1E3-709994DD966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995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C8432-EDCC-4C44-AF29-4C15D2D79F86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3128190-426B-44FA-8041-DC558653BF7E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4300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7683F-C141-459F-A1AE-950D74D58FE7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D8783A6-E6E8-4422-A963-390469DA72D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57469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520C5-6B3B-4904-B812-C9976427D4B7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B34860AA-51C6-427C-A1EA-B5D80EDFEC8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89844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486" y="651594"/>
            <a:ext cx="7303314" cy="7660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C8003-3A25-46AB-8C7F-C0F9AAA5C351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BB6C1B3-2E51-4842-9D54-820C320C0CBA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0113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737E66-0535-4507-86C3-45A15AD91D2B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A7D769F-DFAD-44D4-94BD-FAB5DE9291C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6794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677FA-C5B5-4A97-9755-DACA483BD485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AFB7C5A-3C63-49FA-9AA6-C3B9FAED0207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25957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1DE44-89FB-43F1-BA7F-35328B981370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25E42AC-DBC5-4356-A3AA-1C04EF35264D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619102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7B4BB-CE16-47F5-B2A1-1977854DAEE4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400DC557-8662-4CEB-9698-7A6C6E8D0F63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45822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B2677F-4A78-4A4A-9C4E-C8D88D4663E6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D303E66-A6F8-41F2-9044-C4CCE0EF0060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5918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C76B75-185E-4A2D-B5C4-D3B262484296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EC3C81EB-6688-4F60-8B4F-F1CDDC8EC1A1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072277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B26CB6-0021-4551-8E16-D4F839FA10AE}" type="datetimeFigureOut">
              <a:rPr lang="en-US"/>
              <a:pPr>
                <a:defRPr/>
              </a:pPr>
              <a:t>2/5/2019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FB75685D-CFAC-42EE-A2F7-D2F734CBDF99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580283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6B0317-9A49-4572-9A80-F77F4AAD510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7995592" y="55434"/>
            <a:ext cx="1112912" cy="111291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mailto:james.fanshawe@ukmarinealliance.co.uk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maritimeuk.org/media-centre/publications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hidden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153" y="-99392"/>
            <a:ext cx="9516153" cy="713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bg1"/>
                </a:solidFill>
              </a:rPr>
              <a:t>E-Nav Underway 2019</a:t>
            </a:r>
            <a:br>
              <a:rPr lang="en-GB" b="1" dirty="0">
                <a:solidFill>
                  <a:srgbClr val="FFC000"/>
                </a:solidFill>
              </a:rPr>
            </a:br>
            <a:endParaRPr lang="en-US" altLang="en-US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Subtitle 2" hidden="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GB" b="1" dirty="0">
                <a:solidFill>
                  <a:schemeClr val="bg1"/>
                </a:solidFill>
              </a:rPr>
              <a:t>Rules, Regulations, Guidelines, Standards and Reality. </a:t>
            </a:r>
          </a:p>
          <a:p>
            <a:pPr lvl="1"/>
            <a:r>
              <a:rPr lang="en-GB" b="1" dirty="0">
                <a:solidFill>
                  <a:schemeClr val="bg1"/>
                </a:solidFill>
              </a:rPr>
              <a:t>What does this all mean for Autonomous Vessels?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James Fanshawe CBE 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Chairman UK MASRWG</a:t>
            </a:r>
          </a:p>
          <a:p>
            <a:r>
              <a:rPr lang="en-GB" altLang="en-US" sz="2800" b="1" dirty="0">
                <a:solidFill>
                  <a:srgbClr val="FFC000"/>
                </a:solidFill>
              </a:rPr>
              <a:t>16th April 2019</a:t>
            </a:r>
            <a:endParaRPr lang="en-US" altLang="en-US" sz="2800" b="1" dirty="0">
              <a:solidFill>
                <a:srgbClr val="FFC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216228-9860-4E0C-9AE8-5E2D89A7DA42}"/>
              </a:ext>
            </a:extLst>
          </p:cNvPr>
          <p:cNvSpPr txBox="1"/>
          <p:nvPr/>
        </p:nvSpPr>
        <p:spPr>
          <a:xfrm>
            <a:off x="1763688" y="2060848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chemeClr val="bg1"/>
                </a:solidFill>
              </a:rPr>
              <a:t>E-Nav Underway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9F0065-9990-44EC-AC14-2A3A5D9CC93D}"/>
              </a:ext>
            </a:extLst>
          </p:cNvPr>
          <p:cNvSpPr txBox="1"/>
          <p:nvPr/>
        </p:nvSpPr>
        <p:spPr>
          <a:xfrm>
            <a:off x="107504" y="3212976"/>
            <a:ext cx="87129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b="1" dirty="0">
                <a:solidFill>
                  <a:srgbClr val="FFC000"/>
                </a:solidFill>
              </a:rPr>
              <a:t>Rules, Regulations, Guidelines, Standards and Reality. </a:t>
            </a:r>
          </a:p>
          <a:p>
            <a:pPr lvl="1" algn="ctr"/>
            <a:r>
              <a:rPr lang="en-GB" sz="2400" b="1" dirty="0">
                <a:solidFill>
                  <a:srgbClr val="FFC000"/>
                </a:solidFill>
              </a:rPr>
              <a:t>What does this all mean for Autonomous Vessels?</a:t>
            </a:r>
          </a:p>
          <a:p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A52AA2-F62D-456A-9FDF-5F9D2E0D6E51}"/>
              </a:ext>
            </a:extLst>
          </p:cNvPr>
          <p:cNvSpPr txBox="1"/>
          <p:nvPr/>
        </p:nvSpPr>
        <p:spPr>
          <a:xfrm>
            <a:off x="2087724" y="4703658"/>
            <a:ext cx="4824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</a:rPr>
              <a:t>James Fanshawe CBE </a:t>
            </a:r>
          </a:p>
          <a:p>
            <a:pPr algn="ctr"/>
            <a:r>
              <a:rPr lang="en-US" sz="2400" b="1" dirty="0">
                <a:solidFill>
                  <a:srgbClr val="FFFF00"/>
                </a:solidFill>
              </a:rPr>
              <a:t>Chairman UK MASRWG</a:t>
            </a:r>
          </a:p>
          <a:p>
            <a:pPr algn="ctr"/>
            <a:r>
              <a:rPr lang="en-GB" altLang="en-US" sz="2400" b="1" dirty="0">
                <a:solidFill>
                  <a:srgbClr val="FFFF00"/>
                </a:solidFill>
              </a:rPr>
              <a:t>7 February 2019</a:t>
            </a:r>
            <a:endParaRPr lang="en-GB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1549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Classification Societies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946C0A58-BAF2-45CF-859E-016249457B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8753" y="1697795"/>
            <a:ext cx="2168078" cy="302007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6D03632-9D13-433F-8DDB-F841DDE034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9600" y="2433605"/>
            <a:ext cx="2160240" cy="265188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F0F099-CCF0-4797-BAB3-1F56B253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8812" y="1697758"/>
            <a:ext cx="2168077" cy="3118417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B429FE-F2BF-4BE3-A864-45B392F8D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828" y="5274321"/>
            <a:ext cx="3076705" cy="1068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3DFAC69-31F8-464C-8A33-99C4223B5B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4416" y="5339275"/>
            <a:ext cx="1135168" cy="1415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BAEF8-74F5-451E-BE67-52A298E1CB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53555" y="5125000"/>
            <a:ext cx="2318589" cy="1408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CC191F1-AACE-4C31-91B2-F127CB35F8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8553" y="1229010"/>
            <a:ext cx="3158537" cy="9375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36911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8415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818ED001-D190-41F9-B4E3-3EF1560172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32040" y="1314723"/>
            <a:ext cx="3688462" cy="5216074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2FF49C6-1B77-4615-93E3-44F1DE7C89CC}"/>
              </a:ext>
            </a:extLst>
          </p:cNvPr>
          <p:cNvSpPr/>
          <p:nvPr/>
        </p:nvSpPr>
        <p:spPr>
          <a:xfrm>
            <a:off x="251520" y="26369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GB" dirty="0">
                <a:solidFill>
                  <a:srgbClr val="121212"/>
                </a:solidFill>
                <a:latin typeface="interface"/>
              </a:rPr>
              <a:t>“Our specialist policy was developed to meet the liability insurance needs of owners and operators of autonomous and remotely operated vessels. Cover is provided on a plain language policy wording, underwritten on an ‘all risks’ basis, to provide a very comprehensive level of cover.”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78547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94C6E-3CBB-472B-B7AC-33F45C371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343" y="500600"/>
            <a:ext cx="7303314" cy="766043"/>
          </a:xfrm>
        </p:spPr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 check - Maritime Accidents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AC61578-8F31-4F5E-890A-1000B36A717F}"/>
              </a:ext>
            </a:extLst>
          </p:cNvPr>
          <p:cNvSpPr/>
          <p:nvPr/>
        </p:nvSpPr>
        <p:spPr>
          <a:xfrm>
            <a:off x="2749143" y="4723977"/>
            <a:ext cx="4572000" cy="1815882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>
            <a:spAutoFit/>
          </a:bodyPr>
          <a:lstStyle/>
          <a:p>
            <a:r>
              <a:rPr lang="en-GB" sz="1400" dirty="0"/>
              <a:t>About 75-96% of marine casualties are caused, at least in part, by some form of human error. Studies have shown that human error contributes to:</a:t>
            </a:r>
          </a:p>
          <a:p>
            <a:r>
              <a:rPr lang="en-GB" sz="1400" dirty="0"/>
              <a:t>• 84 - 88% of tanker accidents</a:t>
            </a:r>
          </a:p>
          <a:p>
            <a:r>
              <a:rPr lang="en-GB" sz="1400" dirty="0"/>
              <a:t>• 79% of towing vessel groundings</a:t>
            </a:r>
          </a:p>
          <a:p>
            <a:r>
              <a:rPr lang="en-GB" sz="1400" dirty="0"/>
              <a:t>• 89 - 96% of collisions</a:t>
            </a:r>
          </a:p>
          <a:p>
            <a:r>
              <a:rPr lang="en-GB" sz="1400" dirty="0"/>
              <a:t>• 75% of allisions</a:t>
            </a:r>
          </a:p>
          <a:p>
            <a:r>
              <a:rPr lang="en-GB" sz="1400" dirty="0"/>
              <a:t>• 75% of fires and explosions </a:t>
            </a:r>
          </a:p>
        </p:txBody>
      </p:sp>
      <p:pic>
        <p:nvPicPr>
          <p:cNvPr id="1026" name="Picture 2" descr="Image result for sanchi collision">
            <a:extLst>
              <a:ext uri="{FF2B5EF4-FFF2-40B4-BE49-F238E27FC236}">
                <a16:creationId xmlns:a16="http://schemas.microsoft.com/office/drawing/2014/main" id="{8DF7110E-2EBD-4ECB-930A-6B791F1F9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82703"/>
            <a:ext cx="4046512" cy="26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C8140E-4D1E-4C16-82B5-61B61C2A1029}"/>
              </a:ext>
            </a:extLst>
          </p:cNvPr>
          <p:cNvSpPr txBox="1"/>
          <p:nvPr/>
        </p:nvSpPr>
        <p:spPr>
          <a:xfrm>
            <a:off x="920343" y="4146231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MSC ZOE 2018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D3F1274-893F-414D-9670-140381D3C2ED}"/>
              </a:ext>
            </a:extLst>
          </p:cNvPr>
          <p:cNvSpPr txBox="1"/>
          <p:nvPr/>
        </p:nvSpPr>
        <p:spPr>
          <a:xfrm>
            <a:off x="5436096" y="4198088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SANCHI 2018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C5B4DFDA-75A1-4EF8-8940-8B7357B52D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726" y="1382703"/>
            <a:ext cx="4667150" cy="262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343" y="527790"/>
            <a:ext cx="7303314" cy="766043"/>
          </a:xfrm>
        </p:spPr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Autonomous Systems </a:t>
            </a:r>
            <a:b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Contributions to Safety at Sea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Commercial operations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Transport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Oil and Gas 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Scientific Research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Marine Survey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Oceanography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Passive acoustic monitoring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Offshore research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Deep sea mining</a:t>
            </a:r>
          </a:p>
          <a:p>
            <a:pPr lvl="1"/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Fishing and aquaculture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Underwater asset management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Defence operations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Maritime and Border Security</a:t>
            </a:r>
          </a:p>
          <a:p>
            <a:r>
              <a:rPr lang="en-GB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Communications Relay (e.g. SAR)</a:t>
            </a:r>
          </a:p>
          <a:p>
            <a:endParaRPr lang="en-GB" dirty="0"/>
          </a:p>
        </p:txBody>
      </p:sp>
      <p:pic>
        <p:nvPicPr>
          <p:cNvPr id="8200" name="Picture 8" descr="Image result for massmo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4442" y="2464298"/>
            <a:ext cx="4270667" cy="298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116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7435"/>
            <a:ext cx="8229600" cy="1143000"/>
          </a:xfrm>
        </p:spPr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Maritime Autonomous Surface Ships (MASS)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64FB8-1A27-4930-8A5B-D080AC1D4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8144" y="1799988"/>
            <a:ext cx="3043975" cy="20008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DEC79F-ADEF-4FA4-B082-487706ED4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799988"/>
            <a:ext cx="2090617" cy="2090617"/>
          </a:xfrm>
          <a:prstGeom prst="rect">
            <a:avLst/>
          </a:prstGeom>
        </p:spPr>
      </p:pic>
      <p:pic>
        <p:nvPicPr>
          <p:cNvPr id="9" name="Picture 8" descr="A yellow and white boat sitting next to a body of water&#10;&#10;Description generated with very high confidence">
            <a:extLst>
              <a:ext uri="{FF2B5EF4-FFF2-40B4-BE49-F238E27FC236}">
                <a16:creationId xmlns:a16="http://schemas.microsoft.com/office/drawing/2014/main" id="{A6F1EDCA-C91C-402E-97E4-CCC967990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804454"/>
            <a:ext cx="3043975" cy="1996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E82F33-2950-4E0D-BB46-E68FDB303B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438" y="4250157"/>
            <a:ext cx="3049826" cy="17155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5956FA-D577-4A00-8D17-0B3F5D66F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7864" y="3789040"/>
            <a:ext cx="3543851" cy="16390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61CE8A-A3B3-4DE7-805C-11E6C6CD0C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0232" y="4221088"/>
            <a:ext cx="2461377" cy="1637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24C98-3375-4059-9B3B-7F51437619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38230" y="5336225"/>
            <a:ext cx="3124200" cy="146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80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Unmanned Underwater Vehicles and Remotely Operated Vehicles</a:t>
            </a:r>
          </a:p>
        </p:txBody>
      </p:sp>
      <p:pic>
        <p:nvPicPr>
          <p:cNvPr id="3" name="Picture 2" descr="http://www.navaldrones.com/images/500xNxREMUS600.jpg.pagespeed.ic.Y03qU7kih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5562600"/>
            <a:ext cx="4626376" cy="823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 result for uk rov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39924"/>
            <a:ext cx="3216027" cy="2103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848689" cy="2559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Image result for remus picture air france disaster brazi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480233"/>
            <a:ext cx="3035982" cy="201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73" y="1371600"/>
            <a:ext cx="6807487" cy="944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4831436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Underwater Vehicles </a:t>
            </a:r>
            <a:b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operated from a MASS</a:t>
            </a:r>
          </a:p>
        </p:txBody>
      </p:sp>
      <p:pic>
        <p:nvPicPr>
          <p:cNvPr id="6" name="Picture 5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FF033A84-C4B0-412A-885D-ECE5052E51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106" y="2167868"/>
            <a:ext cx="4293096" cy="3219822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24963E-9240-4D25-8EA6-E36F5A948E5C}"/>
              </a:ext>
            </a:extLst>
          </p:cNvPr>
          <p:cNvSpPr/>
          <p:nvPr/>
        </p:nvSpPr>
        <p:spPr>
          <a:xfrm>
            <a:off x="899592" y="6021288"/>
            <a:ext cx="26312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/>
              <a:t>SEA-KIT with embarked Hugin UUV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206F735-A938-43BB-BB91-54FB7D1138C1}"/>
              </a:ext>
            </a:extLst>
          </p:cNvPr>
          <p:cNvSpPr/>
          <p:nvPr/>
        </p:nvSpPr>
        <p:spPr>
          <a:xfrm>
            <a:off x="3942184" y="1700808"/>
            <a:ext cx="4572000" cy="4329070"/>
          </a:xfrm>
          <a:prstGeom prst="rect">
            <a:avLst/>
          </a:prstGeom>
        </p:spPr>
        <p:txBody>
          <a:bodyPr>
            <a:spAutoFit/>
          </a:bodyPr>
          <a:lstStyle/>
          <a:p>
            <a:pPr marL="76200" marR="671195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SEA-KIT vessels are designed to act as a mothership for Autonomous Underwater Vehicles (AUVs), this is a unique capability that currently requires manned vessels to complete.  SKI XP is fitted with a Kongsberg Maritime 351 HiPAP (High Precision Acoustic Positioning) which acted as a positioning baseline for AUV’s and ROV’s. (Remotely Operated Vehicles). </a:t>
            </a:r>
          </a:p>
          <a:p>
            <a:pPr marL="76200" marR="671195" algn="just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</a:pP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AUV charging and data downloading can be performed automatically allowing for extended operations without human intervention.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515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Unmanned Air Systems at Sea</a:t>
            </a: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456" y="1268760"/>
            <a:ext cx="2435088" cy="2318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fednav and uav">
            <a:extLst>
              <a:ext uri="{FF2B5EF4-FFF2-40B4-BE49-F238E27FC236}">
                <a16:creationId xmlns:a16="http://schemas.microsoft.com/office/drawing/2014/main" id="{67858380-8B95-4087-A87E-C727D6B0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77072"/>
            <a:ext cx="3563246" cy="19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fednav and uav">
            <a:extLst>
              <a:ext uri="{FF2B5EF4-FFF2-40B4-BE49-F238E27FC236}">
                <a16:creationId xmlns:a16="http://schemas.microsoft.com/office/drawing/2014/main" id="{05EA37A3-FFB2-43DB-A00D-790C559C0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077072"/>
            <a:ext cx="3547409" cy="1995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7C6FAA-B387-4EF2-BD83-1A29FA684AB2}"/>
              </a:ext>
            </a:extLst>
          </p:cNvPr>
          <p:cNvSpPr txBox="1"/>
          <p:nvPr/>
        </p:nvSpPr>
        <p:spPr>
          <a:xfrm flipH="1">
            <a:off x="1979712" y="6165304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Fednav vessel using UAV for Ice Reconnaissance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155111-7458-4EA4-9D40-780F88D39724}"/>
              </a:ext>
            </a:extLst>
          </p:cNvPr>
          <p:cNvSpPr txBox="1"/>
          <p:nvPr/>
        </p:nvSpPr>
        <p:spPr>
          <a:xfrm>
            <a:off x="1979712" y="3642380"/>
            <a:ext cx="5328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Sentinel UAV flying from HMS CLEOPATRA 1990</a:t>
            </a:r>
          </a:p>
        </p:txBody>
      </p:sp>
    </p:spTree>
    <p:extLst>
      <p:ext uri="{BB962C8B-B14F-4D97-AF65-F5344CB8AC3E}">
        <p14:creationId xmlns:p14="http://schemas.microsoft.com/office/powerpoint/2010/main" val="304718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84" y="-39800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Communications &amp; Cyber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A24C41-566A-4838-981B-37A1311CA9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46" y="1266857"/>
            <a:ext cx="6803322" cy="504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3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65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7194" y="531375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Human Element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63550" y="141764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dirty="0"/>
              <a:t>Considerable effort is being made to establish training standards and accreditation.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dirty="0"/>
              <a:t>The Maritime industry needs to attract and retain bright people.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dirty="0"/>
              <a:t>It is no longer a case of considering the ships alone.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dirty="0"/>
              <a:t>The maritime story starts at the factory and stops at the point of delivery.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altLang="en-US" sz="2800" dirty="0"/>
              <a:t>Plenty of jobs but they will be different than today.</a:t>
            </a:r>
          </a:p>
        </p:txBody>
      </p:sp>
    </p:spTree>
    <p:extLst>
      <p:ext uri="{BB962C8B-B14F-4D97-AF65-F5344CB8AC3E}">
        <p14:creationId xmlns:p14="http://schemas.microsoft.com/office/powerpoint/2010/main" val="122713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-1455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Autonomy Backdrop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44920" y="1412776"/>
            <a:ext cx="8229600" cy="5040560"/>
          </a:xfrm>
        </p:spPr>
        <p:txBody>
          <a:bodyPr/>
          <a:lstStyle/>
          <a:p>
            <a:r>
              <a:rPr lang="en-GB" sz="2400" dirty="0"/>
              <a:t>The growth of autonomy continues to rise exponentially.</a:t>
            </a:r>
          </a:p>
          <a:p>
            <a:r>
              <a:rPr lang="en-GB" sz="2400" dirty="0"/>
              <a:t>New systems and concepts are being developed month by month.</a:t>
            </a:r>
          </a:p>
          <a:p>
            <a:r>
              <a:rPr lang="en-GB" sz="2400" dirty="0"/>
              <a:t>Novel technologies are entering service in a variety of forms. </a:t>
            </a:r>
          </a:p>
          <a:p>
            <a:r>
              <a:rPr lang="en-GB" sz="2400" dirty="0"/>
              <a:t>These are not all to do with so-called unmanned vessels.</a:t>
            </a:r>
          </a:p>
          <a:p>
            <a:r>
              <a:rPr lang="en-GB" sz="2400" dirty="0"/>
              <a:t>There are some intriguing benefits being identified for conventional ships. </a:t>
            </a:r>
          </a:p>
          <a:p>
            <a:r>
              <a:rPr lang="en-GB" sz="2400" dirty="0"/>
              <a:t>The focus, when it comes to Standards and Regulation, tends to fall on the introduction and operation of vessels that will not necessarily have personnel on the bridge. </a:t>
            </a:r>
          </a:p>
          <a:p>
            <a:r>
              <a:rPr lang="en-GB" sz="2400" dirty="0"/>
              <a:t>These vessels may be strictly autonomous but it is more likely that they will be monitored or supervised remotely.</a:t>
            </a:r>
          </a:p>
          <a:p>
            <a:endParaRPr lang="en-GB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39518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84" y="-39800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7194" y="531375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 Control Stations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02449B-4CC3-475E-9C33-590B7C92E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365104"/>
            <a:ext cx="3360373" cy="201622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5EB850-8B6B-4755-AB59-70AFD7E86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8064" y="1412776"/>
            <a:ext cx="3317076" cy="248646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F1D9826-7A8C-4C92-8800-20AFA792C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331640" y="1412776"/>
            <a:ext cx="2285249" cy="24864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445ACED-9F19-4F05-8735-5EACF805DFB5}"/>
              </a:ext>
            </a:extLst>
          </p:cNvPr>
          <p:cNvSpPr txBox="1"/>
          <p:nvPr/>
        </p:nvSpPr>
        <p:spPr>
          <a:xfrm>
            <a:off x="1619672" y="4005064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SEA-KIT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0405B8-1934-458D-8FA9-712CC61F0EAD}"/>
              </a:ext>
            </a:extLst>
          </p:cNvPr>
          <p:cNvSpPr txBox="1"/>
          <p:nvPr/>
        </p:nvSpPr>
        <p:spPr>
          <a:xfrm>
            <a:off x="5724128" y="39330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L3 ASV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B72B93-5AC0-4561-90E2-7B3E6D8E5A88}"/>
              </a:ext>
            </a:extLst>
          </p:cNvPr>
          <p:cNvSpPr txBox="1"/>
          <p:nvPr/>
        </p:nvSpPr>
        <p:spPr>
          <a:xfrm>
            <a:off x="1475656" y="64533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ROLLS ROYCE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A93FB1-DE70-468C-B420-72B7AB220C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0072" y="4355906"/>
            <a:ext cx="3168352" cy="209111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4AA4D9-AC1D-4DC1-9AE5-516F59611306}"/>
              </a:ext>
            </a:extLst>
          </p:cNvPr>
          <p:cNvSpPr txBox="1"/>
          <p:nvPr/>
        </p:nvSpPr>
        <p:spPr>
          <a:xfrm>
            <a:off x="5616116" y="6447018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ABB</a:t>
            </a:r>
          </a:p>
        </p:txBody>
      </p:sp>
    </p:spTree>
    <p:extLst>
      <p:ext uri="{BB962C8B-B14F-4D97-AF65-F5344CB8AC3E}">
        <p14:creationId xmlns:p14="http://schemas.microsoft.com/office/powerpoint/2010/main" val="74339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65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7194" y="531375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 Responsibilities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63550" y="1417640"/>
            <a:ext cx="8229600" cy="4525963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/>
              <a:t>Responsible Ownership.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/>
              <a:t>Use the guidelines, codes and standards which are available.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/>
              <a:t>Safe Operation.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/>
              <a:t>Recognised Accreditation, Training and Standards.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GB" sz="2400" dirty="0"/>
              <a:t>Effective Integration into the Maritime domain.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/>
              <a:t> 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82B39BB-6670-4479-B0EA-462A24316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437112"/>
            <a:ext cx="3266070" cy="216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65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897194" y="531375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63550" y="1417640"/>
            <a:ext cx="8229600" cy="452596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GB" sz="2400" dirty="0"/>
              <a:t>There are sufficient guidelines and relevant standards for the autonomous industry to continue to grow.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IMO must continue their work while the industry develops.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Industry has a vital role to demonstrate responsible attitudes.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We must keep autonomy in perspective and not make assumptions which are not accurate. 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‘Autonomous’ ships may switch between modes of operation during voyages.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There will always be a mix of vessels at sea.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Humans are critical.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Safety must come first.</a:t>
            </a:r>
          </a:p>
          <a:p>
            <a:pPr>
              <a:spcBef>
                <a:spcPts val="0"/>
              </a:spcBef>
            </a:pPr>
            <a:endParaRPr lang="en-GB" sz="2800" dirty="0"/>
          </a:p>
          <a:p>
            <a:pPr>
              <a:lnSpc>
                <a:spcPct val="150000"/>
              </a:lnSpc>
            </a:pPr>
            <a:endParaRPr lang="en-GB" dirty="0"/>
          </a:p>
          <a:p>
            <a:pPr>
              <a:lnSpc>
                <a:spcPct val="150000"/>
              </a:lnSpc>
            </a:pPr>
            <a:endParaRPr lang="en-US" alt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9526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ontent Placeholder 2"/>
          <p:cNvSpPr>
            <a:spLocks noGrp="1"/>
          </p:cNvSpPr>
          <p:nvPr>
            <p:ph idx="4294967295"/>
          </p:nvPr>
        </p:nvSpPr>
        <p:spPr>
          <a:xfrm>
            <a:off x="539552" y="1340768"/>
            <a:ext cx="8229600" cy="45259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en-GB" sz="4000" b="1" dirty="0">
                <a:solidFill>
                  <a:srgbClr val="0070C0"/>
                </a:solidFill>
              </a:rPr>
              <a:t>James Fanshawe CBE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>
                <a:solidFill>
                  <a:srgbClr val="0070C0"/>
                </a:solidFill>
                <a:hlinkClick r:id="rId3"/>
              </a:rPr>
              <a:t>james.fanshawe@ukmarinealliance.co.uk</a:t>
            </a:r>
            <a:endParaRPr lang="en-GB" sz="3600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GB" sz="3600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3600" b="1" dirty="0">
                <a:solidFill>
                  <a:srgbClr val="0070C0"/>
                </a:solidFill>
              </a:rPr>
              <a:t>+44 7769 702031</a:t>
            </a:r>
          </a:p>
          <a:p>
            <a:pPr marL="0" indent="0" algn="ctr">
              <a:spcBef>
                <a:spcPts val="0"/>
              </a:spcBef>
              <a:buNone/>
            </a:pPr>
            <a:endParaRPr lang="en-GB" sz="3600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2800" u="sng" dirty="0">
                <a:hlinkClick r:id="rId4"/>
              </a:rPr>
              <a:t>www.maritimeuk.org/media-centre/publications</a:t>
            </a:r>
            <a:r>
              <a:rPr lang="en-GB" sz="2800" u="sng" dirty="0"/>
              <a:t>. </a:t>
            </a:r>
            <a:endParaRPr lang="en-GB" b="1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4000" dirty="0"/>
              <a:t> </a:t>
            </a:r>
            <a:endParaRPr lang="en-US" altLang="en-US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494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-1455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Regulation – Where are we?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44920" y="1412776"/>
            <a:ext cx="8229600" cy="5040560"/>
          </a:xfrm>
        </p:spPr>
        <p:txBody>
          <a:bodyPr/>
          <a:lstStyle/>
          <a:p>
            <a:r>
              <a:rPr lang="en-GB" sz="2000" dirty="0"/>
              <a:t>Definitions and terminology industry.</a:t>
            </a:r>
          </a:p>
          <a:p>
            <a:r>
              <a:rPr lang="en-GB" sz="2000" dirty="0"/>
              <a:t>IMO Regulatory Scoping Exercise for Maritime Autonomous Surface Ships (MASS). </a:t>
            </a:r>
          </a:p>
          <a:p>
            <a:r>
              <a:rPr lang="en-GB" sz="2000" dirty="0"/>
              <a:t>A variety of Rules and Guidelines are in force. </a:t>
            </a:r>
          </a:p>
          <a:p>
            <a:r>
              <a:rPr lang="en-GB" sz="2000" dirty="0"/>
              <a:t>Many standards can be directly applied to these vessels but there will be a need for some new ones. </a:t>
            </a:r>
          </a:p>
          <a:p>
            <a:r>
              <a:rPr lang="en-GB" sz="2000" dirty="0"/>
              <a:t>Dichotomy - the regulatory and standards work is bound to lag behind the reality of an ever increasing number of vessels which are operational. </a:t>
            </a:r>
          </a:p>
          <a:p>
            <a:r>
              <a:rPr lang="en-GB" sz="2000" dirty="0"/>
              <a:t>Whether these vessels are truly autonomous, or being monitored or supervised from a remote station, is not the key question. </a:t>
            </a:r>
          </a:p>
          <a:p>
            <a:r>
              <a:rPr lang="en-GB" sz="2000" dirty="0"/>
              <a:t>They must all be seen to be operating within existing regulatory frameworks and standards.</a:t>
            </a:r>
          </a:p>
          <a:p>
            <a:r>
              <a:rPr lang="en-GB" sz="2000" dirty="0"/>
              <a:t>Safety is paramount. </a:t>
            </a:r>
          </a:p>
          <a:p>
            <a:r>
              <a:rPr lang="en-GB" sz="2000" dirty="0"/>
              <a:t>Trust is a keyword. </a:t>
            </a:r>
          </a:p>
          <a:p>
            <a:r>
              <a:rPr lang="en-GB" sz="2000" dirty="0"/>
              <a:t>Precedent law portfolio growing.</a:t>
            </a:r>
          </a:p>
          <a:p>
            <a:endParaRPr lang="en-GB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1715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-1455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 Regulatory Scoping Exercise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44920" y="1412776"/>
            <a:ext cx="8229600" cy="5040560"/>
          </a:xfrm>
        </p:spPr>
        <p:txBody>
          <a:bodyPr/>
          <a:lstStyle/>
          <a:p>
            <a:r>
              <a:rPr lang="en-GB" sz="2200" dirty="0"/>
              <a:t>The Organization should be proactive and take a leading role on this issue.</a:t>
            </a:r>
          </a:p>
          <a:p>
            <a:r>
              <a:rPr lang="en-GB" sz="2200" dirty="0"/>
              <a:t>RSE to review IMO’s international regulatory framework and to: </a:t>
            </a:r>
          </a:p>
          <a:p>
            <a:pPr lvl="1"/>
            <a:r>
              <a:rPr lang="en-GB" sz="1800" dirty="0"/>
              <a:t>Determine which provisions apply or not to MASS and may preclude or not MASS operations (as currently drafted)</a:t>
            </a:r>
          </a:p>
          <a:p>
            <a:pPr lvl="1"/>
            <a:r>
              <a:rPr lang="en-GB" sz="1800" dirty="0"/>
              <a:t>Identify gaps or issues and analyse the best way to address.</a:t>
            </a:r>
          </a:p>
          <a:p>
            <a:r>
              <a:rPr lang="en-GB" sz="2200" dirty="0"/>
              <a:t>Need to take into consideration the human element and legal aspects.</a:t>
            </a:r>
          </a:p>
          <a:p>
            <a:r>
              <a:rPr lang="en-GB" sz="2200" dirty="0"/>
              <a:t>Not a “drafting exercise”.</a:t>
            </a:r>
          </a:p>
          <a:p>
            <a:r>
              <a:rPr lang="en-GB" sz="2200" dirty="0"/>
              <a:t>The work on MASS should be user-driven and not technology driven. </a:t>
            </a:r>
          </a:p>
          <a:p>
            <a:r>
              <a:rPr lang="en-GB" sz="2200" dirty="0"/>
              <a:t>LEG 105 (April 2018) RSE with a target completion year of 2023 for LEG instruments. </a:t>
            </a:r>
          </a:p>
          <a:p>
            <a:r>
              <a:rPr lang="en-GB" sz="2200" dirty="0"/>
              <a:t>MSC to take a coordinating role.</a:t>
            </a:r>
          </a:p>
          <a:p>
            <a:pPr marL="0" indent="0" algn="r">
              <a:buNone/>
            </a:pPr>
            <a:r>
              <a:rPr lang="en-GB" altLang="en-US" sz="2200" b="1" i="1" dirty="0"/>
              <a:t>Henrik Tunfors – RSE Chair. Jan 2019</a:t>
            </a:r>
          </a:p>
        </p:txBody>
      </p:sp>
    </p:spTree>
    <p:extLst>
      <p:ext uri="{BB962C8B-B14F-4D97-AF65-F5344CB8AC3E}">
        <p14:creationId xmlns:p14="http://schemas.microsoft.com/office/powerpoint/2010/main" val="31322889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-1455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 Scoping Exercise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>
          <a:xfrm>
            <a:off x="444920" y="1412776"/>
            <a:ext cx="8229600" cy="5040560"/>
          </a:xfrm>
        </p:spPr>
        <p:txBody>
          <a:bodyPr/>
          <a:lstStyle/>
          <a:p>
            <a:r>
              <a:rPr lang="en-GB" sz="1800" dirty="0"/>
              <a:t>Framework – </a:t>
            </a:r>
            <a:r>
              <a:rPr lang="en-GB" sz="1800" b="1" dirty="0"/>
              <a:t>Definition</a:t>
            </a:r>
            <a:r>
              <a:rPr lang="en-GB" sz="1800" dirty="0"/>
              <a:t>. For the purpose of the regulatory scoping exercise, MASS is defined as:</a:t>
            </a:r>
          </a:p>
          <a:p>
            <a:pPr marL="0" indent="0" algn="ctr">
              <a:buNone/>
            </a:pPr>
            <a:r>
              <a:rPr lang="en-GB" sz="1800" b="1" dirty="0"/>
              <a:t>“A ship which, to a varying degree, can operate independent of human interaction” </a:t>
            </a:r>
          </a:p>
          <a:p>
            <a:r>
              <a:rPr lang="en-GB" sz="1800" dirty="0"/>
              <a:t>Framework – </a:t>
            </a:r>
            <a:r>
              <a:rPr lang="en-GB" sz="1800" b="1" dirty="0"/>
              <a:t>Degrees of autonomy</a:t>
            </a:r>
          </a:p>
          <a:p>
            <a:pPr marL="0" indent="0">
              <a:buNone/>
            </a:pPr>
            <a:r>
              <a:rPr lang="en-GB" sz="1800" dirty="0"/>
              <a:t>	1. Ship with automated processes and decision support </a:t>
            </a:r>
          </a:p>
          <a:p>
            <a:pPr marL="0" indent="0">
              <a:buNone/>
            </a:pPr>
            <a:r>
              <a:rPr lang="en-GB" sz="1800" dirty="0"/>
              <a:t>	2. Remotely controlled ship with seafarers on board </a:t>
            </a:r>
          </a:p>
          <a:p>
            <a:pPr marL="0" indent="0">
              <a:buNone/>
            </a:pPr>
            <a:r>
              <a:rPr lang="en-GB" sz="1800" dirty="0"/>
              <a:t>	3. Remotely controlled ship without seafarers on board 	</a:t>
            </a:r>
          </a:p>
          <a:p>
            <a:pPr marL="0" indent="0">
              <a:buNone/>
            </a:pPr>
            <a:r>
              <a:rPr lang="en-GB" sz="1800" dirty="0"/>
              <a:t>	4. Fully autonomous ship.</a:t>
            </a:r>
          </a:p>
          <a:p>
            <a:r>
              <a:rPr lang="en-GB" sz="1800" dirty="0"/>
              <a:t>Framework – </a:t>
            </a:r>
            <a:r>
              <a:rPr lang="en-GB" sz="1800" b="1" dirty="0"/>
              <a:t>Methodology</a:t>
            </a:r>
          </a:p>
          <a:p>
            <a:pPr lvl="1"/>
            <a:r>
              <a:rPr lang="en-GB" sz="1800" dirty="0"/>
              <a:t>First step: to identify provisions in IMO instruments which, as currently drafted:  </a:t>
            </a:r>
          </a:p>
          <a:p>
            <a:pPr lvl="2"/>
            <a:r>
              <a:rPr lang="en-GB" sz="1800" dirty="0"/>
              <a:t>First step “regulation by regulation” </a:t>
            </a:r>
          </a:p>
          <a:p>
            <a:pPr lvl="1"/>
            <a:r>
              <a:rPr lang="en-GB" sz="1800" dirty="0"/>
              <a:t>Second step: to analyse and determine the most appropriate way of addressing MASS operations, taking into account, inter alia, human element, technology and operational factors by: </a:t>
            </a:r>
          </a:p>
          <a:p>
            <a:pPr lvl="2"/>
            <a:r>
              <a:rPr lang="en-GB" sz="1800" dirty="0"/>
              <a:t>Second step “high level”.</a:t>
            </a:r>
            <a:endParaRPr lang="en-GB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056265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30" y="-1455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IMO Scoping Exercise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550BD10-FADA-47B0-A389-DE16B5FB0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4500" y="1615960"/>
            <a:ext cx="8229600" cy="46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581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908063" y="54868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Policy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D260AD73-AD65-48BF-9C0E-1363C042A9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85590" y="1449756"/>
            <a:ext cx="3022314" cy="43005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681567-17FF-4CD0-8AE3-7AB0A5054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1333254"/>
            <a:ext cx="3168352" cy="462439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9BD8CFF-C84C-48C3-8539-7FBC3C679FC8}"/>
              </a:ext>
            </a:extLst>
          </p:cNvPr>
          <p:cNvSpPr/>
          <p:nvPr/>
        </p:nvSpPr>
        <p:spPr>
          <a:xfrm>
            <a:off x="359532" y="6179171"/>
            <a:ext cx="8424936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https://www.gov.uk/government/publications/maritime-2050-navigating-the-future</a:t>
            </a:r>
          </a:p>
        </p:txBody>
      </p:sp>
    </p:spTree>
    <p:extLst>
      <p:ext uri="{BB962C8B-B14F-4D97-AF65-F5344CB8AC3E}">
        <p14:creationId xmlns:p14="http://schemas.microsoft.com/office/powerpoint/2010/main" val="3667793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" y="-20137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611560" y="495956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Codes  </a:t>
            </a:r>
          </a:p>
        </p:txBody>
      </p:sp>
      <p:sp>
        <p:nvSpPr>
          <p:cNvPr id="307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Pan industry agreement on aspects of MASS development, design, production and operation</a:t>
            </a:r>
          </a:p>
          <a:p>
            <a:r>
              <a:rPr lang="en-US" sz="2800" dirty="0"/>
              <a:t>Best practice</a:t>
            </a:r>
          </a:p>
          <a:p>
            <a:r>
              <a:rPr lang="en-US" sz="2800" dirty="0"/>
              <a:t>Assurance </a:t>
            </a:r>
          </a:p>
          <a:p>
            <a:r>
              <a:rPr lang="en-US" sz="2800" dirty="0"/>
              <a:t>Safety and professionalism</a:t>
            </a:r>
            <a:endParaRPr lang="en-GB" sz="2800" dirty="0"/>
          </a:p>
          <a:p>
            <a:r>
              <a:rPr lang="en-US" sz="2800" dirty="0"/>
              <a:t>Training, conduct and personal responsibility</a:t>
            </a:r>
            <a:endParaRPr lang="en-GB" sz="2800" dirty="0"/>
          </a:p>
          <a:p>
            <a:r>
              <a:rPr lang="en-US" sz="2800" dirty="0"/>
              <a:t>Compliance and self-regulation</a:t>
            </a:r>
            <a:endParaRPr lang="en-GB" sz="2800" dirty="0"/>
          </a:p>
          <a:p>
            <a:r>
              <a:rPr lang="en-US" sz="2800" dirty="0"/>
              <a:t>Improved communications within the industry and the wider maritime community</a:t>
            </a:r>
            <a:endParaRPr lang="en-US" altLang="en-US" sz="2800" dirty="0"/>
          </a:p>
          <a:p>
            <a:pPr>
              <a:buFont typeface="Wingdings" panose="05000000000000000000" pitchFamily="2" charset="2"/>
              <a:buChar char="v"/>
            </a:pPr>
            <a:endParaRPr lang="en-GB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7744390"/>
      </p:ext>
    </p:extLst>
  </p:cSld>
  <p:clrMapOvr>
    <a:masterClrMapping/>
  </p:clrMapOvr>
  <p:transition spd="med">
    <p:pull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hidden="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243408"/>
            <a:ext cx="91567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itle 1"/>
          <p:cNvSpPr>
            <a:spLocks noGrp="1"/>
          </p:cNvSpPr>
          <p:nvPr>
            <p:ph type="title"/>
          </p:nvPr>
        </p:nvSpPr>
        <p:spPr>
          <a:xfrm>
            <a:off x="1043608" y="410850"/>
            <a:ext cx="7303314" cy="766043"/>
          </a:xfrm>
        </p:spPr>
        <p:txBody>
          <a:bodyPr/>
          <a:lstStyle/>
          <a:p>
            <a:r>
              <a:rPr lang="en-US" altLang="en-US" sz="3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 Codes of Conduct &amp; Practice  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5576" y="1273120"/>
            <a:ext cx="3282989" cy="46818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209009" y="5949280"/>
            <a:ext cx="2480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Published March 2016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319EDA-BADC-4D22-B740-7244A6A9FCB2}"/>
              </a:ext>
            </a:extLst>
          </p:cNvPr>
          <p:cNvSpPr/>
          <p:nvPr/>
        </p:nvSpPr>
        <p:spPr>
          <a:xfrm>
            <a:off x="4257336" y="5949280"/>
            <a:ext cx="4416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/>
              <a:t>Version 2.0 published 13 November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7A8FA45-77BB-477C-AECE-C70FABD506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1393" y="1272700"/>
            <a:ext cx="3282988" cy="46685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36330D9-2F3C-4175-9315-D16EA4EE3878}"/>
              </a:ext>
            </a:extLst>
          </p:cNvPr>
          <p:cNvSpPr/>
          <p:nvPr/>
        </p:nvSpPr>
        <p:spPr>
          <a:xfrm>
            <a:off x="1951950" y="6372036"/>
            <a:ext cx="6076434" cy="369332"/>
          </a:xfrm>
          <a:prstGeom prst="rect">
            <a:avLst/>
          </a:prstGeom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dirty="0"/>
              <a:t>https://www.maritimeuk.org/media-centre/publications/</a:t>
            </a:r>
          </a:p>
        </p:txBody>
      </p:sp>
    </p:spTree>
    <p:extLst>
      <p:ext uri="{BB962C8B-B14F-4D97-AF65-F5344CB8AC3E}">
        <p14:creationId xmlns:p14="http://schemas.microsoft.com/office/powerpoint/2010/main" val="358059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UKMIA PowerPoint tempate</Template>
  <TotalTime>72560</TotalTime>
  <Words>1081</Words>
  <Application>Microsoft Office PowerPoint</Application>
  <PresentationFormat>On-screen Show (4:3)</PresentationFormat>
  <Paragraphs>149</Paragraphs>
  <Slides>23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interface</vt:lpstr>
      <vt:lpstr>Wingdings</vt:lpstr>
      <vt:lpstr>Office Theme</vt:lpstr>
      <vt:lpstr>E-Nav Underway 2019 </vt:lpstr>
      <vt:lpstr>Autonomy Backdrop</vt:lpstr>
      <vt:lpstr>Regulation – Where are we?</vt:lpstr>
      <vt:lpstr>IMO Regulatory Scoping Exercise</vt:lpstr>
      <vt:lpstr>IMO Scoping Exercise</vt:lpstr>
      <vt:lpstr>IMO Scoping Exercise</vt:lpstr>
      <vt:lpstr>UK Policy</vt:lpstr>
      <vt:lpstr>Industry Codes  </vt:lpstr>
      <vt:lpstr>UK Codes of Conduct &amp; Practice  </vt:lpstr>
      <vt:lpstr>Classification Societies</vt:lpstr>
      <vt:lpstr>Insurance</vt:lpstr>
      <vt:lpstr>Reality check - Maritime Accidents</vt:lpstr>
      <vt:lpstr>Maritime Autonomous Systems  Contributions to Safety at Sea</vt:lpstr>
      <vt:lpstr>Maritime Autonomous Surface Ships (MASS)</vt:lpstr>
      <vt:lpstr>Unmanned Underwater Vehicles and Remotely Operated Vehicles</vt:lpstr>
      <vt:lpstr>Autonomous Underwater Vehicles  operated from a MASS</vt:lpstr>
      <vt:lpstr>Unmanned Air Systems at Sea</vt:lpstr>
      <vt:lpstr>MASS Communications &amp; Cyber</vt:lpstr>
      <vt:lpstr>The Human Element</vt:lpstr>
      <vt:lpstr>Base Control Stations</vt:lpstr>
      <vt:lpstr>MASS Responsibilities</vt:lpstr>
      <vt:lpstr>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Regulation  Unblocking some of the myths of MAS</dc:title>
  <dc:creator>James Fanshawe</dc:creator>
  <cp:lastModifiedBy>James</cp:lastModifiedBy>
  <cp:revision>386</cp:revision>
  <cp:lastPrinted>2017-02-05T10:14:48Z</cp:lastPrinted>
  <dcterms:created xsi:type="dcterms:W3CDTF">2015-04-03T13:55:13Z</dcterms:created>
  <dcterms:modified xsi:type="dcterms:W3CDTF">2019-02-05T10:08:39Z</dcterms:modified>
</cp:coreProperties>
</file>