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9" r:id="rId2"/>
    <p:sldMasterId id="2147483765" r:id="rId3"/>
  </p:sldMasterIdLst>
  <p:notesMasterIdLst>
    <p:notesMasterId r:id="rId28"/>
  </p:notesMasterIdLst>
  <p:handoutMasterIdLst>
    <p:handoutMasterId r:id="rId29"/>
  </p:handoutMasterIdLst>
  <p:sldIdLst>
    <p:sldId id="256" r:id="rId4"/>
    <p:sldId id="288" r:id="rId5"/>
    <p:sldId id="259" r:id="rId6"/>
    <p:sldId id="305" r:id="rId7"/>
    <p:sldId id="306" r:id="rId8"/>
    <p:sldId id="263" r:id="rId9"/>
    <p:sldId id="319" r:id="rId10"/>
    <p:sldId id="265" r:id="rId11"/>
    <p:sldId id="318" r:id="rId12"/>
    <p:sldId id="292" r:id="rId13"/>
    <p:sldId id="316" r:id="rId14"/>
    <p:sldId id="317" r:id="rId15"/>
    <p:sldId id="269" r:id="rId16"/>
    <p:sldId id="312" r:id="rId17"/>
    <p:sldId id="313" r:id="rId18"/>
    <p:sldId id="307" r:id="rId19"/>
    <p:sldId id="271" r:id="rId20"/>
    <p:sldId id="279" r:id="rId21"/>
    <p:sldId id="286" r:id="rId22"/>
    <p:sldId id="308" r:id="rId23"/>
    <p:sldId id="287" r:id="rId24"/>
    <p:sldId id="309" r:id="rId25"/>
    <p:sldId id="301" r:id="rId26"/>
    <p:sldId id="315" r:id="rId27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3">
          <p15:clr>
            <a:srgbClr val="A4A3A4"/>
          </p15:clr>
        </p15:guide>
        <p15:guide id="2" orient="horz" pos="889">
          <p15:clr>
            <a:srgbClr val="A4A3A4"/>
          </p15:clr>
        </p15:guide>
        <p15:guide id="3" orient="horz" pos="4138">
          <p15:clr>
            <a:srgbClr val="A4A3A4"/>
          </p15:clr>
        </p15:guide>
        <p15:guide id="4" pos="4561">
          <p15:clr>
            <a:srgbClr val="A4A3A4"/>
          </p15:clr>
        </p15:guide>
        <p15:guide id="5" pos="7445">
          <p15:clr>
            <a:srgbClr val="A4A3A4"/>
          </p15:clr>
        </p15:guide>
        <p15:guide id="6" pos="233">
          <p15:clr>
            <a:srgbClr val="A4A3A4"/>
          </p15:clr>
        </p15:guide>
        <p15:guide id="7" pos="16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orient="horz" pos="3132" userDrawn="1">
          <p15:clr>
            <a:srgbClr val="A4A3A4"/>
          </p15:clr>
        </p15:guide>
        <p15:guide id="4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4B4B4B"/>
    <a:srgbClr val="CDCDCD"/>
    <a:srgbClr val="FFFFFF"/>
    <a:srgbClr val="1882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718" autoAdjust="0"/>
  </p:normalViewPr>
  <p:slideViewPr>
    <p:cSldViewPr snapToGrid="0" showGuides="1">
      <p:cViewPr varScale="1">
        <p:scale>
          <a:sx n="73" d="100"/>
          <a:sy n="73" d="100"/>
        </p:scale>
        <p:origin x="414" y="72"/>
      </p:cViewPr>
      <p:guideLst>
        <p:guide orient="horz" pos="2513"/>
        <p:guide orient="horz" pos="889"/>
        <p:guide orient="horz" pos="4138"/>
        <p:guide pos="4561"/>
        <p:guide pos="7445"/>
        <p:guide pos="233"/>
        <p:guide pos="16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-3318" y="-84"/>
      </p:cViewPr>
      <p:guideLst>
        <p:guide orient="horz" pos="2880"/>
        <p:guide pos="2162"/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637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36DF5-8C83-46C7-B4CE-7755EBF09CC2}" type="datetimeFigureOut">
              <a:rPr lang="en-GB" smtClean="0"/>
              <a:t>06/02/2019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637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DF35B-F336-472A-A963-2AF090057A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26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7637" y="0"/>
            <a:ext cx="2951163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316BF1-A640-401D-9D90-F8D7D6E6B6BA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835"/>
            <a:ext cx="544830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3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7637" y="9443663"/>
            <a:ext cx="2951163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8E2DC-A3F0-4FE5-9453-636632032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60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8E2DC-A3F0-4FE5-9453-636632032AB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38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F8E2DC-A3F0-4FE5-9453-636632032AB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3" descr="LOGO_PAGE_FADE_16_09_OPTIMIZE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2558"/>
          <a:stretch/>
        </p:blipFill>
        <p:spPr>
          <a:xfrm>
            <a:off x="0" y="351088"/>
            <a:ext cx="12192000" cy="650691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9888" y="3208530"/>
            <a:ext cx="6870700" cy="1588938"/>
          </a:xfrm>
        </p:spPr>
        <p:txBody>
          <a:bodyPr tIns="25200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rgbClr val="4B4B4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69888" y="1620000"/>
            <a:ext cx="6870700" cy="1584000"/>
          </a:xfrm>
          <a:noFill/>
        </p:spPr>
        <p:txBody>
          <a:bodyPr lIns="0" tIns="0" rIns="396000" bIns="0" anchor="t" anchorCtr="0"/>
          <a:lstStyle>
            <a:lvl1pPr algn="l">
              <a:lnSpc>
                <a:spcPct val="80000"/>
              </a:lnSpc>
              <a:defRPr sz="4000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9888" y="5343070"/>
            <a:ext cx="6870700" cy="633047"/>
          </a:xfrm>
        </p:spPr>
        <p:txBody>
          <a:bodyPr tIns="0" bIns="0" anchor="b" anchorCtr="0"/>
          <a:lstStyle>
            <a:lvl1pPr marL="360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14000" indent="0">
              <a:buNone/>
              <a:defRPr sz="2000"/>
            </a:lvl2pPr>
            <a:lvl3pPr marL="846000" indent="0">
              <a:buNone/>
              <a:defRPr sz="2000"/>
            </a:lvl3pPr>
            <a:lvl4pPr marL="1278000" indent="0">
              <a:buNone/>
              <a:defRPr sz="2000"/>
            </a:lvl4pPr>
            <a:lvl5pPr marL="1638000" indent="0">
              <a:buNone/>
              <a:defRPr sz="2000"/>
            </a:lvl5pPr>
          </a:lstStyle>
          <a:p>
            <a:pPr lvl="0"/>
            <a:r>
              <a:rPr lang="en-GB" noProof="0" dirty="0" smtClean="0"/>
              <a:t>Add name, email and/or www</a:t>
            </a:r>
          </a:p>
        </p:txBody>
      </p:sp>
      <p:pic>
        <p:nvPicPr>
          <p:cNvPr id="6" name="Picture 5" descr="Saab_rgb_2270x72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3" y="351088"/>
            <a:ext cx="1248494" cy="395998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69888" y="1388776"/>
            <a:ext cx="11438112" cy="0"/>
          </a:xfrm>
          <a:prstGeom prst="line">
            <a:avLst/>
          </a:prstGeom>
          <a:ln w="41275">
            <a:gradFill flip="none" rotWithShape="1">
              <a:gsLst>
                <a:gs pos="600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7824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Content Placeholder 8"/>
          <p:cNvSpPr>
            <a:spLocks noGrp="1"/>
          </p:cNvSpPr>
          <p:nvPr>
            <p:ph sz="quarter" idx="22"/>
          </p:nvPr>
        </p:nvSpPr>
        <p:spPr>
          <a:xfrm>
            <a:off x="7236000" y="1411288"/>
            <a:ext cx="4572000" cy="5140711"/>
          </a:xfrm>
          <a:solidFill>
            <a:schemeClr val="bg2"/>
          </a:solidFill>
        </p:spPr>
        <p:txBody>
          <a:bodyPr lIns="396000" tIns="396000" rIns="396000" bIns="396000" anchor="t" anchorCtr="0"/>
          <a:lstStyle>
            <a:lvl1pPr marL="0" indent="0">
              <a:lnSpc>
                <a:spcPct val="80000"/>
              </a:lnSpc>
              <a:spcBef>
                <a:spcPts val="9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414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127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163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95282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3989388"/>
            <a:ext cx="4572000" cy="2562612"/>
          </a:xfrm>
          <a:solidFill>
            <a:srgbClr val="4B4B4B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236000" y="1411287"/>
            <a:ext cx="4572000" cy="2578101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6726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3989388"/>
            <a:ext cx="4572000" cy="2562612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9" name="Media Placeholder 4"/>
          <p:cNvSpPr>
            <a:spLocks noGrp="1"/>
          </p:cNvSpPr>
          <p:nvPr>
            <p:ph type="media" sz="quarter" idx="23"/>
          </p:nvPr>
        </p:nvSpPr>
        <p:spPr>
          <a:xfrm>
            <a:off x="7236000" y="1411288"/>
            <a:ext cx="4572000" cy="2578099"/>
          </a:xfrm>
          <a:solidFill>
            <a:srgbClr val="CDCDCD"/>
          </a:solidFill>
          <a:ln>
            <a:noFill/>
          </a:ln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media</a:t>
            </a:r>
            <a:endParaRPr lang="en-GB" noProof="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84680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64" y="4184440"/>
            <a:ext cx="6672136" cy="2180734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063" y="1411288"/>
            <a:ext cx="2289175" cy="2578100"/>
          </a:xfrm>
          <a:solidFill>
            <a:srgbClr val="4B4B4B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62239" y="1411288"/>
            <a:ext cx="4579936" cy="2578099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2175" y="1411288"/>
            <a:ext cx="4578349" cy="2578099"/>
          </a:xfrm>
          <a:noFill/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21"/>
          </p:nvPr>
        </p:nvSpPr>
        <p:spPr>
          <a:xfrm>
            <a:off x="7242176" y="3989389"/>
            <a:ext cx="4578349" cy="2579686"/>
          </a:xfrm>
          <a:solidFill>
            <a:schemeClr val="bg2"/>
          </a:solidFill>
        </p:spPr>
        <p:txBody>
          <a:bodyPr lIns="270000" tIns="270000" rIns="270000" bIns="270000" anchor="ctr" anchorCtr="0"/>
          <a:lstStyle>
            <a:lvl1pPr marL="360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414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2780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6380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7696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064" y="1411288"/>
            <a:ext cx="2289174" cy="2578099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662239" y="1411288"/>
            <a:ext cx="4579936" cy="2578100"/>
          </a:xfrm>
          <a:solidFill>
            <a:srgbClr val="4B4B4B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2175" y="1411288"/>
            <a:ext cx="4573588" cy="2578100"/>
          </a:xfrm>
          <a:noFill/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7240588" y="3989389"/>
            <a:ext cx="4579937" cy="2579686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62238" y="3989389"/>
            <a:ext cx="4579936" cy="2579686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373063" y="3989388"/>
            <a:ext cx="2289175" cy="2579686"/>
          </a:xfrm>
          <a:noFill/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142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4"/>
          <p:cNvSpPr>
            <a:spLocks noGrp="1"/>
          </p:cNvSpPr>
          <p:nvPr>
            <p:ph type="media" sz="quarter" idx="22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7513806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3" descr="LOGO_PAGE_FADE_16_09_OPTIMIZED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2558"/>
          <a:stretch/>
        </p:blipFill>
        <p:spPr>
          <a:xfrm>
            <a:off x="0" y="351088"/>
            <a:ext cx="12192000" cy="650691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69888" y="1620000"/>
            <a:ext cx="6870700" cy="1584000"/>
          </a:xfrm>
          <a:noFill/>
        </p:spPr>
        <p:txBody>
          <a:bodyPr lIns="0" tIns="0" rIns="396000" bIns="0" anchor="t" anchorCtr="0"/>
          <a:lstStyle>
            <a:lvl1pPr algn="l">
              <a:lnSpc>
                <a:spcPct val="80000"/>
              </a:lnSpc>
              <a:defRPr sz="4000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69888" y="5916286"/>
            <a:ext cx="6870700" cy="633047"/>
          </a:xfrm>
        </p:spPr>
        <p:txBody>
          <a:bodyPr tIns="0" bIns="0" anchor="b" anchorCtr="0"/>
          <a:lstStyle>
            <a:lvl1pPr marL="360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14000" indent="0">
              <a:buNone/>
              <a:defRPr sz="2000"/>
            </a:lvl2pPr>
            <a:lvl3pPr marL="846000" indent="0">
              <a:buNone/>
              <a:defRPr sz="2000"/>
            </a:lvl3pPr>
            <a:lvl4pPr marL="1278000" indent="0">
              <a:buNone/>
              <a:defRPr sz="2000"/>
            </a:lvl4pPr>
            <a:lvl5pPr marL="1638000" indent="0">
              <a:buNone/>
              <a:defRPr sz="2000"/>
            </a:lvl5pPr>
          </a:lstStyle>
          <a:p>
            <a:pPr lvl="0"/>
            <a:r>
              <a:rPr lang="en-GB" noProof="0" dirty="0" smtClean="0"/>
              <a:t>Add name, email and/or www</a:t>
            </a:r>
          </a:p>
        </p:txBody>
      </p:sp>
      <p:pic>
        <p:nvPicPr>
          <p:cNvPr id="6" name="Picture 5" descr="Saab_rgb_2270x720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73" y="351088"/>
            <a:ext cx="1248494" cy="395998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369888" y="1388776"/>
            <a:ext cx="11438112" cy="0"/>
          </a:xfrm>
          <a:prstGeom prst="line">
            <a:avLst/>
          </a:prstGeom>
          <a:ln w="41275">
            <a:gradFill flip="none" rotWithShape="1">
              <a:gsLst>
                <a:gs pos="600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31710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49789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2" y="3208530"/>
            <a:ext cx="5688000" cy="1588938"/>
          </a:xfrm>
        </p:spPr>
        <p:txBody>
          <a:bodyPr tIns="25200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6000" y="1620000"/>
            <a:ext cx="5686747" cy="1584000"/>
          </a:xfrm>
          <a:noFill/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96002" y="5970897"/>
            <a:ext cx="5688000" cy="633047"/>
          </a:xfrm>
        </p:spPr>
        <p:txBody>
          <a:bodyPr tIns="0" bIns="0" anchor="b" anchorCtr="0"/>
          <a:lstStyle>
            <a:lvl1pPr marL="360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14000" indent="0">
              <a:buNone/>
              <a:defRPr sz="2000"/>
            </a:lvl2pPr>
            <a:lvl3pPr marL="846000" indent="0">
              <a:buNone/>
              <a:defRPr sz="2000"/>
            </a:lvl3pPr>
            <a:lvl4pPr marL="1278000" indent="0">
              <a:buNone/>
              <a:defRPr sz="2000"/>
            </a:lvl4pPr>
            <a:lvl5pPr marL="1638000" indent="0">
              <a:buNone/>
              <a:defRPr sz="2000"/>
            </a:lvl5pPr>
          </a:lstStyle>
          <a:p>
            <a:pPr lvl="0"/>
            <a:r>
              <a:rPr lang="en-GB" noProof="0" dirty="0" smtClean="0"/>
              <a:t>Add name, email and/or www</a:t>
            </a:r>
          </a:p>
        </p:txBody>
      </p:sp>
    </p:spTree>
    <p:extLst>
      <p:ext uri="{BB962C8B-B14F-4D97-AF65-F5344CB8AC3E}">
        <p14:creationId xmlns:p14="http://schemas.microsoft.com/office/powerpoint/2010/main" val="198370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5148000"/>
          </a:xfrm>
        </p:spPr>
        <p:txBody>
          <a:bodyPr rIns="93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6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13296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38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96000" y="1411200"/>
            <a:ext cx="2268000" cy="51408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64000" y="1404000"/>
            <a:ext cx="4572000" cy="5148000"/>
          </a:xfrm>
        </p:spPr>
        <p:txBody>
          <a:bodyPr lIns="396000" rIns="39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30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96000" y="1411200"/>
            <a:ext cx="2268000" cy="51408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64000" y="1404000"/>
            <a:ext cx="4572000" cy="5148000"/>
          </a:xfrm>
        </p:spPr>
        <p:txBody>
          <a:bodyPr lIns="396000" rIns="39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236000" y="1404000"/>
            <a:ext cx="4572000" cy="5148000"/>
          </a:xfrm>
        </p:spPr>
        <p:txBody>
          <a:bodyPr rIns="93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7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User-add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96004" y="1411200"/>
            <a:ext cx="11412000" cy="5140800"/>
          </a:xfrm>
          <a:solidFill>
            <a:schemeClr val="tx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noProof="0" dirty="0" smtClean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2151" y="5528734"/>
            <a:ext cx="6555978" cy="735542"/>
          </a:xfrm>
        </p:spPr>
        <p:txBody>
          <a:bodyPr tIns="0" bIns="0" anchor="b" anchorCtr="0"/>
          <a:lstStyle>
            <a:lvl1pPr marL="360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14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2780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6380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Subtitle</a:t>
            </a:r>
            <a:endParaRPr lang="en-GB" noProof="0" dirty="0"/>
          </a:p>
        </p:txBody>
      </p:sp>
      <p:pic>
        <p:nvPicPr>
          <p:cNvPr id="7" name="InsertedImag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4" y="344763"/>
            <a:ext cx="12485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5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5148000"/>
          </a:xfrm>
        </p:spPr>
        <p:txBody>
          <a:bodyPr rIns="93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1411200"/>
            <a:ext cx="4572000" cy="51408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98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5148000"/>
          </a:xfrm>
        </p:spPr>
        <p:txBody>
          <a:bodyPr rIns="93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Content Placeholder 8"/>
          <p:cNvSpPr>
            <a:spLocks noGrp="1"/>
          </p:cNvSpPr>
          <p:nvPr>
            <p:ph sz="quarter" idx="22"/>
          </p:nvPr>
        </p:nvSpPr>
        <p:spPr>
          <a:xfrm>
            <a:off x="7236000" y="1411200"/>
            <a:ext cx="4572000" cy="5140800"/>
          </a:xfrm>
          <a:solidFill>
            <a:schemeClr val="bg2"/>
          </a:solidFill>
        </p:spPr>
        <p:txBody>
          <a:bodyPr lIns="396000" tIns="396000" rIns="396000" bIns="396000" anchor="t" anchorCtr="0"/>
          <a:lstStyle>
            <a:lvl1pPr marL="0" indent="0">
              <a:lnSpc>
                <a:spcPct val="80000"/>
              </a:lnSpc>
              <a:spcBef>
                <a:spcPts val="9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414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127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163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33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5148000"/>
          </a:xfrm>
        </p:spPr>
        <p:txBody>
          <a:bodyPr rIns="93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3981600"/>
            <a:ext cx="4572000" cy="25704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236000" y="1411200"/>
            <a:ext cx="4572000" cy="25704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2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5148000"/>
          </a:xfrm>
        </p:spPr>
        <p:txBody>
          <a:bodyPr rIns="93600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236000" y="1411200"/>
            <a:ext cx="4572000" cy="25704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22"/>
          </p:nvPr>
        </p:nvSpPr>
        <p:spPr>
          <a:xfrm>
            <a:off x="7236000" y="3981600"/>
            <a:ext cx="4572000" cy="2570400"/>
          </a:xfrm>
          <a:solidFill>
            <a:schemeClr val="bg2"/>
          </a:solidFill>
        </p:spPr>
        <p:txBody>
          <a:bodyPr lIns="396000" tIns="396000" rIns="396000" bIns="396000" anchor="t" anchorCtr="0"/>
          <a:lstStyle>
            <a:lvl1pPr marL="0" indent="0">
              <a:lnSpc>
                <a:spcPct val="80000"/>
              </a:lnSpc>
              <a:spcBef>
                <a:spcPts val="9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414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127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163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5153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5148000"/>
          </a:xfrm>
        </p:spPr>
        <p:txBody>
          <a:bodyPr rIns="936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3981600"/>
            <a:ext cx="4572000" cy="25704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Media Placeholder 4"/>
          <p:cNvSpPr>
            <a:spLocks noGrp="1"/>
          </p:cNvSpPr>
          <p:nvPr>
            <p:ph type="media" sz="quarter" idx="23"/>
          </p:nvPr>
        </p:nvSpPr>
        <p:spPr>
          <a:xfrm>
            <a:off x="7236000" y="1411200"/>
            <a:ext cx="4572000" cy="2570400"/>
          </a:xfrm>
          <a:solidFill>
            <a:schemeClr val="bg2"/>
          </a:solidFill>
          <a:ln>
            <a:noFill/>
          </a:ln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smtClean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56620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Full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edia Placeholder 4"/>
          <p:cNvSpPr>
            <a:spLocks noGrp="1"/>
          </p:cNvSpPr>
          <p:nvPr>
            <p:ph type="media" sz="quarter" idx="22"/>
          </p:nvPr>
        </p:nvSpPr>
        <p:spPr>
          <a:xfrm>
            <a:off x="4" y="0"/>
            <a:ext cx="12192000" cy="6858000"/>
          </a:xfrm>
          <a:solidFill>
            <a:schemeClr val="tx1"/>
          </a:solidFill>
        </p:spPr>
        <p:txBody>
          <a:bodyPr anchor="ctr" anchorCtr="0"/>
          <a:lstStyle>
            <a:lvl1pPr marL="3600" indent="0" algn="ctr">
              <a:buFontTx/>
              <a:buNone/>
              <a:defRPr sz="1400"/>
            </a:lvl1pPr>
          </a:lstStyle>
          <a:p>
            <a:r>
              <a:rPr lang="en-GB" noProof="0" smtClean="0"/>
              <a:t>Click icon to add media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2230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853689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236000" y="1411200"/>
            <a:ext cx="4572000" cy="5140800"/>
          </a:xfrm>
          <a:solidFill>
            <a:schemeClr val="tx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 noProof="0" smtClean="0"/>
              <a:t>Click icon to add picture</a:t>
            </a:r>
            <a:endParaRPr lang="en-GB" noProof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396002" y="1411200"/>
            <a:ext cx="6840000" cy="5140800"/>
          </a:xfrm>
          <a:solidFill>
            <a:schemeClr val="bg2"/>
          </a:solidFill>
        </p:spPr>
        <p:txBody>
          <a:bodyPr lIns="396000" tIns="396000" rIns="936000" bIns="396000" anchor="ctr" anchorCtr="0"/>
          <a:lstStyle>
            <a:lvl1pPr marL="0" indent="0">
              <a:buFontTx/>
              <a:buNone/>
              <a:defRPr sz="3200" cap="all" spc="-100" baseline="0">
                <a:solidFill>
                  <a:schemeClr val="bg1"/>
                </a:solidFill>
              </a:defRPr>
            </a:lvl1pPr>
            <a:lvl2pPr marL="414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2780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6380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smtClean="0"/>
              <a:t>Section Title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411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" y="0"/>
            <a:ext cx="12192000" cy="6858000"/>
          </a:xfrm>
          <a:solidFill>
            <a:schemeClr val="tx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2" y="3208530"/>
            <a:ext cx="5688000" cy="1588938"/>
          </a:xfrm>
        </p:spPr>
        <p:txBody>
          <a:bodyPr tIns="25200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396000" y="1620000"/>
            <a:ext cx="5686747" cy="1584000"/>
          </a:xfrm>
          <a:noFill/>
        </p:spPr>
        <p:txBody>
          <a:bodyPr lIns="0" tIns="0" rIns="0" bIns="0" anchor="t" anchorCtr="0"/>
          <a:lstStyle>
            <a:lvl1pPr algn="l">
              <a:lnSpc>
                <a:spcPct val="80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96002" y="5970897"/>
            <a:ext cx="5688000" cy="633047"/>
          </a:xfrm>
        </p:spPr>
        <p:txBody>
          <a:bodyPr tIns="0" bIns="0" anchor="b" anchorCtr="0"/>
          <a:lstStyle>
            <a:lvl1pPr marL="360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 marL="414000" indent="0">
              <a:buNone/>
              <a:defRPr sz="2000"/>
            </a:lvl2pPr>
            <a:lvl3pPr marL="846000" indent="0">
              <a:buNone/>
              <a:defRPr sz="2000"/>
            </a:lvl3pPr>
            <a:lvl4pPr marL="1278000" indent="0">
              <a:buNone/>
              <a:defRPr sz="2000"/>
            </a:lvl4pPr>
            <a:lvl5pPr marL="1638000" indent="0">
              <a:buNone/>
              <a:defRPr sz="2000"/>
            </a:lvl5pPr>
          </a:lstStyle>
          <a:p>
            <a:pPr lvl="0"/>
            <a:r>
              <a:rPr lang="en-GB" noProof="0" dirty="0" smtClean="0"/>
              <a:t>Add name, email and/or www</a:t>
            </a:r>
          </a:p>
        </p:txBody>
      </p:sp>
    </p:spTree>
    <p:extLst>
      <p:ext uri="{BB962C8B-B14F-4D97-AF65-F5344CB8AC3E}">
        <p14:creationId xmlns:p14="http://schemas.microsoft.com/office/powerpoint/2010/main" val="1795267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9287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5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i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6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851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Nav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89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L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67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urveil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26135"/>
          <a:stretch/>
        </p:blipFill>
        <p:spPr>
          <a:xfrm>
            <a:off x="4652010" y="0"/>
            <a:ext cx="753999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Rectangle 8"/>
          <p:cNvSpPr/>
          <p:nvPr userDrawn="1"/>
        </p:nvSpPr>
        <p:spPr>
          <a:xfrm rot="10800000" flipV="1">
            <a:off x="9054934" y="116701"/>
            <a:ext cx="30342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6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539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ption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227542" y="0"/>
            <a:ext cx="5964457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7" name="Rectangle 6"/>
          <p:cNvSpPr/>
          <p:nvPr/>
        </p:nvSpPr>
        <p:spPr>
          <a:xfrm>
            <a:off x="1069822" y="1277232"/>
            <a:ext cx="540000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476074"/>
            <a:ext cx="4927431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300114" y="4616180"/>
            <a:ext cx="4927430" cy="593039"/>
          </a:xfrm>
        </p:spPr>
        <p:txBody>
          <a:bodyPr>
            <a:noAutofit/>
          </a:bodyPr>
          <a:lstStyle>
            <a:lvl1pPr algn="l">
              <a:defRPr sz="1400" b="0">
                <a:solidFill>
                  <a:schemeClr val="bg1"/>
                </a:solidFill>
              </a:defRPr>
            </a:lvl1pPr>
            <a:lvl2pPr>
              <a:defRPr sz="1400" b="0">
                <a:solidFill>
                  <a:schemeClr val="bg1"/>
                </a:solidFill>
              </a:defRPr>
            </a:lvl2pPr>
            <a:lvl3pPr>
              <a:defRPr sz="1400" b="0">
                <a:solidFill>
                  <a:schemeClr val="bg1"/>
                </a:solidFill>
              </a:defRPr>
            </a:lvl3pPr>
            <a:lvl4pPr>
              <a:defRPr sz="1400" b="0">
                <a:solidFill>
                  <a:schemeClr val="bg1"/>
                </a:solidFill>
              </a:defRPr>
            </a:lvl4pPr>
            <a:lvl5pPr>
              <a:defRPr sz="1400" b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Presenter’s Name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Office or Department Name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93700"/>
            <a:ext cx="1702500" cy="5400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388599" y="4284746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732748"/>
            <a:ext cx="4927431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87358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300113" y="1620453"/>
            <a:ext cx="5405487" cy="2121920"/>
          </a:xfr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Chapter headline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 three rows </a:t>
            </a:r>
            <a:b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40pt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400174" y="4429125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877127"/>
            <a:ext cx="5405488" cy="475798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29425" y="1266825"/>
            <a:ext cx="4324350" cy="43243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7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36810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C16DE5-EA19-3E44-8ED7-E1B33DAEA1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00163" y="1620838"/>
            <a:ext cx="5310187" cy="212090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4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 dirty="0" err="1"/>
              <a:t>Chapter</a:t>
            </a:r>
            <a:r>
              <a:rPr lang="sv-SE" dirty="0"/>
              <a:t> </a:t>
            </a:r>
            <a:r>
              <a:rPr lang="sv-SE" dirty="0" err="1"/>
              <a:t>headline</a:t>
            </a:r>
            <a:endParaRPr lang="sv-SE" dirty="0"/>
          </a:p>
          <a:p>
            <a:pPr lvl="0"/>
            <a:r>
              <a:rPr lang="sv-SE" dirty="0"/>
              <a:t>on </a:t>
            </a:r>
            <a:r>
              <a:rPr lang="sv-SE" dirty="0" err="1"/>
              <a:t>three</a:t>
            </a:r>
            <a:r>
              <a:rPr lang="sv-SE" dirty="0"/>
              <a:t> </a:t>
            </a:r>
            <a:r>
              <a:rPr lang="sv-SE" dirty="0" err="1"/>
              <a:t>rows</a:t>
            </a:r>
            <a:endParaRPr lang="sv-SE" dirty="0"/>
          </a:p>
          <a:p>
            <a:pPr lvl="0"/>
            <a:r>
              <a:rPr lang="sv-SE" dirty="0"/>
              <a:t>40pt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388599" y="4429125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877127"/>
            <a:ext cx="5310238" cy="475798"/>
          </a:xfrm>
        </p:spPr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sub-headline</a:t>
            </a:r>
            <a:endParaRPr lang="sv-SE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29425" y="1266825"/>
            <a:ext cx="4324350" cy="43243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9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1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9888" y="1411288"/>
            <a:ext cx="11438112" cy="5140712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49461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089"/>
            <a:ext cx="5762297" cy="4334194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29424" y="1541089"/>
            <a:ext cx="4524375" cy="43341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23605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41089"/>
            <a:ext cx="7920000" cy="4334194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833800" y="1541089"/>
            <a:ext cx="2520000" cy="4334194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29085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6349800" y="1527576"/>
            <a:ext cx="500400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527576"/>
            <a:ext cx="500446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408862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3"/>
            <a:ext cx="1050309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0653"/>
            <a:ext cx="5772807" cy="4338692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208058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29424" y="1530653"/>
            <a:ext cx="4511866" cy="43386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3444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Dark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3"/>
            <a:ext cx="1050309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530653"/>
            <a:ext cx="7920000" cy="4338692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208058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821290" y="1530653"/>
            <a:ext cx="2520000" cy="433869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960598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column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3"/>
            <a:ext cx="1050309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4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208058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6349800" y="1527576"/>
            <a:ext cx="500400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38201" y="1527576"/>
            <a:ext cx="5004460" cy="4347708"/>
          </a:xfrm>
        </p:spPr>
        <p:txBody>
          <a:bodyPr tIns="0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3pPr>
            <a:lvl4pPr marL="17145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676790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extra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650" y="1278736"/>
            <a:ext cx="8651605" cy="432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066800" y="552734"/>
            <a:ext cx="3587087" cy="43240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5048250" y="2438542"/>
            <a:ext cx="4705350" cy="257121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8250" y="1716606"/>
            <a:ext cx="5000625" cy="644782"/>
          </a:xfr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5160786" y="2257425"/>
            <a:ext cx="24860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548207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extra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650" y="1278736"/>
            <a:ext cx="8651605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547853" y="552734"/>
            <a:ext cx="3587087" cy="432406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990725" y="2438542"/>
            <a:ext cx="4705350" cy="2571216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90725" y="1716606"/>
            <a:ext cx="5000625" cy="644782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2114550" y="2257425"/>
            <a:ext cx="24860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945597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58451" y="1278736"/>
            <a:ext cx="4317730" cy="43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751040" y="1420427"/>
            <a:ext cx="3732552" cy="3884997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32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Write your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quote here.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419726" y="904875"/>
            <a:ext cx="5248275" cy="50482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9550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533739" y="904875"/>
            <a:ext cx="5248275" cy="50482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18724" y="1278736"/>
            <a:ext cx="4317730" cy="432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720838" y="1420427"/>
            <a:ext cx="3713502" cy="3884997"/>
          </a:xfrm>
        </p:spPr>
        <p:txBody>
          <a:bodyPr wrap="square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/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Write your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quote here.</a:t>
            </a:r>
            <a:endParaRPr kumimoji="0" lang="en-GB" sz="7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557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36000" y="1411288"/>
            <a:ext cx="4582938" cy="5140711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8508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colum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048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50790" y="119220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hape 290"/>
          <p:cNvSpPr/>
          <p:nvPr userDrawn="1"/>
        </p:nvSpPr>
        <p:spPr>
          <a:xfrm>
            <a:off x="3721800" y="1523797"/>
            <a:ext cx="3816000" cy="402795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7" name="Shape 295"/>
          <p:cNvSpPr/>
          <p:nvPr userDrawn="1"/>
        </p:nvSpPr>
        <p:spPr>
          <a:xfrm>
            <a:off x="7832579" y="2531828"/>
            <a:ext cx="3466753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defRPr sz="12000" spc="-479">
                <a:solidFill>
                  <a:srgbClr val="FFBD00"/>
                </a:solidFill>
                <a:latin typeface="Aktiv Grotesk Trial Bold"/>
                <a:ea typeface="Aktiv Grotesk Trial Bold"/>
                <a:cs typeface="Aktiv Grotesk Trial Bold"/>
                <a:sym typeface="Aktiv Grotesk Trial Bold"/>
              </a:defRPr>
            </a:lvl1pPr>
          </a:lstStyle>
          <a:p>
            <a:endParaRPr sz="1200" dirty="0">
              <a:latin typeface="+mj-lt"/>
            </a:endParaRPr>
          </a:p>
        </p:txBody>
      </p:sp>
      <p:sp>
        <p:nvSpPr>
          <p:cNvPr id="47" name="Shape 290"/>
          <p:cNvSpPr>
            <a:spLocks/>
          </p:cNvSpPr>
          <p:nvPr userDrawn="1"/>
        </p:nvSpPr>
        <p:spPr>
          <a:xfrm>
            <a:off x="7537800" y="1523797"/>
            <a:ext cx="3816000" cy="4027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b="1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50" name="Picture Placeholder 49"/>
          <p:cNvSpPr>
            <a:spLocks noGrp="1"/>
          </p:cNvSpPr>
          <p:nvPr>
            <p:ph type="pic" sz="quarter" idx="14"/>
          </p:nvPr>
        </p:nvSpPr>
        <p:spPr>
          <a:xfrm>
            <a:off x="955039" y="1523797"/>
            <a:ext cx="2750845" cy="4021553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2" name="Text Placeholder 51"/>
          <p:cNvSpPr>
            <a:spLocks noGrp="1"/>
          </p:cNvSpPr>
          <p:nvPr>
            <p:ph type="body" sz="quarter" idx="15" hasCustomPrompt="1"/>
          </p:nvPr>
        </p:nvSpPr>
        <p:spPr>
          <a:xfrm>
            <a:off x="3914995" y="1749316"/>
            <a:ext cx="3362607" cy="536615"/>
          </a:xfrm>
        </p:spPr>
        <p:txBody>
          <a:bodyPr>
            <a:noAutofit/>
          </a:bodyPr>
          <a:lstStyle>
            <a:lvl1pPr>
              <a:defRPr sz="2400" b="0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Redigera rubrik</a:t>
            </a:r>
          </a:p>
        </p:txBody>
      </p:sp>
      <p:sp>
        <p:nvSpPr>
          <p:cNvPr id="12" name="Content Placeholder 47">
            <a:extLst>
              <a:ext uri="{FF2B5EF4-FFF2-40B4-BE49-F238E27FC236}">
                <a16:creationId xmlns:a16="http://schemas.microsoft.com/office/drawing/2014/main" id="{04503B41-6DE0-054A-8BE7-6DEC2DDA3A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15117" y="2333406"/>
            <a:ext cx="3350845" cy="2901462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D8DDB649-EABE-164D-B2F6-DDC748E841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428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85800" y="843021"/>
            <a:ext cx="360680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292600" y="838200"/>
            <a:ext cx="360680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899400" y="838199"/>
            <a:ext cx="360680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17380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193491" y="838199"/>
            <a:ext cx="3311999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39F95366-B003-A249-8D4E-FDFEAC2768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" y="838199"/>
            <a:ext cx="3312710" cy="5114925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  <p:sp>
        <p:nvSpPr>
          <p:cNvPr id="11" name="Rectangle 10"/>
          <p:cNvSpPr/>
          <p:nvPr userDrawn="1"/>
        </p:nvSpPr>
        <p:spPr>
          <a:xfrm>
            <a:off x="3986935" y="838199"/>
            <a:ext cx="4218132" cy="5114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7" name="Text Placeholder 51">
            <a:extLst>
              <a:ext uri="{FF2B5EF4-FFF2-40B4-BE49-F238E27FC236}">
                <a16:creationId xmlns:a16="http://schemas.microsoft.com/office/drawing/2014/main" id="{F259C466-59A4-434A-B61C-07A70D930A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92401" y="1271938"/>
            <a:ext cx="3607200" cy="471139"/>
          </a:xfrm>
        </p:spPr>
        <p:txBody>
          <a:bodyPr>
            <a:noAutofit/>
          </a:bodyPr>
          <a:lstStyle>
            <a:lvl1pPr>
              <a:defRPr sz="2400" b="0">
                <a:solidFill>
                  <a:schemeClr val="bg1"/>
                </a:solidFill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Redigera rubrik</a:t>
            </a:r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30F9AD2F-263B-E741-9F33-F37EC889511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292401" y="1961547"/>
            <a:ext cx="3607200" cy="3634035"/>
          </a:xfr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4393726" y="1797669"/>
            <a:ext cx="2486025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364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831"/>
            <a:ext cx="10515600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950790" y="1196556"/>
            <a:ext cx="436245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98534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pic>
        <p:nvPicPr>
          <p:cNvPr id="8" name="Bildobjekt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23" y="341659"/>
            <a:ext cx="9151298" cy="576000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060665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925" y="6281902"/>
            <a:ext cx="1676400" cy="365125"/>
          </a:xfrm>
          <a:prstGeom prst="rect">
            <a:avLst/>
          </a:prstGeom>
        </p:spPr>
        <p:txBody>
          <a:bodyPr anchor="t"/>
          <a:lstStyle>
            <a:lvl1pPr algn="l">
              <a:defRPr sz="800"/>
            </a:lvl1pPr>
          </a:lstStyle>
          <a:p>
            <a:fld id="{3BC3B53C-2731-4E67-8E49-4CF95A4047A8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89930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5" name="Media Placeholder 4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54509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05" y="6176963"/>
            <a:ext cx="1461470" cy="463550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2210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l="11787" r="855" b="4139"/>
          <a:stretch/>
        </p:blipFill>
        <p:spPr>
          <a:xfrm>
            <a:off x="-35168" y="1"/>
            <a:ext cx="12248939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35168" y="0"/>
            <a:ext cx="12227168" cy="6858001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49A2043-E2A9-A54B-8E7C-D0D0038742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00163" y="1621473"/>
            <a:ext cx="5405437" cy="2120900"/>
          </a:xfr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400174" y="4429125"/>
            <a:ext cx="2160000" cy="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300112" y="3877127"/>
            <a:ext cx="5405488" cy="47579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Presenter’s /department name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7934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sv-SE" noProof="0" smtClean="0"/>
              <a:t>Klicka här för att ändra format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sv-SE" noProof="0" smtClean="0"/>
              <a:t>Klicka här för att ändra format på bakgrundstexten</a:t>
            </a:r>
          </a:p>
          <a:p>
            <a:pPr lvl="1"/>
            <a:r>
              <a:rPr lang="sv-SE" noProof="0" smtClean="0"/>
              <a:t>Nivå två</a:t>
            </a:r>
          </a:p>
          <a:p>
            <a:pPr lvl="2"/>
            <a:r>
              <a:rPr lang="sv-SE" noProof="0" smtClean="0"/>
              <a:t>Nivå tre</a:t>
            </a:r>
          </a:p>
          <a:p>
            <a:pPr lvl="3"/>
            <a:r>
              <a:rPr lang="sv-SE" noProof="0" smtClean="0"/>
              <a:t>Nivå fyra</a:t>
            </a:r>
          </a:p>
          <a:p>
            <a:pPr lvl="4"/>
            <a:r>
              <a:rPr lang="sv-SE" noProof="0" smtClean="0"/>
              <a:t>Nivå fem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8528" y="127737"/>
            <a:ext cx="145353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8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8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7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236000" y="1411288"/>
            <a:ext cx="4582938" cy="25781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22"/>
          </p:nvPr>
        </p:nvSpPr>
        <p:spPr>
          <a:xfrm>
            <a:off x="7236000" y="3989388"/>
            <a:ext cx="4582938" cy="2562612"/>
          </a:xfrm>
          <a:solidFill>
            <a:srgbClr val="4B4B4B"/>
          </a:solidFill>
        </p:spPr>
        <p:txBody>
          <a:bodyPr lIns="396000" tIns="396000" rIns="396000" bIns="396000" anchor="t" anchorCtr="0"/>
          <a:lstStyle>
            <a:lvl1pPr marL="0" indent="0">
              <a:lnSpc>
                <a:spcPct val="80000"/>
              </a:lnSpc>
              <a:spcBef>
                <a:spcPts val="90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  <a:lvl2pPr marL="414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3pPr>
            <a:lvl4pPr marL="127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1638000" indent="0">
              <a:spcBef>
                <a:spcPts val="6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77596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236000" y="1411288"/>
            <a:ext cx="4572000" cy="5140712"/>
          </a:xfrm>
          <a:solidFill>
            <a:srgbClr val="CDCDCD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22" hasCustomPrompt="1"/>
          </p:nvPr>
        </p:nvSpPr>
        <p:spPr>
          <a:xfrm>
            <a:off x="369888" y="1411288"/>
            <a:ext cx="6866112" cy="5140712"/>
          </a:xfrm>
          <a:solidFill>
            <a:schemeClr val="bg2"/>
          </a:solidFill>
        </p:spPr>
        <p:txBody>
          <a:bodyPr lIns="396000" tIns="396000" rIns="396000" bIns="396000" anchor="ctr" anchorCtr="0"/>
          <a:lstStyle>
            <a:lvl1pPr marL="0" indent="0">
              <a:buFontTx/>
              <a:buNone/>
              <a:defRPr sz="3200" cap="all" spc="-100" baseline="0">
                <a:solidFill>
                  <a:schemeClr val="bg1"/>
                </a:solidFill>
              </a:defRPr>
            </a:lvl1pPr>
            <a:lvl2pPr marL="4140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8460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2780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6380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 smtClean="0"/>
              <a:t>Section Title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15455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9888" y="1411288"/>
            <a:ext cx="2292350" cy="5140711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64000" y="1404000"/>
            <a:ext cx="4572000" cy="5148000"/>
          </a:xfrm>
        </p:spPr>
        <p:txBody>
          <a:bodyPr lIns="396000"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88877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>
                <a:solidFill>
                  <a:srgbClr val="4B4B4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9888" y="1411200"/>
            <a:ext cx="2294112" cy="5140800"/>
          </a:xfrm>
          <a:solidFill>
            <a:schemeClr val="bg2"/>
          </a:solidFill>
        </p:spPr>
        <p:txBody>
          <a:bodyPr anchor="ctr" anchorCtr="0"/>
          <a:lstStyle>
            <a:lvl1pPr marL="360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2664000" y="1404000"/>
            <a:ext cx="4572000" cy="5148000"/>
          </a:xfrm>
        </p:spPr>
        <p:txBody>
          <a:bodyPr lIns="396000"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7236000" y="1404000"/>
            <a:ext cx="4572000" cy="5148000"/>
          </a:xfrm>
        </p:spPr>
        <p:txBody>
          <a:bodyPr rIns="396000"/>
          <a:lstStyle>
            <a:lvl1pPr>
              <a:defRPr>
                <a:solidFill>
                  <a:srgbClr val="4B4B4B"/>
                </a:solidFill>
              </a:defRPr>
            </a:lvl1pPr>
            <a:lvl2pPr>
              <a:defRPr>
                <a:solidFill>
                  <a:srgbClr val="4B4B4B"/>
                </a:solidFill>
              </a:defRPr>
            </a:lvl2pPr>
            <a:lvl3pPr>
              <a:defRPr>
                <a:solidFill>
                  <a:srgbClr val="4B4B4B"/>
                </a:solidFill>
              </a:defRPr>
            </a:lvl3pPr>
            <a:lvl4pPr>
              <a:defRPr>
                <a:solidFill>
                  <a:srgbClr val="4B4B4B"/>
                </a:solidFill>
              </a:defRPr>
            </a:lvl4pPr>
            <a:lvl5pPr>
              <a:defRPr>
                <a:solidFill>
                  <a:srgbClr val="4B4B4B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882159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26" Type="http://schemas.microsoft.com/office/2007/relationships/hdphoto" Target="../media/hdphoto1.wdp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ags" Target="../tags/tag9.xml"/><Relationship Id="rId3" Type="http://schemas.openxmlformats.org/officeDocument/2006/relationships/slideLayout" Target="../slideLayouts/slideLayout20.xml"/><Relationship Id="rId21" Type="http://schemas.openxmlformats.org/officeDocument/2006/relationships/tags" Target="../tags/tag1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ags" Target="../tags/tag8.xml"/><Relationship Id="rId2" Type="http://schemas.openxmlformats.org/officeDocument/2006/relationships/slideLayout" Target="../slideLayouts/slideLayout19.xml"/><Relationship Id="rId16" Type="http://schemas.openxmlformats.org/officeDocument/2006/relationships/tags" Target="../tags/tag7.xml"/><Relationship Id="rId20" Type="http://schemas.openxmlformats.org/officeDocument/2006/relationships/tags" Target="../tags/tag11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tags" Target="../tags/tag1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xxHeader5"/>
          <p:cNvSpPr/>
          <p:nvPr>
            <p:custDataLst>
              <p:tags r:id="rId19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xxHeader4"/>
          <p:cNvSpPr/>
          <p:nvPr>
            <p:custDataLst>
              <p:tags r:id="rId20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xxHeader3"/>
          <p:cNvSpPr/>
          <p:nvPr>
            <p:custDataLst>
              <p:tags r:id="rId21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xxHeader2"/>
          <p:cNvSpPr/>
          <p:nvPr>
            <p:custDataLst>
              <p:tags r:id="rId22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xxHeader1"/>
          <p:cNvSpPr/>
          <p:nvPr>
            <p:custDataLst>
              <p:tags r:id="rId23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230554" cy="1836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9888" y="342000"/>
            <a:ext cx="9098112" cy="1008000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9888" y="1403999"/>
            <a:ext cx="11438112" cy="5148000"/>
          </a:xfrm>
          <a:prstGeom prst="rect">
            <a:avLst/>
          </a:prstGeom>
        </p:spPr>
        <p:txBody>
          <a:bodyPr vert="horz" wrap="square" lIns="0" tIns="396000" rIns="0" bIns="39600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9888" y="1388776"/>
            <a:ext cx="11438112" cy="0"/>
          </a:xfrm>
          <a:prstGeom prst="line">
            <a:avLst/>
          </a:prstGeom>
          <a:ln w="41275">
            <a:gradFill flip="none" rotWithShape="1">
              <a:gsLst>
                <a:gs pos="600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xxLanguageTextBox"/>
          <p:cNvSpPr/>
          <p:nvPr>
            <p:custDataLst>
              <p:tags r:id="rId24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802265" y="0"/>
            <a:ext cx="0" cy="301537"/>
          </a:xfrm>
          <a:prstGeom prst="line">
            <a:avLst/>
          </a:prstGeom>
          <a:ln>
            <a:solidFill>
              <a:srgbClr val="4B4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xxHeader"/>
          <p:cNvSpPr txBox="1"/>
          <p:nvPr/>
        </p:nvSpPr>
        <p:spPr>
          <a:xfrm>
            <a:off x="7265488" y="8514"/>
            <a:ext cx="3600001" cy="347853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rPr>
              <a:t>COMPANY RESTRICTED</a:t>
            </a:r>
            <a:r>
              <a:rPr lang="en-GB" sz="800" kern="1200" baseline="0" noProof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800" noProof="0" dirty="0" smtClean="0">
                <a:solidFill>
                  <a:srgbClr val="4B4B4B"/>
                </a:solidFill>
                <a:latin typeface="+mn-lt"/>
              </a:rPr>
              <a:t>|</a:t>
            </a:r>
            <a:r>
              <a:rPr lang="en-GB" sz="800" baseline="0" noProof="0" dirty="0" smtClean="0">
                <a:solidFill>
                  <a:srgbClr val="4B4B4B"/>
                </a:solidFill>
                <a:latin typeface="+mn-lt"/>
              </a:rPr>
              <a:t> </a:t>
            </a:r>
            <a:r>
              <a:rPr lang="en-GB" sz="800" kern="120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rPr>
              <a:t>NOT EXPORT CONTROLLED</a:t>
            </a:r>
            <a:r>
              <a:rPr lang="en-GB" sz="8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800" noProof="0" dirty="0" smtClean="0">
                <a:solidFill>
                  <a:srgbClr val="4B4B4B"/>
                </a:solidFill>
                <a:latin typeface="+mn-lt"/>
              </a:rPr>
              <a:t>|</a:t>
            </a:r>
            <a:r>
              <a:rPr lang="en-GB" sz="800" baseline="0" noProof="0" dirty="0" smtClean="0">
                <a:solidFill>
                  <a:srgbClr val="4B4B4B"/>
                </a:solidFill>
                <a:latin typeface="+mn-lt"/>
              </a:rPr>
              <a:t> </a:t>
            </a:r>
            <a:r>
              <a:rPr lang="en-GB" sz="800" kern="120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rPr>
              <a:t>NOT CLASSIFIED</a:t>
            </a:r>
          </a:p>
          <a:p>
            <a:pPr algn="r"/>
            <a:r>
              <a:rPr lang="en-GB" sz="800" noProof="0" dirty="0" smtClean="0">
                <a:solidFill>
                  <a:srgbClr val="4B4B4B"/>
                </a:solidFill>
                <a:latin typeface="+mn-lt"/>
              </a:rPr>
              <a:t>Your Name | Document number | Issue </a:t>
            </a:r>
            <a:r>
              <a:rPr lang="en-GB" sz="800" baseline="0" noProof="0" dirty="0" smtClean="0">
                <a:solidFill>
                  <a:srgbClr val="4B4B4B"/>
                </a:solidFill>
                <a:latin typeface="+mn-lt"/>
              </a:rPr>
              <a:t> X</a:t>
            </a:r>
            <a:endParaRPr lang="en-GB" sz="800" noProof="0" dirty="0">
              <a:solidFill>
                <a:srgbClr val="4B4B4B"/>
              </a:solidFill>
              <a:latin typeface="Arial"/>
            </a:endParaRPr>
          </a:p>
        </p:txBody>
      </p:sp>
      <p:pic>
        <p:nvPicPr>
          <p:cNvPr id="22" name="InsertedImage"/>
          <p:cNvPicPr>
            <a:picLocks noChangeAspect="1"/>
          </p:cNvPicPr>
          <p:nvPr/>
        </p:nvPicPr>
        <p:blipFill>
          <a:blip r:embed="rId2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1" y="61437"/>
            <a:ext cx="729510" cy="23138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56147" y="130118"/>
            <a:ext cx="123611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rgbClr val="4B4B4B"/>
                </a:solidFill>
              </a:defRPr>
            </a:lvl1pPr>
          </a:lstStyle>
          <a:p>
            <a:fld id="{9B02D930-DB44-4942-904E-E6F11B0F305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99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50" r:id="rId2"/>
    <p:sldLayoutId id="2147483654" r:id="rId3"/>
    <p:sldLayoutId id="2147483744" r:id="rId4"/>
    <p:sldLayoutId id="2147483703" r:id="rId5"/>
    <p:sldLayoutId id="2147483734" r:id="rId6"/>
    <p:sldLayoutId id="2147483736" r:id="rId7"/>
    <p:sldLayoutId id="2147483737" r:id="rId8"/>
    <p:sldLayoutId id="2147483702" r:id="rId9"/>
    <p:sldLayoutId id="2147483738" r:id="rId10"/>
    <p:sldLayoutId id="2147483704" r:id="rId11"/>
    <p:sldLayoutId id="2147483735" r:id="rId12"/>
    <p:sldLayoutId id="2147483747" r:id="rId13"/>
    <p:sldLayoutId id="2147483746" r:id="rId14"/>
    <p:sldLayoutId id="2147483731" r:id="rId15"/>
    <p:sldLayoutId id="2147483748" r:id="rId16"/>
    <p:sldLayoutId id="2147483764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utoUpdateAnimBg="0"/>
    </p:bld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-100" baseline="0">
          <a:solidFill>
            <a:srgbClr val="4B4B4B"/>
          </a:solidFill>
          <a:latin typeface="+mj-lt"/>
          <a:ea typeface="+mj-ea"/>
          <a:cs typeface="+mj-cs"/>
        </a:defRPr>
      </a:lvl1pPr>
    </p:titleStyle>
    <p:bodyStyle>
      <a:lvl1pPr marL="234000" indent="-2304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rgbClr val="4B4B4B"/>
          </a:solidFill>
          <a:latin typeface="+mn-lt"/>
          <a:ea typeface="+mn-ea"/>
          <a:cs typeface="+mn-cs"/>
        </a:defRPr>
      </a:lvl1pPr>
      <a:lvl2pPr marL="648000" indent="-234000" algn="l" defTabSz="914400" rtl="0" eaLnBrk="1" latinLnBrk="0" hangingPunct="1">
        <a:lnSpc>
          <a:spcPct val="80000"/>
        </a:lnSpc>
        <a:spcBef>
          <a:spcPts val="900"/>
        </a:spcBef>
        <a:buFont typeface="Arial" panose="020B0604020202020204" pitchFamily="34" charset="0"/>
        <a:buChar char="‒"/>
        <a:defRPr sz="1600" kern="1200">
          <a:solidFill>
            <a:srgbClr val="4B4B4B"/>
          </a:solidFill>
          <a:latin typeface="+mn-lt"/>
          <a:ea typeface="+mn-ea"/>
          <a:cs typeface="+mn-cs"/>
        </a:defRPr>
      </a:lvl2pPr>
      <a:lvl3pPr marL="1080000" indent="-23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rgbClr val="4B4B4B"/>
          </a:solidFill>
          <a:latin typeface="+mn-lt"/>
          <a:ea typeface="+mn-ea"/>
          <a:cs typeface="+mn-cs"/>
        </a:defRPr>
      </a:lvl3pPr>
      <a:lvl4pPr marL="1512000" indent="-23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rgbClr val="4B4B4B"/>
          </a:solidFill>
          <a:latin typeface="+mn-lt"/>
          <a:ea typeface="+mn-ea"/>
          <a:cs typeface="+mn-cs"/>
        </a:defRPr>
      </a:lvl4pPr>
      <a:lvl5pPr marL="1872000" indent="-23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rgbClr val="4B4B4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xxHeader5"/>
          <p:cNvSpPr/>
          <p:nvPr>
            <p:custDataLst>
              <p:tags r:id="rId16"/>
            </p:custDataLst>
          </p:nvPr>
        </p:nvSpPr>
        <p:spPr>
          <a:xfrm>
            <a:off x="4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xxHeader4"/>
          <p:cNvSpPr/>
          <p:nvPr>
            <p:custDataLst>
              <p:tags r:id="rId17"/>
            </p:custDataLst>
          </p:nvPr>
        </p:nvSpPr>
        <p:spPr>
          <a:xfrm>
            <a:off x="4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xxHeader3"/>
          <p:cNvSpPr/>
          <p:nvPr>
            <p:custDataLst>
              <p:tags r:id="rId18"/>
            </p:custDataLst>
          </p:nvPr>
        </p:nvSpPr>
        <p:spPr>
          <a:xfrm>
            <a:off x="4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xxHeader2"/>
          <p:cNvSpPr/>
          <p:nvPr>
            <p:custDataLst>
              <p:tags r:id="rId19"/>
            </p:custDataLst>
          </p:nvPr>
        </p:nvSpPr>
        <p:spPr>
          <a:xfrm>
            <a:off x="4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xxHeader1"/>
          <p:cNvSpPr/>
          <p:nvPr>
            <p:custDataLst>
              <p:tags r:id="rId20"/>
            </p:custDataLst>
          </p:nvPr>
        </p:nvSpPr>
        <p:spPr>
          <a:xfrm>
            <a:off x="4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" y="2"/>
            <a:ext cx="230554" cy="1836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04" y="342000"/>
            <a:ext cx="9072000" cy="1008000"/>
          </a:xfrm>
          <a:prstGeom prst="rect">
            <a:avLst/>
          </a:prstGeom>
        </p:spPr>
        <p:txBody>
          <a:bodyPr vert="horz" lIns="0" tIns="0" rIns="0" bIns="72000" rtlCol="0" anchor="b" anchorCtr="0">
            <a:noAutofit/>
          </a:bodyPr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4" y="1403999"/>
            <a:ext cx="11412000" cy="5148000"/>
          </a:xfrm>
          <a:prstGeom prst="rect">
            <a:avLst/>
          </a:prstGeom>
        </p:spPr>
        <p:txBody>
          <a:bodyPr vert="horz" wrap="square" lIns="0" tIns="396000" rIns="0" bIns="396000" rtlCol="0">
            <a:no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79011" y="57192"/>
            <a:ext cx="123612" cy="1080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l">
              <a:defRPr sz="500">
                <a:solidFill>
                  <a:schemeClr val="tx1"/>
                </a:solidFill>
              </a:defRPr>
            </a:lvl1pPr>
          </a:lstStyle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96004" y="1388776"/>
            <a:ext cx="11412000" cy="0"/>
          </a:xfrm>
          <a:prstGeom prst="line">
            <a:avLst/>
          </a:prstGeom>
          <a:ln w="41275">
            <a:gradFill flip="none" rotWithShape="1">
              <a:gsLst>
                <a:gs pos="600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2265" y="0"/>
            <a:ext cx="0" cy="19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xxLanguageTextBox"/>
          <p:cNvSpPr/>
          <p:nvPr>
            <p:custDataLst>
              <p:tags r:id="rId21"/>
            </p:custDataLst>
          </p:nvPr>
        </p:nvSpPr>
        <p:spPr>
          <a:xfrm>
            <a:off x="4" y="0"/>
            <a:ext cx="12700" cy="127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xxHeader"/>
          <p:cNvSpPr txBox="1"/>
          <p:nvPr/>
        </p:nvSpPr>
        <p:spPr>
          <a:xfrm>
            <a:off x="8141796" y="43200"/>
            <a:ext cx="3600001" cy="14400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r"/>
            <a:r>
              <a:rPr lang="en-GB" sz="500" dirty="0" smtClean="0">
                <a:solidFill>
                  <a:prstClr val="black"/>
                </a:solidFill>
              </a:rPr>
              <a:t>Company unclassified </a:t>
            </a:r>
          </a:p>
          <a:p>
            <a:pPr algn="r"/>
            <a:r>
              <a:rPr lang="en-GB" sz="500" dirty="0" smtClean="0">
                <a:solidFill>
                  <a:prstClr val="black"/>
                </a:solidFill>
              </a:rPr>
              <a:t>2015-06-15| © Saab</a:t>
            </a:r>
            <a:endParaRPr lang="en-GB" sz="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6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spc="-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4000" indent="-2304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48000" indent="-234000" algn="l" defTabSz="914400" rtl="0" eaLnBrk="1" latinLnBrk="0" hangingPunct="1">
        <a:lnSpc>
          <a:spcPct val="80000"/>
        </a:lnSpc>
        <a:spcBef>
          <a:spcPts val="900"/>
        </a:spcBef>
        <a:buFont typeface="Arial" panose="020B0604020202020204" pitchFamily="34" charset="0"/>
        <a:buChar char="‒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080000" indent="-23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512000" indent="-23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872000" indent="-234000" algn="l" defTabSz="914400" rtl="0" eaLnBrk="1" latinLnBrk="0" hangingPunct="1">
        <a:lnSpc>
          <a:spcPct val="80000"/>
        </a:lnSpc>
        <a:spcBef>
          <a:spcPts val="600"/>
        </a:spcBef>
        <a:buFont typeface="Arial" panose="020B0604020202020204" pitchFamily="34" charset="0"/>
        <a:buChar char="‒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8" name="xxHeader"/>
          <p:cNvSpPr txBox="1"/>
          <p:nvPr userDrawn="1"/>
        </p:nvSpPr>
        <p:spPr>
          <a:xfrm>
            <a:off x="1069822" y="6281902"/>
            <a:ext cx="3480592" cy="347853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00" kern="1200" dirty="0">
                <a:solidFill>
                  <a:schemeClr val="accent2">
                    <a:lumMod val="90000"/>
                  </a:schemeClr>
                </a:solidFill>
                <a:effectLst/>
              </a:rPr>
              <a:t>COMPANY </a:t>
            </a:r>
            <a:r>
              <a:rPr lang="en-GB" sz="700" kern="1200" dirty="0" smtClean="0">
                <a:solidFill>
                  <a:schemeClr val="accent2">
                    <a:lumMod val="90000"/>
                  </a:schemeClr>
                </a:solidFill>
                <a:effectLst/>
              </a:rPr>
              <a:t>CONFIDENTIAL</a:t>
            </a:r>
            <a:r>
              <a:rPr lang="en-GB" sz="700" kern="1200" baseline="0" noProof="0" dirty="0" smtClean="0">
                <a:solidFill>
                  <a:schemeClr val="accent2">
                    <a:lumMod val="90000"/>
                  </a:schemeClr>
                </a:solidFill>
                <a:effectLst/>
              </a:rPr>
              <a:t> </a:t>
            </a:r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|</a:t>
            </a:r>
            <a:r>
              <a:rPr lang="en-GB" sz="700" baseline="0" noProof="0" dirty="0">
                <a:solidFill>
                  <a:schemeClr val="accent2">
                    <a:lumMod val="90000"/>
                  </a:schemeClr>
                </a:solidFill>
              </a:rPr>
              <a:t> </a:t>
            </a:r>
            <a:r>
              <a:rPr lang="en-GB" sz="700" kern="1200" dirty="0">
                <a:solidFill>
                  <a:schemeClr val="accent2">
                    <a:lumMod val="90000"/>
                  </a:schemeClr>
                </a:solidFill>
                <a:effectLst/>
              </a:rPr>
              <a:t>NOT EXPORT CONTROLLED</a:t>
            </a:r>
            <a:r>
              <a:rPr lang="en-GB" sz="700" kern="1200" baseline="0" dirty="0">
                <a:solidFill>
                  <a:schemeClr val="accent2">
                    <a:lumMod val="90000"/>
                  </a:schemeClr>
                </a:solidFill>
                <a:effectLst/>
              </a:rPr>
              <a:t> </a:t>
            </a:r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|</a:t>
            </a:r>
            <a:r>
              <a:rPr lang="en-GB" sz="700" baseline="0" noProof="0" dirty="0">
                <a:solidFill>
                  <a:schemeClr val="accent2">
                    <a:lumMod val="90000"/>
                  </a:schemeClr>
                </a:solidFill>
              </a:rPr>
              <a:t> </a:t>
            </a:r>
            <a:r>
              <a:rPr lang="en-GB" sz="700" kern="1200" dirty="0">
                <a:solidFill>
                  <a:schemeClr val="accent2">
                    <a:lumMod val="90000"/>
                  </a:schemeClr>
                </a:solidFill>
                <a:effectLst/>
              </a:rPr>
              <a:t>NOT CLASSIFIED</a:t>
            </a:r>
          </a:p>
          <a:p>
            <a:pPr algn="r"/>
            <a:r>
              <a:rPr lang="en-GB" sz="700" noProof="0" dirty="0" smtClean="0">
                <a:solidFill>
                  <a:schemeClr val="accent2">
                    <a:lumMod val="90000"/>
                  </a:schemeClr>
                </a:solidFill>
              </a:rPr>
              <a:t>Jonas Gustafsson </a:t>
            </a:r>
            <a:r>
              <a:rPr lang="en-GB" sz="700" noProof="0" dirty="0">
                <a:solidFill>
                  <a:schemeClr val="accent2">
                    <a:lumMod val="90000"/>
                  </a:schemeClr>
                </a:solidFill>
              </a:rPr>
              <a:t>| </a:t>
            </a:r>
            <a:r>
              <a:rPr lang="en-GB" sz="700" noProof="0" dirty="0" smtClean="0">
                <a:solidFill>
                  <a:schemeClr val="accent2">
                    <a:lumMod val="90000"/>
                  </a:schemeClr>
                </a:solidFill>
              </a:rPr>
              <a:t>P-18-0008</a:t>
            </a:r>
            <a:r>
              <a:rPr lang="en-GB" sz="700" dirty="0" smtClean="0">
                <a:solidFill>
                  <a:schemeClr val="accent2">
                    <a:lumMod val="90000"/>
                  </a:schemeClr>
                </a:solidFill>
              </a:rPr>
              <a:t> </a:t>
            </a:r>
            <a:r>
              <a:rPr lang="en-GB" sz="700" dirty="0">
                <a:solidFill>
                  <a:schemeClr val="accent2">
                    <a:lumMod val="90000"/>
                  </a:schemeClr>
                </a:solidFill>
              </a:rPr>
              <a:t>| </a:t>
            </a:r>
            <a:r>
              <a:rPr lang="en-GB" sz="700" dirty="0" smtClean="0">
                <a:solidFill>
                  <a:schemeClr val="accent2">
                    <a:lumMod val="90000"/>
                  </a:schemeClr>
                </a:solidFill>
              </a:rPr>
              <a:t>Issue 3</a:t>
            </a:r>
            <a:endParaRPr lang="en-GB" sz="700" noProof="0" dirty="0">
              <a:solidFill>
                <a:schemeClr val="accent2">
                  <a:lumMod val="9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992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0" y="2537505"/>
            <a:ext cx="6253799" cy="1588938"/>
          </a:xfrm>
        </p:spPr>
        <p:txBody>
          <a:bodyPr/>
          <a:lstStyle/>
          <a:p>
            <a:pPr lvl="1"/>
            <a:r>
              <a:rPr lang="en-GB" dirty="0" smtClean="0"/>
              <a:t>E-Navigation </a:t>
            </a:r>
            <a:r>
              <a:rPr lang="en-GB" dirty="0"/>
              <a:t>U</a:t>
            </a:r>
            <a:r>
              <a:rPr lang="en-GB" dirty="0" smtClean="0"/>
              <a:t>nderway International</a:t>
            </a:r>
          </a:p>
          <a:p>
            <a:pPr lvl="1"/>
            <a:r>
              <a:rPr lang="en-GB" dirty="0" smtClean="0"/>
              <a:t>6-8 </a:t>
            </a:r>
            <a:r>
              <a:rPr lang="en-GB" dirty="0" err="1" smtClean="0"/>
              <a:t>february</a:t>
            </a:r>
            <a:r>
              <a:rPr lang="en-GB" dirty="0" smtClean="0"/>
              <a:t> 2019, Copenhagen-Oslo</a:t>
            </a:r>
          </a:p>
          <a:p>
            <a:pPr lvl="1"/>
            <a:r>
              <a:rPr lang="en-GB" dirty="0" err="1" smtClean="0"/>
              <a:t>Onboard</a:t>
            </a:r>
            <a:r>
              <a:rPr lang="en-GB" dirty="0" smtClean="0"/>
              <a:t> M/S PEARL SEAWAYS</a:t>
            </a:r>
            <a:endParaRPr lang="en-GB" dirty="0"/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69888" y="1866888"/>
            <a:ext cx="7795704" cy="866346"/>
          </a:xfrm>
        </p:spPr>
        <p:txBody>
          <a:bodyPr/>
          <a:lstStyle/>
          <a:p>
            <a:r>
              <a:rPr lang="en-GB" sz="3600" dirty="0"/>
              <a:t>STM </a:t>
            </a:r>
            <a:r>
              <a:rPr lang="en-GB" sz="3600" dirty="0" smtClean="0"/>
              <a:t>and VDES are interlinked</a:t>
            </a:r>
            <a:br>
              <a:rPr lang="en-GB" sz="3600" dirty="0" smtClean="0"/>
            </a:br>
            <a:r>
              <a:rPr lang="en-GB" sz="1800" dirty="0" smtClean="0"/>
              <a:t>regulations and standards</a:t>
            </a:r>
            <a:br>
              <a:rPr lang="en-GB" sz="1800" dirty="0" smtClean="0"/>
            </a:br>
            <a:r>
              <a:rPr lang="en-GB" sz="1800" dirty="0" smtClean="0">
                <a:latin typeface="+mn-lt"/>
              </a:rPr>
              <a:t/>
            </a:r>
            <a:br>
              <a:rPr lang="en-GB" sz="1800" dirty="0" smtClean="0">
                <a:latin typeface="+mn-lt"/>
              </a:rPr>
            </a:br>
            <a:endParaRPr lang="en-GB" sz="1800" dirty="0">
              <a:latin typeface="+mn-lt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69888" y="5519652"/>
            <a:ext cx="6870700" cy="633047"/>
          </a:xfrm>
        </p:spPr>
        <p:txBody>
          <a:bodyPr/>
          <a:lstStyle/>
          <a:p>
            <a:r>
              <a:rPr lang="en-GB" dirty="0" smtClean="0"/>
              <a:t>Peter Bergljung</a:t>
            </a:r>
          </a:p>
          <a:p>
            <a:r>
              <a:rPr lang="en-GB" smtClean="0"/>
              <a:t>2019-02-06, </a:t>
            </a:r>
            <a:r>
              <a:rPr lang="en-GB" dirty="0"/>
              <a:t>B</a:t>
            </a:r>
            <a:endParaRPr lang="en-GB" dirty="0" smtClean="0"/>
          </a:p>
          <a:p>
            <a:r>
              <a:rPr lang="en-GB" dirty="0" smtClean="0"/>
              <a:t>peter.bergljung@saabgroup.com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 rot="10800000" flipV="1">
            <a:off x="284161" y="6298198"/>
            <a:ext cx="38782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This document and the information contained herein is the property of Saab AB and must not be used, disclosed or altered without Saab AB prior written consent.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2" name="AutoShape 2" descr="Image result for pears seaway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0" y="3862302"/>
            <a:ext cx="2476500" cy="148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5" y="2761276"/>
            <a:ext cx="1533777" cy="9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9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740"/>
            <a:ext cx="10515600" cy="795179"/>
          </a:xfrm>
        </p:spPr>
        <p:txBody>
          <a:bodyPr/>
          <a:lstStyle/>
          <a:p>
            <a:r>
              <a:rPr lang="en-GB" dirty="0" smtClean="0"/>
              <a:t>R60 VDES Main Features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882" y="2954515"/>
            <a:ext cx="6157297" cy="249994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7" idx="0"/>
          </p:cNvCxnSpPr>
          <p:nvPr/>
        </p:nvCxnSpPr>
        <p:spPr>
          <a:xfrm flipV="1">
            <a:off x="5863531" y="4737192"/>
            <a:ext cx="618191" cy="644252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69981" y="5381444"/>
            <a:ext cx="178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Touch Screen </a:t>
            </a:r>
            <a:r>
              <a:rPr lang="en-GB" sz="1400" i="1" dirty="0" smtClean="0"/>
              <a:t>Colour Display</a:t>
            </a:r>
            <a:endParaRPr lang="en-GB" sz="1400" i="1" dirty="0"/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7261688" y="2574301"/>
            <a:ext cx="1384832" cy="1248936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646520" y="2097247"/>
            <a:ext cx="2707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Multi interface </a:t>
            </a:r>
            <a:r>
              <a:rPr lang="en-GB" sz="1400" b="1" i="1" dirty="0" smtClean="0"/>
              <a:t>Cyber Security</a:t>
            </a:r>
          </a:p>
          <a:p>
            <a:pPr algn="ctr"/>
            <a:r>
              <a:rPr lang="en-GB" sz="1400" i="1" dirty="0" smtClean="0"/>
              <a:t>Protection, including embedded support for Saab Secure VDES</a:t>
            </a:r>
          </a:p>
          <a:p>
            <a:pPr algn="ctr"/>
            <a:endParaRPr lang="en-GB" sz="1400" i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135385" y="2601709"/>
            <a:ext cx="0" cy="1089043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84650" y="1555269"/>
            <a:ext cx="20285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 smtClean="0"/>
              <a:t>Multi-GNSS</a:t>
            </a:r>
            <a:r>
              <a:rPr lang="en-GB" sz="1400" i="1" dirty="0" smtClean="0"/>
              <a:t> capability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200" i="1" dirty="0" smtClean="0"/>
              <a:t>GPS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200" i="1" dirty="0" err="1" smtClean="0"/>
              <a:t>BeiDou</a:t>
            </a:r>
            <a:endParaRPr lang="en-GB" sz="1200" i="1" dirty="0"/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200" i="1" dirty="0" smtClean="0"/>
              <a:t>Galileo</a:t>
            </a: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lang="en-GB" sz="1200" i="1" dirty="0" err="1" smtClean="0"/>
              <a:t>Glonass</a:t>
            </a:r>
            <a:endParaRPr lang="en-GB" sz="1200" i="1" dirty="0"/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2491783" y="4290672"/>
            <a:ext cx="1225544" cy="252213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4527" y="4281275"/>
            <a:ext cx="1807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i="1" dirty="0" smtClean="0"/>
              <a:t>NTP Time Server</a:t>
            </a:r>
          </a:p>
          <a:p>
            <a:pPr algn="r"/>
            <a:endParaRPr lang="en-GB" sz="1400" i="1" dirty="0"/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>
            <a:off x="2761099" y="3096333"/>
            <a:ext cx="1592569" cy="594419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93776" y="2727001"/>
            <a:ext cx="1467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High bandwidth </a:t>
            </a:r>
            <a:r>
              <a:rPr lang="en-GB" sz="1400" b="1" i="1" dirty="0" smtClean="0"/>
              <a:t>VDE channels</a:t>
            </a:r>
          </a:p>
          <a:p>
            <a:pPr algn="ctr"/>
            <a:endParaRPr lang="en-GB" sz="1400" i="1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135658" y="1717466"/>
            <a:ext cx="192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Extended capacity </a:t>
            </a:r>
            <a:r>
              <a:rPr lang="en-GB" sz="1400" b="1" i="1" dirty="0" smtClean="0"/>
              <a:t>AIS + ASM channels</a:t>
            </a:r>
          </a:p>
        </p:txBody>
      </p:sp>
      <p:cxnSp>
        <p:nvCxnSpPr>
          <p:cNvPr id="26" name="Straight Arrow Connector 25"/>
          <p:cNvCxnSpPr>
            <a:stCxn id="22" idx="2"/>
          </p:cNvCxnSpPr>
          <p:nvPr/>
        </p:nvCxnSpPr>
        <p:spPr>
          <a:xfrm>
            <a:off x="3097730" y="2240686"/>
            <a:ext cx="1616370" cy="1290201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8" idx="1"/>
          </p:cNvCxnSpPr>
          <p:nvPr/>
        </p:nvCxnSpPr>
        <p:spPr>
          <a:xfrm flipH="1">
            <a:off x="8412891" y="4183381"/>
            <a:ext cx="855737" cy="918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9268628" y="3814049"/>
            <a:ext cx="1958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Legacy interfaces </a:t>
            </a:r>
            <a:r>
              <a:rPr lang="en-GB" sz="1400" i="1" dirty="0" smtClean="0"/>
              <a:t>for direct replacement of R40 AIS Base Station</a:t>
            </a:r>
            <a:endParaRPr lang="en-GB" sz="1400" i="1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7978880" y="4423536"/>
            <a:ext cx="796476" cy="63486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709098" y="5058404"/>
            <a:ext cx="2103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/>
              <a:t>Fully compatible with existing </a:t>
            </a:r>
            <a:r>
              <a:rPr lang="en-GB" sz="1400" b="1" i="1" dirty="0" smtClean="0"/>
              <a:t>AIS Networks</a:t>
            </a:r>
          </a:p>
          <a:p>
            <a:pPr algn="ctr"/>
            <a:r>
              <a:rPr lang="en-GB" sz="1400" i="1" dirty="0" smtClean="0"/>
              <a:t>from Saab</a:t>
            </a:r>
            <a:endParaRPr lang="en-GB" sz="1400" i="1" dirty="0"/>
          </a:p>
        </p:txBody>
      </p:sp>
      <p:sp>
        <p:nvSpPr>
          <p:cNvPr id="31" name="Rounded Rectangle 30"/>
          <p:cNvSpPr/>
          <p:nvPr/>
        </p:nvSpPr>
        <p:spPr>
          <a:xfrm>
            <a:off x="8291963" y="132978"/>
            <a:ext cx="761216" cy="2612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VDES</a:t>
            </a:r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582336" y="131448"/>
            <a:ext cx="759600" cy="26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AIS</a:t>
            </a:r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0450251" y="131448"/>
            <a:ext cx="759600" cy="26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ASM</a:t>
            </a:r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1317927" y="131448"/>
            <a:ext cx="759600" cy="26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solidFill>
                  <a:schemeClr val="bg1">
                    <a:lumMod val="75000"/>
                  </a:schemeClr>
                </a:solidFill>
              </a:rPr>
              <a:t>VDE</a:t>
            </a:r>
            <a:endParaRPr lang="en-GB" sz="1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Equal 26"/>
          <p:cNvSpPr/>
          <p:nvPr/>
        </p:nvSpPr>
        <p:spPr>
          <a:xfrm>
            <a:off x="9161494" y="161489"/>
            <a:ext cx="312527" cy="224521"/>
          </a:xfrm>
          <a:prstGeom prst="mathEqual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6" name="Straight Arrow Connector 35"/>
          <p:cNvCxnSpPr>
            <a:stCxn id="37" idx="0"/>
          </p:cNvCxnSpPr>
          <p:nvPr/>
        </p:nvCxnSpPr>
        <p:spPr>
          <a:xfrm flipV="1">
            <a:off x="3390921" y="4649387"/>
            <a:ext cx="587659" cy="609564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258636" y="5258951"/>
            <a:ext cx="2264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i="1" dirty="0" smtClean="0"/>
              <a:t>Prepared for </a:t>
            </a:r>
            <a:r>
              <a:rPr lang="en-GB" sz="1400" b="1" i="1" dirty="0" smtClean="0"/>
              <a:t>Rebranding</a:t>
            </a:r>
          </a:p>
        </p:txBody>
      </p:sp>
      <p:cxnSp>
        <p:nvCxnSpPr>
          <p:cNvPr id="43" name="Straight Arrow Connector 42"/>
          <p:cNvCxnSpPr>
            <a:stCxn id="44" idx="0"/>
          </p:cNvCxnSpPr>
          <p:nvPr/>
        </p:nvCxnSpPr>
        <p:spPr>
          <a:xfrm flipH="1" flipV="1">
            <a:off x="6938476" y="4600205"/>
            <a:ext cx="621697" cy="854258"/>
          </a:xfrm>
          <a:prstGeom prst="straightConnector1">
            <a:avLst/>
          </a:prstGeom>
          <a:ln w="19050"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666623" y="5454463"/>
            <a:ext cx="178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 smtClean="0"/>
              <a:t>Future proof </a:t>
            </a:r>
            <a:r>
              <a:rPr lang="en-GB" sz="1400" i="1" dirty="0" smtClean="0"/>
              <a:t>design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72109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Cyber Security IN VDES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87394" y="1520890"/>
            <a:ext cx="537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1"/>
                </a:solidFill>
              </a:rPr>
              <a:t>Defending all three vulnerable group of interfaces: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7393" y="5212334"/>
            <a:ext cx="10766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PNT – </a:t>
            </a:r>
            <a:r>
              <a:rPr lang="en-GB" u="sng" dirty="0" smtClean="0">
                <a:solidFill>
                  <a:schemeClr val="accent1"/>
                </a:solidFill>
              </a:rPr>
              <a:t>P</a:t>
            </a:r>
            <a:r>
              <a:rPr lang="en-GB" dirty="0" smtClean="0">
                <a:solidFill>
                  <a:schemeClr val="accent1"/>
                </a:solidFill>
              </a:rPr>
              <a:t>ositioning, </a:t>
            </a:r>
            <a:r>
              <a:rPr lang="en-GB" u="sng" dirty="0" smtClean="0">
                <a:solidFill>
                  <a:schemeClr val="accent1"/>
                </a:solidFill>
              </a:rPr>
              <a:t>N</a:t>
            </a:r>
            <a:r>
              <a:rPr lang="en-GB" dirty="0" smtClean="0">
                <a:solidFill>
                  <a:schemeClr val="accent1"/>
                </a:solidFill>
              </a:rPr>
              <a:t>avigation and </a:t>
            </a:r>
            <a:r>
              <a:rPr lang="en-GB" u="sng" dirty="0" smtClean="0">
                <a:solidFill>
                  <a:schemeClr val="accent1"/>
                </a:solidFill>
              </a:rPr>
              <a:t>T</a:t>
            </a:r>
            <a:r>
              <a:rPr lang="en-GB" dirty="0" smtClean="0">
                <a:solidFill>
                  <a:schemeClr val="accent1"/>
                </a:solidFill>
              </a:rPr>
              <a:t>iming using the GNSS antenna.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VDL – </a:t>
            </a:r>
            <a:r>
              <a:rPr lang="en-GB" u="sng" dirty="0" smtClean="0">
                <a:solidFill>
                  <a:schemeClr val="accent1"/>
                </a:solidFill>
              </a:rPr>
              <a:t>V</a:t>
            </a:r>
            <a:r>
              <a:rPr lang="en-GB" dirty="0" smtClean="0">
                <a:solidFill>
                  <a:schemeClr val="accent1"/>
                </a:solidFill>
              </a:rPr>
              <a:t>HF </a:t>
            </a:r>
            <a:r>
              <a:rPr lang="en-GB" u="sng" dirty="0" smtClean="0">
                <a:solidFill>
                  <a:schemeClr val="accent1"/>
                </a:solidFill>
              </a:rPr>
              <a:t>D</a:t>
            </a:r>
            <a:r>
              <a:rPr lang="en-GB" dirty="0" smtClean="0">
                <a:solidFill>
                  <a:schemeClr val="accent1"/>
                </a:solidFill>
              </a:rPr>
              <a:t>ata </a:t>
            </a:r>
            <a:r>
              <a:rPr lang="en-GB" u="sng" dirty="0" smtClean="0">
                <a:solidFill>
                  <a:schemeClr val="accent1"/>
                </a:solidFill>
              </a:rPr>
              <a:t>L</a:t>
            </a:r>
            <a:r>
              <a:rPr lang="en-GB" dirty="0" smtClean="0">
                <a:solidFill>
                  <a:schemeClr val="accent1"/>
                </a:solidFill>
              </a:rPr>
              <a:t>ink, i.e. AIS and VDES, using the VHF antenna.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IP, Serial – </a:t>
            </a:r>
            <a:r>
              <a:rPr lang="en-GB" u="sng" dirty="0" smtClean="0">
                <a:solidFill>
                  <a:schemeClr val="accent1"/>
                </a:solidFill>
              </a:rPr>
              <a:t>I</a:t>
            </a:r>
            <a:r>
              <a:rPr lang="en-GB" dirty="0" smtClean="0">
                <a:solidFill>
                  <a:schemeClr val="accent1"/>
                </a:solidFill>
              </a:rPr>
              <a:t>nternet </a:t>
            </a:r>
            <a:r>
              <a:rPr lang="en-GB" u="sng" dirty="0" smtClean="0">
                <a:solidFill>
                  <a:schemeClr val="accent1"/>
                </a:solidFill>
              </a:rPr>
              <a:t>P</a:t>
            </a:r>
            <a:r>
              <a:rPr lang="en-GB" dirty="0" smtClean="0">
                <a:solidFill>
                  <a:schemeClr val="accent1"/>
                </a:solidFill>
              </a:rPr>
              <a:t>rotocol and Serial connections using Ethernet and serial traffic (e.g. IEC61162)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1"/>
                </a:solidFill>
              </a:rPr>
              <a:t>External storage </a:t>
            </a:r>
            <a:r>
              <a:rPr lang="en-SE" dirty="0" smtClean="0">
                <a:solidFill>
                  <a:schemeClr val="accent1"/>
                </a:solidFill>
              </a:rPr>
              <a:t>–</a:t>
            </a:r>
            <a:r>
              <a:rPr lang="en-GB" dirty="0" smtClean="0">
                <a:solidFill>
                  <a:schemeClr val="accent1"/>
                </a:solidFill>
              </a:rPr>
              <a:t> USB, memory cards etc.  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4166575" y="2089413"/>
            <a:ext cx="2440171" cy="1142614"/>
          </a:xfrm>
          <a:prstGeom prst="cloud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Cyber Security</a:t>
            </a:r>
            <a:endParaRPr lang="en-GB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162848" y="3771690"/>
            <a:ext cx="1835267" cy="914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Resilient PNT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632172" y="4010591"/>
            <a:ext cx="1835267" cy="914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Secure VDL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969688" y="3730500"/>
            <a:ext cx="1835267" cy="9144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IP, Serial</a:t>
            </a:r>
          </a:p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&amp; External storage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12" name="Lightning Bolt 11"/>
          <p:cNvSpPr/>
          <p:nvPr/>
        </p:nvSpPr>
        <p:spPr>
          <a:xfrm>
            <a:off x="6467439" y="3163050"/>
            <a:ext cx="360000" cy="360000"/>
          </a:xfrm>
          <a:prstGeom prst="lightningBol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Lightning Bolt 25"/>
          <p:cNvSpPr/>
          <p:nvPr/>
        </p:nvSpPr>
        <p:spPr>
          <a:xfrm flipH="1">
            <a:off x="4171113" y="3286620"/>
            <a:ext cx="360000" cy="360000"/>
          </a:xfrm>
          <a:prstGeom prst="lightningBol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Lightning Bolt 26"/>
          <p:cNvSpPr/>
          <p:nvPr/>
        </p:nvSpPr>
        <p:spPr>
          <a:xfrm rot="1766397">
            <a:off x="5281811" y="3416514"/>
            <a:ext cx="360000" cy="360000"/>
          </a:xfrm>
          <a:prstGeom prst="lightningBolt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35" y="3350396"/>
            <a:ext cx="582820" cy="54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067" y="3376620"/>
            <a:ext cx="756236" cy="54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94" y="3624626"/>
            <a:ext cx="58282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VDES Main global Challenges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942787"/>
              </p:ext>
            </p:extLst>
          </p:nvPr>
        </p:nvGraphicFramePr>
        <p:xfrm>
          <a:off x="729205" y="1488588"/>
          <a:ext cx="10093123" cy="5141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70963">
                  <a:extLst>
                    <a:ext uri="{9D8B030D-6E8A-4147-A177-3AD203B41FA5}">
                      <a16:colId xmlns:a16="http://schemas.microsoft.com/office/drawing/2014/main" val="3346866432"/>
                    </a:ext>
                  </a:extLst>
                </a:gridCol>
                <a:gridCol w="2722160">
                  <a:extLst>
                    <a:ext uri="{9D8B030D-6E8A-4147-A177-3AD203B41FA5}">
                      <a16:colId xmlns:a16="http://schemas.microsoft.com/office/drawing/2014/main" val="3481845848"/>
                    </a:ext>
                  </a:extLst>
                </a:gridCol>
              </a:tblGrid>
              <a:tr h="38089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Main responsible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712755"/>
                  </a:ext>
                </a:extLst>
              </a:tr>
              <a:tr h="13777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 mandatory SOLAS chapter V change plans from AIS to VDES yet. Without mandatory decisions, world-wide implementation and installations of shipborne VDES will take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significantly longer time.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IMO MSC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526620"/>
                  </a:ext>
                </a:extLst>
              </a:tr>
              <a:tr h="1119403">
                <a:tc>
                  <a:txBody>
                    <a:bodyPr/>
                    <a:lstStyle/>
                    <a:p>
                      <a:r>
                        <a:rPr lang="en-US" dirty="0" smtClean="0"/>
                        <a:t>Sat-VDES needs frequency allocation for downlink at WRC-19 (November 2019). Without these frequencies the over-the-horizon dual way communication will be delayed at least four years to WRC-23 or completely be abandoned.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ITU WRC-19 &amp;</a:t>
                      </a:r>
                    </a:p>
                    <a:p>
                      <a:r>
                        <a:rPr lang="en-US" dirty="0" smtClean="0"/>
                        <a:t>Regional/Country representatives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228580"/>
                  </a:ext>
                </a:extLst>
              </a:tr>
              <a:tr h="8610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Test houses (Competent Bodies) and test standards needs to be finalized.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Competent bodies,</a:t>
                      </a:r>
                    </a:p>
                    <a:p>
                      <a:r>
                        <a:rPr lang="en-US" sz="1800" dirty="0" smtClean="0"/>
                        <a:t>IEC and</a:t>
                      </a:r>
                      <a:r>
                        <a:rPr lang="en-US" sz="1800" baseline="0" dirty="0" smtClean="0"/>
                        <a:t> I</a:t>
                      </a:r>
                      <a:r>
                        <a:rPr lang="en-US" sz="1800" dirty="0" smtClean="0"/>
                        <a:t>ndustry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245272"/>
                  </a:ext>
                </a:extLst>
              </a:tr>
              <a:tr h="608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Design to cost,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production and installation efficiency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Industry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907748"/>
                  </a:ext>
                </a:extLst>
              </a:tr>
              <a:tr h="608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Develop new services. For example STM route exchange.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Shipping Community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666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0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888" y="342000"/>
            <a:ext cx="9098112" cy="1211378"/>
          </a:xfrm>
        </p:spPr>
        <p:txBody>
          <a:bodyPr/>
          <a:lstStyle/>
          <a:p>
            <a:r>
              <a:rPr lang="en-GB" dirty="0"/>
              <a:t>E-Navigation and Sea Traffic Management</a:t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5040867"/>
          </a:xfrm>
        </p:spPr>
        <p:txBody>
          <a:bodyPr/>
          <a:lstStyle/>
          <a:p>
            <a:r>
              <a:rPr lang="sv-SE" sz="1800" dirty="0"/>
              <a:t>STM will </a:t>
            </a:r>
            <a:r>
              <a:rPr lang="sv-SE" sz="1800" dirty="0" err="1"/>
              <a:t>most</a:t>
            </a:r>
            <a:r>
              <a:rPr lang="sv-SE" sz="1800" dirty="0"/>
              <a:t> probable be the future of e-Navigation and game-change the way sea traffic management (ship-ship, ship-shore-port) will be handled in the future.</a:t>
            </a:r>
          </a:p>
          <a:p>
            <a:r>
              <a:rPr lang="en-US" sz="1800" dirty="0"/>
              <a:t>STM is probably the largest e-Navigation project in the world with soon </a:t>
            </a:r>
            <a:r>
              <a:rPr lang="en-US" sz="1800" dirty="0" smtClean="0"/>
              <a:t>over 300 </a:t>
            </a:r>
            <a:r>
              <a:rPr lang="en-US" sz="1800" dirty="0"/>
              <a:t>sailing ships (currently </a:t>
            </a:r>
            <a:r>
              <a:rPr lang="en-US" sz="1800" dirty="0" smtClean="0"/>
              <a:t>215) </a:t>
            </a:r>
            <a:r>
              <a:rPr lang="en-US" sz="1800" dirty="0"/>
              <a:t>and connecting 13 ports and </a:t>
            </a:r>
            <a:r>
              <a:rPr lang="en-US" sz="1800" dirty="0" smtClean="0"/>
              <a:t>six </a:t>
            </a:r>
            <a:r>
              <a:rPr lang="en-US" sz="1800" dirty="0"/>
              <a:t>shore centers. </a:t>
            </a:r>
            <a:endParaRPr lang="en-US" sz="1800" dirty="0" smtClean="0"/>
          </a:p>
          <a:p>
            <a:r>
              <a:rPr lang="en-US" sz="1800" dirty="0"/>
              <a:t>39 partners cooperate with a joint budget of 43 million euros. </a:t>
            </a:r>
            <a:r>
              <a:rPr lang="en-GB" sz="1800" dirty="0"/>
              <a:t>Associated Partners of STM is currently </a:t>
            </a:r>
            <a:r>
              <a:rPr lang="en-GB" sz="1800" dirty="0" smtClean="0"/>
              <a:t>49 companies </a:t>
            </a:r>
            <a:r>
              <a:rPr lang="en-GB" sz="1800" dirty="0"/>
              <a:t>or </a:t>
            </a:r>
            <a:r>
              <a:rPr lang="en-GB" sz="1800" dirty="0" smtClean="0"/>
              <a:t>organisations. More </a:t>
            </a:r>
            <a:r>
              <a:rPr lang="en-GB" sz="1800" dirty="0"/>
              <a:t>associated partners joins every quarter.</a:t>
            </a:r>
          </a:p>
          <a:p>
            <a:r>
              <a:rPr lang="en-GB" sz="1800" dirty="0" smtClean="0"/>
              <a:t>STM is </a:t>
            </a:r>
            <a:r>
              <a:rPr lang="en-GB" sz="1800" dirty="0"/>
              <a:t>about sharing </a:t>
            </a:r>
            <a:r>
              <a:rPr lang="en-GB" sz="1800" dirty="0" smtClean="0"/>
              <a:t>and coordination of information with routes as its core for optimizing </a:t>
            </a:r>
            <a:r>
              <a:rPr lang="en-GB" sz="1800" dirty="0"/>
              <a:t>sea traffic with cloud and big-data </a:t>
            </a:r>
            <a:r>
              <a:rPr lang="en-GB" sz="1800" dirty="0" smtClean="0"/>
              <a:t>technology</a:t>
            </a:r>
            <a:r>
              <a:rPr lang="en-GB" sz="1800" dirty="0"/>
              <a:t> </a:t>
            </a:r>
            <a:r>
              <a:rPr lang="en-SE" sz="1800" dirty="0" smtClean="0"/>
              <a:t>–</a:t>
            </a:r>
            <a:r>
              <a:rPr lang="en-GB" sz="1800" dirty="0" smtClean="0"/>
              <a:t> for all stakeholders.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08" y="1790858"/>
            <a:ext cx="2047583" cy="1112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0990" y="3924433"/>
            <a:ext cx="3634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In total 75</a:t>
            </a:r>
            <a:r>
              <a:rPr lang="en-US" dirty="0"/>
              <a:t> million </a:t>
            </a:r>
            <a:r>
              <a:rPr lang="en-US" dirty="0" smtClean="0"/>
              <a:t>euros has been </a:t>
            </a:r>
          </a:p>
          <a:p>
            <a:r>
              <a:rPr lang="en-US" dirty="0" smtClean="0"/>
              <a:t>Invested in the STM technology, </a:t>
            </a:r>
          </a:p>
          <a:p>
            <a:r>
              <a:rPr lang="en-US" dirty="0" smtClean="0"/>
              <a:t>by EU and partners.</a:t>
            </a:r>
            <a:r>
              <a:rPr lang="sv-SE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Organization(s) </a:t>
            </a:r>
            <a:r>
              <a:rPr lang="en-US" dirty="0" smtClean="0"/>
              <a:t>involved in STM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42869" y="999052"/>
            <a:ext cx="4572000" cy="5148000"/>
          </a:xfrm>
        </p:spPr>
        <p:txBody>
          <a:bodyPr/>
          <a:lstStyle/>
          <a:p>
            <a:pPr marL="3600" lvl="0" indent="0">
              <a:buNone/>
            </a:pPr>
            <a:endParaRPr lang="en-US" sz="800" dirty="0"/>
          </a:p>
          <a:p>
            <a:r>
              <a:rPr lang="en-US" sz="1400" dirty="0"/>
              <a:t>Beneficiary partners:</a:t>
            </a:r>
          </a:p>
          <a:p>
            <a:r>
              <a:rPr lang="en-US" sz="1400" dirty="0"/>
              <a:t>Swedish Maritime Administration (lead partner), Airbus, Carnival Corporation, Chalmers, CIMNE, Costa </a:t>
            </a:r>
            <a:r>
              <a:rPr lang="en-US" sz="1400" dirty="0" err="1"/>
              <a:t>Crociere</a:t>
            </a:r>
            <a:r>
              <a:rPr lang="en-US" sz="1400" dirty="0"/>
              <a:t>, Cyprus University of Technology, Danish Maritime Authority, Finnish Transport Agency, Flensburg University of applied sciences, </a:t>
            </a:r>
            <a:r>
              <a:rPr lang="en-US" sz="1400" dirty="0" err="1"/>
              <a:t>Fraunhofer</a:t>
            </a:r>
            <a:r>
              <a:rPr lang="en-US" sz="1400" dirty="0"/>
              <a:t>, </a:t>
            </a:r>
            <a:r>
              <a:rPr lang="en-US" sz="1400" dirty="0" err="1"/>
              <a:t>Frequentis</a:t>
            </a:r>
            <a:r>
              <a:rPr lang="en-US" sz="1400" dirty="0"/>
              <a:t>, </a:t>
            </a:r>
            <a:r>
              <a:rPr lang="en-US" sz="1400" dirty="0" err="1"/>
              <a:t>Furuno</a:t>
            </a:r>
            <a:r>
              <a:rPr lang="en-US" sz="1400" dirty="0"/>
              <a:t>, GS1, </a:t>
            </a:r>
            <a:r>
              <a:rPr lang="en-US" sz="1400" dirty="0" err="1"/>
              <a:t>HiQ</a:t>
            </a:r>
            <a:r>
              <a:rPr lang="en-US" sz="1400" dirty="0"/>
              <a:t>, Magellan, </a:t>
            </a:r>
            <a:r>
              <a:rPr lang="en-US" sz="1400" dirty="0" err="1"/>
              <a:t>Maritiem</a:t>
            </a:r>
            <a:r>
              <a:rPr lang="en-US" sz="1400" dirty="0"/>
              <a:t> </a:t>
            </a:r>
            <a:r>
              <a:rPr lang="en-US" sz="1400" dirty="0" err="1"/>
              <a:t>Instituut</a:t>
            </a:r>
            <a:r>
              <a:rPr lang="en-US" sz="1400" dirty="0"/>
              <a:t> Willem </a:t>
            </a:r>
            <a:r>
              <a:rPr lang="en-US" sz="1400" dirty="0" err="1"/>
              <a:t>Barentsz</a:t>
            </a:r>
            <a:r>
              <a:rPr lang="en-US" sz="1400" dirty="0"/>
              <a:t>, Ministry of Infrastructure and Transport in Italy, </a:t>
            </a:r>
            <a:r>
              <a:rPr lang="en-US" sz="1400" dirty="0" err="1"/>
              <a:t>Navicon</a:t>
            </a:r>
            <a:r>
              <a:rPr lang="en-US" sz="1400" dirty="0"/>
              <a:t> AS, Norwegian Coastal Administration, </a:t>
            </a:r>
            <a:r>
              <a:rPr lang="en-US" sz="1400" dirty="0" err="1"/>
              <a:t>Novia</a:t>
            </a:r>
            <a:r>
              <a:rPr lang="en-US" sz="1400" dirty="0"/>
              <a:t> University of Applied Sciences, OFFIS, </a:t>
            </a:r>
            <a:r>
              <a:rPr lang="en-US" sz="1400" dirty="0" err="1"/>
              <a:t>Polytechnical</a:t>
            </a:r>
            <a:r>
              <a:rPr lang="en-US" sz="1400" dirty="0"/>
              <a:t> University of Catalonia, Port Authority of Valencia, Port of Barcelona, RISE </a:t>
            </a:r>
            <a:r>
              <a:rPr lang="en-US" sz="1400" dirty="0" err="1"/>
              <a:t>Viktoria</a:t>
            </a:r>
            <a:r>
              <a:rPr lang="en-US" sz="1400" dirty="0"/>
              <a:t>, </a:t>
            </a:r>
            <a:r>
              <a:rPr lang="en-US" sz="1400" dirty="0" err="1"/>
              <a:t>Rörvik</a:t>
            </a:r>
            <a:r>
              <a:rPr lang="en-US" sz="1400" dirty="0"/>
              <a:t> Maritime Safety Center, SAAB, </a:t>
            </a:r>
            <a:r>
              <a:rPr lang="en-US" sz="1400" dirty="0" err="1"/>
              <a:t>Sasemar</a:t>
            </a:r>
            <a:r>
              <a:rPr lang="en-US" sz="1400" dirty="0"/>
              <a:t>, Southampton </a:t>
            </a:r>
            <a:r>
              <a:rPr lang="en-US" sz="1400" dirty="0" err="1"/>
              <a:t>Solent</a:t>
            </a:r>
            <a:r>
              <a:rPr lang="en-US" sz="1400" dirty="0"/>
              <a:t> University, SSPA, </a:t>
            </a:r>
            <a:r>
              <a:rPr lang="en-US" sz="1400" dirty="0" err="1"/>
              <a:t>Svitzer</a:t>
            </a:r>
            <a:r>
              <a:rPr lang="en-US" sz="1400" dirty="0"/>
              <a:t>, SMHI, </a:t>
            </a:r>
            <a:r>
              <a:rPr lang="en-US" sz="1400" dirty="0" err="1"/>
              <a:t>Transas</a:t>
            </a:r>
            <a:r>
              <a:rPr lang="en-US" sz="1400" dirty="0"/>
              <a:t>,  University of Oldenburg, University of </a:t>
            </a:r>
            <a:r>
              <a:rPr lang="en-US" sz="1400" dirty="0" err="1"/>
              <a:t>Southhampton</a:t>
            </a:r>
            <a:r>
              <a:rPr lang="en-US" sz="1400" dirty="0"/>
              <a:t>, </a:t>
            </a:r>
            <a:r>
              <a:rPr lang="en-US" sz="1400" dirty="0" err="1"/>
              <a:t>Valenciaport</a:t>
            </a:r>
            <a:r>
              <a:rPr lang="en-US" sz="1400" dirty="0"/>
              <a:t> Foundation and </a:t>
            </a:r>
            <a:r>
              <a:rPr lang="en-US" sz="1400" dirty="0" err="1"/>
              <a:t>Wärtsilä</a:t>
            </a:r>
            <a:r>
              <a:rPr lang="en-US" sz="1400" dirty="0"/>
              <a:t> SAM-Electronics.</a:t>
            </a:r>
          </a:p>
          <a:p>
            <a:endParaRPr lang="en-US" sz="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4423" y="1315337"/>
            <a:ext cx="4572000" cy="5148000"/>
          </a:xfrm>
        </p:spPr>
        <p:txBody>
          <a:bodyPr/>
          <a:lstStyle/>
          <a:p>
            <a:r>
              <a:rPr lang="en-US" sz="1400" dirty="0"/>
              <a:t>Associate </a:t>
            </a:r>
            <a:r>
              <a:rPr lang="en-US" sz="1400" dirty="0" smtClean="0"/>
              <a:t>Partners (**1)</a:t>
            </a:r>
            <a:endParaRPr lang="en-US" sz="1400" dirty="0"/>
          </a:p>
          <a:p>
            <a:r>
              <a:rPr lang="en-US" sz="1400" dirty="0"/>
              <a:t>Port of Gothenburg, </a:t>
            </a:r>
            <a:r>
              <a:rPr lang="en-US" sz="1400" dirty="0" err="1"/>
              <a:t>Kvarken</a:t>
            </a:r>
            <a:r>
              <a:rPr lang="en-US" sz="1400" dirty="0"/>
              <a:t> Ports, Ericsson, </a:t>
            </a:r>
            <a:r>
              <a:rPr lang="en-US" sz="1400" dirty="0" err="1"/>
              <a:t>Cygate</a:t>
            </a:r>
            <a:r>
              <a:rPr lang="en-US" sz="1400" dirty="0"/>
              <a:t>, Raytheon, Kongsberg Maritime, UK Hydrographic Office, BIMCO, SSAB, </a:t>
            </a:r>
            <a:r>
              <a:rPr lang="en-US" sz="1400" dirty="0" err="1"/>
              <a:t>Rheinmetall</a:t>
            </a:r>
            <a:r>
              <a:rPr lang="en-US" sz="1400" dirty="0"/>
              <a:t>, INTTRA, </a:t>
            </a:r>
            <a:r>
              <a:rPr lang="en-US" sz="1400" dirty="0" err="1"/>
              <a:t>Carmenta</a:t>
            </a:r>
            <a:r>
              <a:rPr lang="en-US" sz="1400" dirty="0"/>
              <a:t>, </a:t>
            </a:r>
            <a:r>
              <a:rPr lang="en-US" sz="1400" dirty="0" err="1"/>
              <a:t>Adveto</a:t>
            </a:r>
            <a:r>
              <a:rPr lang="en-US" sz="1400" dirty="0"/>
              <a:t>, </a:t>
            </a:r>
            <a:r>
              <a:rPr lang="en-US" sz="1400" dirty="0" err="1"/>
              <a:t>Navtor</a:t>
            </a:r>
            <a:r>
              <a:rPr lang="en-US" sz="1400" dirty="0"/>
              <a:t>, Seamless / Grieg Logistics, </a:t>
            </a:r>
            <a:r>
              <a:rPr lang="en-US" sz="1400" dirty="0" err="1"/>
              <a:t>Janz</a:t>
            </a:r>
            <a:r>
              <a:rPr lang="en-US" sz="1400" dirty="0"/>
              <a:t> Tec, University of Applied Sciences Emden/Leer - Faculty of Maritime Studies, Fleet Management Limited, </a:t>
            </a:r>
            <a:r>
              <a:rPr lang="en-US" sz="1400" dirty="0" err="1"/>
              <a:t>Fleetrange</a:t>
            </a:r>
            <a:r>
              <a:rPr lang="en-US" sz="1400" dirty="0"/>
              <a:t>, </a:t>
            </a:r>
            <a:r>
              <a:rPr lang="en-US" sz="1400" dirty="0" err="1"/>
              <a:t>Tototheo</a:t>
            </a:r>
            <a:r>
              <a:rPr lang="en-US" sz="1400" dirty="0"/>
              <a:t> Group, JRC (Japan Radio Company), Marine Fields, Urban Hawk, SMART Navigation, </a:t>
            </a:r>
            <a:r>
              <a:rPr lang="en-US" sz="1400" dirty="0" err="1"/>
              <a:t>Vopak</a:t>
            </a:r>
            <a:r>
              <a:rPr lang="en-US" sz="1400" dirty="0"/>
              <a:t>, Lloyds Register, Rocket Brothers, </a:t>
            </a:r>
            <a:r>
              <a:rPr lang="en-US" sz="1400" dirty="0" err="1"/>
              <a:t>Vissim</a:t>
            </a:r>
            <a:r>
              <a:rPr lang="en-US" sz="1400" dirty="0"/>
              <a:t>, Latvian Maritime Academy , Maritime Campus North (NORD University), </a:t>
            </a:r>
            <a:r>
              <a:rPr lang="en-US" sz="1400" dirty="0" err="1"/>
              <a:t>Novikontas</a:t>
            </a:r>
            <a:r>
              <a:rPr lang="en-US" sz="1400" dirty="0"/>
              <a:t>, Marine Institute of Memorial University of Newfoundland , DFDS, Rolls-Royce, </a:t>
            </a:r>
            <a:r>
              <a:rPr lang="en-US" sz="1400" dirty="0" err="1"/>
              <a:t>Utkilen</a:t>
            </a:r>
            <a:r>
              <a:rPr lang="en-US" sz="1400" dirty="0"/>
              <a:t>, </a:t>
            </a:r>
            <a:r>
              <a:rPr lang="en-US" sz="1400" dirty="0" err="1"/>
              <a:t>Wallenius</a:t>
            </a:r>
            <a:r>
              <a:rPr lang="en-US" sz="1400" dirty="0"/>
              <a:t> Marine, </a:t>
            </a:r>
            <a:r>
              <a:rPr lang="en-US" sz="1400" dirty="0" err="1"/>
              <a:t>Dalex</a:t>
            </a:r>
            <a:r>
              <a:rPr lang="en-US" sz="1400" dirty="0"/>
              <a:t> Shipping, NAPA, Estonian Maritime Academy, VTT Technical Research Centre of Finland, ÅF Digital Solutions, Sperry Marine, </a:t>
            </a:r>
            <a:r>
              <a:rPr lang="en-US" sz="1400" dirty="0" err="1"/>
              <a:t>ChartWorld</a:t>
            </a:r>
            <a:r>
              <a:rPr lang="en-US" sz="1400" dirty="0"/>
              <a:t>, Offshore Navigation, </a:t>
            </a:r>
            <a:r>
              <a:rPr lang="en-US" sz="1400" dirty="0" err="1"/>
              <a:t>Indra</a:t>
            </a:r>
            <a:r>
              <a:rPr lang="en-US" sz="1400" dirty="0"/>
              <a:t> and </a:t>
            </a:r>
            <a:r>
              <a:rPr lang="en-US" sz="1400" dirty="0" err="1"/>
              <a:t>MeriTaito</a:t>
            </a:r>
            <a:r>
              <a:rPr lang="en-US" sz="1400" dirty="0"/>
              <a:t>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927463" y="6278671"/>
            <a:ext cx="260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**1) As of 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STM Cooperation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Smart Navigation Project (ongoing</a:t>
            </a:r>
            <a:r>
              <a:rPr lang="en-GB" dirty="0" smtClean="0"/>
              <a:t>)</a:t>
            </a:r>
          </a:p>
          <a:p>
            <a:r>
              <a:rPr lang="en-GB" dirty="0" err="1"/>
              <a:t>EfficienSea</a:t>
            </a:r>
            <a:r>
              <a:rPr lang="en-GB" dirty="0"/>
              <a:t> 2 project (finalized</a:t>
            </a:r>
            <a:r>
              <a:rPr lang="en-GB" dirty="0" smtClean="0"/>
              <a:t>)</a:t>
            </a:r>
          </a:p>
          <a:p>
            <a:r>
              <a:rPr lang="en-GB" dirty="0"/>
              <a:t>International Taskforce on Port Call Optimisation (ongoing</a:t>
            </a:r>
            <a:r>
              <a:rPr lang="en-GB" dirty="0" smtClean="0"/>
              <a:t>)</a:t>
            </a:r>
          </a:p>
          <a:p>
            <a:r>
              <a:rPr lang="en-GB" dirty="0"/>
              <a:t>Sesame Straits project II (ongoing)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516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STM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270650"/>
            <a:ext cx="7065036" cy="5148000"/>
          </a:xfrm>
        </p:spPr>
        <p:txBody>
          <a:bodyPr/>
          <a:lstStyle/>
          <a:p>
            <a:r>
              <a:rPr lang="sv-SE" dirty="0" smtClean="0"/>
              <a:t>”STM </a:t>
            </a:r>
            <a:r>
              <a:rPr lang="sv-SE" dirty="0" err="1" smtClean="0"/>
              <a:t>journey</a:t>
            </a:r>
            <a:r>
              <a:rPr lang="sv-SE" dirty="0" smtClean="0"/>
              <a:t> </a:t>
            </a:r>
            <a:r>
              <a:rPr lang="sv-SE" dirty="0" err="1"/>
              <a:t>s</a:t>
            </a:r>
            <a:r>
              <a:rPr lang="sv-SE" dirty="0" err="1" smtClean="0"/>
              <a:t>tarted</a:t>
            </a:r>
            <a:r>
              <a:rPr lang="sv-SE" dirty="0" smtClean="0"/>
              <a:t> as MTS (Maritime Traffic System) in 2007-2010. A small research project: Saab TransponderTech, Chalmers Maritime University and SMA. We funded </a:t>
            </a:r>
            <a:r>
              <a:rPr lang="sv-SE" dirty="0"/>
              <a:t>and </a:t>
            </a:r>
            <a:r>
              <a:rPr lang="sv-SE" dirty="0" smtClean="0"/>
              <a:t>inaugurated our Gothenburg demo site during this project (still in operation).</a:t>
            </a:r>
          </a:p>
          <a:p>
            <a:r>
              <a:rPr lang="sv-SE" dirty="0" smtClean="0"/>
              <a:t>MONALISA project was </a:t>
            </a:r>
            <a:r>
              <a:rPr lang="sv-SE" dirty="0" err="1" smtClean="0"/>
              <a:t>started</a:t>
            </a:r>
            <a:r>
              <a:rPr lang="sv-SE" dirty="0" smtClean="0"/>
              <a:t> 2010.Seven project </a:t>
            </a:r>
            <a:r>
              <a:rPr lang="sv-SE" dirty="0" err="1" smtClean="0"/>
              <a:t>members</a:t>
            </a:r>
            <a:r>
              <a:rPr lang="sv-SE" dirty="0" smtClean="0"/>
              <a:t>. 2010-2013. Saab </a:t>
            </a:r>
            <a:r>
              <a:rPr lang="sv-SE" dirty="0" err="1" smtClean="0"/>
              <a:t>had</a:t>
            </a:r>
            <a:r>
              <a:rPr lang="sv-SE" dirty="0" smtClean="0"/>
              <a:t> the </a:t>
            </a:r>
            <a:r>
              <a:rPr lang="sv-SE" dirty="0" err="1" smtClean="0"/>
              <a:t>industry</a:t>
            </a:r>
            <a:r>
              <a:rPr lang="sv-SE" dirty="0" smtClean="0"/>
              <a:t> </a:t>
            </a:r>
            <a:r>
              <a:rPr lang="sv-SE" dirty="0" err="1" smtClean="0"/>
              <a:t>lead</a:t>
            </a:r>
            <a:r>
              <a:rPr lang="sv-SE" dirty="0" smtClean="0"/>
              <a:t>. </a:t>
            </a:r>
            <a:r>
              <a:rPr lang="sv-SE" dirty="0" err="1" smtClean="0"/>
              <a:t>Presented</a:t>
            </a:r>
            <a:r>
              <a:rPr lang="sv-SE" dirty="0" smtClean="0"/>
              <a:t> the concept at IMO London in </a:t>
            </a:r>
            <a:r>
              <a:rPr lang="sv-SE" dirty="0" err="1" smtClean="0"/>
              <a:t>may</a:t>
            </a:r>
            <a:r>
              <a:rPr lang="sv-SE" dirty="0" smtClean="0"/>
              <a:t> 2012.</a:t>
            </a:r>
          </a:p>
          <a:p>
            <a:r>
              <a:rPr lang="sv-SE" dirty="0" smtClean="0"/>
              <a:t>MONALISA 2. 15 project </a:t>
            </a:r>
            <a:r>
              <a:rPr lang="sv-SE" dirty="0" err="1" smtClean="0"/>
              <a:t>members</a:t>
            </a:r>
            <a:r>
              <a:rPr lang="sv-SE" dirty="0" smtClean="0"/>
              <a:t>. Without Saab. 2013-2015. Transas (</a:t>
            </a:r>
            <a:r>
              <a:rPr lang="sv-SE" dirty="0" err="1" smtClean="0"/>
              <a:t>now</a:t>
            </a:r>
            <a:r>
              <a:rPr lang="sv-SE" dirty="0" smtClean="0"/>
              <a:t> Wärtsilä) </a:t>
            </a:r>
            <a:r>
              <a:rPr lang="sv-SE" dirty="0" err="1" smtClean="0"/>
              <a:t>had</a:t>
            </a:r>
            <a:r>
              <a:rPr lang="sv-SE" dirty="0" smtClean="0"/>
              <a:t> the </a:t>
            </a:r>
            <a:r>
              <a:rPr lang="sv-SE" dirty="0" err="1" smtClean="0"/>
              <a:t>industry</a:t>
            </a:r>
            <a:r>
              <a:rPr lang="sv-SE" dirty="0" smtClean="0"/>
              <a:t> </a:t>
            </a:r>
            <a:r>
              <a:rPr lang="sv-SE" dirty="0" err="1" smtClean="0"/>
              <a:t>lead</a:t>
            </a:r>
            <a:r>
              <a:rPr lang="sv-SE" dirty="0" smtClean="0"/>
              <a:t>.</a:t>
            </a:r>
          </a:p>
          <a:p>
            <a:r>
              <a:rPr lang="sv-SE" dirty="0" smtClean="0"/>
              <a:t>STM Validation Project – current project. 39 partners and more </a:t>
            </a:r>
            <a:r>
              <a:rPr lang="sv-SE" dirty="0" err="1" smtClean="0"/>
              <a:t>then</a:t>
            </a:r>
            <a:r>
              <a:rPr lang="sv-SE" dirty="0" smtClean="0"/>
              <a:t> 45 </a:t>
            </a:r>
            <a:r>
              <a:rPr lang="sv-SE" dirty="0" err="1" smtClean="0"/>
              <a:t>associates</a:t>
            </a:r>
            <a:r>
              <a:rPr lang="sv-SE" dirty="0" smtClean="0"/>
              <a:t>.  No </a:t>
            </a:r>
            <a:r>
              <a:rPr lang="sv-SE" dirty="0" err="1" smtClean="0"/>
              <a:t>indvidual</a:t>
            </a:r>
            <a:r>
              <a:rPr lang="sv-SE" dirty="0" smtClean="0"/>
              <a:t> </a:t>
            </a:r>
            <a:r>
              <a:rPr lang="sv-SE" dirty="0" err="1" smtClean="0"/>
              <a:t>company</a:t>
            </a:r>
            <a:r>
              <a:rPr lang="sv-SE" dirty="0" smtClean="0"/>
              <a:t> has the </a:t>
            </a:r>
            <a:r>
              <a:rPr lang="sv-SE" dirty="0" err="1" smtClean="0"/>
              <a:t>lead</a:t>
            </a:r>
            <a:r>
              <a:rPr lang="sv-SE" dirty="0" smtClean="0"/>
              <a:t> – STM is an </a:t>
            </a:r>
            <a:r>
              <a:rPr lang="sv-SE" dirty="0" err="1" smtClean="0"/>
              <a:t>eco</a:t>
            </a:r>
            <a:r>
              <a:rPr lang="sv-SE" dirty="0" smtClean="0"/>
              <a:t>-system-driven project, and SMA has a </a:t>
            </a:r>
            <a:r>
              <a:rPr lang="sv-SE" dirty="0" err="1" smtClean="0"/>
              <a:t>main</a:t>
            </a:r>
            <a:r>
              <a:rPr lang="sv-SE" dirty="0" smtClean="0"/>
              <a:t> </a:t>
            </a:r>
            <a:r>
              <a:rPr lang="sv-SE" dirty="0" err="1" smtClean="0"/>
              <a:t>role</a:t>
            </a:r>
            <a:r>
              <a:rPr lang="sv-SE" dirty="0" smtClean="0"/>
              <a:t> (</a:t>
            </a:r>
            <a:r>
              <a:rPr lang="sv-SE" dirty="0" err="1" smtClean="0"/>
              <a:t>lead</a:t>
            </a:r>
            <a:r>
              <a:rPr lang="sv-SE" dirty="0" smtClean="0"/>
              <a:t> partner) and </a:t>
            </a:r>
            <a:r>
              <a:rPr lang="sv-SE" dirty="0" err="1"/>
              <a:t>r</a:t>
            </a:r>
            <a:r>
              <a:rPr lang="sv-SE" dirty="0" err="1" smtClean="0"/>
              <a:t>un</a:t>
            </a:r>
            <a:r>
              <a:rPr lang="sv-SE" dirty="0" smtClean="0"/>
              <a:t> the project as a ”</a:t>
            </a:r>
            <a:r>
              <a:rPr lang="sv-SE" dirty="0" err="1" smtClean="0"/>
              <a:t>standardisation</a:t>
            </a:r>
            <a:r>
              <a:rPr lang="sv-SE" dirty="0" smtClean="0"/>
              <a:t> project” </a:t>
            </a:r>
            <a:r>
              <a:rPr lang="sv-SE" dirty="0" err="1" smtClean="0"/>
              <a:t>aiming</a:t>
            </a:r>
            <a:r>
              <a:rPr lang="sv-SE" dirty="0" smtClean="0"/>
              <a:t> for IMO MSC and SOLAS.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368643" y="1820218"/>
            <a:ext cx="4198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SMA : Swedish Maritime Administration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34924" y="575310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IMO MSC: IMO Maritime </a:t>
            </a:r>
            <a:r>
              <a:rPr lang="sv-SE" dirty="0" err="1" smtClean="0"/>
              <a:t>Safety</a:t>
            </a:r>
            <a:r>
              <a:rPr lang="sv-SE" dirty="0" smtClean="0"/>
              <a:t> </a:t>
            </a:r>
            <a:r>
              <a:rPr lang="sv-SE" dirty="0" err="1" smtClean="0"/>
              <a:t>Commitee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89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STM 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4" y="1424320"/>
            <a:ext cx="11064476" cy="5148000"/>
          </a:xfrm>
        </p:spPr>
        <p:txBody>
          <a:bodyPr/>
          <a:lstStyle/>
          <a:p>
            <a:r>
              <a:rPr lang="en-GB" dirty="0"/>
              <a:t>Sea Traffic Management (STM) is an answer to the need for improved efficiency in maritime transport; within port clusters as well as between ports. </a:t>
            </a:r>
            <a:endParaRPr lang="en-GB" dirty="0" smtClean="0"/>
          </a:p>
          <a:p>
            <a:r>
              <a:rPr lang="en-GB" dirty="0"/>
              <a:t>The STM concept takes a holistic view on services within shipping, from quay to quay</a:t>
            </a:r>
            <a:r>
              <a:rPr lang="en-GB" dirty="0" smtClean="0"/>
              <a:t>.</a:t>
            </a:r>
          </a:p>
          <a:p>
            <a:r>
              <a:rPr lang="en-GB" dirty="0"/>
              <a:t>STM is a concept for optimizing the processes, interaction between stakeholders and exchange of </a:t>
            </a:r>
            <a:r>
              <a:rPr lang="en-GB" dirty="0" smtClean="0"/>
              <a:t>information.</a:t>
            </a:r>
          </a:p>
          <a:p>
            <a:r>
              <a:rPr lang="en-GB" dirty="0"/>
              <a:t>Improved exchange of information is an important facilitator for increased situational awareness and thereby improved safety of navigation</a:t>
            </a:r>
            <a:r>
              <a:rPr lang="en-GB" dirty="0" smtClean="0"/>
              <a:t>.</a:t>
            </a:r>
          </a:p>
          <a:p>
            <a:r>
              <a:rPr lang="en-GB" dirty="0"/>
              <a:t>STM has already showed great socio-economic benefits as well as business cases for the industry, </a:t>
            </a:r>
            <a:r>
              <a:rPr lang="en-GB" dirty="0" smtClean="0"/>
              <a:t>i.e. </a:t>
            </a:r>
            <a:r>
              <a:rPr lang="en-GB" dirty="0"/>
              <a:t>by saving of bunker, decreased emissions from shipping, improved utilization of resources and improved maritime safety, not least in congested </a:t>
            </a:r>
            <a:r>
              <a:rPr lang="en-GB" dirty="0" smtClean="0"/>
              <a:t>waters.</a:t>
            </a:r>
          </a:p>
          <a:p>
            <a:r>
              <a:rPr lang="en-US" dirty="0"/>
              <a:t>When implemented, Sea Traffic Management will be the most efficient cost reducing innovation brought forward in maritime industry since the </a:t>
            </a:r>
            <a:r>
              <a:rPr lang="en-US" dirty="0" smtClean="0"/>
              <a:t>AIS.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123" y="165192"/>
            <a:ext cx="1967624" cy="10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STM </a:t>
            </a:r>
            <a:r>
              <a:rPr lang="sv-SE" b="1" i="1" dirty="0"/>
              <a:t>route </a:t>
            </a:r>
            <a:r>
              <a:rPr lang="sv-SE" b="1" i="1" dirty="0" err="1"/>
              <a:t>exchange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060704"/>
            <a:ext cx="6840000" cy="5491296"/>
          </a:xfrm>
        </p:spPr>
        <p:txBody>
          <a:bodyPr/>
          <a:lstStyle/>
          <a:p>
            <a:r>
              <a:rPr lang="sv-SE" dirty="0" smtClean="0"/>
              <a:t>STM </a:t>
            </a:r>
            <a:r>
              <a:rPr lang="sv-SE" b="1" i="1" dirty="0" smtClean="0"/>
              <a:t>route exchange</a:t>
            </a:r>
          </a:p>
          <a:p>
            <a:pPr lvl="1"/>
            <a:r>
              <a:rPr lang="sv-SE" dirty="0" smtClean="0"/>
              <a:t>STM project developed the exchange protocol for onboard routes (RTZ). Source </a:t>
            </a:r>
            <a:r>
              <a:rPr lang="en-US" dirty="0" smtClean="0"/>
              <a:t>IEC 61174 Ed.4.0:2015 .</a:t>
            </a:r>
            <a:endParaRPr lang="sv-SE" dirty="0" smtClean="0"/>
          </a:p>
          <a:p>
            <a:pPr lvl="1"/>
            <a:r>
              <a:rPr lang="sv-SE" dirty="0" smtClean="0"/>
              <a:t>STM project </a:t>
            </a:r>
            <a:r>
              <a:rPr lang="sv-SE" dirty="0" err="1" smtClean="0"/>
              <a:t>also</a:t>
            </a:r>
            <a:r>
              <a:rPr lang="sv-SE" dirty="0" smtClean="0"/>
              <a:t> developed </a:t>
            </a:r>
            <a:r>
              <a:rPr lang="sv-SE" dirty="0" err="1" smtClean="0"/>
              <a:t>close</a:t>
            </a:r>
            <a:r>
              <a:rPr lang="sv-SE" dirty="0" smtClean="0"/>
              <a:t> </a:t>
            </a:r>
            <a:r>
              <a:rPr lang="sv-SE" dirty="0" err="1" smtClean="0"/>
              <a:t>quarter</a:t>
            </a:r>
            <a:r>
              <a:rPr lang="sv-SE" dirty="0" smtClean="0"/>
              <a:t> routes for transmission over AIS &amp; VDES as BBM (</a:t>
            </a:r>
            <a:r>
              <a:rPr lang="sv-SE" dirty="0" err="1" smtClean="0"/>
              <a:t>Binary</a:t>
            </a:r>
            <a:r>
              <a:rPr lang="sv-SE" dirty="0" smtClean="0"/>
              <a:t> Broadcast Messages). Saab </a:t>
            </a:r>
            <a:r>
              <a:rPr lang="sv-SE" dirty="0" err="1" smtClean="0"/>
              <a:t>took</a:t>
            </a:r>
            <a:r>
              <a:rPr lang="sv-SE" dirty="0" smtClean="0"/>
              <a:t> </a:t>
            </a:r>
            <a:r>
              <a:rPr lang="sv-SE" dirty="0" err="1" smtClean="0"/>
              <a:t>lead</a:t>
            </a:r>
            <a:r>
              <a:rPr lang="sv-SE" dirty="0" smtClean="0"/>
              <a:t> in this work.</a:t>
            </a:r>
          </a:p>
          <a:p>
            <a:pPr lvl="1"/>
            <a:r>
              <a:rPr lang="sv-SE" dirty="0" smtClean="0"/>
              <a:t>RTZ and AIS/VDES BBM work </a:t>
            </a:r>
            <a:r>
              <a:rPr lang="sv-SE" dirty="0" err="1" smtClean="0"/>
              <a:t>coherent</a:t>
            </a:r>
            <a:r>
              <a:rPr lang="sv-SE" dirty="0" smtClean="0"/>
              <a:t>. </a:t>
            </a:r>
            <a:r>
              <a:rPr lang="sv-SE" dirty="0" err="1" smtClean="0"/>
              <a:t>When</a:t>
            </a:r>
            <a:r>
              <a:rPr lang="sv-SE" dirty="0" smtClean="0"/>
              <a:t> the ship start </a:t>
            </a:r>
            <a:r>
              <a:rPr lang="sv-SE" dirty="0" err="1" smtClean="0"/>
              <a:t>saling</a:t>
            </a:r>
            <a:r>
              <a:rPr lang="sv-SE" dirty="0" smtClean="0"/>
              <a:t> the route (called the </a:t>
            </a:r>
            <a:r>
              <a:rPr lang="sv-SE" dirty="0" err="1" smtClean="0"/>
              <a:t>monitored</a:t>
            </a:r>
            <a:r>
              <a:rPr lang="sv-SE" dirty="0" smtClean="0"/>
              <a:t> route) </a:t>
            </a:r>
            <a:r>
              <a:rPr lang="sv-SE" dirty="0" err="1" smtClean="0"/>
              <a:t>then</a:t>
            </a:r>
            <a:r>
              <a:rPr lang="sv-SE" dirty="0" smtClean="0"/>
              <a:t> the onboard ECDIS </a:t>
            </a:r>
            <a:r>
              <a:rPr lang="sv-SE" dirty="0" err="1" smtClean="0"/>
              <a:t>send</a:t>
            </a:r>
            <a:r>
              <a:rPr lang="sv-SE" dirty="0" smtClean="0"/>
              <a:t> the </a:t>
            </a:r>
            <a:r>
              <a:rPr lang="sv-SE" dirty="0" err="1" smtClean="0"/>
              <a:t>close</a:t>
            </a:r>
            <a:r>
              <a:rPr lang="sv-SE" dirty="0" smtClean="0"/>
              <a:t> </a:t>
            </a:r>
            <a:r>
              <a:rPr lang="sv-SE" dirty="0" err="1" smtClean="0"/>
              <a:t>quarter</a:t>
            </a:r>
            <a:r>
              <a:rPr lang="sv-SE" dirty="0" smtClean="0"/>
              <a:t> route to AIS/VDES in </a:t>
            </a:r>
            <a:r>
              <a:rPr lang="sv-SE" dirty="0" err="1" smtClean="0"/>
              <a:t>accordance</a:t>
            </a:r>
            <a:r>
              <a:rPr lang="sv-SE" dirty="0" smtClean="0"/>
              <a:t> with a </a:t>
            </a:r>
            <a:r>
              <a:rPr lang="sv-SE" dirty="0" err="1" smtClean="0"/>
              <a:t>proposed</a:t>
            </a:r>
            <a:r>
              <a:rPr lang="sv-SE" dirty="0" smtClean="0"/>
              <a:t> standard developed in the STM project.</a:t>
            </a:r>
          </a:p>
          <a:p>
            <a:r>
              <a:rPr lang="sv-SE" dirty="0" smtClean="0"/>
              <a:t>The route can be </a:t>
            </a:r>
            <a:r>
              <a:rPr lang="sv-SE" b="1" i="1" dirty="0" err="1" smtClean="0"/>
              <a:t>optimized</a:t>
            </a:r>
            <a:r>
              <a:rPr lang="sv-SE" dirty="0" smtClean="0"/>
              <a:t> onboard or on-shore before </a:t>
            </a:r>
            <a:r>
              <a:rPr lang="sv-SE" dirty="0" err="1" smtClean="0"/>
              <a:t>entering</a:t>
            </a:r>
            <a:r>
              <a:rPr lang="sv-SE" dirty="0" smtClean="0"/>
              <a:t> </a:t>
            </a:r>
            <a:r>
              <a:rPr lang="sv-SE" dirty="0" err="1" smtClean="0"/>
              <a:t>into</a:t>
            </a:r>
            <a:r>
              <a:rPr lang="sv-SE" dirty="0" smtClean="0"/>
              <a:t> ”</a:t>
            </a:r>
            <a:r>
              <a:rPr lang="sv-SE" dirty="0" err="1" smtClean="0"/>
              <a:t>monitored</a:t>
            </a:r>
            <a:r>
              <a:rPr lang="sv-SE" dirty="0" smtClean="0"/>
              <a:t> mode” by different </a:t>
            </a:r>
            <a:r>
              <a:rPr lang="sv-SE" dirty="0" err="1" smtClean="0"/>
              <a:t>stakeholders</a:t>
            </a:r>
            <a:r>
              <a:rPr lang="sv-SE" dirty="0" smtClean="0"/>
              <a:t>. RTZ is the exchange format.</a:t>
            </a:r>
          </a:p>
          <a:p>
            <a:r>
              <a:rPr lang="sv-SE" dirty="0" smtClean="0"/>
              <a:t>Optimization </a:t>
            </a:r>
            <a:r>
              <a:rPr lang="sv-SE" dirty="0" err="1" smtClean="0"/>
              <a:t>criterias</a:t>
            </a:r>
            <a:r>
              <a:rPr lang="sv-SE" dirty="0" smtClean="0"/>
              <a:t> can be ETA in cooperation with the port and </a:t>
            </a:r>
            <a:r>
              <a:rPr lang="sv-SE" dirty="0" err="1" smtClean="0"/>
              <a:t>fuel</a:t>
            </a:r>
            <a:r>
              <a:rPr lang="sv-SE" dirty="0" smtClean="0"/>
              <a:t> </a:t>
            </a:r>
            <a:r>
              <a:rPr lang="sv-SE" dirty="0" err="1" smtClean="0"/>
              <a:t>consumption</a:t>
            </a:r>
            <a:r>
              <a:rPr lang="sv-SE" dirty="0" smtClean="0"/>
              <a:t> </a:t>
            </a:r>
            <a:r>
              <a:rPr lang="sv-SE" dirty="0" err="1" smtClean="0"/>
              <a:t>optimization</a:t>
            </a:r>
            <a:r>
              <a:rPr lang="sv-SE" dirty="0" smtClean="0"/>
              <a:t> (</a:t>
            </a:r>
            <a:r>
              <a:rPr lang="sv-SE" dirty="0" err="1" smtClean="0"/>
              <a:t>wind</a:t>
            </a:r>
            <a:r>
              <a:rPr lang="sv-SE" dirty="0" smtClean="0"/>
              <a:t>, sea current, </a:t>
            </a:r>
            <a:r>
              <a:rPr lang="sv-SE" dirty="0" err="1" smtClean="0"/>
              <a:t>squat</a:t>
            </a:r>
            <a:r>
              <a:rPr lang="sv-SE" dirty="0" smtClean="0"/>
              <a:t> </a:t>
            </a:r>
            <a:r>
              <a:rPr lang="sv-SE" dirty="0" err="1" smtClean="0"/>
              <a:t>effects</a:t>
            </a:r>
            <a:r>
              <a:rPr lang="sv-SE" dirty="0" smtClean="0"/>
              <a:t> </a:t>
            </a:r>
            <a:r>
              <a:rPr lang="sv-SE" dirty="0" err="1" smtClean="0"/>
              <a:t>etc</a:t>
            </a:r>
            <a:r>
              <a:rPr lang="sv-SE" dirty="0" smtClean="0"/>
              <a:t>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28" y="3761984"/>
            <a:ext cx="3633776" cy="147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71" y="1404000"/>
            <a:ext cx="4758215" cy="2134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7728" y="5526424"/>
            <a:ext cx="3313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 smtClean="0"/>
              <a:t>Monitored</a:t>
            </a:r>
            <a:r>
              <a:rPr lang="sv-SE" dirty="0" smtClean="0"/>
              <a:t> Route: Active Route</a:t>
            </a:r>
          </a:p>
          <a:p>
            <a:r>
              <a:rPr lang="sv-SE" dirty="0" smtClean="0"/>
              <a:t>ETA: Estimated Time of </a:t>
            </a:r>
            <a:r>
              <a:rPr lang="sv-SE" dirty="0" err="1" smtClean="0"/>
              <a:t>Arrival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6002" y="6302695"/>
            <a:ext cx="78533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Squat effect is a hydrodynamic phenomenon that will significantly increase drag in shallow water </a:t>
            </a:r>
          </a:p>
          <a:p>
            <a:r>
              <a:rPr lang="en-US" sz="1400" dirty="0"/>
              <a:t>and reduce under keel clearance. Squat </a:t>
            </a:r>
            <a:r>
              <a:rPr lang="en-US" sz="1400" dirty="0" smtClean="0"/>
              <a:t>effects </a:t>
            </a:r>
            <a:r>
              <a:rPr lang="en-US" sz="1400" dirty="0"/>
              <a:t>increase with </a:t>
            </a:r>
            <a:r>
              <a:rPr lang="en-US" sz="1400" dirty="0" smtClean="0"/>
              <a:t>speed and in confined channels.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375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MAIN </a:t>
            </a:r>
            <a:r>
              <a:rPr lang="sv-SE" dirty="0" err="1" smtClean="0"/>
              <a:t>Difference</a:t>
            </a:r>
            <a:r>
              <a:rPr lang="sv-SE" dirty="0" smtClean="0"/>
              <a:t> between AIS and VDES </a:t>
            </a:r>
            <a:r>
              <a:rPr lang="sv-SE" dirty="0" err="1" smtClean="0"/>
              <a:t>binary</a:t>
            </a:r>
            <a:r>
              <a:rPr lang="sv-SE" dirty="0" smtClean="0"/>
              <a:t> </a:t>
            </a:r>
            <a:r>
              <a:rPr lang="sv-SE" dirty="0" err="1" smtClean="0"/>
              <a:t>messages</a:t>
            </a:r>
            <a:r>
              <a:rPr lang="sv-SE" dirty="0" smtClean="0"/>
              <a:t> </a:t>
            </a:r>
            <a:r>
              <a:rPr lang="sv-SE" dirty="0" err="1" smtClean="0"/>
              <a:t>structue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69888" y="1832943"/>
            <a:ext cx="70225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AIS can </a:t>
            </a:r>
            <a:r>
              <a:rPr lang="sv-SE" dirty="0" err="1" smtClean="0"/>
              <a:t>represent</a:t>
            </a:r>
            <a:r>
              <a:rPr lang="sv-SE" dirty="0" smtClean="0"/>
              <a:t> 7 legs maximum</a:t>
            </a:r>
          </a:p>
          <a:p>
            <a:r>
              <a:rPr lang="sv-SE" dirty="0" smtClean="0"/>
              <a:t>VDES can </a:t>
            </a:r>
            <a:r>
              <a:rPr lang="sv-SE" dirty="0" err="1" smtClean="0"/>
              <a:t>represent</a:t>
            </a:r>
            <a:r>
              <a:rPr lang="sv-SE" dirty="0" smtClean="0"/>
              <a:t> 13 legs maximum</a:t>
            </a:r>
          </a:p>
          <a:p>
            <a:endParaRPr lang="sv-SE" dirty="0"/>
          </a:p>
          <a:p>
            <a:r>
              <a:rPr lang="sv-SE" dirty="0" smtClean="0"/>
              <a:t>VDES </a:t>
            </a:r>
            <a:r>
              <a:rPr lang="sv-SE" dirty="0" err="1" smtClean="0"/>
              <a:t>can</a:t>
            </a:r>
            <a:r>
              <a:rPr lang="sv-SE" dirty="0" smtClean="0"/>
              <a:t> </a:t>
            </a:r>
            <a:r>
              <a:rPr lang="sv-SE" dirty="0" err="1" smtClean="0"/>
              <a:t>also</a:t>
            </a:r>
            <a:r>
              <a:rPr lang="sv-SE" dirty="0" smtClean="0"/>
              <a:t> </a:t>
            </a:r>
            <a:r>
              <a:rPr lang="sv-SE" dirty="0" err="1" smtClean="0"/>
              <a:t>represent</a:t>
            </a:r>
            <a:r>
              <a:rPr lang="sv-SE" dirty="0" smtClean="0"/>
              <a:t> XTD port </a:t>
            </a:r>
            <a:r>
              <a:rPr lang="sv-SE" dirty="0" err="1" smtClean="0"/>
              <a:t>side</a:t>
            </a:r>
            <a:r>
              <a:rPr lang="sv-SE" dirty="0" smtClean="0"/>
              <a:t> and starboard</a:t>
            </a:r>
          </a:p>
          <a:p>
            <a:endParaRPr lang="sv-SE" dirty="0"/>
          </a:p>
          <a:p>
            <a:r>
              <a:rPr lang="sv-SE" dirty="0" smtClean="0"/>
              <a:t>AIS cannot represent XTD port </a:t>
            </a:r>
            <a:r>
              <a:rPr lang="sv-SE" dirty="0" err="1" smtClean="0"/>
              <a:t>side</a:t>
            </a:r>
            <a:r>
              <a:rPr lang="sv-SE" dirty="0" smtClean="0"/>
              <a:t> and starboard, </a:t>
            </a:r>
            <a:r>
              <a:rPr lang="sv-SE" dirty="0" err="1" smtClean="0"/>
              <a:t>due</a:t>
            </a:r>
            <a:r>
              <a:rPr lang="sv-SE" dirty="0" smtClean="0"/>
              <a:t> to bit-</a:t>
            </a:r>
            <a:r>
              <a:rPr lang="sv-SE" dirty="0" err="1" smtClean="0"/>
              <a:t>restrictions</a:t>
            </a:r>
            <a:r>
              <a:rPr lang="sv-SE" dirty="0" smtClean="0"/>
              <a:t>.</a:t>
            </a:r>
            <a:endParaRPr lang="en-US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6904" y="4141267"/>
            <a:ext cx="4933825" cy="1649432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8175" y="1719338"/>
            <a:ext cx="4437001" cy="1627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88649" y="347365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AIS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84464" y="595989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VDES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50316" y="6313763"/>
            <a:ext cx="3031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XTD : Cross </a:t>
            </a:r>
            <a:r>
              <a:rPr lang="sv-SE" dirty="0" err="1" smtClean="0"/>
              <a:t>Track</a:t>
            </a:r>
            <a:r>
              <a:rPr lang="sv-SE" dirty="0" smtClean="0"/>
              <a:t> Distance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9888" y="4159546"/>
            <a:ext cx="615431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Other parameters in the structure for each leg</a:t>
            </a:r>
          </a:p>
          <a:p>
            <a:r>
              <a:rPr lang="en-US" dirty="0" smtClean="0"/>
              <a:t>(derived from RTZ or internal ECDIS format)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Leg geometry (</a:t>
            </a:r>
            <a:r>
              <a:rPr lang="en-US" dirty="0" err="1" smtClean="0"/>
              <a:t>Rhumb</a:t>
            </a:r>
            <a:r>
              <a:rPr lang="en-US" dirty="0" smtClean="0"/>
              <a:t> line or Great Circle)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Planned Speed over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Turn radius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Steering mode (Manual, Heading control, Track control)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9888" y="6473166"/>
            <a:ext cx="51090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Reference: STM Route Message System Requirements, F1, 2017-10-13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6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Presenter  - Peter Bergljung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946925"/>
            <a:ext cx="6866112" cy="3682350"/>
          </a:xfrm>
        </p:spPr>
        <p:txBody>
          <a:bodyPr/>
          <a:lstStyle/>
          <a:p>
            <a:r>
              <a:rPr lang="sv-SE" dirty="0" err="1" smtClean="0"/>
              <a:t>M.Sci</a:t>
            </a:r>
            <a:r>
              <a:rPr lang="sv-SE" dirty="0" smtClean="0"/>
              <a:t> – Digital Control / Mechatronic </a:t>
            </a:r>
            <a:r>
              <a:rPr lang="sv-SE" dirty="0" err="1" smtClean="0"/>
              <a:t>engineering</a:t>
            </a:r>
            <a:r>
              <a:rPr lang="sv-SE" dirty="0" smtClean="0"/>
              <a:t> 1987, Linköping University</a:t>
            </a:r>
          </a:p>
          <a:p>
            <a:r>
              <a:rPr lang="sv-SE" dirty="0" err="1" smtClean="0"/>
              <a:t>Working</a:t>
            </a:r>
            <a:r>
              <a:rPr lang="sv-SE" dirty="0" smtClean="0"/>
              <a:t> 13 </a:t>
            </a:r>
            <a:r>
              <a:rPr lang="sv-SE" dirty="0"/>
              <a:t>years for Saab </a:t>
            </a:r>
            <a:r>
              <a:rPr lang="sv-SE" dirty="0" smtClean="0"/>
              <a:t>Dynamics (</a:t>
            </a:r>
            <a:r>
              <a:rPr lang="sv-SE" dirty="0" err="1" smtClean="0"/>
              <a:t>cruise</a:t>
            </a:r>
            <a:r>
              <a:rPr lang="sv-SE" dirty="0" smtClean="0"/>
              <a:t> </a:t>
            </a:r>
            <a:r>
              <a:rPr lang="sv-SE" dirty="0" err="1" smtClean="0"/>
              <a:t>missile</a:t>
            </a:r>
            <a:r>
              <a:rPr lang="sv-SE" dirty="0" smtClean="0"/>
              <a:t> navigation and Gripen C/D </a:t>
            </a:r>
            <a:r>
              <a:rPr lang="sv-SE" dirty="0" err="1" smtClean="0"/>
              <a:t>integrated</a:t>
            </a:r>
            <a:r>
              <a:rPr lang="sv-SE" dirty="0" smtClean="0"/>
              <a:t> navigation)</a:t>
            </a:r>
          </a:p>
          <a:p>
            <a:r>
              <a:rPr lang="sv-SE" dirty="0" err="1" smtClean="0"/>
              <a:t>Working</a:t>
            </a:r>
            <a:r>
              <a:rPr lang="sv-SE" dirty="0" smtClean="0"/>
              <a:t> 19 years for Saab TransponderTech.</a:t>
            </a:r>
          </a:p>
          <a:p>
            <a:r>
              <a:rPr lang="sv-SE" dirty="0" smtClean="0"/>
              <a:t>Currently: Director of Strategy &amp; Portfolio TransponderTech Products</a:t>
            </a:r>
          </a:p>
          <a:p>
            <a:pPr lvl="1"/>
            <a:r>
              <a:rPr lang="sv-SE" dirty="0" smtClean="0"/>
              <a:t>Project Manager STM</a:t>
            </a:r>
          </a:p>
          <a:p>
            <a:pPr lvl="1"/>
            <a:r>
              <a:rPr lang="sv-SE" dirty="0" smtClean="0"/>
              <a:t>Future </a:t>
            </a:r>
            <a:r>
              <a:rPr lang="sv-SE" dirty="0" err="1" smtClean="0"/>
              <a:t>products</a:t>
            </a:r>
            <a:endParaRPr lang="sv-SE" dirty="0" smtClean="0"/>
          </a:p>
          <a:p>
            <a:pPr lvl="1"/>
            <a:r>
              <a:rPr lang="sv-SE" dirty="0" smtClean="0"/>
              <a:t>Portfolio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9561" y="1871663"/>
            <a:ext cx="2774988" cy="175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75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STM introduction </a:t>
            </a:r>
            <a:r>
              <a:rPr lang="sv-SE" dirty="0" err="1"/>
              <a:t>cont</a:t>
            </a:r>
            <a:r>
              <a:rPr lang="sv-S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Bildobjekt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3" y="1622440"/>
            <a:ext cx="6762033" cy="35703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50" y="146541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STM Live </a:t>
            </a:r>
            <a:r>
              <a:rPr lang="sv-SE" dirty="0" err="1" smtClean="0"/>
              <a:t>testbed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24800" y="1429164"/>
            <a:ext cx="2159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Saab Shore Center</a:t>
            </a:r>
          </a:p>
          <a:p>
            <a:r>
              <a:rPr lang="sv-SE" dirty="0" smtClean="0"/>
              <a:t>Gothenburg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50632" y="1733550"/>
            <a:ext cx="2874168" cy="741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924800" y="2111636"/>
            <a:ext cx="341932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technical architecture is a service oriented architecture with REST services and secure HTTP (HTTPS, TCL and X.509 certificates) for exchange of information through services. Identities and services are registered in the MCP through a web portal, and certificates are also issued through the MCP web portal.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286" y="5208885"/>
            <a:ext cx="110405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40385" algn="l"/>
              </a:tabLst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set of common message formats used are; Route Exchange Format (RTZ), Navigational Warnings (S-124), Port Call Message Format (PCM) and STM text message format (TXT). The set of common service interfaces used are: Voyage Information Service for RTZ, S-124 and TXT, and AMSS+MB for PCM.</a:t>
            </a:r>
            <a:endParaRPr lang="en-US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286" y="6148316"/>
            <a:ext cx="9943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IEC </a:t>
            </a:r>
            <a:r>
              <a:rPr lang="en-US" dirty="0"/>
              <a:t>WG </a:t>
            </a:r>
            <a:r>
              <a:rPr lang="en-US" dirty="0" smtClean="0"/>
              <a:t>17 is </a:t>
            </a:r>
            <a:r>
              <a:rPr lang="en-US" dirty="0"/>
              <a:t>now developing the predecessor to RTZ; </a:t>
            </a:r>
            <a:r>
              <a:rPr lang="en-US" dirty="0" smtClean="0"/>
              <a:t>the </a:t>
            </a:r>
            <a:r>
              <a:rPr lang="en-US" dirty="0"/>
              <a:t>S-421 Route Plan based on S-100. </a:t>
            </a:r>
            <a:r>
              <a:rPr lang="en-US" dirty="0" smtClean="0"/>
              <a:t>It</a:t>
            </a:r>
            <a:r>
              <a:rPr lang="en-SE" dirty="0" smtClean="0"/>
              <a:t>’</a:t>
            </a:r>
            <a:r>
              <a:rPr lang="en-US" dirty="0" smtClean="0"/>
              <a:t>s a three year journey before CDV and a standard. Until then use, RTZ. </a:t>
            </a:r>
            <a:endParaRPr lang="en-US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042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Current STM Service </a:t>
            </a:r>
            <a:r>
              <a:rPr lang="sv-SE" dirty="0" err="1" smtClean="0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2" y="1404000"/>
            <a:ext cx="6840000" cy="4228704"/>
          </a:xfrm>
        </p:spPr>
        <p:txBody>
          <a:bodyPr/>
          <a:lstStyle/>
          <a:p>
            <a:r>
              <a:rPr lang="sv-SE" dirty="0" smtClean="0"/>
              <a:t>Route Cross-check</a:t>
            </a:r>
          </a:p>
          <a:p>
            <a:r>
              <a:rPr lang="sv-SE" dirty="0" smtClean="0"/>
              <a:t>Route Optimisation</a:t>
            </a:r>
          </a:p>
          <a:p>
            <a:r>
              <a:rPr lang="sv-SE" dirty="0" smtClean="0"/>
              <a:t>Ship to Ship </a:t>
            </a:r>
            <a:r>
              <a:rPr lang="sv-SE" dirty="0"/>
              <a:t>R</a:t>
            </a:r>
            <a:r>
              <a:rPr lang="sv-SE" dirty="0" smtClean="0"/>
              <a:t>oute </a:t>
            </a:r>
            <a:r>
              <a:rPr lang="sv-SE" dirty="0"/>
              <a:t>E</a:t>
            </a:r>
            <a:r>
              <a:rPr lang="sv-SE" dirty="0" smtClean="0"/>
              <a:t>xchange</a:t>
            </a:r>
          </a:p>
          <a:p>
            <a:r>
              <a:rPr lang="sv-SE" dirty="0" smtClean="0"/>
              <a:t>Navigation Warnings</a:t>
            </a:r>
          </a:p>
          <a:p>
            <a:r>
              <a:rPr lang="sv-SE" dirty="0" smtClean="0"/>
              <a:t>Enhanced Monitoring</a:t>
            </a:r>
          </a:p>
          <a:p>
            <a:r>
              <a:rPr lang="sv-SE" dirty="0" smtClean="0"/>
              <a:t>Port Call Synchronisation/Optimisation</a:t>
            </a:r>
          </a:p>
          <a:p>
            <a:r>
              <a:rPr lang="sv-SE" dirty="0" smtClean="0"/>
              <a:t>Winter Navigation</a:t>
            </a:r>
          </a:p>
          <a:p>
            <a:r>
              <a:rPr lang="sv-SE" dirty="0" err="1" smtClean="0"/>
              <a:t>Importing</a:t>
            </a:r>
            <a:r>
              <a:rPr lang="sv-SE" dirty="0" smtClean="0"/>
              <a:t> Pilot Routes</a:t>
            </a:r>
          </a:p>
          <a:p>
            <a:r>
              <a:rPr lang="sv-SE" dirty="0" err="1" smtClean="0"/>
              <a:t>Search</a:t>
            </a:r>
            <a:r>
              <a:rPr lang="sv-SE" dirty="0" smtClean="0"/>
              <a:t> and </a:t>
            </a:r>
            <a:r>
              <a:rPr lang="sv-SE" dirty="0" err="1" smtClean="0"/>
              <a:t>Rescue</a:t>
            </a:r>
            <a:endParaRPr lang="sv-SE" dirty="0" smtClean="0"/>
          </a:p>
          <a:p>
            <a:pPr marL="3600" indent="0">
              <a:buNone/>
            </a:pPr>
            <a:r>
              <a:rPr lang="sv-SE" b="1" i="1" dirty="0" smtClean="0"/>
              <a:t>This can </a:t>
            </a:r>
            <a:r>
              <a:rPr lang="sv-SE" b="1" i="1" dirty="0" err="1" smtClean="0"/>
              <a:t>expand</a:t>
            </a:r>
            <a:r>
              <a:rPr lang="sv-SE" b="1" i="1" dirty="0" smtClean="0"/>
              <a:t> to </a:t>
            </a:r>
            <a:r>
              <a:rPr lang="sv-SE" b="1" i="1" dirty="0" err="1" smtClean="0"/>
              <a:t>many</a:t>
            </a:r>
            <a:r>
              <a:rPr lang="sv-SE" b="1" i="1" dirty="0" smtClean="0"/>
              <a:t> more areas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52524" y="2192734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”STM and SeaSWIM is E-Navigation”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65245" y="4547801"/>
            <a:ext cx="5250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SeaSWIM is the ”</a:t>
            </a:r>
            <a:r>
              <a:rPr lang="sv-SE" dirty="0" err="1" smtClean="0"/>
              <a:t>app</a:t>
            </a:r>
            <a:r>
              <a:rPr lang="sv-SE" dirty="0" smtClean="0"/>
              <a:t> store” for </a:t>
            </a:r>
          </a:p>
          <a:p>
            <a:r>
              <a:rPr lang="sv-SE" dirty="0" smtClean="0"/>
              <a:t>E-navigation services </a:t>
            </a:r>
          </a:p>
          <a:p>
            <a:r>
              <a:rPr lang="sv-SE" dirty="0" smtClean="0"/>
              <a:t>– </a:t>
            </a:r>
            <a:r>
              <a:rPr lang="sv-SE" dirty="0" err="1" smtClean="0"/>
              <a:t>thousands</a:t>
            </a:r>
            <a:r>
              <a:rPr lang="sv-SE" dirty="0" smtClean="0"/>
              <a:t> of maritime services is </a:t>
            </a:r>
            <a:r>
              <a:rPr lang="sv-SE" dirty="0" err="1" smtClean="0"/>
              <a:t>envisioned</a:t>
            </a:r>
            <a:endParaRPr lang="sv-SE" dirty="0" smtClean="0"/>
          </a:p>
          <a:p>
            <a:r>
              <a:rPr lang="sv-SE" dirty="0" smtClean="0"/>
              <a:t>(now we </a:t>
            </a:r>
            <a:r>
              <a:rPr lang="sv-SE" dirty="0" err="1" smtClean="0"/>
              <a:t>have</a:t>
            </a:r>
            <a:r>
              <a:rPr lang="sv-SE" dirty="0" smtClean="0"/>
              <a:t> ca 20 services from 20 </a:t>
            </a:r>
            <a:r>
              <a:rPr lang="sv-SE" dirty="0" err="1" smtClean="0"/>
              <a:t>companies</a:t>
            </a:r>
            <a:r>
              <a:rPr lang="sv-SE" dirty="0" smtClean="0"/>
              <a:t>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56" y="2962092"/>
            <a:ext cx="2047583" cy="111252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25751" y="1638523"/>
            <a:ext cx="39421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See more on: http</a:t>
            </a:r>
            <a:r>
              <a:rPr lang="en-US" dirty="0"/>
              <a:t>://stmvalidation.eu/</a:t>
            </a:r>
          </a:p>
        </p:txBody>
      </p:sp>
    </p:spTree>
    <p:extLst>
      <p:ext uri="{BB962C8B-B14F-4D97-AF65-F5344CB8AC3E}">
        <p14:creationId xmlns:p14="http://schemas.microsoft.com/office/powerpoint/2010/main" val="30203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/>
              <a:t>STM/DEMO SETUP</a:t>
            </a:r>
            <a:br>
              <a:rPr lang="sv-SE" dirty="0" smtClean="0"/>
            </a:br>
            <a:r>
              <a:rPr lang="sv-SE" sz="1400" dirty="0" smtClean="0"/>
              <a:t>FROM IALA Incheon Conference 2018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7848600" y="2076450"/>
            <a:ext cx="29803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Showing </a:t>
            </a:r>
            <a:r>
              <a:rPr lang="sv-SE" dirty="0"/>
              <a:t>route </a:t>
            </a:r>
            <a:r>
              <a:rPr lang="sv-SE" dirty="0" smtClean="0"/>
              <a:t>exchange</a:t>
            </a:r>
          </a:p>
          <a:p>
            <a:r>
              <a:rPr lang="sv-SE" dirty="0" smtClean="0"/>
              <a:t>AIS and VDES</a:t>
            </a:r>
          </a:p>
          <a:p>
            <a:endParaRPr lang="sv-SE" dirty="0"/>
          </a:p>
          <a:p>
            <a:r>
              <a:rPr lang="sv-SE" dirty="0" smtClean="0"/>
              <a:t>STM </a:t>
            </a:r>
            <a:r>
              <a:rPr lang="sv-SE" dirty="0" err="1" smtClean="0"/>
              <a:t>Enhanced</a:t>
            </a:r>
            <a:r>
              <a:rPr lang="sv-SE" dirty="0" smtClean="0"/>
              <a:t> monitoring </a:t>
            </a:r>
          </a:p>
          <a:p>
            <a:r>
              <a:rPr lang="sv-SE" dirty="0" smtClean="0"/>
              <a:t>and warnings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1699974"/>
            <a:ext cx="6753226" cy="506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4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" y="3216488"/>
            <a:ext cx="1214095" cy="1214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978" y="309294"/>
            <a:ext cx="9072000" cy="1008000"/>
          </a:xfrm>
        </p:spPr>
        <p:txBody>
          <a:bodyPr/>
          <a:lstStyle/>
          <a:p>
            <a:pPr algn="ctr"/>
            <a:r>
              <a:rPr lang="sv-SE" dirty="0" smtClean="0"/>
              <a:t>SAAB IALA VDES/STM DEMO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879011" y="57192"/>
            <a:ext cx="123612" cy="108000"/>
          </a:xfrm>
          <a:prstGeom prst="rect">
            <a:avLst/>
          </a:prstGeom>
        </p:spPr>
        <p:txBody>
          <a:bodyPr/>
          <a:lstStyle/>
          <a:p>
            <a:fld id="{9B02D930-DB44-4942-904E-E6F11B0F3050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407160" y="3850640"/>
            <a:ext cx="1188720" cy="62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91960" y="2346960"/>
            <a:ext cx="1356360" cy="62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07031" y="3954800"/>
            <a:ext cx="1188720" cy="62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91920" y="2346960"/>
            <a:ext cx="1188720" cy="6299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42591" y="2415654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200" dirty="0" smtClean="0"/>
              <a:t>R60 VDES</a:t>
            </a:r>
          </a:p>
          <a:p>
            <a:pPr algn="ctr"/>
            <a:r>
              <a:rPr lang="sv-SE" sz="1200" dirty="0" smtClean="0"/>
              <a:t>Base Station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548906" y="3850640"/>
            <a:ext cx="8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STM</a:t>
            </a:r>
          </a:p>
          <a:p>
            <a:pPr algn="ctr"/>
            <a:r>
              <a:rPr lang="sv-SE" dirty="0" smtClean="0"/>
              <a:t>ECDIS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61235" y="4020860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400" dirty="0" smtClean="0"/>
              <a:t>STM </a:t>
            </a:r>
          </a:p>
          <a:p>
            <a:pPr algn="ctr"/>
            <a:r>
              <a:rPr lang="sv-SE" sz="1400" dirty="0" smtClean="0"/>
              <a:t>Shore Center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090056" y="2319423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VHF radio signal in coaxial cable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8" idx="3"/>
            <a:endCxn id="6" idx="1"/>
          </p:cNvCxnSpPr>
          <p:nvPr/>
        </p:nvCxnSpPr>
        <p:spPr>
          <a:xfrm>
            <a:off x="2580640" y="2661920"/>
            <a:ext cx="421132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" idx="0"/>
            <a:endCxn id="8" idx="2"/>
          </p:cNvCxnSpPr>
          <p:nvPr/>
        </p:nvCxnSpPr>
        <p:spPr>
          <a:xfrm flipH="1" flipV="1">
            <a:off x="1986280" y="2976880"/>
            <a:ext cx="15240" cy="8737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0"/>
            <a:endCxn id="6" idx="2"/>
          </p:cNvCxnSpPr>
          <p:nvPr/>
        </p:nvCxnSpPr>
        <p:spPr>
          <a:xfrm flipH="1" flipV="1">
            <a:off x="7470140" y="2976880"/>
            <a:ext cx="31251" cy="9779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01212" y="2396207"/>
            <a:ext cx="9701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600" dirty="0" smtClean="0"/>
              <a:t>Ship R6 </a:t>
            </a:r>
          </a:p>
          <a:p>
            <a:pPr algn="ctr"/>
            <a:r>
              <a:rPr lang="sv-SE" sz="1600" dirty="0" smtClean="0"/>
              <a:t>VDES</a:t>
            </a:r>
            <a:endParaRPr lang="en-US" sz="1600" dirty="0"/>
          </a:p>
        </p:txBody>
      </p:sp>
      <p:sp>
        <p:nvSpPr>
          <p:cNvPr id="31" name="TextBox 30"/>
          <p:cNvSpPr txBox="1"/>
          <p:nvPr/>
        </p:nvSpPr>
        <p:spPr>
          <a:xfrm>
            <a:off x="3164675" y="2819669"/>
            <a:ext cx="2916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Route exchange </a:t>
            </a:r>
          </a:p>
          <a:p>
            <a:pPr algn="ctr"/>
            <a:r>
              <a:rPr lang="sv-SE" dirty="0"/>
              <a:t>o</a:t>
            </a:r>
            <a:r>
              <a:rPr lang="sv-SE" dirty="0" smtClean="0"/>
              <a:t>ver VDES.ASM (and AIS)</a:t>
            </a:r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3938290" y="4634337"/>
            <a:ext cx="1604436" cy="1595120"/>
          </a:xfrm>
          <a:custGeom>
            <a:avLst/>
            <a:gdLst>
              <a:gd name="connsiteX0" fmla="*/ 81280 w 1604436"/>
              <a:gd name="connsiteY0" fmla="*/ 233680 h 1595120"/>
              <a:gd name="connsiteX1" fmla="*/ 81280 w 1604436"/>
              <a:gd name="connsiteY1" fmla="*/ 233680 h 1595120"/>
              <a:gd name="connsiteX2" fmla="*/ 233680 w 1604436"/>
              <a:gd name="connsiteY2" fmla="*/ 152400 h 1595120"/>
              <a:gd name="connsiteX3" fmla="*/ 274320 w 1604436"/>
              <a:gd name="connsiteY3" fmla="*/ 121920 h 1595120"/>
              <a:gd name="connsiteX4" fmla="*/ 335280 w 1604436"/>
              <a:gd name="connsiteY4" fmla="*/ 101600 h 1595120"/>
              <a:gd name="connsiteX5" fmla="*/ 365760 w 1604436"/>
              <a:gd name="connsiteY5" fmla="*/ 91440 h 1595120"/>
              <a:gd name="connsiteX6" fmla="*/ 436880 w 1604436"/>
              <a:gd name="connsiteY6" fmla="*/ 81280 h 1595120"/>
              <a:gd name="connsiteX7" fmla="*/ 538480 w 1604436"/>
              <a:gd name="connsiteY7" fmla="*/ 71120 h 1595120"/>
              <a:gd name="connsiteX8" fmla="*/ 619760 w 1604436"/>
              <a:gd name="connsiteY8" fmla="*/ 50800 h 1595120"/>
              <a:gd name="connsiteX9" fmla="*/ 670560 w 1604436"/>
              <a:gd name="connsiteY9" fmla="*/ 40640 h 1595120"/>
              <a:gd name="connsiteX10" fmla="*/ 711200 w 1604436"/>
              <a:gd name="connsiteY10" fmla="*/ 30480 h 1595120"/>
              <a:gd name="connsiteX11" fmla="*/ 812800 w 1604436"/>
              <a:gd name="connsiteY11" fmla="*/ 20320 h 1595120"/>
              <a:gd name="connsiteX12" fmla="*/ 1097280 w 1604436"/>
              <a:gd name="connsiteY12" fmla="*/ 0 h 1595120"/>
              <a:gd name="connsiteX13" fmla="*/ 1239520 w 1604436"/>
              <a:gd name="connsiteY13" fmla="*/ 10160 h 1595120"/>
              <a:gd name="connsiteX14" fmla="*/ 1330960 w 1604436"/>
              <a:gd name="connsiteY14" fmla="*/ 30480 h 1595120"/>
              <a:gd name="connsiteX15" fmla="*/ 1361440 w 1604436"/>
              <a:gd name="connsiteY15" fmla="*/ 50800 h 1595120"/>
              <a:gd name="connsiteX16" fmla="*/ 1381760 w 1604436"/>
              <a:gd name="connsiteY16" fmla="*/ 111760 h 1595120"/>
              <a:gd name="connsiteX17" fmla="*/ 1402080 w 1604436"/>
              <a:gd name="connsiteY17" fmla="*/ 182880 h 1595120"/>
              <a:gd name="connsiteX18" fmla="*/ 1412240 w 1604436"/>
              <a:gd name="connsiteY18" fmla="*/ 254000 h 1595120"/>
              <a:gd name="connsiteX19" fmla="*/ 1422400 w 1604436"/>
              <a:gd name="connsiteY19" fmla="*/ 294640 h 1595120"/>
              <a:gd name="connsiteX20" fmla="*/ 1432560 w 1604436"/>
              <a:gd name="connsiteY20" fmla="*/ 355600 h 1595120"/>
              <a:gd name="connsiteX21" fmla="*/ 1442720 w 1604436"/>
              <a:gd name="connsiteY21" fmla="*/ 538480 h 1595120"/>
              <a:gd name="connsiteX22" fmla="*/ 1452880 w 1604436"/>
              <a:gd name="connsiteY22" fmla="*/ 579120 h 1595120"/>
              <a:gd name="connsiteX23" fmla="*/ 1503680 w 1604436"/>
              <a:gd name="connsiteY23" fmla="*/ 640080 h 1595120"/>
              <a:gd name="connsiteX24" fmla="*/ 1524000 w 1604436"/>
              <a:gd name="connsiteY24" fmla="*/ 680720 h 1595120"/>
              <a:gd name="connsiteX25" fmla="*/ 1574800 w 1604436"/>
              <a:gd name="connsiteY25" fmla="*/ 741680 h 1595120"/>
              <a:gd name="connsiteX26" fmla="*/ 1584960 w 1604436"/>
              <a:gd name="connsiteY26" fmla="*/ 1036320 h 1595120"/>
              <a:gd name="connsiteX27" fmla="*/ 1544320 w 1604436"/>
              <a:gd name="connsiteY27" fmla="*/ 1107440 h 1595120"/>
              <a:gd name="connsiteX28" fmla="*/ 1473200 w 1604436"/>
              <a:gd name="connsiteY28" fmla="*/ 1148080 h 1595120"/>
              <a:gd name="connsiteX29" fmla="*/ 1391920 w 1604436"/>
              <a:gd name="connsiteY29" fmla="*/ 1178560 h 1595120"/>
              <a:gd name="connsiteX30" fmla="*/ 1371600 w 1604436"/>
              <a:gd name="connsiteY30" fmla="*/ 1219200 h 1595120"/>
              <a:gd name="connsiteX31" fmla="*/ 1351280 w 1604436"/>
              <a:gd name="connsiteY31" fmla="*/ 1452880 h 1595120"/>
              <a:gd name="connsiteX32" fmla="*/ 1310640 w 1604436"/>
              <a:gd name="connsiteY32" fmla="*/ 1524000 h 1595120"/>
              <a:gd name="connsiteX33" fmla="*/ 1300480 w 1604436"/>
              <a:gd name="connsiteY33" fmla="*/ 1554480 h 1595120"/>
              <a:gd name="connsiteX34" fmla="*/ 1259840 w 1604436"/>
              <a:gd name="connsiteY34" fmla="*/ 1574800 h 1595120"/>
              <a:gd name="connsiteX35" fmla="*/ 1229360 w 1604436"/>
              <a:gd name="connsiteY35" fmla="*/ 1595120 h 1595120"/>
              <a:gd name="connsiteX36" fmla="*/ 924560 w 1604436"/>
              <a:gd name="connsiteY36" fmla="*/ 1584960 h 1595120"/>
              <a:gd name="connsiteX37" fmla="*/ 873760 w 1604436"/>
              <a:gd name="connsiteY37" fmla="*/ 1574800 h 1595120"/>
              <a:gd name="connsiteX38" fmla="*/ 802640 w 1604436"/>
              <a:gd name="connsiteY38" fmla="*/ 1564640 h 1595120"/>
              <a:gd name="connsiteX39" fmla="*/ 762000 w 1604436"/>
              <a:gd name="connsiteY39" fmla="*/ 1554480 h 1595120"/>
              <a:gd name="connsiteX40" fmla="*/ 274320 w 1604436"/>
              <a:gd name="connsiteY40" fmla="*/ 1544320 h 1595120"/>
              <a:gd name="connsiteX41" fmla="*/ 233680 w 1604436"/>
              <a:gd name="connsiteY41" fmla="*/ 1534160 h 1595120"/>
              <a:gd name="connsiteX42" fmla="*/ 182880 w 1604436"/>
              <a:gd name="connsiteY42" fmla="*/ 1524000 h 1595120"/>
              <a:gd name="connsiteX43" fmla="*/ 152400 w 1604436"/>
              <a:gd name="connsiteY43" fmla="*/ 1503680 h 1595120"/>
              <a:gd name="connsiteX44" fmla="*/ 132080 w 1604436"/>
              <a:gd name="connsiteY44" fmla="*/ 1473200 h 1595120"/>
              <a:gd name="connsiteX45" fmla="*/ 132080 w 1604436"/>
              <a:gd name="connsiteY45" fmla="*/ 1290320 h 1595120"/>
              <a:gd name="connsiteX46" fmla="*/ 162560 w 1604436"/>
              <a:gd name="connsiteY46" fmla="*/ 1270000 h 1595120"/>
              <a:gd name="connsiteX47" fmla="*/ 182880 w 1604436"/>
              <a:gd name="connsiteY47" fmla="*/ 1239520 h 1595120"/>
              <a:gd name="connsiteX48" fmla="*/ 213360 w 1604436"/>
              <a:gd name="connsiteY48" fmla="*/ 1229360 h 1595120"/>
              <a:gd name="connsiteX49" fmla="*/ 243840 w 1604436"/>
              <a:gd name="connsiteY49" fmla="*/ 1209040 h 1595120"/>
              <a:gd name="connsiteX50" fmla="*/ 182880 w 1604436"/>
              <a:gd name="connsiteY50" fmla="*/ 1158240 h 1595120"/>
              <a:gd name="connsiteX51" fmla="*/ 172720 w 1604436"/>
              <a:gd name="connsiteY51" fmla="*/ 1127760 h 1595120"/>
              <a:gd name="connsiteX52" fmla="*/ 132080 w 1604436"/>
              <a:gd name="connsiteY52" fmla="*/ 1097280 h 1595120"/>
              <a:gd name="connsiteX53" fmla="*/ 111760 w 1604436"/>
              <a:gd name="connsiteY53" fmla="*/ 1046480 h 1595120"/>
              <a:gd name="connsiteX54" fmla="*/ 81280 w 1604436"/>
              <a:gd name="connsiteY54" fmla="*/ 985520 h 1595120"/>
              <a:gd name="connsiteX55" fmla="*/ 81280 w 1604436"/>
              <a:gd name="connsiteY55" fmla="*/ 812800 h 1595120"/>
              <a:gd name="connsiteX56" fmla="*/ 101600 w 1604436"/>
              <a:gd name="connsiteY56" fmla="*/ 751840 h 1595120"/>
              <a:gd name="connsiteX57" fmla="*/ 40640 w 1604436"/>
              <a:gd name="connsiteY57" fmla="*/ 690880 h 1595120"/>
              <a:gd name="connsiteX58" fmla="*/ 0 w 1604436"/>
              <a:gd name="connsiteY58" fmla="*/ 619760 h 1595120"/>
              <a:gd name="connsiteX59" fmla="*/ 30480 w 1604436"/>
              <a:gd name="connsiteY59" fmla="*/ 386080 h 1595120"/>
              <a:gd name="connsiteX60" fmla="*/ 71120 w 1604436"/>
              <a:gd name="connsiteY60" fmla="*/ 325120 h 1595120"/>
              <a:gd name="connsiteX61" fmla="*/ 101600 w 1604436"/>
              <a:gd name="connsiteY61" fmla="*/ 314960 h 1595120"/>
              <a:gd name="connsiteX62" fmla="*/ 81280 w 1604436"/>
              <a:gd name="connsiteY62" fmla="*/ 233680 h 1595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604436" h="1595120">
                <a:moveTo>
                  <a:pt x="81280" y="233680"/>
                </a:moveTo>
                <a:lnTo>
                  <a:pt x="81280" y="233680"/>
                </a:lnTo>
                <a:cubicBezTo>
                  <a:pt x="204821" y="155063"/>
                  <a:pt x="150202" y="173270"/>
                  <a:pt x="233680" y="152400"/>
                </a:cubicBezTo>
                <a:cubicBezTo>
                  <a:pt x="247227" y="142240"/>
                  <a:pt x="259174" y="129493"/>
                  <a:pt x="274320" y="121920"/>
                </a:cubicBezTo>
                <a:cubicBezTo>
                  <a:pt x="293478" y="112341"/>
                  <a:pt x="314960" y="108373"/>
                  <a:pt x="335280" y="101600"/>
                </a:cubicBezTo>
                <a:cubicBezTo>
                  <a:pt x="345440" y="98213"/>
                  <a:pt x="355158" y="92955"/>
                  <a:pt x="365760" y="91440"/>
                </a:cubicBezTo>
                <a:cubicBezTo>
                  <a:pt x="389467" y="88053"/>
                  <a:pt x="413097" y="84078"/>
                  <a:pt x="436880" y="81280"/>
                </a:cubicBezTo>
                <a:cubicBezTo>
                  <a:pt x="470682" y="77303"/>
                  <a:pt x="504743" y="75618"/>
                  <a:pt x="538480" y="71120"/>
                </a:cubicBezTo>
                <a:cubicBezTo>
                  <a:pt x="618726" y="60421"/>
                  <a:pt x="561149" y="65453"/>
                  <a:pt x="619760" y="50800"/>
                </a:cubicBezTo>
                <a:cubicBezTo>
                  <a:pt x="636513" y="46612"/>
                  <a:pt x="653703" y="44386"/>
                  <a:pt x="670560" y="40640"/>
                </a:cubicBezTo>
                <a:cubicBezTo>
                  <a:pt x="684191" y="37611"/>
                  <a:pt x="697377" y="32455"/>
                  <a:pt x="711200" y="30480"/>
                </a:cubicBezTo>
                <a:cubicBezTo>
                  <a:pt x="744894" y="25667"/>
                  <a:pt x="778998" y="24297"/>
                  <a:pt x="812800" y="20320"/>
                </a:cubicBezTo>
                <a:cubicBezTo>
                  <a:pt x="1005383" y="-2337"/>
                  <a:pt x="708432" y="18517"/>
                  <a:pt x="1097280" y="0"/>
                </a:cubicBezTo>
                <a:cubicBezTo>
                  <a:pt x="1144693" y="3387"/>
                  <a:pt x="1192222" y="5430"/>
                  <a:pt x="1239520" y="10160"/>
                </a:cubicBezTo>
                <a:cubicBezTo>
                  <a:pt x="1259031" y="12111"/>
                  <a:pt x="1307977" y="18989"/>
                  <a:pt x="1330960" y="30480"/>
                </a:cubicBezTo>
                <a:cubicBezTo>
                  <a:pt x="1341882" y="35941"/>
                  <a:pt x="1351280" y="44027"/>
                  <a:pt x="1361440" y="50800"/>
                </a:cubicBezTo>
                <a:lnTo>
                  <a:pt x="1381760" y="111760"/>
                </a:lnTo>
                <a:cubicBezTo>
                  <a:pt x="1390465" y="137875"/>
                  <a:pt x="1396977" y="154814"/>
                  <a:pt x="1402080" y="182880"/>
                </a:cubicBezTo>
                <a:cubicBezTo>
                  <a:pt x="1406364" y="206441"/>
                  <a:pt x="1407956" y="230439"/>
                  <a:pt x="1412240" y="254000"/>
                </a:cubicBezTo>
                <a:cubicBezTo>
                  <a:pt x="1414738" y="267738"/>
                  <a:pt x="1419662" y="280948"/>
                  <a:pt x="1422400" y="294640"/>
                </a:cubicBezTo>
                <a:cubicBezTo>
                  <a:pt x="1426440" y="314840"/>
                  <a:pt x="1429173" y="335280"/>
                  <a:pt x="1432560" y="355600"/>
                </a:cubicBezTo>
                <a:cubicBezTo>
                  <a:pt x="1435947" y="416560"/>
                  <a:pt x="1437192" y="477677"/>
                  <a:pt x="1442720" y="538480"/>
                </a:cubicBezTo>
                <a:cubicBezTo>
                  <a:pt x="1443984" y="552386"/>
                  <a:pt x="1447379" y="566285"/>
                  <a:pt x="1452880" y="579120"/>
                </a:cubicBezTo>
                <a:cubicBezTo>
                  <a:pt x="1470157" y="619433"/>
                  <a:pt x="1477525" y="603462"/>
                  <a:pt x="1503680" y="640080"/>
                </a:cubicBezTo>
                <a:cubicBezTo>
                  <a:pt x="1512483" y="652405"/>
                  <a:pt x="1516486" y="667570"/>
                  <a:pt x="1524000" y="680720"/>
                </a:cubicBezTo>
                <a:cubicBezTo>
                  <a:pt x="1542860" y="713725"/>
                  <a:pt x="1546782" y="713662"/>
                  <a:pt x="1574800" y="741680"/>
                </a:cubicBezTo>
                <a:cubicBezTo>
                  <a:pt x="1616221" y="865942"/>
                  <a:pt x="1608989" y="820057"/>
                  <a:pt x="1584960" y="1036320"/>
                </a:cubicBezTo>
                <a:cubicBezTo>
                  <a:pt x="1583964" y="1045285"/>
                  <a:pt x="1553059" y="1098701"/>
                  <a:pt x="1544320" y="1107440"/>
                </a:cubicBezTo>
                <a:cubicBezTo>
                  <a:pt x="1504375" y="1147385"/>
                  <a:pt x="1513886" y="1130643"/>
                  <a:pt x="1473200" y="1148080"/>
                </a:cubicBezTo>
                <a:cubicBezTo>
                  <a:pt x="1398819" y="1179958"/>
                  <a:pt x="1466847" y="1159828"/>
                  <a:pt x="1391920" y="1178560"/>
                </a:cubicBezTo>
                <a:cubicBezTo>
                  <a:pt x="1385147" y="1192107"/>
                  <a:pt x="1374090" y="1204260"/>
                  <a:pt x="1371600" y="1219200"/>
                </a:cubicBezTo>
                <a:cubicBezTo>
                  <a:pt x="1366875" y="1247553"/>
                  <a:pt x="1361773" y="1407409"/>
                  <a:pt x="1351280" y="1452880"/>
                </a:cubicBezTo>
                <a:cubicBezTo>
                  <a:pt x="1343646" y="1485960"/>
                  <a:pt x="1324731" y="1495819"/>
                  <a:pt x="1310640" y="1524000"/>
                </a:cubicBezTo>
                <a:cubicBezTo>
                  <a:pt x="1305851" y="1533579"/>
                  <a:pt x="1308053" y="1546907"/>
                  <a:pt x="1300480" y="1554480"/>
                </a:cubicBezTo>
                <a:cubicBezTo>
                  <a:pt x="1289770" y="1565190"/>
                  <a:pt x="1272990" y="1567286"/>
                  <a:pt x="1259840" y="1574800"/>
                </a:cubicBezTo>
                <a:cubicBezTo>
                  <a:pt x="1249238" y="1580858"/>
                  <a:pt x="1239520" y="1588347"/>
                  <a:pt x="1229360" y="1595120"/>
                </a:cubicBezTo>
                <a:cubicBezTo>
                  <a:pt x="1127760" y="1591733"/>
                  <a:pt x="1026051" y="1590759"/>
                  <a:pt x="924560" y="1584960"/>
                </a:cubicBezTo>
                <a:cubicBezTo>
                  <a:pt x="907319" y="1583975"/>
                  <a:pt x="890794" y="1577639"/>
                  <a:pt x="873760" y="1574800"/>
                </a:cubicBezTo>
                <a:cubicBezTo>
                  <a:pt x="850138" y="1570863"/>
                  <a:pt x="826201" y="1568924"/>
                  <a:pt x="802640" y="1564640"/>
                </a:cubicBezTo>
                <a:cubicBezTo>
                  <a:pt x="788902" y="1562142"/>
                  <a:pt x="775953" y="1555017"/>
                  <a:pt x="762000" y="1554480"/>
                </a:cubicBezTo>
                <a:cubicBezTo>
                  <a:pt x="599525" y="1548231"/>
                  <a:pt x="436880" y="1547707"/>
                  <a:pt x="274320" y="1544320"/>
                </a:cubicBezTo>
                <a:cubicBezTo>
                  <a:pt x="260773" y="1540933"/>
                  <a:pt x="247311" y="1537189"/>
                  <a:pt x="233680" y="1534160"/>
                </a:cubicBezTo>
                <a:cubicBezTo>
                  <a:pt x="216823" y="1530414"/>
                  <a:pt x="199049" y="1530063"/>
                  <a:pt x="182880" y="1524000"/>
                </a:cubicBezTo>
                <a:cubicBezTo>
                  <a:pt x="171447" y="1519713"/>
                  <a:pt x="162560" y="1510453"/>
                  <a:pt x="152400" y="1503680"/>
                </a:cubicBezTo>
                <a:cubicBezTo>
                  <a:pt x="145627" y="1493520"/>
                  <a:pt x="136890" y="1484423"/>
                  <a:pt x="132080" y="1473200"/>
                </a:cubicBezTo>
                <a:cubicBezTo>
                  <a:pt x="109858" y="1421348"/>
                  <a:pt x="122742" y="1327674"/>
                  <a:pt x="132080" y="1290320"/>
                </a:cubicBezTo>
                <a:cubicBezTo>
                  <a:pt x="135042" y="1278474"/>
                  <a:pt x="152400" y="1276773"/>
                  <a:pt x="162560" y="1270000"/>
                </a:cubicBezTo>
                <a:cubicBezTo>
                  <a:pt x="169333" y="1259840"/>
                  <a:pt x="173345" y="1247148"/>
                  <a:pt x="182880" y="1239520"/>
                </a:cubicBezTo>
                <a:cubicBezTo>
                  <a:pt x="191243" y="1232830"/>
                  <a:pt x="203781" y="1234149"/>
                  <a:pt x="213360" y="1229360"/>
                </a:cubicBezTo>
                <a:cubicBezTo>
                  <a:pt x="224282" y="1223899"/>
                  <a:pt x="233680" y="1215813"/>
                  <a:pt x="243840" y="1209040"/>
                </a:cubicBezTo>
                <a:cubicBezTo>
                  <a:pt x="221349" y="1194046"/>
                  <a:pt x="198526" y="1181709"/>
                  <a:pt x="182880" y="1158240"/>
                </a:cubicBezTo>
                <a:cubicBezTo>
                  <a:pt x="176939" y="1149329"/>
                  <a:pt x="179576" y="1135987"/>
                  <a:pt x="172720" y="1127760"/>
                </a:cubicBezTo>
                <a:cubicBezTo>
                  <a:pt x="161880" y="1114751"/>
                  <a:pt x="145627" y="1107440"/>
                  <a:pt x="132080" y="1097280"/>
                </a:cubicBezTo>
                <a:cubicBezTo>
                  <a:pt x="125307" y="1080347"/>
                  <a:pt x="119916" y="1062792"/>
                  <a:pt x="111760" y="1046480"/>
                </a:cubicBezTo>
                <a:cubicBezTo>
                  <a:pt x="72369" y="967698"/>
                  <a:pt x="106817" y="1062132"/>
                  <a:pt x="81280" y="985520"/>
                </a:cubicBezTo>
                <a:cubicBezTo>
                  <a:pt x="71930" y="901371"/>
                  <a:pt x="63910" y="893858"/>
                  <a:pt x="81280" y="812800"/>
                </a:cubicBezTo>
                <a:cubicBezTo>
                  <a:pt x="85768" y="791856"/>
                  <a:pt x="101600" y="751840"/>
                  <a:pt x="101600" y="751840"/>
                </a:cubicBezTo>
                <a:cubicBezTo>
                  <a:pt x="81280" y="731520"/>
                  <a:pt x="53491" y="716583"/>
                  <a:pt x="40640" y="690880"/>
                </a:cubicBezTo>
                <a:cubicBezTo>
                  <a:pt x="14859" y="639318"/>
                  <a:pt x="28721" y="662842"/>
                  <a:pt x="0" y="619760"/>
                </a:cubicBezTo>
                <a:cubicBezTo>
                  <a:pt x="989" y="604928"/>
                  <a:pt x="3862" y="426008"/>
                  <a:pt x="30480" y="386080"/>
                </a:cubicBezTo>
                <a:cubicBezTo>
                  <a:pt x="44027" y="365760"/>
                  <a:pt x="47952" y="332843"/>
                  <a:pt x="71120" y="325120"/>
                </a:cubicBezTo>
                <a:lnTo>
                  <a:pt x="101600" y="314960"/>
                </a:lnTo>
                <a:lnTo>
                  <a:pt x="81280" y="23368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152968" y="5107980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dirty="0" smtClean="0"/>
              <a:t>SeaSWIM</a:t>
            </a:r>
          </a:p>
          <a:p>
            <a:pPr algn="ctr"/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6415360" y="4627567"/>
            <a:ext cx="62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RTZ</a:t>
            </a:r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2682719" y="3817385"/>
            <a:ext cx="629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RTZ</a:t>
            </a:r>
            <a:endParaRPr lang="en-US" dirty="0"/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12" y="4670191"/>
            <a:ext cx="1756528" cy="1310640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557" y="3680390"/>
            <a:ext cx="3006622" cy="13703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360" y="1458117"/>
            <a:ext cx="2430462" cy="853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8580" y="1467700"/>
            <a:ext cx="1295400" cy="850280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279" y="3475421"/>
            <a:ext cx="3309946" cy="7871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3245326" y="5314702"/>
            <a:ext cx="380506" cy="182086"/>
            <a:chOff x="1239520" y="6198394"/>
            <a:chExt cx="380506" cy="182086"/>
          </a:xfrm>
        </p:grpSpPr>
        <p:sp>
          <p:nvSpPr>
            <p:cNvPr id="3" name="Oval 2"/>
            <p:cNvSpPr/>
            <p:nvPr/>
          </p:nvSpPr>
          <p:spPr>
            <a:xfrm>
              <a:off x="1239520" y="6309360"/>
              <a:ext cx="71120" cy="71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48906" y="6309360"/>
              <a:ext cx="71120" cy="7112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3" idx="7"/>
            </p:cNvCxnSpPr>
            <p:nvPr/>
          </p:nvCxnSpPr>
          <p:spPr>
            <a:xfrm flipV="1">
              <a:off x="1300225" y="6198394"/>
              <a:ext cx="248681" cy="1213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/>
          <p:cNvSpPr/>
          <p:nvPr/>
        </p:nvSpPr>
        <p:spPr>
          <a:xfrm>
            <a:off x="5755301" y="5334625"/>
            <a:ext cx="71120" cy="71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064687" y="5334625"/>
            <a:ext cx="71120" cy="7112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5805446" y="5392891"/>
            <a:ext cx="240421" cy="1903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5" idx="3"/>
            <a:endCxn id="3" idx="0"/>
          </p:cNvCxnSpPr>
          <p:nvPr/>
        </p:nvCxnSpPr>
        <p:spPr>
          <a:xfrm>
            <a:off x="2595880" y="4165600"/>
            <a:ext cx="685006" cy="1260068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 flipH="1" flipV="1">
            <a:off x="6425867" y="4255159"/>
            <a:ext cx="749905" cy="1401144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0" idx="2"/>
            <a:endCxn id="35" idx="25"/>
          </p:cNvCxnSpPr>
          <p:nvPr/>
        </p:nvCxnSpPr>
        <p:spPr>
          <a:xfrm flipH="1">
            <a:off x="5513090" y="5370185"/>
            <a:ext cx="242211" cy="5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6" idx="6"/>
            <a:endCxn id="35" idx="55"/>
          </p:cNvCxnSpPr>
          <p:nvPr/>
        </p:nvCxnSpPr>
        <p:spPr>
          <a:xfrm flipV="1">
            <a:off x="3625832" y="5447137"/>
            <a:ext cx="393738" cy="14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56406" y="604479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STM Enabled Ship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043929" y="549678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Internet</a:t>
            </a:r>
            <a:endParaRPr lang="en-US" dirty="0"/>
          </a:p>
        </p:txBody>
      </p:sp>
      <p:sp>
        <p:nvSpPr>
          <p:cNvPr id="72" name="TextBox 71"/>
          <p:cNvSpPr txBox="1"/>
          <p:nvPr/>
        </p:nvSpPr>
        <p:spPr>
          <a:xfrm>
            <a:off x="5595715" y="55265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Internet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0435123" y="6094167"/>
            <a:ext cx="1526397" cy="593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/>
          <p:cNvCxnSpPr>
            <a:stCxn id="63" idx="1"/>
            <a:endCxn id="63" idx="3"/>
          </p:cNvCxnSpPr>
          <p:nvPr/>
        </p:nvCxnSpPr>
        <p:spPr>
          <a:xfrm>
            <a:off x="10435123" y="6391124"/>
            <a:ext cx="15263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10649132" y="6110948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/>
              <a:t>2018-05-23</a:t>
            </a:r>
            <a:endParaRPr lang="en-US" sz="1400" dirty="0"/>
          </a:p>
        </p:txBody>
      </p:sp>
      <p:sp>
        <p:nvSpPr>
          <p:cNvPr id="68" name="TextBox 67"/>
          <p:cNvSpPr txBox="1"/>
          <p:nvPr/>
        </p:nvSpPr>
        <p:spPr>
          <a:xfrm>
            <a:off x="10509776" y="6421060"/>
            <a:ext cx="1451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/>
              <a:t>IALA DEMO, rev A</a:t>
            </a:r>
            <a:endParaRPr lang="en-US" sz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603" y="2599004"/>
            <a:ext cx="1102875" cy="1102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28642" y="4288071"/>
            <a:ext cx="1569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Voyage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about STM and VDES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Efficiency, safety, security and environmental protection </a:t>
            </a:r>
            <a:r>
              <a:rPr lang="en-US" dirty="0" smtClean="0"/>
              <a:t>of shipping will </a:t>
            </a:r>
            <a:r>
              <a:rPr lang="en-US" dirty="0"/>
              <a:t>be enhanced with VDES and STM </a:t>
            </a:r>
            <a:r>
              <a:rPr lang="en-US" dirty="0" smtClean="0"/>
              <a:t>interlinked.</a:t>
            </a:r>
          </a:p>
          <a:p>
            <a:r>
              <a:rPr lang="en-US" dirty="0" smtClean="0"/>
              <a:t>STM Governance has to be in place after STM project ends in June 2019.</a:t>
            </a:r>
          </a:p>
          <a:p>
            <a:r>
              <a:rPr lang="en-US" dirty="0" smtClean="0"/>
              <a:t>More STM partners outside Europe has to be involved.</a:t>
            </a:r>
          </a:p>
          <a:p>
            <a:r>
              <a:rPr lang="en-US" dirty="0" smtClean="0"/>
              <a:t>VDES has some main global challenges, that needs to be addressed by the stakeholder (see page 11) including the mandatory challenge in SOLAS.</a:t>
            </a:r>
          </a:p>
          <a:p>
            <a:r>
              <a:rPr lang="en-US" dirty="0"/>
              <a:t>Thank You!</a:t>
            </a:r>
          </a:p>
          <a:p>
            <a:pPr marL="36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2D930-DB44-4942-904E-E6F11B0F3050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798" y="1910202"/>
            <a:ext cx="5486825" cy="30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8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STM and VDES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304" y="1726036"/>
            <a:ext cx="6866112" cy="1421496"/>
          </a:xfrm>
        </p:spPr>
        <p:txBody>
          <a:bodyPr/>
          <a:lstStyle/>
          <a:p>
            <a:pPr lvl="1"/>
            <a:r>
              <a:rPr lang="en-GB" sz="2000" dirty="0"/>
              <a:t>VDES – Next Generation AIS</a:t>
            </a:r>
          </a:p>
          <a:p>
            <a:pPr lvl="1"/>
            <a:r>
              <a:rPr lang="en-GB" sz="2000" dirty="0"/>
              <a:t>E-Navigation and Sea Traffic </a:t>
            </a:r>
            <a:r>
              <a:rPr lang="en-GB" sz="2000" dirty="0" smtClean="0"/>
              <a:t>Management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1563242"/>
            <a:ext cx="3415855" cy="25585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51" y="4175836"/>
            <a:ext cx="3152912" cy="23616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682" y="3942207"/>
            <a:ext cx="2581275" cy="177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0824" y="464336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VDES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78313" y="436168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STM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50682" y="576400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VDES &amp; STM are </a:t>
            </a:r>
            <a:r>
              <a:rPr lang="sv-SE" dirty="0" err="1" smtClean="0"/>
              <a:t>interlinked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BACKGROUND – What is VDES and AIS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3999"/>
            <a:ext cx="4743288" cy="4548931"/>
          </a:xfrm>
        </p:spPr>
        <p:txBody>
          <a:bodyPr/>
          <a:lstStyle/>
          <a:p>
            <a:r>
              <a:rPr lang="en-GB" dirty="0" smtClean="0"/>
              <a:t>Currently 140,000 merchant ships carry professional AIS Shipborne products</a:t>
            </a:r>
            <a:r>
              <a:rPr lang="en-GB" dirty="0"/>
              <a:t> </a:t>
            </a:r>
            <a:r>
              <a:rPr lang="en-GB" dirty="0" smtClean="0"/>
              <a:t>(estimated).</a:t>
            </a:r>
          </a:p>
          <a:p>
            <a:r>
              <a:rPr lang="en-GB" dirty="0" smtClean="0"/>
              <a:t>Traffic control centres globally can communicate dual way with the shipborne units via base stations. </a:t>
            </a:r>
          </a:p>
          <a:p>
            <a:r>
              <a:rPr lang="en-GB" dirty="0" smtClean="0"/>
              <a:t>Saab is a leader in this field with an installed base of &gt;25,000 shipborne units and &gt;2,800 base stations.</a:t>
            </a:r>
          </a:p>
          <a:p>
            <a:r>
              <a:rPr lang="en-GB" dirty="0" smtClean="0"/>
              <a:t>AIS has been in operations since year 2002 and VDES will be from ca 2019/2020.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3853" y="5952931"/>
            <a:ext cx="605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AIS: Automatic Identification System</a:t>
            </a:r>
          </a:p>
          <a:p>
            <a:r>
              <a:rPr lang="en-GB" i="1" dirty="0" smtClean="0"/>
              <a:t>VDES: VHF Data Exchange System, next generation AIS</a:t>
            </a:r>
            <a:endParaRPr lang="en-GB" i="1" dirty="0"/>
          </a:p>
        </p:txBody>
      </p:sp>
      <p:pic>
        <p:nvPicPr>
          <p:cNvPr id="7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46" y="1514982"/>
            <a:ext cx="2828925" cy="16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346" y="3185900"/>
            <a:ext cx="2828925" cy="15841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61" y="4803557"/>
            <a:ext cx="2840510" cy="15977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391271" y="2236262"/>
            <a:ext cx="1377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/>
              <a:t>ship-to-ship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9962844" y="3514755"/>
            <a:ext cx="2234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i="1" dirty="0" smtClean="0"/>
              <a:t>ship-to-shore </a:t>
            </a:r>
            <a:endParaRPr lang="fr-FR" i="1" dirty="0"/>
          </a:p>
          <a:p>
            <a:pPr lvl="1"/>
            <a:r>
              <a:rPr lang="fr-FR" i="1" dirty="0"/>
              <a:t>shore-to ship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9962844" y="5032928"/>
            <a:ext cx="252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i="1" dirty="0" smtClean="0"/>
              <a:t>ship-to-satellite </a:t>
            </a:r>
            <a:endParaRPr lang="fr-FR" i="1" dirty="0"/>
          </a:p>
          <a:p>
            <a:pPr lvl="1"/>
            <a:r>
              <a:rPr lang="fr-FR" i="1" dirty="0" smtClean="0"/>
              <a:t>satellite-to-ship</a:t>
            </a:r>
            <a:endParaRPr lang="en-US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892" y="3442364"/>
            <a:ext cx="2381250" cy="1790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35212" y="3161180"/>
            <a:ext cx="12987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 smtClean="0"/>
              <a:t>Saab Shipborne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41303" y="4902123"/>
            <a:ext cx="14157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1" dirty="0" smtClean="0"/>
              <a:t>Saab Base Station</a:t>
            </a:r>
            <a:endParaRPr lang="en-GB" sz="11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587" y="1541407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5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0916" y="1414922"/>
            <a:ext cx="9826398" cy="4724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82" y="4818493"/>
            <a:ext cx="2309612" cy="15117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791" y="6334561"/>
            <a:ext cx="20794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100" b="1" dirty="0"/>
              <a:t>Installed at the </a:t>
            </a:r>
            <a:r>
              <a:rPr lang="sv-SE" sz="1100" b="1" dirty="0" smtClean="0"/>
              <a:t>ships </a:t>
            </a:r>
            <a:r>
              <a:rPr lang="sv-SE" sz="1100" b="1" dirty="0"/>
              <a:t>bridge</a:t>
            </a:r>
            <a:endParaRPr lang="en-US" sz="1100" b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69887" y="342000"/>
            <a:ext cx="11330701" cy="1008000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Current ship borne (on board) AIS &amp; DGNSS 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878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Rationale for VDES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888" y="1404000"/>
            <a:ext cx="6866112" cy="4786488"/>
          </a:xfrm>
        </p:spPr>
        <p:txBody>
          <a:bodyPr/>
          <a:lstStyle/>
          <a:p>
            <a:r>
              <a:rPr lang="en-US" sz="1400" dirty="0" smtClean="0"/>
              <a:t>AIS </a:t>
            </a:r>
            <a:r>
              <a:rPr lang="en-US" sz="1400" dirty="0"/>
              <a:t>has </a:t>
            </a:r>
            <a:r>
              <a:rPr lang="en-US" sz="1400" dirty="0" smtClean="0"/>
              <a:t> been  </a:t>
            </a:r>
            <a:r>
              <a:rPr lang="en-US" sz="1400" dirty="0"/>
              <a:t>successfully  introduced  by  the  International </a:t>
            </a:r>
            <a:r>
              <a:rPr lang="en-US" sz="1400" dirty="0" smtClean="0"/>
              <a:t>Maritime </a:t>
            </a:r>
            <a:r>
              <a:rPr lang="en-US" sz="1400" dirty="0"/>
              <a:t>Organization (IMO) for maritime navigation </a:t>
            </a:r>
            <a:r>
              <a:rPr lang="en-US" sz="1400" dirty="0" smtClean="0"/>
              <a:t>in </a:t>
            </a:r>
            <a:r>
              <a:rPr lang="en-US" sz="1400" dirty="0"/>
              <a:t>2002. Since </a:t>
            </a:r>
            <a:r>
              <a:rPr lang="en-US" sz="1400" dirty="0" smtClean="0"/>
              <a:t>then, virtually all commercial ships </a:t>
            </a:r>
            <a:r>
              <a:rPr lang="en-US" sz="1400" dirty="0"/>
              <a:t>and recreational vessels have been equipped </a:t>
            </a:r>
            <a:r>
              <a:rPr lang="en-US" sz="1400" dirty="0" smtClean="0"/>
              <a:t>with AIS</a:t>
            </a:r>
            <a:r>
              <a:rPr lang="en-US" sz="1400" dirty="0"/>
              <a:t> </a:t>
            </a:r>
            <a:r>
              <a:rPr lang="en-US" sz="1400" dirty="0" smtClean="0"/>
              <a:t>– world wide.</a:t>
            </a:r>
          </a:p>
          <a:p>
            <a:r>
              <a:rPr lang="en-US" sz="1400" dirty="0"/>
              <a:t>The  expanding  use  of  </a:t>
            </a:r>
            <a:r>
              <a:rPr lang="en-US" sz="1400" dirty="0" smtClean="0"/>
              <a:t>AIS has already </a:t>
            </a:r>
            <a:r>
              <a:rPr lang="en-US" sz="1400" dirty="0"/>
              <a:t>caused a significant load on the capacity of </a:t>
            </a:r>
            <a:r>
              <a:rPr lang="en-US" sz="1400" dirty="0" smtClean="0"/>
              <a:t>the </a:t>
            </a:r>
            <a:r>
              <a:rPr lang="en-US" sz="1400" dirty="0"/>
              <a:t>VHF Data Link (VDL</a:t>
            </a:r>
            <a:r>
              <a:rPr lang="en-US" sz="1400" dirty="0" smtClean="0"/>
              <a:t>) – its overloaded in some busy areas.</a:t>
            </a:r>
          </a:p>
          <a:p>
            <a:r>
              <a:rPr lang="en-US" sz="1400" dirty="0"/>
              <a:t>The  next  generation  </a:t>
            </a:r>
            <a:r>
              <a:rPr lang="en-US" sz="1400" dirty="0" smtClean="0"/>
              <a:t>AIS  </a:t>
            </a:r>
            <a:r>
              <a:rPr lang="en-US" sz="1400" dirty="0"/>
              <a:t>–  internationally </a:t>
            </a:r>
            <a:r>
              <a:rPr lang="en-US" sz="1400" dirty="0" smtClean="0"/>
              <a:t>called  </a:t>
            </a:r>
            <a:r>
              <a:rPr lang="en-US" sz="1400" dirty="0"/>
              <a:t>the  VHF  Data  Exchange  System  (VDES)  – </a:t>
            </a:r>
            <a:r>
              <a:rPr lang="en-US" sz="1400" dirty="0" smtClean="0"/>
              <a:t>will  </a:t>
            </a:r>
            <a:r>
              <a:rPr lang="en-US" sz="1400" dirty="0"/>
              <a:t>take  into  consideration  the  </a:t>
            </a:r>
            <a:r>
              <a:rPr lang="en-US" sz="1400" dirty="0" smtClean="0"/>
              <a:t>future requirements  </a:t>
            </a:r>
            <a:r>
              <a:rPr lang="en-US" sz="1400" dirty="0"/>
              <a:t>for </a:t>
            </a:r>
            <a:r>
              <a:rPr lang="en-US" sz="1400" dirty="0" smtClean="0"/>
              <a:t>more </a:t>
            </a:r>
            <a:r>
              <a:rPr lang="en-US" sz="1400" dirty="0"/>
              <a:t>data exchange capabilities. Thereby, the AIS </a:t>
            </a:r>
            <a:r>
              <a:rPr lang="en-US" sz="1400" dirty="0" smtClean="0"/>
              <a:t>radio  </a:t>
            </a:r>
            <a:r>
              <a:rPr lang="en-US" sz="1400" dirty="0"/>
              <a:t>channels  (VHF  Data  Link  VDL)  will  be </a:t>
            </a:r>
            <a:r>
              <a:rPr lang="en-US" sz="1400" dirty="0" smtClean="0"/>
              <a:t>protected  </a:t>
            </a:r>
            <a:r>
              <a:rPr lang="en-US" sz="1400" dirty="0"/>
              <a:t>from  overload  as  AIS  populations </a:t>
            </a:r>
            <a:r>
              <a:rPr lang="en-US" sz="1400" dirty="0" smtClean="0"/>
              <a:t>increase.</a:t>
            </a:r>
          </a:p>
          <a:p>
            <a:r>
              <a:rPr lang="sv-SE" sz="1400" dirty="0" smtClean="0"/>
              <a:t>VDES gives up to 32 </a:t>
            </a:r>
            <a:r>
              <a:rPr lang="sv-SE" sz="1400" dirty="0" err="1" smtClean="0"/>
              <a:t>times</a:t>
            </a:r>
            <a:r>
              <a:rPr lang="sv-SE" sz="1400" dirty="0" smtClean="0"/>
              <a:t> more bandwidth compared to AIS and </a:t>
            </a:r>
            <a:r>
              <a:rPr lang="sv-SE" sz="1400" dirty="0" err="1" smtClean="0"/>
              <a:t>can</a:t>
            </a:r>
            <a:r>
              <a:rPr lang="sv-SE" sz="1400" dirty="0" smtClean="0"/>
              <a:t> </a:t>
            </a:r>
            <a:r>
              <a:rPr lang="sv-SE" sz="1400" dirty="0" err="1" smtClean="0"/>
              <a:t>also</a:t>
            </a:r>
            <a:r>
              <a:rPr lang="sv-SE" sz="1400" dirty="0" smtClean="0"/>
              <a:t> </a:t>
            </a:r>
            <a:r>
              <a:rPr lang="sv-SE" sz="1400" dirty="0" err="1" smtClean="0"/>
              <a:t>provide</a:t>
            </a:r>
            <a:r>
              <a:rPr lang="sv-SE" sz="1400" dirty="0" smtClean="0"/>
              <a:t> </a:t>
            </a:r>
            <a:r>
              <a:rPr lang="sv-SE" sz="1400" dirty="0" err="1" smtClean="0"/>
              <a:t>unique</a:t>
            </a:r>
            <a:r>
              <a:rPr lang="sv-SE" sz="1400" dirty="0" smtClean="0"/>
              <a:t> satellite to ship communication.</a:t>
            </a:r>
          </a:p>
          <a:p>
            <a:r>
              <a:rPr lang="sv-SE" sz="1400" dirty="0" smtClean="0"/>
              <a:t>VDES will be in initial operation from </a:t>
            </a:r>
            <a:r>
              <a:rPr lang="sv-SE" sz="1400" dirty="0" err="1" smtClean="0"/>
              <a:t>year</a:t>
            </a:r>
            <a:r>
              <a:rPr lang="sv-SE" sz="1400" dirty="0" smtClean="0"/>
              <a:t> 2020, and probable in operation </a:t>
            </a:r>
            <a:r>
              <a:rPr lang="sv-SE" sz="1400" dirty="0" err="1" smtClean="0"/>
              <a:t>beyond</a:t>
            </a:r>
            <a:r>
              <a:rPr lang="sv-SE" sz="1400" dirty="0" smtClean="0"/>
              <a:t> </a:t>
            </a:r>
            <a:r>
              <a:rPr lang="sv-SE" sz="1400" dirty="0" err="1" smtClean="0"/>
              <a:t>year</a:t>
            </a:r>
            <a:r>
              <a:rPr lang="sv-SE" sz="1400" dirty="0" smtClean="0"/>
              <a:t> 2040. </a:t>
            </a:r>
          </a:p>
          <a:p>
            <a:r>
              <a:rPr lang="sv-SE" sz="1400" dirty="0" smtClean="0"/>
              <a:t>Potentials </a:t>
            </a:r>
            <a:r>
              <a:rPr lang="sv-SE" sz="1400" dirty="0" err="1" smtClean="0"/>
              <a:t>also</a:t>
            </a:r>
            <a:r>
              <a:rPr lang="sv-SE" sz="1400" dirty="0" smtClean="0"/>
              <a:t> for replacing </a:t>
            </a:r>
            <a:r>
              <a:rPr lang="sv-SE" sz="1400" dirty="0" err="1" smtClean="0"/>
              <a:t>significant</a:t>
            </a:r>
            <a:r>
              <a:rPr lang="sv-SE" sz="1400" dirty="0" smtClean="0"/>
              <a:t> parts of GMDSS, including NAVTEX, VHF, MF and HF </a:t>
            </a:r>
            <a:r>
              <a:rPr lang="sv-SE" sz="1400" dirty="0" err="1" smtClean="0"/>
              <a:t>coastal</a:t>
            </a:r>
            <a:r>
              <a:rPr lang="sv-SE" sz="1400" dirty="0" smtClean="0"/>
              <a:t> stations.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952" y="2085975"/>
            <a:ext cx="4953000" cy="3143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4136" y="5229225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Busy Hong Kong 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7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11004168" y="3237299"/>
            <a:ext cx="195943" cy="4816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9470570" y="3194648"/>
            <a:ext cx="195943" cy="4816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VDES – Next Generation AIS</a:t>
            </a:r>
            <a:endParaRPr lang="en-GB" dirty="0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838199" y="1437725"/>
            <a:ext cx="7707734" cy="2279797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1706563" algn="l"/>
              </a:tabLst>
            </a:pPr>
            <a:r>
              <a:rPr lang="en-GB" dirty="0" smtClean="0"/>
              <a:t>Standardisation work on-going for VDES (VHF </a:t>
            </a:r>
            <a:r>
              <a:rPr lang="en-GB" dirty="0"/>
              <a:t>Data Exchange System</a:t>
            </a:r>
            <a:r>
              <a:rPr lang="en-GB" dirty="0" smtClean="0"/>
              <a:t>), which is required for:</a:t>
            </a:r>
            <a:endParaRPr lang="en-GB" dirty="0"/>
          </a:p>
          <a:p>
            <a:pPr>
              <a:buFont typeface="+mj-lt"/>
              <a:buAutoNum type="arabicPeriod"/>
              <a:tabLst>
                <a:tab pos="1706563" algn="l"/>
              </a:tabLst>
            </a:pPr>
            <a:r>
              <a:rPr lang="en-GB" sz="1800" dirty="0" smtClean="0"/>
              <a:t>Capacity    – 	increased sea </a:t>
            </a:r>
            <a:r>
              <a:rPr lang="en-GB" sz="1800" dirty="0"/>
              <a:t>traffic density in busy </a:t>
            </a:r>
            <a:r>
              <a:rPr lang="en-GB" sz="1800" dirty="0" smtClean="0"/>
              <a:t>areas resulting in </a:t>
            </a:r>
            <a:br>
              <a:rPr lang="en-GB" sz="1800" dirty="0" smtClean="0"/>
            </a:br>
            <a:r>
              <a:rPr lang="en-GB" sz="1800" dirty="0" smtClean="0"/>
              <a:t>	overload of AIS</a:t>
            </a:r>
            <a:endParaRPr lang="en-GB" sz="1800" dirty="0"/>
          </a:p>
          <a:p>
            <a:pPr>
              <a:buFont typeface="+mj-lt"/>
              <a:buAutoNum type="arabicPeriod"/>
              <a:tabLst>
                <a:tab pos="1706563" algn="l"/>
              </a:tabLst>
            </a:pPr>
            <a:r>
              <a:rPr lang="en-GB" sz="1800" dirty="0" smtClean="0"/>
              <a:t>Bandwidth –	new </a:t>
            </a:r>
            <a:r>
              <a:rPr lang="en-GB" sz="1800" dirty="0"/>
              <a:t>applications for </a:t>
            </a:r>
            <a:r>
              <a:rPr lang="en-GB" sz="1800" dirty="0" smtClean="0"/>
              <a:t>E-navigation, e.g. Sea Traffic</a:t>
            </a:r>
            <a:br>
              <a:rPr lang="en-GB" sz="1800" dirty="0" smtClean="0"/>
            </a:br>
            <a:r>
              <a:rPr lang="en-GB" sz="1800" dirty="0" smtClean="0"/>
              <a:t>	Management (STM) lead by </a:t>
            </a:r>
            <a:r>
              <a:rPr lang="en-GB" sz="1800" i="1" dirty="0" err="1" smtClean="0"/>
              <a:t>Sjöfartsverket</a:t>
            </a:r>
            <a:endParaRPr lang="en-US" sz="1800" i="1" dirty="0"/>
          </a:p>
        </p:txBody>
      </p:sp>
      <p:sp>
        <p:nvSpPr>
          <p:cNvPr id="25" name="Rounded Rectangle 24"/>
          <p:cNvSpPr/>
          <p:nvPr/>
        </p:nvSpPr>
        <p:spPr>
          <a:xfrm>
            <a:off x="8801098" y="2057521"/>
            <a:ext cx="3157301" cy="549751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Application Specific Messaging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new radio channels)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8801098" y="2706128"/>
            <a:ext cx="3157301" cy="549751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VDE VHF Data Exchange</a:t>
            </a:r>
            <a:b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(8 new radio channels)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801096" y="3354736"/>
            <a:ext cx="1533600" cy="549751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VDE-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Terrestrial link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0425793" y="3354735"/>
            <a:ext cx="1532605" cy="549751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VDE-sat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Satellite link</a:t>
            </a:r>
          </a:p>
        </p:txBody>
      </p:sp>
      <p:sp>
        <p:nvSpPr>
          <p:cNvPr id="66" name="Rounded Rectangle 65"/>
          <p:cNvSpPr/>
          <p:nvPr/>
        </p:nvSpPr>
        <p:spPr>
          <a:xfrm rot="16200000">
            <a:off x="8690654" y="2167967"/>
            <a:ext cx="549750" cy="328859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ASM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ounded Rectangle 66"/>
          <p:cNvSpPr/>
          <p:nvPr/>
        </p:nvSpPr>
        <p:spPr>
          <a:xfrm rot="16200000">
            <a:off x="8690653" y="2816574"/>
            <a:ext cx="549750" cy="328859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VDE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8801097" y="1408914"/>
            <a:ext cx="3157301" cy="549751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Automatic Identification System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 radio channels)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Rounded Rectangle 69"/>
          <p:cNvSpPr/>
          <p:nvPr/>
        </p:nvSpPr>
        <p:spPr>
          <a:xfrm rot="16200000">
            <a:off x="8690653" y="1519360"/>
            <a:ext cx="549750" cy="328859"/>
          </a:xfrm>
          <a:prstGeom prst="roundRect">
            <a:avLst>
              <a:gd name="adj" fmla="val 930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ight Arrow 72"/>
          <p:cNvSpPr/>
          <p:nvPr/>
        </p:nvSpPr>
        <p:spPr>
          <a:xfrm>
            <a:off x="8337685" y="2238400"/>
            <a:ext cx="208249" cy="17553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ight Arrow 73"/>
          <p:cNvSpPr/>
          <p:nvPr/>
        </p:nvSpPr>
        <p:spPr>
          <a:xfrm>
            <a:off x="8337684" y="2893237"/>
            <a:ext cx="208249" cy="175532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096" y="4147078"/>
            <a:ext cx="3157302" cy="1867429"/>
          </a:xfrm>
          <a:prstGeom prst="rect">
            <a:avLst/>
          </a:prstGeom>
          <a:ln w="12700">
            <a:solidFill>
              <a:schemeClr val="accent4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257" y="3618955"/>
            <a:ext cx="6563116" cy="3114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Rounded Rectangle 22"/>
          <p:cNvSpPr/>
          <p:nvPr/>
        </p:nvSpPr>
        <p:spPr>
          <a:xfrm>
            <a:off x="8291963" y="132978"/>
            <a:ext cx="761216" cy="26127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VDES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9582336" y="131448"/>
            <a:ext cx="759600" cy="26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0450251" y="131448"/>
            <a:ext cx="759600" cy="26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ASM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317927" y="131448"/>
            <a:ext cx="759600" cy="2628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VDE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Equal 27"/>
          <p:cNvSpPr/>
          <p:nvPr/>
        </p:nvSpPr>
        <p:spPr>
          <a:xfrm>
            <a:off x="9161494" y="161489"/>
            <a:ext cx="312527" cy="224521"/>
          </a:xfrm>
          <a:prstGeom prst="mathEqual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4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55" y="253006"/>
            <a:ext cx="9098112" cy="1008000"/>
          </a:xfrm>
        </p:spPr>
        <p:txBody>
          <a:bodyPr/>
          <a:lstStyle/>
          <a:p>
            <a:r>
              <a:rPr lang="sv-SE" sz="2800" dirty="0" smtClean="0"/>
              <a:t>What is totally new in VDES compared to </a:t>
            </a:r>
            <a:r>
              <a:rPr lang="sv-SE" sz="2800" dirty="0" err="1" smtClean="0"/>
              <a:t>ais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592" y="1440575"/>
            <a:ext cx="6866112" cy="3836793"/>
          </a:xfrm>
        </p:spPr>
        <p:txBody>
          <a:bodyPr/>
          <a:lstStyle/>
          <a:p>
            <a:r>
              <a:rPr lang="sv-SE" dirty="0" smtClean="0"/>
              <a:t>Simultaneous reception and transmission for </a:t>
            </a:r>
            <a:r>
              <a:rPr lang="sv-SE" dirty="0" err="1" smtClean="0"/>
              <a:t>base</a:t>
            </a:r>
            <a:r>
              <a:rPr lang="sv-SE" dirty="0" smtClean="0"/>
              <a:t> stations.</a:t>
            </a:r>
          </a:p>
          <a:p>
            <a:r>
              <a:rPr lang="sv-SE" dirty="0" err="1" smtClean="0"/>
              <a:t>Satellite</a:t>
            </a:r>
            <a:r>
              <a:rPr lang="sv-SE" dirty="0" smtClean="0"/>
              <a:t>-to-ship world-wide </a:t>
            </a:r>
            <a:r>
              <a:rPr lang="sv-SE" dirty="0" err="1" smtClean="0"/>
              <a:t>communications</a:t>
            </a:r>
            <a:r>
              <a:rPr lang="sv-SE" dirty="0" smtClean="0"/>
              <a:t>. </a:t>
            </a:r>
          </a:p>
          <a:p>
            <a:r>
              <a:rPr lang="sv-SE" dirty="0" smtClean="0"/>
              <a:t>Up to 32 </a:t>
            </a:r>
            <a:r>
              <a:rPr lang="sv-SE" dirty="0" err="1" smtClean="0"/>
              <a:t>times</a:t>
            </a:r>
            <a:r>
              <a:rPr lang="sv-SE" dirty="0" smtClean="0"/>
              <a:t> more bandwidth compared to AIS.</a:t>
            </a:r>
          </a:p>
          <a:p>
            <a:r>
              <a:rPr lang="sv-SE" dirty="0" smtClean="0"/>
              <a:t>Base station and </a:t>
            </a:r>
            <a:r>
              <a:rPr lang="sv-SE" dirty="0" err="1" smtClean="0"/>
              <a:t>shore-network</a:t>
            </a:r>
            <a:r>
              <a:rPr lang="sv-SE" dirty="0" smtClean="0"/>
              <a:t> </a:t>
            </a:r>
            <a:r>
              <a:rPr lang="sv-SE" dirty="0" err="1" smtClean="0"/>
              <a:t>are</a:t>
            </a:r>
            <a:r>
              <a:rPr lang="sv-SE" dirty="0" smtClean="0"/>
              <a:t> more </a:t>
            </a:r>
            <a:r>
              <a:rPr lang="sv-SE" dirty="0" err="1" smtClean="0"/>
              <a:t>integrated</a:t>
            </a:r>
            <a:r>
              <a:rPr lang="sv-SE" dirty="0" smtClean="0"/>
              <a:t> for </a:t>
            </a:r>
            <a:r>
              <a:rPr lang="sv-SE" dirty="0" err="1"/>
              <a:t>efficient</a:t>
            </a:r>
            <a:r>
              <a:rPr lang="sv-SE" dirty="0"/>
              <a:t> spectrum </a:t>
            </a:r>
            <a:r>
              <a:rPr lang="sv-SE" dirty="0" smtClean="0"/>
              <a:t>management. This technology is </a:t>
            </a:r>
            <a:r>
              <a:rPr lang="sv-SE" dirty="0" err="1" smtClean="0"/>
              <a:t>denoted</a:t>
            </a:r>
            <a:r>
              <a:rPr lang="sv-SE" dirty="0"/>
              <a:t> Bulletin Board </a:t>
            </a:r>
            <a:r>
              <a:rPr lang="sv-SE" dirty="0" smtClean="0"/>
              <a:t>services and can be cloud based and </a:t>
            </a:r>
            <a:r>
              <a:rPr lang="sv-SE" dirty="0" err="1" smtClean="0"/>
              <a:t>adapted</a:t>
            </a:r>
            <a:r>
              <a:rPr lang="sv-SE" dirty="0" smtClean="0"/>
              <a:t> for E-navigation /STM.</a:t>
            </a:r>
          </a:p>
          <a:p>
            <a:r>
              <a:rPr lang="sv-SE" dirty="0" err="1" smtClean="0"/>
              <a:t>Better</a:t>
            </a:r>
            <a:r>
              <a:rPr lang="sv-SE" dirty="0" smtClean="0"/>
              <a:t> cyber </a:t>
            </a:r>
            <a:r>
              <a:rPr lang="sv-SE" dirty="0" err="1" smtClean="0"/>
              <a:t>security</a:t>
            </a:r>
            <a:r>
              <a:rPr lang="sv-SE" dirty="0" smtClean="0"/>
              <a:t> and integrity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B02D930-DB44-4942-904E-E6F11B0F3050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 descr="http://bayvalves.net/wp-content/uploads/2014/04/imo-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60" y="1820328"/>
            <a:ext cx="1308690" cy="130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www.itu.int/en/history/ImagesITUlogo/2011-ITU-logo-offici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66" y="3230028"/>
            <a:ext cx="1315780" cy="14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5128" y="1815511"/>
            <a:ext cx="1141174" cy="1570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28482" y="4908037"/>
            <a:ext cx="4134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Core VDES international </a:t>
            </a:r>
            <a:r>
              <a:rPr lang="sv-SE" dirty="0" err="1" smtClean="0"/>
              <a:t>stakeholders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025128" y="3526645"/>
            <a:ext cx="1141174" cy="117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2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430" b="12064"/>
          <a:stretch/>
        </p:blipFill>
        <p:spPr>
          <a:xfrm>
            <a:off x="7315200" y="1422885"/>
            <a:ext cx="4613275" cy="45989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5199" y="1423482"/>
            <a:ext cx="4613275" cy="4598377"/>
          </a:xfrm>
          <a:prstGeom prst="rect">
            <a:avLst/>
          </a:prstGeom>
          <a:solidFill>
            <a:srgbClr val="00285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4500" algn="l"/>
              </a:tabLst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Transponder Tech Products shall be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Leading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VDES </a:t>
            </a: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Technology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through: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8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complete, certified VDES product portfolio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Active participation in international standardisation work</a:t>
            </a:r>
          </a:p>
          <a:p>
            <a:pPr marL="2857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444500" algn="l"/>
              </a:tabLst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Innovative new applications such as </a:t>
            </a:r>
            <a:b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 Traffic Management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622787" y="5964417"/>
            <a:ext cx="6593560" cy="851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421" y="-71013"/>
            <a:ext cx="10515600" cy="1325563"/>
          </a:xfrm>
        </p:spPr>
        <p:txBody>
          <a:bodyPr/>
          <a:lstStyle/>
          <a:p>
            <a:r>
              <a:rPr lang="en-GB" dirty="0" smtClean="0"/>
              <a:t>VDES Strategy – Next Generation AIS</a:t>
            </a:r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9572" y="6281383"/>
            <a:ext cx="0" cy="21740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40782" y="6281383"/>
            <a:ext cx="0" cy="21740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401992" y="6281383"/>
            <a:ext cx="0" cy="21740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86690" y="6281383"/>
            <a:ext cx="0" cy="21740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555834" y="6281383"/>
            <a:ext cx="0" cy="21740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3054" y="62054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14264" y="62054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2844" y="62054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51638" y="620542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4321" y="4654365"/>
            <a:ext cx="3505084" cy="236648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R60 Base Station ASM &amp; AIS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7" y="2804243"/>
            <a:ext cx="2430462" cy="85359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77" y="2804244"/>
            <a:ext cx="1525814" cy="850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242" y="3654523"/>
            <a:ext cx="2542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R60 VDES Modular Base Station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37419" y="3654523"/>
            <a:ext cx="167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R6 Mobile prototype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Isosceles Triangle 3"/>
          <p:cNvSpPr/>
          <p:nvPr/>
        </p:nvSpPr>
        <p:spPr>
          <a:xfrm rot="10800000">
            <a:off x="697421" y="4474480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3186" y="4308392"/>
            <a:ext cx="94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 #1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0800000">
            <a:off x="3273943" y="4485551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82466" y="4319463"/>
            <a:ext cx="1161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Serial Production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340782" y="5227683"/>
            <a:ext cx="4618251" cy="236648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R60 Base Station VDE module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0800000">
            <a:off x="3696738" y="5047798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02967" y="4881710"/>
            <a:ext cx="78185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 #1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0800000">
            <a:off x="6405067" y="5058869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938303" y="4892781"/>
            <a:ext cx="112012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Serial Production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40782" y="5799577"/>
            <a:ext cx="4628429" cy="236648"/>
          </a:xfrm>
          <a:prstGeom prst="rect">
            <a:avLst/>
          </a:prstGeom>
          <a:solidFill>
            <a:schemeClr val="accent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R6 Mobile VDES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0800000">
            <a:off x="3710435" y="5619692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402967" y="5453604"/>
            <a:ext cx="8175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 #1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Isosceles Triangle 61"/>
          <p:cNvSpPr/>
          <p:nvPr/>
        </p:nvSpPr>
        <p:spPr>
          <a:xfrm rot="10800000">
            <a:off x="6418764" y="5630763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938303" y="5464675"/>
            <a:ext cx="10336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Serial Production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573" y="1584434"/>
            <a:ext cx="703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 for new VDES (VHF Data Exchange System) portfolio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addition to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AIS, VDES also includes ASM and VDE channels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73737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Isosceles Triangle 69"/>
          <p:cNvSpPr/>
          <p:nvPr/>
        </p:nvSpPr>
        <p:spPr>
          <a:xfrm rot="10800000">
            <a:off x="2242356" y="4479636"/>
            <a:ext cx="180000" cy="180000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88121" y="4313548"/>
            <a:ext cx="941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Prototype #2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09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5" val="X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2" val="Export controlle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1" val="Company unclassifie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4" val="XXXX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3" val="Na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2" val="Export controlle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1" val="Company unclassifie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E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5" val="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4" val="XXXX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HEADER3" val="Name"/>
</p:tagLst>
</file>

<file path=ppt/theme/theme1.xml><?xml version="1.0" encoding="utf-8"?>
<a:theme xmlns:a="http://schemas.openxmlformats.org/drawingml/2006/main" name="Saab PowerPoint template 150925">
  <a:themeElements>
    <a:clrScheme name="Saab">
      <a:dk1>
        <a:sysClr val="windowText" lastClr="000000"/>
      </a:dk1>
      <a:lt1>
        <a:sysClr val="window" lastClr="FFFFFF"/>
      </a:lt1>
      <a:dk2>
        <a:srgbClr val="CCCCCC"/>
      </a:dk2>
      <a:lt2>
        <a:srgbClr val="002459"/>
      </a:lt2>
      <a:accent1>
        <a:srgbClr val="646464"/>
      </a:accent1>
      <a:accent2>
        <a:srgbClr val="969696"/>
      </a:accent2>
      <a:accent3>
        <a:srgbClr val="CDCDCD"/>
      </a:accent3>
      <a:accent4>
        <a:srgbClr val="EBEBEB"/>
      </a:accent4>
      <a:accent5>
        <a:srgbClr val="002459"/>
      </a:accent5>
      <a:accent6>
        <a:srgbClr val="CC0000"/>
      </a:accent6>
      <a:hlink>
        <a:srgbClr val="4997C0"/>
      </a:hlink>
      <a:folHlink>
        <a:srgbClr val="4997C0"/>
      </a:folHlink>
    </a:clrScheme>
    <a:fontScheme name="SA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ab_150422" id="{F9974022-7249-4391-BA28-C0CC6F1F9828}" vid="{1DE8A1AF-29F2-40FE-AF6C-0D3899CB8324}"/>
    </a:ext>
  </a:extLst>
</a:theme>
</file>

<file path=ppt/theme/theme2.xml><?xml version="1.0" encoding="utf-8"?>
<a:theme xmlns:a="http://schemas.openxmlformats.org/drawingml/2006/main" name="Saab">
  <a:themeElements>
    <a:clrScheme name="Saab">
      <a:dk1>
        <a:sysClr val="windowText" lastClr="000000"/>
      </a:dk1>
      <a:lt1>
        <a:sysClr val="window" lastClr="FFFFFF"/>
      </a:lt1>
      <a:dk2>
        <a:srgbClr val="CCCCCC"/>
      </a:dk2>
      <a:lt2>
        <a:srgbClr val="002459"/>
      </a:lt2>
      <a:accent1>
        <a:srgbClr val="646464"/>
      </a:accent1>
      <a:accent2>
        <a:srgbClr val="969696"/>
      </a:accent2>
      <a:accent3>
        <a:srgbClr val="CDCDCD"/>
      </a:accent3>
      <a:accent4>
        <a:srgbClr val="EBEBEB"/>
      </a:accent4>
      <a:accent5>
        <a:srgbClr val="002459"/>
      </a:accent5>
      <a:accent6>
        <a:srgbClr val="CC0000"/>
      </a:accent6>
      <a:hlink>
        <a:srgbClr val="4997C0"/>
      </a:hlink>
      <a:folHlink>
        <a:srgbClr val="4997C0"/>
      </a:folHlink>
    </a:clrScheme>
    <a:fontScheme name="SAAB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ab_150422" id="{F9974022-7249-4391-BA28-C0CC6F1F9828}" vid="{1DE8A1AF-29F2-40FE-AF6C-0D3899CB8324}"/>
    </a:ext>
  </a:extLst>
</a:theme>
</file>

<file path=ppt/theme/theme3.xml><?xml version="1.0" encoding="utf-8"?>
<a:theme xmlns:a="http://schemas.openxmlformats.org/drawingml/2006/main" name="SAAB_ppt_template_NEW">
  <a:themeElements>
    <a:clrScheme name="Saab CVI">
      <a:dk1>
        <a:sysClr val="windowText" lastClr="000000"/>
      </a:dk1>
      <a:lt1>
        <a:sysClr val="window" lastClr="FFFFFF"/>
      </a:lt1>
      <a:dk2>
        <a:srgbClr val="373737"/>
      </a:dk2>
      <a:lt2>
        <a:srgbClr val="E1E1DC"/>
      </a:lt2>
      <a:accent1>
        <a:srgbClr val="373737"/>
      </a:accent1>
      <a:accent2>
        <a:srgbClr val="E1E1DC"/>
      </a:accent2>
      <a:accent3>
        <a:srgbClr val="FAB900"/>
      </a:accent3>
      <a:accent4>
        <a:srgbClr val="BEAF96"/>
      </a:accent4>
      <a:accent5>
        <a:srgbClr val="00508C"/>
      </a:accent5>
      <a:accent6>
        <a:srgbClr val="E614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>
          <a:lnSpc>
            <a:spcPct val="100000"/>
          </a:lnSpc>
          <a:spcBef>
            <a:spcPts val="0"/>
          </a:spcBef>
          <a:defRPr sz="1400"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ab_ppt_template" id="{C1DD67FF-02AD-4173-A217-826F1B2F7966}" vid="{2ECFC550-A9B9-4111-AE5D-F32E850A2B2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3786</TotalTime>
  <Words>2372</Words>
  <Application>Microsoft Office PowerPoint</Application>
  <PresentationFormat>Widescreen</PresentationFormat>
  <Paragraphs>285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Aktiv Grotesk Trial Bold</vt:lpstr>
      <vt:lpstr>Arial</vt:lpstr>
      <vt:lpstr>Calibri</vt:lpstr>
      <vt:lpstr>Helvetica</vt:lpstr>
      <vt:lpstr>Times New Roman</vt:lpstr>
      <vt:lpstr>Saab PowerPoint template 150925</vt:lpstr>
      <vt:lpstr>Saab</vt:lpstr>
      <vt:lpstr>SAAB_ppt_template_NEW</vt:lpstr>
      <vt:lpstr>STM and VDES are interlinked regulations and standards  </vt:lpstr>
      <vt:lpstr>Presenter  - Peter Bergljung</vt:lpstr>
      <vt:lpstr>STM and VDES</vt:lpstr>
      <vt:lpstr>BACKGROUND – What is VDES and AIS</vt:lpstr>
      <vt:lpstr>Current ship borne (on board) AIS &amp; DGNSS system</vt:lpstr>
      <vt:lpstr>Rationale for VDES </vt:lpstr>
      <vt:lpstr>VDES – Next Generation AIS</vt:lpstr>
      <vt:lpstr>What is totally new in VDES compared to ais</vt:lpstr>
      <vt:lpstr>VDES Strategy – Next Generation AIS</vt:lpstr>
      <vt:lpstr>R60 VDES Main Features</vt:lpstr>
      <vt:lpstr>Cyber Security IN VDES</vt:lpstr>
      <vt:lpstr>VDES Main global Challenges</vt:lpstr>
      <vt:lpstr>E-Navigation and Sea Traffic Management </vt:lpstr>
      <vt:lpstr>Organization(s) involved in STM </vt:lpstr>
      <vt:lpstr>STM Cooperation projects</vt:lpstr>
      <vt:lpstr>History of STM</vt:lpstr>
      <vt:lpstr>STM introduction</vt:lpstr>
      <vt:lpstr>STM route exchange</vt:lpstr>
      <vt:lpstr>MAIN Difference between AIS and VDES binary messages structue</vt:lpstr>
      <vt:lpstr>STM introduction cont.</vt:lpstr>
      <vt:lpstr>Current STM Service types</vt:lpstr>
      <vt:lpstr>STM/DEMO SETUP FROM IALA Incheon Conference 2018</vt:lpstr>
      <vt:lpstr>SAAB IALA VDES/STM DEMO SETUP</vt:lpstr>
      <vt:lpstr>Conclusions about STM and VDES</vt:lpstr>
    </vt:vector>
  </TitlesOfParts>
  <Company>Saab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solutions strategy</dc:title>
  <dc:creator>De Laval Pontus</dc:creator>
  <cp:lastModifiedBy>Bergljung Peter</cp:lastModifiedBy>
  <cp:revision>351</cp:revision>
  <cp:lastPrinted>2019-01-23T07:36:01Z</cp:lastPrinted>
  <dcterms:created xsi:type="dcterms:W3CDTF">2017-02-15T09:02:09Z</dcterms:created>
  <dcterms:modified xsi:type="dcterms:W3CDTF">2019-02-06T17:44:03Z</dcterms:modified>
</cp:coreProperties>
</file>