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8"/>
  </p:notesMasterIdLst>
  <p:handoutMasterIdLst>
    <p:handoutMasterId r:id="rId29"/>
  </p:handoutMasterIdLst>
  <p:sldIdLst>
    <p:sldId id="512" r:id="rId2"/>
    <p:sldId id="519" r:id="rId3"/>
    <p:sldId id="520" r:id="rId4"/>
    <p:sldId id="504" r:id="rId5"/>
    <p:sldId id="525" r:id="rId6"/>
    <p:sldId id="526" r:id="rId7"/>
    <p:sldId id="521" r:id="rId8"/>
    <p:sldId id="523" r:id="rId9"/>
    <p:sldId id="527" r:id="rId10"/>
    <p:sldId id="567" r:id="rId11"/>
    <p:sldId id="554" r:id="rId12"/>
    <p:sldId id="533" r:id="rId13"/>
    <p:sldId id="541" r:id="rId14"/>
    <p:sldId id="543" r:id="rId15"/>
    <p:sldId id="563" r:id="rId16"/>
    <p:sldId id="545" r:id="rId17"/>
    <p:sldId id="546" r:id="rId18"/>
    <p:sldId id="562" r:id="rId19"/>
    <p:sldId id="555" r:id="rId20"/>
    <p:sldId id="566" r:id="rId21"/>
    <p:sldId id="564" r:id="rId22"/>
    <p:sldId id="565" r:id="rId23"/>
    <p:sldId id="569" r:id="rId24"/>
    <p:sldId id="568" r:id="rId25"/>
    <p:sldId id="570" r:id="rId26"/>
    <p:sldId id="396" r:id="rId27"/>
  </p:sldIdLst>
  <p:sldSz cx="9144000" cy="6858000" type="screen4x3"/>
  <p:notesSz cx="7099300" cy="10234613"/>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255">
          <p15:clr>
            <a:srgbClr val="A4A3A4"/>
          </p15:clr>
        </p15:guide>
        <p15:guide id="3" orient="horz" pos="1706">
          <p15:clr>
            <a:srgbClr val="A4A3A4"/>
          </p15:clr>
        </p15:guide>
        <p15:guide id="4" orient="horz" pos="1117">
          <p15:clr>
            <a:srgbClr val="A4A3A4"/>
          </p15:clr>
        </p15:guide>
        <p15:guide id="5" pos="5466">
          <p15:clr>
            <a:srgbClr val="A4A3A4"/>
          </p15:clr>
        </p15:guide>
        <p15:guide id="6" pos="294">
          <p15:clr>
            <a:srgbClr val="A4A3A4"/>
          </p15:clr>
        </p15:guide>
      </p15:sldGuideLst>
    </p:ext>
    <p:ext uri="{2D200454-40CA-4A62-9FC3-DE9A4176ACB9}">
      <p15:notesGuideLst xmlns:p15="http://schemas.microsoft.com/office/powerpoint/2012/main">
        <p15:guide id="1" orient="horz" pos="386">
          <p15:clr>
            <a:srgbClr val="A4A3A4"/>
          </p15:clr>
        </p15:guide>
        <p15:guide id="2" orient="horz" pos="5834">
          <p15:clr>
            <a:srgbClr val="A4A3A4"/>
          </p15:clr>
        </p15:guide>
        <p15:guide id="3" orient="horz" pos="2202">
          <p15:clr>
            <a:srgbClr val="A4A3A4"/>
          </p15:clr>
        </p15:guide>
        <p15:guide id="4" orient="horz" pos="2066">
          <p15:clr>
            <a:srgbClr val="A4A3A4"/>
          </p15:clr>
        </p15:guide>
        <p15:guide id="5" pos="309">
          <p15:clr>
            <a:srgbClr val="A4A3A4"/>
          </p15:clr>
        </p15:guide>
        <p15:guide id="6" pos="3973">
          <p15:clr>
            <a:srgbClr val="A4A3A4"/>
          </p15:clr>
        </p15:guide>
        <p15:guide id="7" orient="horz" pos="400">
          <p15:clr>
            <a:srgbClr val="A4A3A4"/>
          </p15:clr>
        </p15:guide>
        <p15:guide id="8" orient="horz" pos="6047">
          <p15:clr>
            <a:srgbClr val="A4A3A4"/>
          </p15:clr>
        </p15:guide>
        <p15:guide id="9" orient="horz" pos="2282">
          <p15:clr>
            <a:srgbClr val="A4A3A4"/>
          </p15:clr>
        </p15:guide>
        <p15:guide id="10" orient="horz" pos="2141">
          <p15:clr>
            <a:srgbClr val="A4A3A4"/>
          </p15:clr>
        </p15:guide>
        <p15:guide id="11" pos="323">
          <p15:clr>
            <a:srgbClr val="A4A3A4"/>
          </p15:clr>
        </p15:guide>
        <p15:guide id="12" pos="41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A0A"/>
    <a:srgbClr val="B1C800"/>
    <a:srgbClr val="179C7D"/>
    <a:srgbClr val="D4E6F4"/>
    <a:srgbClr val="A2D7CB"/>
    <a:srgbClr val="5CBAA4"/>
    <a:srgbClr val="4C99B2"/>
    <a:srgbClr val="99C5D3"/>
    <a:srgbClr val="66A8BE"/>
    <a:srgbClr val="B2D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8800" autoAdjust="0"/>
  </p:normalViewPr>
  <p:slideViewPr>
    <p:cSldViewPr showGuides="1">
      <p:cViewPr>
        <p:scale>
          <a:sx n="182" d="100"/>
          <a:sy n="182" d="100"/>
        </p:scale>
        <p:origin x="1566" y="150"/>
      </p:cViewPr>
      <p:guideLst>
        <p:guide orient="horz" pos="3793"/>
        <p:guide orient="horz" pos="255"/>
        <p:guide orient="horz" pos="1706"/>
        <p:guide orient="horz" pos="1117"/>
        <p:guide pos="5466"/>
        <p:guide pos="294"/>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2196" y="-72"/>
      </p:cViewPr>
      <p:guideLst>
        <p:guide orient="horz" pos="386"/>
        <p:guide orient="horz" pos="5834"/>
        <p:guide orient="horz" pos="2202"/>
        <p:guide orient="horz" pos="2066"/>
        <p:guide pos="309"/>
        <p:guide pos="3973"/>
        <p:guide orient="horz" pos="400"/>
        <p:guide orient="horz" pos="6047"/>
        <p:guide orient="horz" pos="2282"/>
        <p:guide orient="horz" pos="2141"/>
        <p:guide pos="323"/>
        <p:guide pos="4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5805" cy="512061"/>
          </a:xfrm>
          <a:prstGeom prst="rect">
            <a:avLst/>
          </a:prstGeom>
        </p:spPr>
        <p:txBody>
          <a:bodyPr vert="horz" lIns="95479" tIns="47740" rIns="95479" bIns="47740" rtlCol="0"/>
          <a:lstStyle>
            <a:lvl1pPr algn="l">
              <a:defRPr sz="1200"/>
            </a:lvl1pPr>
          </a:lstStyle>
          <a:p>
            <a:endParaRPr lang="de-DE"/>
          </a:p>
        </p:txBody>
      </p:sp>
      <p:sp>
        <p:nvSpPr>
          <p:cNvPr id="3" name="Datumsplatzhalter 2"/>
          <p:cNvSpPr>
            <a:spLocks noGrp="1"/>
          </p:cNvSpPr>
          <p:nvPr>
            <p:ph type="dt" sz="quarter" idx="1"/>
          </p:nvPr>
        </p:nvSpPr>
        <p:spPr>
          <a:xfrm>
            <a:off x="4021821" y="0"/>
            <a:ext cx="3075805" cy="512061"/>
          </a:xfrm>
          <a:prstGeom prst="rect">
            <a:avLst/>
          </a:prstGeom>
        </p:spPr>
        <p:txBody>
          <a:bodyPr vert="horz" lIns="95479" tIns="47740" rIns="95479" bIns="47740" rtlCol="0"/>
          <a:lstStyle>
            <a:lvl1pPr algn="r">
              <a:defRPr sz="1200"/>
            </a:lvl1pPr>
          </a:lstStyle>
          <a:p>
            <a:fld id="{712E56AE-624E-49E0-8ED0-94A91F974A6E}" type="datetimeFigureOut">
              <a:rPr lang="de-DE" smtClean="0"/>
              <a:t>07.02.2019</a:t>
            </a:fld>
            <a:endParaRPr lang="de-DE"/>
          </a:p>
        </p:txBody>
      </p:sp>
      <p:sp>
        <p:nvSpPr>
          <p:cNvPr id="4" name="Fußzeilenplatzhalter 3"/>
          <p:cNvSpPr>
            <a:spLocks noGrp="1"/>
          </p:cNvSpPr>
          <p:nvPr>
            <p:ph type="ftr" sz="quarter" idx="2"/>
          </p:nvPr>
        </p:nvSpPr>
        <p:spPr>
          <a:xfrm>
            <a:off x="1" y="9720908"/>
            <a:ext cx="3075805" cy="512061"/>
          </a:xfrm>
          <a:prstGeom prst="rect">
            <a:avLst/>
          </a:prstGeom>
        </p:spPr>
        <p:txBody>
          <a:bodyPr vert="horz" lIns="95479" tIns="47740" rIns="95479" bIns="47740" rtlCol="0" anchor="b"/>
          <a:lstStyle>
            <a:lvl1pPr algn="l">
              <a:defRPr sz="1200"/>
            </a:lvl1pPr>
          </a:lstStyle>
          <a:p>
            <a:endParaRPr lang="de-DE"/>
          </a:p>
        </p:txBody>
      </p:sp>
      <p:sp>
        <p:nvSpPr>
          <p:cNvPr id="5" name="Foliennummernplatzhalter 4"/>
          <p:cNvSpPr>
            <a:spLocks noGrp="1"/>
          </p:cNvSpPr>
          <p:nvPr>
            <p:ph type="sldNum" sz="quarter" idx="3"/>
          </p:nvPr>
        </p:nvSpPr>
        <p:spPr>
          <a:xfrm>
            <a:off x="4021821" y="9720908"/>
            <a:ext cx="3075805" cy="512061"/>
          </a:xfrm>
          <a:prstGeom prst="rect">
            <a:avLst/>
          </a:prstGeom>
        </p:spPr>
        <p:txBody>
          <a:bodyPr vert="horz" lIns="95479" tIns="47740" rIns="95479" bIns="47740"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12355" y="0"/>
            <a:ext cx="3796798" cy="512061"/>
          </a:xfrm>
          <a:prstGeom prst="rect">
            <a:avLst/>
          </a:prstGeom>
        </p:spPr>
        <p:txBody>
          <a:bodyPr vert="horz" lIns="0" tIns="93975" rIns="95479" bIns="47740" rtlCol="0"/>
          <a:lstStyle>
            <a:lvl1pPr algn="l">
              <a:defRPr sz="1200">
                <a:latin typeface="Frutiger LT Com 55 Roman" pitchFamily="34" charset="0"/>
              </a:defRPr>
            </a:lvl1pPr>
          </a:lstStyle>
          <a:p>
            <a:endParaRPr lang="de-DE" dirty="0"/>
          </a:p>
        </p:txBody>
      </p:sp>
      <p:sp>
        <p:nvSpPr>
          <p:cNvPr id="3" name="Datumsplatzhalter 2"/>
          <p:cNvSpPr>
            <a:spLocks noGrp="1"/>
          </p:cNvSpPr>
          <p:nvPr>
            <p:ph type="dt" idx="1"/>
          </p:nvPr>
        </p:nvSpPr>
        <p:spPr>
          <a:xfrm>
            <a:off x="5068654" y="0"/>
            <a:ext cx="1518291" cy="512061"/>
          </a:xfrm>
          <a:prstGeom prst="rect">
            <a:avLst/>
          </a:prstGeom>
        </p:spPr>
        <p:txBody>
          <a:bodyPr vert="horz" lIns="95479" tIns="93975" rIns="0" bIns="47740" rtlCol="0"/>
          <a:lstStyle>
            <a:lvl1pPr algn="r">
              <a:defRPr sz="1200">
                <a:latin typeface="Frutiger LT Com 55 Roman" pitchFamily="34" charset="0"/>
              </a:defRPr>
            </a:lvl1pPr>
          </a:lstStyle>
          <a:p>
            <a:fld id="{D64C5CA1-81F4-43E1-8D15-34184FE6F392}" type="datetimeFigureOut">
              <a:rPr lang="de-DE" smtClean="0"/>
              <a:pPr/>
              <a:t>07.02.2019</a:t>
            </a:fld>
            <a:endParaRPr lang="de-DE" dirty="0"/>
          </a:p>
        </p:txBody>
      </p:sp>
      <p:sp>
        <p:nvSpPr>
          <p:cNvPr id="4" name="Folienbildplatzhalter 3"/>
          <p:cNvSpPr>
            <a:spLocks noGrp="1" noRot="1" noChangeAspect="1"/>
          </p:cNvSpPr>
          <p:nvPr>
            <p:ph type="sldImg" idx="2"/>
          </p:nvPr>
        </p:nvSpPr>
        <p:spPr>
          <a:xfrm>
            <a:off x="544513" y="636588"/>
            <a:ext cx="3683000" cy="2762250"/>
          </a:xfrm>
          <a:prstGeom prst="rect">
            <a:avLst/>
          </a:prstGeom>
          <a:noFill/>
          <a:ln w="12700">
            <a:solidFill>
              <a:prstClr val="black"/>
            </a:solidFill>
          </a:ln>
        </p:spPr>
        <p:txBody>
          <a:bodyPr vert="horz" lIns="95479" tIns="47740" rIns="95479" bIns="47740" rtlCol="0" anchor="ctr"/>
          <a:lstStyle/>
          <a:p>
            <a:endParaRPr lang="de-DE" dirty="0"/>
          </a:p>
        </p:txBody>
      </p:sp>
      <p:sp>
        <p:nvSpPr>
          <p:cNvPr id="5" name="Notizenplatzhalter 4"/>
          <p:cNvSpPr>
            <a:spLocks noGrp="1"/>
          </p:cNvSpPr>
          <p:nvPr>
            <p:ph type="body" sz="quarter" idx="3"/>
          </p:nvPr>
        </p:nvSpPr>
        <p:spPr>
          <a:xfrm>
            <a:off x="512355" y="3623936"/>
            <a:ext cx="6074591" cy="597453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512355" y="9720908"/>
            <a:ext cx="3796798" cy="512061"/>
          </a:xfrm>
          <a:prstGeom prst="rect">
            <a:avLst/>
          </a:prstGeom>
        </p:spPr>
        <p:txBody>
          <a:bodyPr vert="horz" lIns="0" tIns="47740" rIns="95479" bIns="187951" rtlCol="0" anchor="b"/>
          <a:lstStyle>
            <a:lvl1pPr algn="l">
              <a:defRPr sz="1200">
                <a:latin typeface="Frutiger LT Com 55 Roman" pitchFamily="34" charset="0"/>
              </a:defRPr>
            </a:lvl1pPr>
          </a:lstStyle>
          <a:p>
            <a:endParaRPr lang="de-DE" dirty="0"/>
          </a:p>
        </p:txBody>
      </p:sp>
      <p:sp>
        <p:nvSpPr>
          <p:cNvPr id="7" name="Foliennummernplatzhalter 6"/>
          <p:cNvSpPr>
            <a:spLocks noGrp="1"/>
          </p:cNvSpPr>
          <p:nvPr>
            <p:ph type="sldNum" sz="quarter" idx="5"/>
          </p:nvPr>
        </p:nvSpPr>
        <p:spPr>
          <a:xfrm>
            <a:off x="5068653" y="9720908"/>
            <a:ext cx="1518291" cy="512061"/>
          </a:xfrm>
          <a:prstGeom prst="rect">
            <a:avLst/>
          </a:prstGeom>
        </p:spPr>
        <p:txBody>
          <a:bodyPr vert="horz" lIns="95479" tIns="47740" rIns="0" bIns="187951" rtlCol="0" anchor="b"/>
          <a:lstStyle>
            <a:lvl1pPr algn="r">
              <a:defRPr sz="1200">
                <a:latin typeface="Frutiger LT Com 55 Roman" pitchFamily="34" charset="0"/>
              </a:defRPr>
            </a:lvl1pPr>
          </a:lstStyle>
          <a:p>
            <a:fld id="{6F118F77-BF2E-4843-AA6C-ED9ACCB38B45}" type="slidenum">
              <a:rPr lang="de-DE" smtClean="0"/>
              <a:pPr/>
              <a:t>‹Nr.›</a:t>
            </a:fld>
            <a:endParaRPr lang="de-DE" dirty="0"/>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1" dirty="0"/>
              <a:t>MONALISA 2.0 is an European TEN-T project that aims at contributing to a continuous improvement and development of efficient, safe and environmentally friendly maritime transport by implementation of a series of measures in accordance with the EU's transport policies. Amongst others, this includes developing several operations and tools towards the deployment of future sea traffic management.</a:t>
            </a:r>
            <a:endParaRPr lang="en-US" dirty="0"/>
          </a:p>
          <a:p>
            <a:r>
              <a:rPr lang="en-GB" i="1" dirty="0"/>
              <a:t> </a:t>
            </a:r>
            <a:endParaRPr lang="en-US" dirty="0"/>
          </a:p>
          <a:p>
            <a:r>
              <a:rPr lang="en-GB" i="1" dirty="0"/>
              <a:t>As a trial area, a joint network of different ship handling simulations centres in Europe, the “European Maritime Simulator Network EMSN”, will be established. The EMSN shall serve as a macro simulation environment to test and verify the feasibility and benefits of the developed MONALISA operations. While EMSN’s main purpose within MONALISA is to study the effect of “Route Exchange” and “Sea Traffic Coordination Centre” on safety, environment and efficiency, the EMSN itself is a sustainable investment in connecting ship handling simulators to a Distributed Interactive Simulation environment that provides long-term opportunities with regards to e.g. Formal Safety Assessments even beyond MONALISA. The presentation will give a short overview about the scope and possibilities of the EMSN as well as the technical background to illustrate EMSN’s role and capabilities within the MONALISA 2.0 test-bed.</a:t>
            </a:r>
            <a:endParaRPr lang="en-US" dirty="0"/>
          </a:p>
          <a:p>
            <a:endParaRPr lang="en-US"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dirty="0"/>
          </a:p>
        </p:txBody>
      </p:sp>
    </p:spTree>
    <p:extLst>
      <p:ext uri="{BB962C8B-B14F-4D97-AF65-F5344CB8AC3E}">
        <p14:creationId xmlns:p14="http://schemas.microsoft.com/office/powerpoint/2010/main" val="5602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dirty="0"/>
          </a:p>
        </p:txBody>
      </p:sp>
    </p:spTree>
    <p:extLst>
      <p:ext uri="{BB962C8B-B14F-4D97-AF65-F5344CB8AC3E}">
        <p14:creationId xmlns:p14="http://schemas.microsoft.com/office/powerpoint/2010/main" val="132497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1" dirty="0"/>
              <a:t>MONALISA 2.0 is an European TEN-T project that aims at contributing to a continuous improvement and development of efficient, safe and environmentally friendly maritime transport by implementation of a series of measures in accordance with the EU's transport policies. Amongst others, this includes developing several operations and tools towards the deployment of future sea traffic management.</a:t>
            </a:r>
            <a:endParaRPr lang="en-US" dirty="0"/>
          </a:p>
          <a:p>
            <a:r>
              <a:rPr lang="en-GB" i="1" dirty="0"/>
              <a:t> </a:t>
            </a:r>
            <a:endParaRPr lang="en-US" dirty="0"/>
          </a:p>
          <a:p>
            <a:r>
              <a:rPr lang="en-GB" i="1" dirty="0"/>
              <a:t>As a trial area, a joint network of different ship handling simulations centres in Europe, the “European Maritime Simulator Network EMSN”, will be established. The EMSN shall serve as a macro simulation environment to test and verify the feasibility and benefits of the developed MONALISA operations. While EMSN’s main purpose within MONALISA is to study the effect of “Route Exchange” and “Sea Traffic Coordination Centre” on safety, environment and efficiency, the EMSN itself is a sustainable investment in connecting ship handling simulators to a Distributed Interactive Simulation environment that provides long-term opportunities with regards to e.g. Formal Safety Assessments even beyond MONALISA. The presentation will give a short overview about the scope and possibilities of the EMSN as well as the technical background to illustrate EMSN’s role and capabilities within the MONALISA 2.0 test-bed.</a:t>
            </a:r>
            <a:endParaRPr lang="en-US" dirty="0"/>
          </a:p>
          <a:p>
            <a:endParaRPr lang="en-US"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dirty="0"/>
          </a:p>
        </p:txBody>
      </p:sp>
    </p:spTree>
    <p:extLst>
      <p:ext uri="{BB962C8B-B14F-4D97-AF65-F5344CB8AC3E}">
        <p14:creationId xmlns:p14="http://schemas.microsoft.com/office/powerpoint/2010/main" val="56020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fld id="{FC003F13-BFD1-45E1-A829-2B84F1DBC321}" type="slidenum">
              <a:rPr lang="de-DE" smtClean="0"/>
              <a:t>13</a:t>
            </a:fld>
            <a:endParaRPr lang="de-DE"/>
          </a:p>
        </p:txBody>
      </p:sp>
    </p:spTree>
    <p:extLst>
      <p:ext uri="{BB962C8B-B14F-4D97-AF65-F5344CB8AC3E}">
        <p14:creationId xmlns:p14="http://schemas.microsoft.com/office/powerpoint/2010/main" val="210344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1" dirty="0"/>
              <a:t>MONALISA 2.0 is an European TEN-T project that aims at contributing to a continuous improvement and development of efficient, safe and environmentally friendly maritime transport by implementation of a series of measures in accordance with the EU's transport policies. Amongst others, this includes developing several operations and tools towards the deployment of future sea traffic management.</a:t>
            </a:r>
            <a:endParaRPr lang="en-US" dirty="0"/>
          </a:p>
          <a:p>
            <a:r>
              <a:rPr lang="en-GB" i="1" dirty="0"/>
              <a:t> </a:t>
            </a:r>
            <a:endParaRPr lang="en-US" dirty="0"/>
          </a:p>
          <a:p>
            <a:r>
              <a:rPr lang="en-GB" i="1" dirty="0"/>
              <a:t>As a trial area, a joint network of different ship handling simulations centres in Europe, the “European Maritime Simulator Network EMSN”, will be established. The EMSN shall serve as a macro simulation environment to test and verify the feasibility and benefits of the developed MONALISA operations. While EMSN’s main purpose within MONALISA is to study the effect of “Route Exchange” and “Sea Traffic Coordination Centre” on safety, environment and efficiency, the EMSN itself is a sustainable investment in connecting ship handling simulators to a Distributed Interactive Simulation environment that provides long-term opportunities with regards to e.g. Formal Safety Assessments even beyond MONALISA. The presentation will give a short overview about the scope and possibilities of the EMSN as well as the technical background to illustrate EMSN’s role and capabilities within the MONALISA 2.0 test-bed.</a:t>
            </a:r>
            <a:endParaRPr lang="en-US" dirty="0"/>
          </a:p>
          <a:p>
            <a:endParaRPr lang="en-US"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dirty="0"/>
          </a:p>
        </p:txBody>
      </p:sp>
    </p:spTree>
    <p:extLst>
      <p:ext uri="{BB962C8B-B14F-4D97-AF65-F5344CB8AC3E}">
        <p14:creationId xmlns:p14="http://schemas.microsoft.com/office/powerpoint/2010/main" val="80754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i="1" dirty="0"/>
              <a:t>MONALISA 2.0 is an European TEN-T project that aims at contributing to a continuous improvement and development of efficient, safe and environmentally friendly maritime transport by implementation of a series of measures in accordance with the EU's transport policies. Amongst others, this includes developing several operations and tools towards the deployment of future sea traffic management.</a:t>
            </a:r>
            <a:endParaRPr lang="en-US" dirty="0"/>
          </a:p>
          <a:p>
            <a:r>
              <a:rPr lang="en-GB" i="1" dirty="0"/>
              <a:t> </a:t>
            </a:r>
            <a:endParaRPr lang="en-US" dirty="0"/>
          </a:p>
          <a:p>
            <a:r>
              <a:rPr lang="en-GB" i="1" dirty="0"/>
              <a:t>As a trial area, a joint network of different ship handling simulations centres in Europe, the “European Maritime Simulator Network EMSN”, will be established. The EMSN shall serve as a macro simulation environment to test and verify the feasibility and benefits of the developed MONALISA operations. While EMSN’s main purpose within MONALISA is to study the effect of “Route Exchange” and “Sea Traffic Coordination Centre” on safety, environment and efficiency, the EMSN itself is a sustainable investment in connecting ship handling simulators to a Distributed Interactive Simulation environment that provides long-term opportunities with regards to e.g. Formal Safety Assessments even beyond MONALISA. The presentation will give a short overview about the scope and possibilities of the EMSN as well as the technical background to illustrate EMSN’s role and capabilities within the MONALISA 2.0 test-bed.</a:t>
            </a:r>
            <a:endParaRPr lang="en-US" dirty="0"/>
          </a:p>
          <a:p>
            <a:endParaRPr lang="en-US"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20</a:t>
            </a:fld>
            <a:endParaRPr lang="de-DE" dirty="0"/>
          </a:p>
        </p:txBody>
      </p:sp>
    </p:spTree>
    <p:extLst>
      <p:ext uri="{BB962C8B-B14F-4D97-AF65-F5344CB8AC3E}">
        <p14:creationId xmlns:p14="http://schemas.microsoft.com/office/powerpoint/2010/main" val="29158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smtClean="0"/>
              <a:t>Formatvorlage des Untertitelmasters durch Klicken bearbeiten</a:t>
            </a:r>
            <a:endParaRPr lang="de-DE" noProof="0" dirty="0" smtClean="0"/>
          </a:p>
        </p:txBody>
      </p:sp>
      <p:sp>
        <p:nvSpPr>
          <p:cNvPr id="4" name="Line 13"/>
          <p:cNvSpPr>
            <a:spLocks noChangeShapeType="1"/>
          </p:cNvSpPr>
          <p:nvPr userDrawn="1"/>
        </p:nvSpPr>
        <p:spPr bwMode="auto">
          <a:xfrm>
            <a:off x="466725" y="2492896"/>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r>
              <a:rPr lang="de-DE" smtClean="0"/>
              <a:t>Bild durch Klicken auf Symbol hinzufügen</a:t>
            </a:r>
            <a:endParaRPr lang="de-DE" dirty="0"/>
          </a:p>
        </p:txBody>
      </p:sp>
      <p:sp>
        <p:nvSpPr>
          <p:cNvPr id="6" name="Line 12"/>
          <p:cNvSpPr>
            <a:spLocks noChangeShapeType="1"/>
          </p:cNvSpPr>
          <p:nvPr userDrawn="1"/>
        </p:nvSpPr>
        <p:spPr bwMode="auto">
          <a:xfrm flipV="1">
            <a:off x="466725" y="404813"/>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8" name="Foliennummernplatzhalter 1"/>
          <p:cNvSpPr>
            <a:spLocks noGrp="1"/>
          </p:cNvSpPr>
          <p:nvPr>
            <p:ph type="sldNum" sz="quarter" idx="4"/>
          </p:nvPr>
        </p:nvSpPr>
        <p:spPr>
          <a:xfrm>
            <a:off x="455613" y="6399690"/>
            <a:ext cx="2133600" cy="365125"/>
          </a:xfrm>
          <a:prstGeom prst="rect">
            <a:avLst/>
          </a:prstGeom>
        </p:spPr>
        <p:txBody>
          <a:bodyPr vert="horz" lIns="0" tIns="45720" rIns="91440" bIns="45720" rtlCol="0" anchor="b"/>
          <a:lstStyle>
            <a:lvl1pPr algn="l">
              <a:defRPr sz="1000">
                <a:solidFill>
                  <a:schemeClr val="bg2"/>
                </a:solidFill>
              </a:defRPr>
            </a:lvl1pPr>
          </a:lstStyle>
          <a:p>
            <a:fld id="{C293A3FC-5768-4C87-836F-0848B810041C}" type="slidenum">
              <a:rPr lang="de-DE" smtClean="0"/>
              <a:pPr/>
              <a:t>‹Nr.›</a:t>
            </a:fld>
            <a:endParaRPr lang="de-DE" dirty="0"/>
          </a:p>
        </p:txBody>
      </p:sp>
    </p:spTree>
    <p:extLst>
      <p:ext uri="{BB962C8B-B14F-4D97-AF65-F5344CB8AC3E}">
        <p14:creationId xmlns:p14="http://schemas.microsoft.com/office/powerpoint/2010/main" val="4029149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spcAft>
                <a:spcPct val="0"/>
              </a:spcAft>
              <a:buFontTx/>
              <a:buNone/>
            </a:pPr>
            <a:r>
              <a:rPr lang="de-DE" sz="800" dirty="0">
                <a:solidFill>
                  <a:schemeClr val="bg2"/>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smtClean="0"/>
              <a:t>Formatvorlage des Untertitelmasters durch Klicken bearbeiten</a:t>
            </a:r>
            <a:endParaRPr lang="de-DE" noProof="0" dirty="0" smtClean="0"/>
          </a:p>
        </p:txBody>
      </p:sp>
      <p:pic>
        <p:nvPicPr>
          <p:cNvPr id="15" name="Picture 7" descr="C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4400" y="6300788"/>
            <a:ext cx="1414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liennummernplatzhalter 1"/>
          <p:cNvSpPr>
            <a:spLocks noGrp="1"/>
          </p:cNvSpPr>
          <p:nvPr>
            <p:ph type="sldNum" sz="quarter" idx="4"/>
          </p:nvPr>
        </p:nvSpPr>
        <p:spPr>
          <a:xfrm>
            <a:off x="455613" y="6399690"/>
            <a:ext cx="2133600" cy="365125"/>
          </a:xfrm>
          <a:prstGeom prst="rect">
            <a:avLst/>
          </a:prstGeom>
        </p:spPr>
        <p:txBody>
          <a:bodyPr vert="horz" lIns="0" tIns="45720" rIns="91440" bIns="45720" rtlCol="0" anchor="b"/>
          <a:lstStyle>
            <a:lvl1pPr algn="l">
              <a:defRPr sz="1000">
                <a:solidFill>
                  <a:schemeClr val="bg2"/>
                </a:solidFill>
              </a:defRPr>
            </a:lvl1pPr>
          </a:lstStyle>
          <a:p>
            <a:fld id="{C293A3FC-5768-4C87-836F-0848B810041C}" type="slidenum">
              <a:rPr lang="de-DE" smtClean="0"/>
              <a:pPr/>
              <a:t>‹Nr.›</a:t>
            </a:fld>
            <a:endParaRPr lang="de-DE" dirty="0"/>
          </a:p>
        </p:txBody>
      </p:sp>
    </p:spTree>
    <p:extLst>
      <p:ext uri="{BB962C8B-B14F-4D97-AF65-F5344CB8AC3E}">
        <p14:creationId xmlns:p14="http://schemas.microsoft.com/office/powerpoint/2010/main" val="3873015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1"/>
          <p:cNvSpPr>
            <a:spLocks noGrp="1"/>
          </p:cNvSpPr>
          <p:nvPr>
            <p:ph type="sldNum" sz="quarter" idx="4"/>
          </p:nvPr>
        </p:nvSpPr>
        <p:spPr>
          <a:xfrm>
            <a:off x="455613" y="6399690"/>
            <a:ext cx="2133600" cy="365125"/>
          </a:xfrm>
          <a:prstGeom prst="rect">
            <a:avLst/>
          </a:prstGeom>
        </p:spPr>
        <p:txBody>
          <a:bodyPr vert="horz" lIns="0" tIns="45720" rIns="91440" bIns="45720" rtlCol="0" anchor="b"/>
          <a:lstStyle>
            <a:lvl1pPr algn="l">
              <a:defRPr sz="1000">
                <a:solidFill>
                  <a:schemeClr val="bg2"/>
                </a:solidFill>
              </a:defRPr>
            </a:lvl1pPr>
          </a:lstStyle>
          <a:p>
            <a:fld id="{C293A3FC-5768-4C87-836F-0848B810041C}" type="slidenum">
              <a:rPr lang="de-DE" smtClean="0"/>
              <a:pPr/>
              <a:t>‹Nr.›</a:t>
            </a:fld>
            <a:endParaRPr lang="de-DE" dirty="0"/>
          </a:p>
        </p:txBody>
      </p:sp>
    </p:spTree>
    <p:extLst>
      <p:ext uri="{BB962C8B-B14F-4D97-AF65-F5344CB8AC3E}">
        <p14:creationId xmlns:p14="http://schemas.microsoft.com/office/powerpoint/2010/main" val="3496663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oliennummernplatzhalter 1"/>
          <p:cNvSpPr>
            <a:spLocks noGrp="1"/>
          </p:cNvSpPr>
          <p:nvPr>
            <p:ph type="sldNum" sz="quarter" idx="4"/>
          </p:nvPr>
        </p:nvSpPr>
        <p:spPr>
          <a:xfrm>
            <a:off x="455613" y="6399690"/>
            <a:ext cx="2133600" cy="365125"/>
          </a:xfrm>
          <a:prstGeom prst="rect">
            <a:avLst/>
          </a:prstGeom>
        </p:spPr>
        <p:txBody>
          <a:bodyPr vert="horz" lIns="0" tIns="45720" rIns="91440" bIns="45720" rtlCol="0" anchor="b"/>
          <a:lstStyle>
            <a:lvl1pPr algn="l">
              <a:defRPr sz="1000">
                <a:solidFill>
                  <a:schemeClr val="bg2"/>
                </a:solidFill>
              </a:defRPr>
            </a:lvl1pPr>
          </a:lstStyle>
          <a:p>
            <a:fld id="{C293A3FC-5768-4C87-836F-0848B810041C}" type="slidenum">
              <a:rPr lang="de-DE" smtClean="0"/>
              <a:pPr/>
              <a:t>‹Nr.›</a:t>
            </a:fld>
            <a:endParaRPr lang="de-DE" dirty="0"/>
          </a:p>
        </p:txBody>
      </p:sp>
    </p:spTree>
    <p:extLst>
      <p:ext uri="{BB962C8B-B14F-4D97-AF65-F5344CB8AC3E}">
        <p14:creationId xmlns:p14="http://schemas.microsoft.com/office/powerpoint/2010/main" val="2541841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49323901-2582-4910-B2C4-B80C0BBA4EB9}" type="datetimeFigureOut">
              <a:rPr lang="sv-SE" smtClean="0"/>
              <a:pPr/>
              <a:t>2019-02-07</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F11BBEC1-F5FE-4A2A-8549-90D5571CA844}" type="slidenum">
              <a:rPr lang="sv-SE" smtClean="0"/>
              <a:pPr/>
              <a:t>‹Nr.›</a:t>
            </a:fld>
            <a:endParaRPr lang="sv-SE"/>
          </a:p>
        </p:txBody>
      </p:sp>
    </p:spTree>
    <p:extLst>
      <p:ext uri="{BB962C8B-B14F-4D97-AF65-F5344CB8AC3E}">
        <p14:creationId xmlns:p14="http://schemas.microsoft.com/office/powerpoint/2010/main" val="163433037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5" name="Textplatzhalter 10"/>
          <p:cNvSpPr>
            <a:spLocks noGrp="1"/>
          </p:cNvSpPr>
          <p:nvPr>
            <p:ph type="body" sz="quarter" idx="14" hasCustomPrompt="1"/>
          </p:nvPr>
        </p:nvSpPr>
        <p:spPr>
          <a:xfrm>
            <a:off x="456677" y="6433240"/>
            <a:ext cx="378309"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marL="0" indent="0">
              <a:buNone/>
              <a:defRPr lang="de-DE" sz="800" kern="1200" dirty="0" smtClean="0">
                <a:solidFill>
                  <a:schemeClr val="bg2"/>
                </a:solidFill>
                <a:latin typeface="Frutiger LT Com 55 Roman" pitchFamily="34" charset="0"/>
              </a:defRPr>
            </a:lvl1pPr>
          </a:lstStyle>
          <a:p>
            <a:pPr lvl="0">
              <a:spcBef>
                <a:spcPts val="0"/>
              </a:spcBef>
              <a:spcAft>
                <a:spcPct val="0"/>
              </a:spcAft>
            </a:pPr>
            <a:r>
              <a:rPr lang="de-DE" dirty="0" smtClean="0"/>
              <a:t>Quellen</a:t>
            </a:r>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34292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CML"/>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264400" y="6300788"/>
            <a:ext cx="1414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Text Box 8"/>
          <p:cNvSpPr txBox="1">
            <a:spLocks noChangeArrowheads="1"/>
          </p:cNvSpPr>
          <p:nvPr/>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spcAft>
                <a:spcPct val="0"/>
              </a:spcAft>
              <a:buFontTx/>
              <a:buNone/>
            </a:pPr>
            <a:r>
              <a:rPr lang="de-DE" sz="800" dirty="0">
                <a:solidFill>
                  <a:schemeClr val="bg2"/>
                </a:solidFill>
              </a:rPr>
              <a:t>© Fraunhofer </a:t>
            </a:r>
          </a:p>
        </p:txBody>
      </p:sp>
      <p:sp>
        <p:nvSpPr>
          <p:cNvPr id="7" name="Line 7"/>
          <p:cNvSpPr>
            <a:spLocks noChangeShapeType="1"/>
          </p:cNvSpPr>
          <p:nvPr/>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4"/>
          </p:nvPr>
        </p:nvSpPr>
        <p:spPr>
          <a:xfrm>
            <a:off x="455613" y="6399690"/>
            <a:ext cx="2133600" cy="365125"/>
          </a:xfrm>
          <a:prstGeom prst="rect">
            <a:avLst/>
          </a:prstGeom>
        </p:spPr>
        <p:txBody>
          <a:bodyPr vert="horz" lIns="0" tIns="45720" rIns="91440" bIns="45720" rtlCol="0" anchor="b"/>
          <a:lstStyle>
            <a:lvl1pPr algn="l">
              <a:defRPr sz="1000">
                <a:solidFill>
                  <a:schemeClr val="bg2"/>
                </a:solidFill>
              </a:defRPr>
            </a:lvl1pPr>
          </a:lstStyle>
          <a:p>
            <a:fld id="{C293A3FC-5768-4C87-836F-0848B810041C}" type="slidenum">
              <a:rPr lang="de-DE" smtClean="0"/>
              <a:pPr/>
              <a:t>‹Nr.›</a:t>
            </a:fld>
            <a:endParaRPr lang="de-DE" dirty="0"/>
          </a:p>
        </p:txBody>
      </p:sp>
      <p:pic>
        <p:nvPicPr>
          <p:cNvPr id="9"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16216" y="6300788"/>
            <a:ext cx="584655" cy="388623"/>
          </a:xfrm>
          <a:prstGeom prst="rect">
            <a:avLst/>
          </a:prstGeom>
        </p:spPr>
      </p:pic>
    </p:spTree>
    <p:extLst>
      <p:ext uri="{BB962C8B-B14F-4D97-AF65-F5344CB8AC3E}">
        <p14:creationId xmlns:p14="http://schemas.microsoft.com/office/powerpoint/2010/main" val="3737120482"/>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9" r:id="rId3"/>
    <p:sldLayoutId id="2147483674" r:id="rId4"/>
    <p:sldLayoutId id="2147483681" r:id="rId5"/>
    <p:sldLayoutId id="2147483682" r:id="rId6"/>
  </p:sldLayoutIdLst>
  <p:timing>
    <p:tnLst>
      <p:par>
        <p:cTn id="1" dur="indefinite" restart="never" nodeType="tmRoot"/>
      </p:par>
    </p:tnLst>
  </p:timing>
  <p:hf hdr="0" ftr="0" dt="0"/>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g"/><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44.jpeg"/><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emf"/><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T:\Transfer\STNS HiWi-Projektordner\140104 STM Validation\Grafiken\STM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08" y="3857363"/>
            <a:ext cx="3256496" cy="1743366"/>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Grp="1" noChangeArrowheads="1"/>
          </p:cNvSpPr>
          <p:nvPr>
            <p:ph type="ctrTitle"/>
          </p:nvPr>
        </p:nvSpPr>
        <p:spPr>
          <a:xfrm>
            <a:off x="466725" y="404664"/>
            <a:ext cx="8208000" cy="1008140"/>
          </a:xfrm>
        </p:spPr>
        <p:txBody>
          <a:bodyPr/>
          <a:lstStyle/>
          <a:p>
            <a:r>
              <a:rPr lang="en-GB" dirty="0" smtClean="0"/>
              <a:t>EMSN</a:t>
            </a:r>
            <a:r>
              <a:rPr lang="en-US" dirty="0"/>
              <a:t>:</a:t>
            </a:r>
            <a:r>
              <a:rPr lang="en-US" dirty="0" smtClean="0"/>
              <a:t> virtual </a:t>
            </a:r>
            <a:r>
              <a:rPr lang="en-US" dirty="0"/>
              <a:t>large-scale test facility for </a:t>
            </a:r>
            <a:r>
              <a:rPr lang="en-US" dirty="0" smtClean="0"/>
              <a:t>e-</a:t>
            </a:r>
            <a:r>
              <a:rPr lang="en-US" dirty="0" err="1" smtClean="0"/>
              <a:t>Nav</a:t>
            </a:r>
            <a:r>
              <a:rPr lang="en-US" dirty="0"/>
              <a:t>/</a:t>
            </a:r>
            <a:r>
              <a:rPr lang="en-US" dirty="0" smtClean="0"/>
              <a:t>ship </a:t>
            </a:r>
            <a:r>
              <a:rPr lang="en-US" dirty="0"/>
              <a:t>autonomy development</a:t>
            </a:r>
            <a:r>
              <a:rPr lang="de-DE" dirty="0" smtClean="0"/>
              <a:t/>
            </a:r>
            <a:br>
              <a:rPr lang="de-DE" dirty="0" smtClean="0"/>
            </a:br>
            <a:endParaRPr lang="de-DE" dirty="0"/>
          </a:p>
        </p:txBody>
      </p:sp>
      <p:sp>
        <p:nvSpPr>
          <p:cNvPr id="2056" name="Rectangle 8"/>
          <p:cNvSpPr>
            <a:spLocks noGrp="1" noChangeArrowheads="1"/>
          </p:cNvSpPr>
          <p:nvPr>
            <p:ph type="subTitle" idx="1"/>
          </p:nvPr>
        </p:nvSpPr>
        <p:spPr>
          <a:xfrm>
            <a:off x="466725" y="1557618"/>
            <a:ext cx="8208000" cy="1223310"/>
          </a:xfrm>
        </p:spPr>
        <p:txBody>
          <a:bodyPr/>
          <a:lstStyle/>
          <a:p>
            <a:endParaRPr lang="en-US" sz="1600" dirty="0" smtClean="0"/>
          </a:p>
          <a:p>
            <a:r>
              <a:rPr lang="en-US" sz="1600" dirty="0" smtClean="0"/>
              <a:t>Dipl.-</a:t>
            </a:r>
            <a:r>
              <a:rPr lang="en-US" sz="1600" dirty="0" err="1" smtClean="0"/>
              <a:t>Wirtsch</a:t>
            </a:r>
            <a:r>
              <a:rPr lang="en-US" sz="1600" dirty="0" smtClean="0"/>
              <a:t>.-</a:t>
            </a:r>
            <a:r>
              <a:rPr lang="en-US" sz="1600" dirty="0" err="1" smtClean="0"/>
              <a:t>Ing</a:t>
            </a:r>
            <a:r>
              <a:rPr lang="en-US" sz="1600" dirty="0" smtClean="0"/>
              <a:t>. Univ. Hans-Christoph Burmeister</a:t>
            </a:r>
          </a:p>
          <a:p>
            <a:r>
              <a:rPr lang="en-US" sz="1600" dirty="0" smtClean="0"/>
              <a:t>07.02.2019 – e-Navigation underway</a:t>
            </a:r>
            <a:endParaRPr lang="en-US" sz="1600" dirty="0"/>
          </a:p>
        </p:txBody>
      </p:sp>
      <p:sp>
        <p:nvSpPr>
          <p:cNvPr id="2" name="AutoShape 2" descr="http://www.sjofartsverket.se/pages/36039/MonaLisa%202%200%20grand%20logo%20%5b2%5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sjofartsverket.se/pages/36039/MonaLisa%202%200%20grand%20logo%20%5b2%5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08" y="5602172"/>
            <a:ext cx="226218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97" t="3339" r="21989" b="19488"/>
          <a:stretch/>
        </p:blipFill>
        <p:spPr bwMode="auto">
          <a:xfrm>
            <a:off x="3985146" y="2708275"/>
            <a:ext cx="4692129" cy="331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36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8300" t="7570" r="31099" b="25770"/>
          <a:stretch/>
        </p:blipFill>
        <p:spPr>
          <a:xfrm>
            <a:off x="467543" y="2420888"/>
            <a:ext cx="2880321" cy="2376264"/>
          </a:xfrm>
          <a:prstGeom prst="rect">
            <a:avLst/>
          </a:prstGeom>
        </p:spPr>
      </p:pic>
      <p:sp>
        <p:nvSpPr>
          <p:cNvPr id="2" name="Titel 1"/>
          <p:cNvSpPr>
            <a:spLocks noGrp="1"/>
          </p:cNvSpPr>
          <p:nvPr>
            <p:ph type="title"/>
          </p:nvPr>
        </p:nvSpPr>
        <p:spPr>
          <a:xfrm>
            <a:off x="466725" y="334800"/>
            <a:ext cx="8208000" cy="738664"/>
          </a:xfrm>
        </p:spPr>
        <p:txBody>
          <a:bodyPr/>
          <a:lstStyle/>
          <a:p>
            <a:r>
              <a:rPr lang="de-DE" dirty="0"/>
              <a:t>STM Validation Act 3</a:t>
            </a:r>
            <a:r>
              <a:rPr lang="en-GB" dirty="0"/>
              <a:t/>
            </a:r>
            <a:br>
              <a:rPr lang="en-GB" dirty="0"/>
            </a:br>
            <a:r>
              <a:rPr lang="en-GB" b="0" dirty="0"/>
              <a:t>European Maritime Simulator Network</a:t>
            </a:r>
            <a:endParaRPr lang="en-US" b="0" dirty="0"/>
          </a:p>
        </p:txBody>
      </p:sp>
      <p:graphicFrame>
        <p:nvGraphicFramePr>
          <p:cNvPr id="9" name="Inhaltsplatzhalter 8"/>
          <p:cNvGraphicFramePr>
            <a:graphicFrameLocks noGrp="1"/>
          </p:cNvGraphicFramePr>
          <p:nvPr>
            <p:ph idx="1"/>
            <p:extLst/>
          </p:nvPr>
        </p:nvGraphicFramePr>
        <p:xfrm>
          <a:off x="466725" y="4878685"/>
          <a:ext cx="8207376" cy="304800"/>
        </p:xfrm>
        <a:graphic>
          <a:graphicData uri="http://schemas.openxmlformats.org/drawingml/2006/table">
            <a:tbl>
              <a:tblPr firstRow="1" bandRow="1">
                <a:tableStyleId>{2D5ABB26-0587-4C30-8999-92F81FD0307C}</a:tableStyleId>
              </a:tblPr>
              <a:tblGrid>
                <a:gridCol w="2881139">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093989">
                  <a:extLst>
                    <a:ext uri="{9D8B030D-6E8A-4147-A177-3AD203B41FA5}">
                      <a16:colId xmlns:a16="http://schemas.microsoft.com/office/drawing/2014/main" val="20002"/>
                    </a:ext>
                  </a:extLst>
                </a:gridCol>
              </a:tblGrid>
              <a:tr h="278507">
                <a:tc>
                  <a:txBody>
                    <a:bodyPr/>
                    <a:lstStyle/>
                    <a:p>
                      <a:pPr algn="ctr"/>
                      <a:r>
                        <a:rPr lang="de-DE" sz="1400" b="1" dirty="0" smtClean="0">
                          <a:solidFill>
                            <a:schemeClr val="bg1"/>
                          </a:solidFill>
                        </a:rPr>
                        <a:t>12 Centers</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3 </a:t>
                      </a:r>
                      <a:r>
                        <a:rPr lang="de-DE" sz="1400" b="1" dirty="0" err="1" smtClean="0">
                          <a:solidFill>
                            <a:schemeClr val="bg1"/>
                          </a:solidFill>
                        </a:rPr>
                        <a:t>Manufacturer</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30+ </a:t>
                      </a:r>
                      <a:r>
                        <a:rPr lang="de-DE" sz="1400" b="1" baseline="0" dirty="0" smtClean="0">
                          <a:solidFill>
                            <a:schemeClr val="bg1"/>
                          </a:solidFill>
                        </a:rPr>
                        <a:t>Bridges</a:t>
                      </a:r>
                      <a:endParaRPr lang="en-US" sz="1400" b="1" dirty="0">
                        <a:solidFill>
                          <a:schemeClr val="bg1"/>
                        </a:solidFill>
                      </a:endParaRPr>
                    </a:p>
                  </a:txBody>
                  <a:tcPr>
                    <a:solidFill>
                      <a:schemeClr val="tx2"/>
                    </a:solidFill>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p:txBody>
          <a:bodyPr/>
          <a:lstStyle/>
          <a:p>
            <a:fld id="{C293A3FC-5768-4C87-836F-0848B810041C}" type="slidenum">
              <a:rPr lang="de-DE" smtClean="0"/>
              <a:pPr/>
              <a:t>10</a:t>
            </a:fld>
            <a:endParaRPr lang="de-DE" dirty="0"/>
          </a:p>
        </p:txBody>
      </p:sp>
      <p:grpSp>
        <p:nvGrpSpPr>
          <p:cNvPr id="10" name="Gruppieren 9"/>
          <p:cNvGrpSpPr/>
          <p:nvPr/>
        </p:nvGrpSpPr>
        <p:grpSpPr>
          <a:xfrm>
            <a:off x="395536" y="1677056"/>
            <a:ext cx="3600400" cy="1296000"/>
            <a:chOff x="5737555" y="2780928"/>
            <a:chExt cx="3600400" cy="1296000"/>
          </a:xfrm>
        </p:grpSpPr>
        <p:pic>
          <p:nvPicPr>
            <p:cNvPr id="13" name="Picture 3" descr="F:\MUNIN Flyer year 2 - Images\MUNIN---Modules-of-the-Vis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555" y="2780928"/>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MUNIN Flyer year 2 - Images\MUNIN---Modules-of-the-Vision_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883" y="2780928"/>
              <a:ext cx="1296000"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mit Pfeil 14"/>
            <p:cNvCxnSpPr>
              <a:stCxn id="32" idx="1"/>
              <a:endCxn id="14" idx="3"/>
            </p:cNvCxnSpPr>
            <p:nvPr/>
          </p:nvCxnSpPr>
          <p:spPr bwMode="auto">
            <a:xfrm flipH="1" flipV="1">
              <a:off x="8689883" y="3428928"/>
              <a:ext cx="613656" cy="18008"/>
            </a:xfrm>
            <a:prstGeom prst="straightConnector1">
              <a:avLst/>
            </a:prstGeom>
            <a:noFill/>
            <a:ln w="38100" cap="flat" cmpd="sng" algn="ctr">
              <a:solidFill>
                <a:schemeClr val="bg1">
                  <a:lumMod val="50000"/>
                </a:schemeClr>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a:stCxn id="14" idx="1"/>
              <a:endCxn id="13" idx="3"/>
            </p:cNvCxnSpPr>
            <p:nvPr/>
          </p:nvCxnSpPr>
          <p:spPr bwMode="auto">
            <a:xfrm flipH="1">
              <a:off x="7033555" y="3428928"/>
              <a:ext cx="360328" cy="0"/>
            </a:xfrm>
            <a:prstGeom prst="straightConnector1">
              <a:avLst/>
            </a:prstGeom>
            <a:noFill/>
            <a:ln w="38100" cap="flat" cmpd="sng" algn="ctr">
              <a:solidFill>
                <a:schemeClr val="bg1">
                  <a:lumMod val="50000"/>
                </a:schemeClr>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8617875" y="2996952"/>
              <a:ext cx="720080" cy="3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lumMod val="50000"/>
                    </a:schemeClr>
                  </a:solidFill>
                  <a:effectLst/>
                  <a:latin typeface="Frutiger LT Com 55 Roman" pitchFamily="34" charset="0"/>
                </a:rPr>
                <a:t>NMEA</a:t>
              </a:r>
              <a:endParaRPr kumimoji="0" lang="en-US" sz="1400" b="0" i="0" u="none" strike="noStrike" cap="none" normalizeH="0" baseline="0" dirty="0" smtClean="0">
                <a:ln>
                  <a:noFill/>
                </a:ln>
                <a:solidFill>
                  <a:schemeClr val="bg1">
                    <a:lumMod val="50000"/>
                  </a:schemeClr>
                </a:solidFill>
                <a:effectLst/>
                <a:latin typeface="Frutiger LT Com 55 Roman" pitchFamily="34" charset="0"/>
              </a:endParaRPr>
            </a:p>
          </p:txBody>
        </p:sp>
        <p:sp>
          <p:nvSpPr>
            <p:cNvPr id="18" name="Rechteck 17"/>
            <p:cNvSpPr/>
            <p:nvPr/>
          </p:nvSpPr>
          <p:spPr bwMode="auto">
            <a:xfrm>
              <a:off x="6889683" y="2996952"/>
              <a:ext cx="720080" cy="3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lang="de-DE" sz="1400" dirty="0" smtClean="0">
                  <a:solidFill>
                    <a:schemeClr val="bg1">
                      <a:lumMod val="50000"/>
                    </a:schemeClr>
                  </a:solidFill>
                </a:rPr>
                <a:t>MCP</a:t>
              </a:r>
              <a:endParaRPr kumimoji="0" lang="en-US" sz="1400" b="0" i="0" u="none" strike="noStrike" cap="none" normalizeH="0" baseline="0" dirty="0" smtClean="0">
                <a:ln>
                  <a:noFill/>
                </a:ln>
                <a:solidFill>
                  <a:schemeClr val="bg1">
                    <a:lumMod val="50000"/>
                  </a:schemeClr>
                </a:solidFill>
                <a:effectLst/>
                <a:latin typeface="Frutiger LT Com 55 Roman" pitchFamily="34" charset="0"/>
              </a:endParaRPr>
            </a:p>
          </p:txBody>
        </p:sp>
      </p:grpSp>
      <p:pic>
        <p:nvPicPr>
          <p:cNvPr id="23" name="Picture 3" descr="T:\Transfer\STNS HiWi-Projektordner\140104 STM Validation\Grafiken\sim_centers_stm_highres_Korrektur_CM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07" r="26005"/>
          <a:stretch/>
        </p:blipFill>
        <p:spPr bwMode="auto">
          <a:xfrm>
            <a:off x="5580931" y="1772816"/>
            <a:ext cx="3096344" cy="30339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Transfer\STNS HiWi-Projektordner\150118 NSA Emden\Bericht\Simulatorschema\Bilder\Schifffuehrungssimula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520" y="1749064"/>
            <a:ext cx="1330560"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p:cNvGrpSpPr/>
          <p:nvPr/>
        </p:nvGrpSpPr>
        <p:grpSpPr>
          <a:xfrm>
            <a:off x="5630240" y="4167998"/>
            <a:ext cx="2974208" cy="576000"/>
            <a:chOff x="466726" y="1772816"/>
            <a:chExt cx="8225865" cy="1593062"/>
          </a:xfrm>
        </p:grpSpPr>
        <p:pic>
          <p:nvPicPr>
            <p:cNvPr id="35" name="Picture 2" descr="T:\Transfer\STNS HiWi-Projektordner\150118 NSA Emden\Fotos Simulator\IMG_03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4" t="9347" r="584" b="1484"/>
            <a:stretch/>
          </p:blipFill>
          <p:spPr bwMode="auto">
            <a:xfrm>
              <a:off x="3374206" y="1772816"/>
              <a:ext cx="2382200"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6" name="Picture 4" descr="T:\Transfer\STNS HiWi-Projektordner\150118 NSA Emden\Fotos Simulator\IMG_032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891"/>
            <a:stretch/>
          </p:blipFill>
          <p:spPr bwMode="auto">
            <a:xfrm>
              <a:off x="6281682" y="1772816"/>
              <a:ext cx="2410909"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7" name="Picture 5" descr="T:\Transfer\STNS HiWi-Projektordner\150118 NSA Emden\Fotos Simulator\IMG_032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830"/>
            <a:stretch/>
          </p:blipFill>
          <p:spPr bwMode="auto">
            <a:xfrm>
              <a:off x="466726" y="1772816"/>
              <a:ext cx="2382203"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grpSp>
      <p:grpSp>
        <p:nvGrpSpPr>
          <p:cNvPr id="39" name="Group 7"/>
          <p:cNvGrpSpPr>
            <a:grpSpLocks noChangeAspect="1"/>
          </p:cNvGrpSpPr>
          <p:nvPr/>
        </p:nvGrpSpPr>
        <p:grpSpPr>
          <a:xfrm>
            <a:off x="3473829" y="3140968"/>
            <a:ext cx="2034275" cy="1679936"/>
            <a:chOff x="2555776" y="3789040"/>
            <a:chExt cx="2354301" cy="1944216"/>
          </a:xfrm>
          <a:solidFill>
            <a:srgbClr val="179C7D"/>
          </a:solidFill>
        </p:grpSpPr>
        <p:sp>
          <p:nvSpPr>
            <p:cNvPr id="40" name="Oval 6"/>
            <p:cNvSpPr/>
            <p:nvPr/>
          </p:nvSpPr>
          <p:spPr>
            <a:xfrm>
              <a:off x="2555776" y="3789040"/>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Maritime Accidents</a:t>
              </a:r>
            </a:p>
            <a:p>
              <a:pPr algn="ctr"/>
              <a:endParaRPr lang="en-GB" sz="1400" dirty="0" smtClean="0"/>
            </a:p>
            <a:p>
              <a:pPr algn="ctr"/>
              <a:endParaRPr lang="en-GB" sz="1400" dirty="0" smtClean="0"/>
            </a:p>
            <a:p>
              <a:pPr algn="ctr"/>
              <a:endParaRPr lang="en-GB" sz="1400" dirty="0"/>
            </a:p>
          </p:txBody>
        </p:sp>
        <p:sp>
          <p:nvSpPr>
            <p:cNvPr id="41" name="Oval 10"/>
            <p:cNvSpPr/>
            <p:nvPr/>
          </p:nvSpPr>
          <p:spPr>
            <a:xfrm>
              <a:off x="4298077" y="3789041"/>
              <a:ext cx="612000" cy="61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t>New</a:t>
              </a:r>
              <a:endParaRPr lang="en-GB" sz="900" b="1" dirty="0"/>
            </a:p>
          </p:txBody>
        </p:sp>
        <p:sp>
          <p:nvSpPr>
            <p:cNvPr id="42" name="Oval 11"/>
            <p:cNvSpPr/>
            <p:nvPr/>
          </p:nvSpPr>
          <p:spPr>
            <a:xfrm>
              <a:off x="2783899" y="4601518"/>
              <a:ext cx="1083249" cy="108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rgbClr val="179C7D"/>
                  </a:solidFill>
                </a:rPr>
                <a:t>Avoided</a:t>
              </a:r>
              <a:endParaRPr lang="en-GB" sz="900" b="1" dirty="0">
                <a:solidFill>
                  <a:srgbClr val="179C7D"/>
                </a:solidFill>
              </a:endParaRPr>
            </a:p>
          </p:txBody>
        </p:sp>
      </p:grpSp>
      <p:grpSp>
        <p:nvGrpSpPr>
          <p:cNvPr id="11" name="Gruppieren 10"/>
          <p:cNvGrpSpPr/>
          <p:nvPr/>
        </p:nvGrpSpPr>
        <p:grpSpPr>
          <a:xfrm>
            <a:off x="3491880" y="5405048"/>
            <a:ext cx="1886863" cy="544192"/>
            <a:chOff x="3405217" y="5301208"/>
            <a:chExt cx="2246903" cy="648032"/>
          </a:xfrm>
        </p:grpSpPr>
        <p:pic>
          <p:nvPicPr>
            <p:cNvPr id="3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5589240"/>
              <a:ext cx="113160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descr="http://www.transas.com/assets/i/logo_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5297" y="5301208"/>
              <a:ext cx="152682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nortrade.com/profile_images/900445_747195_Kongsberg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5217" y="5301208"/>
              <a:ext cx="678679" cy="64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uppieren 90"/>
          <p:cNvGrpSpPr/>
          <p:nvPr/>
        </p:nvGrpSpPr>
        <p:grpSpPr>
          <a:xfrm>
            <a:off x="5630240" y="5157192"/>
            <a:ext cx="3047035" cy="869138"/>
            <a:chOff x="443884" y="2006209"/>
            <a:chExt cx="7776079" cy="2218053"/>
          </a:xfrm>
        </p:grpSpPr>
        <p:pic>
          <p:nvPicPr>
            <p:cNvPr id="9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20062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20578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210952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21611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221283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226449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231615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947" y="236780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5956" y="24194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9963" y="247112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25227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257443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262609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267775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272940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278106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283272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947" y="288437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5956" y="293603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9963" y="29876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303934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309100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31426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319432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324597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329763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334929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947" y="340094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5956" y="345260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9963" y="3504262"/>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uppieren 121"/>
          <p:cNvGrpSpPr/>
          <p:nvPr/>
        </p:nvGrpSpPr>
        <p:grpSpPr>
          <a:xfrm>
            <a:off x="467544" y="5216657"/>
            <a:ext cx="2777031" cy="885811"/>
            <a:chOff x="467664" y="1772936"/>
            <a:chExt cx="6449439" cy="2057226"/>
          </a:xfrm>
        </p:grpSpPr>
        <p:pic>
          <p:nvPicPr>
            <p:cNvPr id="12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664"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41552"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5440"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9328"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216"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7103"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664"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41552"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5440"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9328"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216"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7102" y="2750162"/>
              <a:ext cx="1080001"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uppieren 72"/>
          <p:cNvGrpSpPr/>
          <p:nvPr/>
        </p:nvGrpSpPr>
        <p:grpSpPr>
          <a:xfrm>
            <a:off x="5580111" y="1681760"/>
            <a:ext cx="3096344" cy="3218342"/>
            <a:chOff x="441531" y="1628800"/>
            <a:chExt cx="4343892" cy="4515044"/>
          </a:xfrm>
        </p:grpSpPr>
        <p:cxnSp>
          <p:nvCxnSpPr>
            <p:cNvPr id="74" name="Gerade Verbindung mit Pfeil 73"/>
            <p:cNvCxnSpPr>
              <a:stCxn id="174" idx="0"/>
              <a:endCxn id="178" idx="2"/>
            </p:cNvCxnSpPr>
            <p:nvPr/>
          </p:nvCxnSpPr>
          <p:spPr bwMode="auto">
            <a:xfrm flipH="1" flipV="1">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Gruppieren 74"/>
            <p:cNvGrpSpPr/>
            <p:nvPr/>
          </p:nvGrpSpPr>
          <p:grpSpPr>
            <a:xfrm>
              <a:off x="441531" y="1628800"/>
              <a:ext cx="4343892" cy="4515044"/>
              <a:chOff x="4404906" y="1362228"/>
              <a:chExt cx="4621006" cy="4803076"/>
            </a:xfrm>
          </p:grpSpPr>
          <p:grpSp>
            <p:nvGrpSpPr>
              <p:cNvPr id="142" name="Gruppieren 141"/>
              <p:cNvGrpSpPr/>
              <p:nvPr/>
            </p:nvGrpSpPr>
            <p:grpSpPr>
              <a:xfrm>
                <a:off x="4404906" y="1362228"/>
                <a:ext cx="4621006" cy="4803076"/>
                <a:chOff x="9840416" y="130573"/>
                <a:chExt cx="4621006" cy="4803076"/>
              </a:xfrm>
            </p:grpSpPr>
            <p:grpSp>
              <p:nvGrpSpPr>
                <p:cNvPr id="146" name="Gruppieren 145"/>
                <p:cNvGrpSpPr/>
                <p:nvPr/>
              </p:nvGrpSpPr>
              <p:grpSpPr>
                <a:xfrm>
                  <a:off x="9840416" y="130573"/>
                  <a:ext cx="4621006" cy="4803076"/>
                  <a:chOff x="9840416" y="130573"/>
                  <a:chExt cx="4621006" cy="4803076"/>
                </a:xfrm>
              </p:grpSpPr>
              <p:grpSp>
                <p:nvGrpSpPr>
                  <p:cNvPr id="171" name="Gruppieren 170"/>
                  <p:cNvGrpSpPr/>
                  <p:nvPr/>
                </p:nvGrpSpPr>
                <p:grpSpPr>
                  <a:xfrm>
                    <a:off x="9840416" y="261293"/>
                    <a:ext cx="4621006" cy="4536504"/>
                    <a:chOff x="9840416" y="261293"/>
                    <a:chExt cx="4621006" cy="4536504"/>
                  </a:xfrm>
                </p:grpSpPr>
                <p:pic>
                  <p:nvPicPr>
                    <p:cNvPr id="184" name="Picture 2" descr="Europe laea location map.svg"/>
                    <p:cNvPicPr>
                      <a:picLocks noChangeAspect="1" noChangeArrowheads="1"/>
                    </p:cNvPicPr>
                    <p:nvPr/>
                  </p:nvPicPr>
                  <p:blipFill rotWithShape="1">
                    <a:blip r:embed="rId15" cstate="print">
                      <a:duotone>
                        <a:srgbClr val="9DC7E7">
                          <a:shade val="45000"/>
                          <a:satMod val="135000"/>
                        </a:srgbClr>
                        <a:prstClr val="white"/>
                      </a:duotone>
                      <a:extLst>
                        <a:ext uri="{28A0092B-C50C-407E-A947-70E740481C1C}">
                          <a14:useLocalDpi xmlns:a14="http://schemas.microsoft.com/office/drawing/2010/main" val="0"/>
                        </a:ext>
                      </a:extLst>
                    </a:blip>
                    <a:srcRect l="2323" t="16149" r="39276" b="16834"/>
                    <a:stretch/>
                  </p:blipFill>
                  <p:spPr bwMode="auto">
                    <a:xfrm>
                      <a:off x="9840416" y="261293"/>
                      <a:ext cx="4621006"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185" name="Gerade Verbindung mit Pfeil 184"/>
                    <p:cNvCxnSpPr>
                      <a:stCxn id="179" idx="3"/>
                      <a:endCxn id="172" idx="2"/>
                    </p:cNvCxnSpPr>
                    <p:nvPr/>
                  </p:nvCxnSpPr>
                  <p:spPr bwMode="auto">
                    <a:xfrm flipV="1">
                      <a:off x="10922671" y="2883626"/>
                      <a:ext cx="1623574" cy="1336621"/>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mit Pfeil 185"/>
                    <p:cNvCxnSpPr>
                      <a:stCxn id="174" idx="2"/>
                      <a:endCxn id="172" idx="0"/>
                    </p:cNvCxnSpPr>
                    <p:nvPr/>
                  </p:nvCxnSpPr>
                  <p:spPr bwMode="auto">
                    <a:xfrm flipH="1">
                      <a:off x="12546245" y="1910331"/>
                      <a:ext cx="102063" cy="50826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mit Pfeil 186"/>
                    <p:cNvCxnSpPr>
                      <a:stCxn id="177" idx="3"/>
                      <a:endCxn id="176" idx="2"/>
                    </p:cNvCxnSpPr>
                    <p:nvPr/>
                  </p:nvCxnSpPr>
                  <p:spPr bwMode="auto">
                    <a:xfrm>
                      <a:off x="12273847" y="2622445"/>
                      <a:ext cx="160966" cy="34477"/>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mit Pfeil 187"/>
                    <p:cNvCxnSpPr>
                      <a:endCxn id="177" idx="2"/>
                    </p:cNvCxnSpPr>
                    <p:nvPr/>
                  </p:nvCxnSpPr>
                  <p:spPr bwMode="auto">
                    <a:xfrm flipV="1">
                      <a:off x="10924534" y="2854961"/>
                      <a:ext cx="1116797" cy="136528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mit Pfeil 188"/>
                    <p:cNvCxnSpPr>
                      <a:stCxn id="173" idx="2"/>
                    </p:cNvCxnSpPr>
                    <p:nvPr/>
                  </p:nvCxnSpPr>
                  <p:spPr bwMode="auto">
                    <a:xfrm flipH="1">
                      <a:off x="12792663" y="2116175"/>
                      <a:ext cx="5119" cy="553455"/>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729" y="2418594"/>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65266" y="165114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415792" y="144529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513643" y="92399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202297" y="2191890"/>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08815" y="238992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9617" y="43916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57639" y="3987731"/>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94868" y="4468617"/>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23682" y="13057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029214" y="2569220"/>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94921" y="2719109"/>
                    <a:ext cx="465032" cy="465032"/>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Textfeld 146"/>
                <p:cNvSpPr txBox="1"/>
                <p:nvPr/>
              </p:nvSpPr>
              <p:spPr>
                <a:xfrm>
                  <a:off x="9930459" y="3774213"/>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Centro</a:t>
                  </a:r>
                  <a:r>
                    <a:rPr kumimoji="0" lang="de-DE" sz="600" b="1" i="0" u="none" strike="noStrike" kern="0" cap="none" spc="0" normalizeH="0" baseline="0" noProof="0" dirty="0" smtClean="0">
                      <a:ln>
                        <a:noFill/>
                      </a:ln>
                      <a:solidFill>
                        <a:srgbClr val="1F82C6"/>
                      </a:solidFill>
                      <a:effectLst/>
                      <a:uLnTx/>
                      <a:uFillTx/>
                      <a:latin typeface="Frutiger LT Com 55 Roman"/>
                    </a:rPr>
                    <a:t/>
                  </a:r>
                  <a:br>
                    <a:rPr kumimoji="0" lang="de-DE" sz="600" b="1" i="0" u="none" strike="noStrike" kern="0" cap="none" spc="0" normalizeH="0" baseline="0" noProof="0" dirty="0" smtClean="0">
                      <a:ln>
                        <a:noFill/>
                      </a:ln>
                      <a:solidFill>
                        <a:srgbClr val="1F82C6"/>
                      </a:solidFill>
                      <a:effectLst/>
                      <a:uLnTx/>
                      <a:uFillTx/>
                      <a:latin typeface="Frutiger LT Com 55 Roman"/>
                    </a:rPr>
                  </a:br>
                  <a:r>
                    <a:rPr kumimoji="0" lang="de-DE" sz="600" b="1" i="0" u="none" strike="noStrike" kern="0" cap="none" spc="0" normalizeH="0" baseline="0" noProof="0" dirty="0" smtClean="0">
                      <a:ln>
                        <a:noFill/>
                      </a:ln>
                      <a:solidFill>
                        <a:srgbClr val="1F82C6"/>
                      </a:solidFill>
                      <a:effectLst/>
                      <a:uLnTx/>
                      <a:uFillTx/>
                      <a:latin typeface="Frutiger LT Com 55 Roman"/>
                    </a:rPr>
                    <a:t>Jovellanos</a:t>
                  </a:r>
                </a:p>
              </p:txBody>
            </p:sp>
            <p:sp>
              <p:nvSpPr>
                <p:cNvPr id="148" name="Textfeld 147"/>
                <p:cNvSpPr txBox="1"/>
                <p:nvPr/>
              </p:nvSpPr>
              <p:spPr>
                <a:xfrm>
                  <a:off x="13033172" y="2735031"/>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Fraunhofer CML</a:t>
                  </a:r>
                </a:p>
              </p:txBody>
            </p:sp>
            <p:sp>
              <p:nvSpPr>
                <p:cNvPr id="149" name="Textfeld 148"/>
                <p:cNvSpPr txBox="1"/>
                <p:nvPr/>
              </p:nvSpPr>
              <p:spPr>
                <a:xfrm>
                  <a:off x="12949954" y="740262"/>
                  <a:ext cx="783459" cy="275597"/>
                </a:xfrm>
                <a:prstGeom prst="rect">
                  <a:avLst/>
                </a:prstGeom>
                <a:noFill/>
              </p:spPr>
              <p:txBody>
                <a:bodyPr wrap="square" lIns="0" tIns="0" rIns="0" bIns="0" rtlCol="0" anchor="t">
                  <a:spAutoFit/>
                </a:bodyPr>
                <a:lstStyle/>
                <a:p>
                  <a:pPr fontAlgn="auto">
                    <a:spcBef>
                      <a:spcPts val="0"/>
                    </a:spcBef>
                    <a:spcAft>
                      <a:spcPts val="300"/>
                    </a:spcAft>
                    <a:defRPr/>
                  </a:pPr>
                  <a:r>
                    <a:rPr lang="de-DE" sz="600" b="1" kern="0" dirty="0" err="1">
                      <a:solidFill>
                        <a:srgbClr val="1F82C6"/>
                      </a:solidFill>
                      <a:latin typeface="Frutiger LT Com 55 Roman"/>
                    </a:rPr>
                    <a:t>Aboa</a:t>
                  </a:r>
                  <a:r>
                    <a:rPr lang="de-DE" sz="600" b="1" kern="0" dirty="0">
                      <a:solidFill>
                        <a:srgbClr val="1F82C6"/>
                      </a:solidFill>
                      <a:latin typeface="Frutiger LT Com 55 Roman"/>
                    </a:rPr>
                    <a:t> </a:t>
                  </a:r>
                  <a:br>
                    <a:rPr lang="de-DE" sz="600" b="1" kern="0" dirty="0">
                      <a:solidFill>
                        <a:srgbClr val="1F82C6"/>
                      </a:solidFill>
                      <a:latin typeface="Frutiger LT Com 55 Roman"/>
                    </a:rPr>
                  </a:br>
                  <a:r>
                    <a:rPr lang="de-DE" sz="600" b="1" kern="0" dirty="0">
                      <a:solidFill>
                        <a:srgbClr val="1F82C6"/>
                      </a:solidFill>
                      <a:latin typeface="Frutiger LT Com 55 Roman"/>
                    </a:rPr>
                    <a:t>Mare</a:t>
                  </a:r>
                </a:p>
              </p:txBody>
            </p:sp>
            <p:sp>
              <p:nvSpPr>
                <p:cNvPr id="150" name="Textfeld 149"/>
                <p:cNvSpPr txBox="1"/>
                <p:nvPr/>
              </p:nvSpPr>
              <p:spPr>
                <a:xfrm>
                  <a:off x="11338687" y="1887452"/>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Flensburg</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sp>
              <p:nvSpPr>
                <p:cNvPr id="151" name="Textfeld 150"/>
                <p:cNvSpPr txBox="1"/>
                <p:nvPr/>
              </p:nvSpPr>
              <p:spPr>
                <a:xfrm>
                  <a:off x="9840416" y="4306044"/>
                  <a:ext cx="119290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 typeface="Wingdings" pitchFamily="2" charset="2"/>
                    <a:buNone/>
                    <a:tabLst/>
                    <a:defRPr/>
                  </a:pPr>
                  <a:r>
                    <a:rPr lang="de-DE" sz="600" b="1" kern="0" dirty="0" err="1">
                      <a:solidFill>
                        <a:srgbClr val="1F82C6"/>
                      </a:solidFill>
                      <a:latin typeface="Frutiger LT Com 55 Roman"/>
                    </a:rPr>
                    <a:t>Universitat</a:t>
                  </a:r>
                  <a:r>
                    <a:rPr lang="de-DE" sz="600" b="1" kern="0" dirty="0">
                      <a:solidFill>
                        <a:srgbClr val="1F82C6"/>
                      </a:solidFill>
                      <a:latin typeface="Frutiger LT Com 55 Roman"/>
                    </a:rPr>
                    <a:t> </a:t>
                  </a:r>
                  <a:r>
                    <a:rPr lang="de-DE" sz="600" b="1" kern="0" dirty="0" err="1">
                      <a:solidFill>
                        <a:srgbClr val="1F82C6"/>
                      </a:solidFill>
                      <a:latin typeface="Frutiger LT Com 55 Roman"/>
                    </a:rPr>
                    <a:t>Politècnica</a:t>
                  </a:r>
                  <a:r>
                    <a:rPr lang="de-DE" sz="600" b="1" kern="0" dirty="0">
                      <a:solidFill>
                        <a:srgbClr val="1F82C6"/>
                      </a:solidFill>
                      <a:latin typeface="Frutiger LT Com 55 Roman"/>
                    </a:rPr>
                    <a:t> de </a:t>
                  </a:r>
                  <a:r>
                    <a:rPr lang="de-DE" sz="600" b="1" kern="0" dirty="0" err="1">
                      <a:solidFill>
                        <a:srgbClr val="1F82C6"/>
                      </a:solidFill>
                      <a:latin typeface="Frutiger LT Com 55 Roman"/>
                    </a:rPr>
                    <a:t>Catalunya</a:t>
                  </a:r>
                  <a:endParaRPr lang="de-DE" sz="600" b="1" kern="0" dirty="0">
                    <a:solidFill>
                      <a:srgbClr val="1F82C6"/>
                    </a:solidFill>
                    <a:latin typeface="Frutiger LT Com 55 Roman"/>
                  </a:endParaRPr>
                </a:p>
              </p:txBody>
            </p:sp>
            <p:cxnSp>
              <p:nvCxnSpPr>
                <p:cNvPr id="152" name="Gerader Verbinder 151"/>
                <p:cNvCxnSpPr/>
                <p:nvPr/>
              </p:nvCxnSpPr>
              <p:spPr bwMode="auto">
                <a:xfrm>
                  <a:off x="11370634" y="2174218"/>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r Verbinder 152"/>
                <p:cNvCxnSpPr/>
                <p:nvPr/>
              </p:nvCxnSpPr>
              <p:spPr bwMode="auto">
                <a:xfrm>
                  <a:off x="12019233" y="2179182"/>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r Verbinder 153"/>
                <p:cNvCxnSpPr/>
                <p:nvPr/>
              </p:nvCxnSpPr>
              <p:spPr bwMode="auto">
                <a:xfrm>
                  <a:off x="9871730" y="4569378"/>
                  <a:ext cx="913353"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r Verbinder 154"/>
                <p:cNvCxnSpPr/>
                <p:nvPr/>
              </p:nvCxnSpPr>
              <p:spPr bwMode="auto">
                <a:xfrm>
                  <a:off x="10776520" y="4574837"/>
                  <a:ext cx="387271" cy="138557"/>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r Verbinder 155"/>
                <p:cNvCxnSpPr/>
                <p:nvPr/>
              </p:nvCxnSpPr>
              <p:spPr bwMode="auto">
                <a:xfrm>
                  <a:off x="12936016" y="2996952"/>
                  <a:ext cx="783458"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r Verbinder 156"/>
                <p:cNvCxnSpPr/>
                <p:nvPr/>
              </p:nvCxnSpPr>
              <p:spPr bwMode="auto">
                <a:xfrm>
                  <a:off x="12597276" y="2785749"/>
                  <a:ext cx="334131" cy="21120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r Verbinder 157"/>
                <p:cNvCxnSpPr/>
                <p:nvPr/>
              </p:nvCxnSpPr>
              <p:spPr bwMode="auto">
                <a:xfrm>
                  <a:off x="9947881" y="4033654"/>
                  <a:ext cx="537267"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r Verbinder 158"/>
                <p:cNvCxnSpPr/>
                <p:nvPr/>
              </p:nvCxnSpPr>
              <p:spPr bwMode="auto">
                <a:xfrm flipH="1" flipV="1">
                  <a:off x="10488506" y="4035445"/>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r Verbinder 159"/>
                <p:cNvCxnSpPr/>
                <p:nvPr/>
              </p:nvCxnSpPr>
              <p:spPr bwMode="auto">
                <a:xfrm flipV="1">
                  <a:off x="13043625" y="1001727"/>
                  <a:ext cx="483736"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r Verbinder 160"/>
                <p:cNvCxnSpPr/>
                <p:nvPr/>
              </p:nvCxnSpPr>
              <p:spPr bwMode="auto">
                <a:xfrm flipH="1" flipV="1">
                  <a:off x="13520888" y="1003518"/>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Textfeld 161"/>
                <p:cNvSpPr txBox="1"/>
                <p:nvPr/>
              </p:nvSpPr>
              <p:spPr>
                <a:xfrm>
                  <a:off x="11197157" y="2246069"/>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Willem </a:t>
                  </a:r>
                  <a:r>
                    <a:rPr lang="de-DE" sz="600" b="1" kern="0" dirty="0" smtClean="0">
                      <a:solidFill>
                        <a:srgbClr val="1F82C6"/>
                      </a:solidFill>
                      <a:latin typeface="Frutiger LT Com 55 Roman"/>
                    </a:rPr>
                    <a:t/>
                  </a:r>
                  <a:br>
                    <a:rPr lang="de-DE" sz="600" b="1" kern="0" dirty="0" smtClean="0">
                      <a:solidFill>
                        <a:srgbClr val="1F82C6"/>
                      </a:solidFill>
                      <a:latin typeface="Frutiger LT Com 55 Roman"/>
                    </a:rPr>
                  </a:br>
                  <a:r>
                    <a:rPr lang="de-DE" sz="600" b="1" kern="0" dirty="0" err="1" smtClean="0">
                      <a:solidFill>
                        <a:srgbClr val="1F82C6"/>
                      </a:solidFill>
                      <a:latin typeface="Frutiger LT Com 55 Roman"/>
                    </a:rPr>
                    <a:t>Barentsz</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3" name="Gerader Verbinder 162"/>
                <p:cNvCxnSpPr/>
                <p:nvPr/>
              </p:nvCxnSpPr>
              <p:spPr bwMode="auto">
                <a:xfrm flipV="1">
                  <a:off x="11228207" y="2510013"/>
                  <a:ext cx="590993"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r Verbinder 163"/>
                <p:cNvCxnSpPr/>
                <p:nvPr/>
              </p:nvCxnSpPr>
              <p:spPr bwMode="auto">
                <a:xfrm flipH="1" flipV="1">
                  <a:off x="11822875" y="2511804"/>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feld 164"/>
                <p:cNvSpPr txBox="1"/>
                <p:nvPr/>
              </p:nvSpPr>
              <p:spPr>
                <a:xfrm>
                  <a:off x="11541463" y="1152257"/>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err="1" smtClean="0">
                      <a:ln>
                        <a:noFill/>
                      </a:ln>
                      <a:solidFill>
                        <a:srgbClr val="1F82C6"/>
                      </a:solidFill>
                      <a:effectLst/>
                      <a:uLnTx/>
                      <a:uFillTx/>
                      <a:latin typeface="Frutiger LT Com 55 Roman"/>
                    </a:rPr>
                    <a:t>Chalmers</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6" name="Gerader Verbinder 165"/>
                <p:cNvCxnSpPr/>
                <p:nvPr/>
              </p:nvCxnSpPr>
              <p:spPr bwMode="auto">
                <a:xfrm>
                  <a:off x="11559900" y="1422865"/>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r Verbinder 166"/>
                <p:cNvCxnSpPr/>
                <p:nvPr/>
              </p:nvCxnSpPr>
              <p:spPr bwMode="auto">
                <a:xfrm>
                  <a:off x="12208499" y="142782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Textfeld 167"/>
                <p:cNvSpPr txBox="1"/>
                <p:nvPr/>
              </p:nvSpPr>
              <p:spPr>
                <a:xfrm>
                  <a:off x="11227440" y="288135"/>
                  <a:ext cx="1046410"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Sikkerhetssenteret Rørvik </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9" name="Gerader Verbinder 168"/>
                <p:cNvCxnSpPr/>
                <p:nvPr/>
              </p:nvCxnSpPr>
              <p:spPr bwMode="auto">
                <a:xfrm flipV="1">
                  <a:off x="11201850" y="549733"/>
                  <a:ext cx="913353"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r Verbinder 169"/>
                <p:cNvCxnSpPr/>
                <p:nvPr/>
              </p:nvCxnSpPr>
              <p:spPr bwMode="auto">
                <a:xfrm>
                  <a:off x="12110371" y="54568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Textfeld 142"/>
              <p:cNvSpPr txBox="1"/>
              <p:nvPr/>
            </p:nvSpPr>
            <p:spPr>
              <a:xfrm>
                <a:off x="7743643" y="1586752"/>
                <a:ext cx="858076" cy="275597"/>
              </a:xfrm>
              <a:prstGeom prst="rect">
                <a:avLst/>
              </a:prstGeom>
              <a:noFill/>
              <a:ln>
                <a:noFill/>
              </a:ln>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NordLab</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a:solidFill>
                      <a:srgbClr val="1F82C6"/>
                    </a:solidFill>
                    <a:latin typeface="Frutiger LT Com 55 Roman"/>
                  </a:rPr>
                  <a:t>Nord University</a:t>
                </a:r>
              </a:p>
            </p:txBody>
          </p:sp>
          <p:cxnSp>
            <p:nvCxnSpPr>
              <p:cNvPr id="144" name="Gerader Verbinder 143"/>
              <p:cNvCxnSpPr/>
              <p:nvPr/>
            </p:nvCxnSpPr>
            <p:spPr bwMode="auto">
              <a:xfrm>
                <a:off x="7574206" y="1856283"/>
                <a:ext cx="967080"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r Verbinder 144"/>
              <p:cNvCxnSpPr/>
              <p:nvPr/>
            </p:nvCxnSpPr>
            <p:spPr bwMode="auto">
              <a:xfrm>
                <a:off x="7463598" y="1703528"/>
                <a:ext cx="110471" cy="14806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6" name="Gerade Verbindung mit Pfeil 75"/>
            <p:cNvCxnSpPr>
              <a:stCxn id="178" idx="2"/>
              <a:endCxn id="174" idx="0"/>
            </p:cNvCxnSpPr>
            <p:nvPr/>
          </p:nvCxnSpPr>
          <p:spPr bwMode="auto">
            <a:xfrm>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mit Pfeil 76"/>
            <p:cNvCxnSpPr>
              <a:stCxn id="183" idx="2"/>
            </p:cNvCxnSpPr>
            <p:nvPr/>
          </p:nvCxnSpPr>
          <p:spPr bwMode="auto">
            <a:xfrm flipH="1">
              <a:off x="1458888" y="4499251"/>
              <a:ext cx="286488" cy="9459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feld 77"/>
            <p:cNvSpPr txBox="1"/>
            <p:nvPr/>
          </p:nvSpPr>
          <p:spPr>
            <a:xfrm>
              <a:off x="1451739" y="2858790"/>
              <a:ext cx="914391" cy="259070"/>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smtClean="0">
                  <a:solidFill>
                    <a:srgbClr val="1F82C6"/>
                  </a:solidFill>
                  <a:latin typeface="Frutiger LT Com 55 Roman"/>
                </a:rPr>
                <a:t>Swedish</a:t>
              </a:r>
              <a:r>
                <a:rPr lang="de-DE" sz="600" b="1" kern="0" dirty="0" smtClean="0">
                  <a:solidFill>
                    <a:srgbClr val="1F82C6"/>
                  </a:solidFill>
                  <a:latin typeface="Frutiger LT Com 55 Roman"/>
                </a:rPr>
                <a:t> Maritime Administration</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79" name="Gerader Verbinder 78"/>
            <p:cNvCxnSpPr/>
            <p:nvPr/>
          </p:nvCxnSpPr>
          <p:spPr bwMode="auto">
            <a:xfrm flipV="1">
              <a:off x="1451885" y="3108936"/>
              <a:ext cx="1313124" cy="4666"/>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r Verbinder 79"/>
            <p:cNvCxnSpPr/>
            <p:nvPr/>
          </p:nvCxnSpPr>
          <p:spPr bwMode="auto">
            <a:xfrm>
              <a:off x="2752681" y="3113602"/>
              <a:ext cx="273338" cy="150079"/>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feld 80"/>
            <p:cNvSpPr txBox="1"/>
            <p:nvPr/>
          </p:nvSpPr>
          <p:spPr>
            <a:xfrm>
              <a:off x="3442825" y="4437111"/>
              <a:ext cx="736474" cy="259070"/>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Emden-Leer</a:t>
              </a:r>
              <a:r>
                <a:rPr kumimoji="0" lang="de-DE" sz="600" b="1" i="0" u="none" strike="noStrike" kern="0" cap="none" spc="0" normalizeH="0" noProof="0" dirty="0" smtClean="0">
                  <a:ln>
                    <a:noFill/>
                  </a:ln>
                  <a:solidFill>
                    <a:srgbClr val="1F82C6"/>
                  </a:solidFill>
                  <a:effectLst/>
                  <a:uLnTx/>
                  <a:uFillTx/>
                  <a:latin typeface="Frutiger LT Com 55 Roman"/>
                </a:rPr>
                <a:t> </a:t>
              </a:r>
              <a:r>
                <a:rPr kumimoji="0" lang="de-DE" sz="600" b="1" i="0" u="none" strike="noStrike" kern="0" cap="none" spc="0" normalizeH="0" noProof="0" dirty="0" err="1" smtClean="0">
                  <a:ln>
                    <a:noFill/>
                  </a:ln>
                  <a:solidFill>
                    <a:srgbClr val="1F82C6"/>
                  </a:solidFill>
                  <a:effectLst/>
                  <a:uLnTx/>
                  <a:uFillTx/>
                  <a:latin typeface="Frutiger LT Com 55 Roman"/>
                </a:rPr>
                <a:t>Universit</a:t>
              </a:r>
              <a:r>
                <a:rPr lang="de-DE" sz="600" b="1" kern="0" dirty="0">
                  <a:solidFill>
                    <a:srgbClr val="1F82C6"/>
                  </a:solidFill>
                  <a:latin typeface="Frutiger LT Com 55 Roman"/>
                </a:rPr>
                <a: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82" name="Gerader Verbinder 81"/>
            <p:cNvCxnSpPr/>
            <p:nvPr/>
          </p:nvCxnSpPr>
          <p:spPr bwMode="auto">
            <a:xfrm>
              <a:off x="3364598" y="4683327"/>
              <a:ext cx="736475"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r Verbinder 82"/>
            <p:cNvCxnSpPr/>
            <p:nvPr/>
          </p:nvCxnSpPr>
          <p:spPr bwMode="auto">
            <a:xfrm>
              <a:off x="2830647" y="4280679"/>
              <a:ext cx="529619" cy="402649"/>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r Verbinder 84"/>
            <p:cNvCxnSpPr/>
            <p:nvPr/>
          </p:nvCxnSpPr>
          <p:spPr bwMode="auto">
            <a:xfrm>
              <a:off x="3351495" y="4323287"/>
              <a:ext cx="736475"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r Verbinder 85"/>
            <p:cNvCxnSpPr/>
            <p:nvPr/>
          </p:nvCxnSpPr>
          <p:spPr bwMode="auto">
            <a:xfrm>
              <a:off x="3033069" y="4124750"/>
              <a:ext cx="314094" cy="198538"/>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mit Pfeil 86"/>
            <p:cNvCxnSpPr>
              <a:stCxn id="179" idx="3"/>
            </p:cNvCxnSpPr>
            <p:nvPr/>
          </p:nvCxnSpPr>
          <p:spPr bwMode="auto">
            <a:xfrm>
              <a:off x="1458886" y="5473224"/>
              <a:ext cx="421099" cy="211972"/>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mit Pfeil 87"/>
            <p:cNvCxnSpPr>
              <a:stCxn id="172" idx="2"/>
              <a:endCxn id="180" idx="0"/>
            </p:cNvCxnSpPr>
            <p:nvPr/>
          </p:nvCxnSpPr>
          <p:spPr bwMode="auto">
            <a:xfrm flipH="1">
              <a:off x="1839330" y="4216757"/>
              <a:ext cx="1145767" cy="1489942"/>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a:stCxn id="175" idx="2"/>
            </p:cNvCxnSpPr>
            <p:nvPr/>
          </p:nvCxnSpPr>
          <p:spPr bwMode="auto">
            <a:xfrm flipH="1">
              <a:off x="3216737" y="2811784"/>
              <a:ext cx="896317" cy="1203810"/>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mit Pfeil 89"/>
            <p:cNvCxnSpPr>
              <a:stCxn id="183" idx="3"/>
              <a:endCxn id="177" idx="1"/>
            </p:cNvCxnSpPr>
            <p:nvPr/>
          </p:nvCxnSpPr>
          <p:spPr bwMode="auto">
            <a:xfrm flipV="1">
              <a:off x="1963948" y="3971239"/>
              <a:ext cx="327941" cy="309440"/>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mit Pfeil 133"/>
            <p:cNvCxnSpPr>
              <a:stCxn id="183" idx="3"/>
              <a:endCxn id="178" idx="2"/>
            </p:cNvCxnSpPr>
            <p:nvPr/>
          </p:nvCxnSpPr>
          <p:spPr bwMode="auto">
            <a:xfrm flipV="1">
              <a:off x="1963948" y="2356028"/>
              <a:ext cx="1026684" cy="1924651"/>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mit Pfeil 134"/>
            <p:cNvCxnSpPr>
              <a:stCxn id="178" idx="3"/>
            </p:cNvCxnSpPr>
            <p:nvPr/>
          </p:nvCxnSpPr>
          <p:spPr bwMode="auto">
            <a:xfrm flipV="1">
              <a:off x="3209204" y="1847373"/>
              <a:ext cx="211441" cy="29008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mit Pfeil 135"/>
            <p:cNvCxnSpPr>
              <a:endCxn id="175" idx="1"/>
            </p:cNvCxnSpPr>
            <p:nvPr/>
          </p:nvCxnSpPr>
          <p:spPr bwMode="auto">
            <a:xfrm>
              <a:off x="2963887" y="2374639"/>
              <a:ext cx="930594" cy="2185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mit Pfeil 136"/>
            <p:cNvCxnSpPr>
              <a:stCxn id="181" idx="3"/>
              <a:endCxn id="175" idx="1"/>
            </p:cNvCxnSpPr>
            <p:nvPr/>
          </p:nvCxnSpPr>
          <p:spPr bwMode="auto">
            <a:xfrm>
              <a:off x="3401032" y="1847373"/>
              <a:ext cx="493449" cy="745839"/>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feld 137"/>
            <p:cNvSpPr txBox="1"/>
            <p:nvPr/>
          </p:nvSpPr>
          <p:spPr>
            <a:xfrm>
              <a:off x="703995" y="3764256"/>
              <a:ext cx="812991" cy="259070"/>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err="1" smtClean="0">
                  <a:ln>
                    <a:noFill/>
                  </a:ln>
                  <a:solidFill>
                    <a:srgbClr val="1F82C6"/>
                  </a:solidFill>
                  <a:effectLst/>
                  <a:uLnTx/>
                  <a:uFillTx/>
                  <a:latin typeface="Frutiger LT Com 55 Roman"/>
                </a:rPr>
                <a:t>Warsash</a:t>
              </a:r>
              <a:r>
                <a:rPr kumimoji="0" lang="de-DE" sz="600" b="1" i="0" u="none" strike="noStrike" kern="0" cap="none" spc="0" normalizeH="0" noProof="0" dirty="0" smtClean="0">
                  <a:ln>
                    <a:noFill/>
                  </a:ln>
                  <a:solidFill>
                    <a:srgbClr val="1F82C6"/>
                  </a:solidFill>
                  <a:effectLst/>
                  <a:uLnTx/>
                  <a:uFillTx/>
                  <a:latin typeface="Frutiger LT Com 55 Roman"/>
                </a:rPr>
                <a:t> Marine Academy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39" name="Gerader Verbinder 138"/>
            <p:cNvCxnSpPr/>
            <p:nvPr/>
          </p:nvCxnSpPr>
          <p:spPr bwMode="auto">
            <a:xfrm>
              <a:off x="801771" y="4018015"/>
              <a:ext cx="621555"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r Verbinder 139"/>
            <p:cNvCxnSpPr/>
            <p:nvPr/>
          </p:nvCxnSpPr>
          <p:spPr bwMode="auto">
            <a:xfrm>
              <a:off x="1411475" y="4022681"/>
              <a:ext cx="273338" cy="150079"/>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mit Pfeil 140"/>
            <p:cNvCxnSpPr>
              <a:stCxn id="175" idx="2"/>
              <a:endCxn id="173" idx="3"/>
            </p:cNvCxnSpPr>
            <p:nvPr/>
          </p:nvCxnSpPr>
          <p:spPr bwMode="auto">
            <a:xfrm flipH="1">
              <a:off x="3440122" y="2811784"/>
              <a:ext cx="672932" cy="4649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Gewinkelte Verbindung 23"/>
          <p:cNvCxnSpPr>
            <a:stCxn id="32" idx="3"/>
            <a:endCxn id="182" idx="0"/>
          </p:cNvCxnSpPr>
          <p:nvPr/>
        </p:nvCxnSpPr>
        <p:spPr bwMode="auto">
          <a:xfrm>
            <a:off x="5292080" y="2343064"/>
            <a:ext cx="1910454" cy="972732"/>
          </a:xfrm>
          <a:prstGeom prst="bentConnector2">
            <a:avLst/>
          </a:prstGeom>
          <a:noFill/>
          <a:ln w="38100" cap="flat" cmpd="sng" algn="ctr">
            <a:solidFill>
              <a:schemeClr val="accent1"/>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3522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b="3968"/>
          <a:stretch/>
        </p:blipFill>
        <p:spPr>
          <a:xfrm>
            <a:off x="456677" y="1772817"/>
            <a:ext cx="8218048" cy="4248472"/>
          </a:xfrm>
          <a:prstGeom prst="rect">
            <a:avLst/>
          </a:prstGeom>
        </p:spPr>
      </p:pic>
      <p:sp>
        <p:nvSpPr>
          <p:cNvPr id="2" name="Textplatzhalter 1"/>
          <p:cNvSpPr>
            <a:spLocks noGrp="1"/>
          </p:cNvSpPr>
          <p:nvPr>
            <p:ph type="body" sz="quarter" idx="14"/>
          </p:nvPr>
        </p:nvSpPr>
        <p:spPr/>
        <p:txBody>
          <a:bodyPr/>
          <a:lstStyle/>
          <a:p>
            <a:endParaRPr lang="en-US"/>
          </a:p>
        </p:txBody>
      </p:sp>
      <p:sp>
        <p:nvSpPr>
          <p:cNvPr id="3" name="Titel 2"/>
          <p:cNvSpPr>
            <a:spLocks noGrp="1"/>
          </p:cNvSpPr>
          <p:nvPr>
            <p:ph type="title"/>
          </p:nvPr>
        </p:nvSpPr>
        <p:spPr/>
        <p:txBody>
          <a:bodyPr/>
          <a:lstStyle/>
          <a:p>
            <a:r>
              <a:rPr lang="de-DE" dirty="0"/>
              <a:t>STM Validation Act 3</a:t>
            </a:r>
            <a:r>
              <a:rPr lang="en-US" dirty="0"/>
              <a:t/>
            </a:r>
            <a:br>
              <a:rPr lang="en-US" dirty="0"/>
            </a:br>
            <a:r>
              <a:rPr lang="en-US" b="0" dirty="0" smtClean="0"/>
              <a:t>Full-scale </a:t>
            </a:r>
            <a:r>
              <a:rPr lang="en-US" b="0" dirty="0"/>
              <a:t>tests held in </a:t>
            </a:r>
            <a:r>
              <a:rPr lang="en-US" b="0" dirty="0" smtClean="0"/>
              <a:t>2017/2018</a:t>
            </a:r>
            <a:r>
              <a:rPr lang="en-US" dirty="0" smtClean="0"/>
              <a:t> </a:t>
            </a:r>
            <a:r>
              <a:rPr lang="en-US" b="0" dirty="0"/>
              <a:t>with </a:t>
            </a:r>
            <a:r>
              <a:rPr lang="en-US" b="0" dirty="0" smtClean="0"/>
              <a:t>up to 30 Own-ships</a:t>
            </a:r>
            <a:endParaRPr lang="en-US" b="0" dirty="0"/>
          </a:p>
        </p:txBody>
      </p:sp>
    </p:spTree>
    <p:extLst>
      <p:ext uri="{BB962C8B-B14F-4D97-AF65-F5344CB8AC3E}">
        <p14:creationId xmlns:p14="http://schemas.microsoft.com/office/powerpoint/2010/main" val="224328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STM Validation Act 3 </a:t>
            </a:r>
            <a:r>
              <a:rPr lang="de-DE" dirty="0" smtClean="0"/>
              <a:t/>
            </a:r>
            <a:br>
              <a:rPr lang="de-DE" dirty="0" smtClean="0"/>
            </a:br>
            <a:r>
              <a:rPr lang="de-DE" b="0" dirty="0" smtClean="0"/>
              <a:t>Technical </a:t>
            </a:r>
            <a:r>
              <a:rPr lang="de-DE" b="0" dirty="0" err="1" smtClean="0"/>
              <a:t>background</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12</a:t>
            </a:fld>
            <a:endParaRPr lang="de-DE" dirty="0"/>
          </a:p>
        </p:txBody>
      </p:sp>
      <p:sp>
        <p:nvSpPr>
          <p:cNvPr id="65" name="Rechteck 64"/>
          <p:cNvSpPr/>
          <p:nvPr/>
        </p:nvSpPr>
        <p:spPr bwMode="auto">
          <a:xfrm>
            <a:off x="8100392" y="1773237"/>
            <a:ext cx="576883" cy="3143573"/>
          </a:xfrm>
          <a:prstGeom prst="rect">
            <a:avLst/>
          </a:prstGeom>
          <a:solidFill>
            <a:schemeClr val="bg1"/>
          </a:solidFill>
          <a:ln w="28575">
            <a:solidFill>
              <a:schemeClr val="accent2"/>
            </a:solidFill>
          </a:ln>
          <a:effectLst/>
          <a:ex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a:r>
              <a:rPr lang="de-DE" dirty="0"/>
              <a:t>EMSN Hub</a:t>
            </a:r>
            <a:endParaRPr lang="en-US" dirty="0"/>
          </a:p>
        </p:txBody>
      </p:sp>
      <p:sp>
        <p:nvSpPr>
          <p:cNvPr id="66" name="Rechteck 65"/>
          <p:cNvSpPr/>
          <p:nvPr/>
        </p:nvSpPr>
        <p:spPr bwMode="auto">
          <a:xfrm>
            <a:off x="466725" y="1773237"/>
            <a:ext cx="576883" cy="3143573"/>
          </a:xfrm>
          <a:prstGeom prst="rect">
            <a:avLst/>
          </a:prstGeom>
          <a:solidFill>
            <a:schemeClr val="bg1"/>
          </a:solidFill>
          <a:ln w="28575">
            <a:solidFill>
              <a:schemeClr val="accent2"/>
            </a:solidFill>
          </a:ln>
          <a:effectLst/>
          <a:ex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a:r>
              <a:rPr lang="de-DE" dirty="0" smtClean="0"/>
              <a:t>STM </a:t>
            </a:r>
            <a:r>
              <a:rPr lang="de-DE" dirty="0" err="1" smtClean="0"/>
              <a:t>Comm</a:t>
            </a:r>
            <a:r>
              <a:rPr lang="de-DE" dirty="0" smtClean="0"/>
              <a:t>. </a:t>
            </a:r>
            <a:r>
              <a:rPr lang="de-DE" dirty="0" err="1" smtClean="0"/>
              <a:t>Infrastructuere</a:t>
            </a:r>
            <a:endParaRPr lang="en-US" dirty="0"/>
          </a:p>
        </p:txBody>
      </p:sp>
      <p:cxnSp>
        <p:nvCxnSpPr>
          <p:cNvPr id="69" name="Gerade Verbindung mit Pfeil 68"/>
          <p:cNvCxnSpPr>
            <a:stCxn id="65" idx="1"/>
          </p:cNvCxnSpPr>
          <p:nvPr/>
        </p:nvCxnSpPr>
        <p:spPr bwMode="auto">
          <a:xfrm flipH="1" flipV="1">
            <a:off x="7609804" y="3344814"/>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mit Pfeil 71"/>
          <p:cNvCxnSpPr/>
          <p:nvPr/>
        </p:nvCxnSpPr>
        <p:spPr bwMode="auto">
          <a:xfrm flipH="1" flipV="1">
            <a:off x="7609804" y="4449292"/>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mit Pfeil 72"/>
          <p:cNvCxnSpPr/>
          <p:nvPr/>
        </p:nvCxnSpPr>
        <p:spPr bwMode="auto">
          <a:xfrm flipH="1" flipV="1">
            <a:off x="7609804" y="2240336"/>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mit Pfeil 73"/>
          <p:cNvCxnSpPr/>
          <p:nvPr/>
        </p:nvCxnSpPr>
        <p:spPr bwMode="auto">
          <a:xfrm flipH="1" flipV="1">
            <a:off x="1043608" y="3344814"/>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mit Pfeil 74"/>
          <p:cNvCxnSpPr/>
          <p:nvPr/>
        </p:nvCxnSpPr>
        <p:spPr bwMode="auto">
          <a:xfrm flipH="1" flipV="1">
            <a:off x="1043608" y="4449292"/>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mit Pfeil 75"/>
          <p:cNvCxnSpPr/>
          <p:nvPr/>
        </p:nvCxnSpPr>
        <p:spPr bwMode="auto">
          <a:xfrm flipH="1" flipV="1">
            <a:off x="1043608" y="2240336"/>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7" name="Picture 2" descr="T:\Transfer\STNS HiWi-Projektordner\140104 STM Validation\Grafiken\STM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858" y="5445223"/>
            <a:ext cx="720080" cy="385495"/>
          </a:xfrm>
          <a:prstGeom prst="rect">
            <a:avLst/>
          </a:prstGeom>
          <a:noFill/>
          <a:extLst>
            <a:ext uri="{909E8E84-426E-40DD-AFC4-6F175D3DCCD1}">
              <a14:hiddenFill xmlns:a14="http://schemas.microsoft.com/office/drawing/2010/main">
                <a:solidFill>
                  <a:srgbClr val="FFFFFF"/>
                </a:solidFill>
              </a14:hiddenFill>
            </a:ext>
          </a:extLst>
        </p:spPr>
      </p:pic>
      <p:sp>
        <p:nvSpPr>
          <p:cNvPr id="78" name="Geschweifte Klammer links 77"/>
          <p:cNvSpPr/>
          <p:nvPr/>
        </p:nvSpPr>
        <p:spPr bwMode="auto">
          <a:xfrm rot="16200000">
            <a:off x="7351451" y="3939379"/>
            <a:ext cx="288031" cy="2363615"/>
          </a:xfrm>
          <a:prstGeom prst="leftBrace">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79" name="Textfeld 78"/>
          <p:cNvSpPr txBox="1"/>
          <p:nvPr/>
        </p:nvSpPr>
        <p:spPr>
          <a:xfrm>
            <a:off x="7184938" y="5445223"/>
            <a:ext cx="1492337" cy="369332"/>
          </a:xfrm>
          <a:prstGeom prst="rect">
            <a:avLst/>
          </a:prstGeom>
          <a:noFill/>
        </p:spPr>
        <p:txBody>
          <a:bodyPr wrap="square" rtlCol="0">
            <a:spAutoFit/>
          </a:bodyPr>
          <a:lstStyle/>
          <a:p>
            <a:r>
              <a:rPr lang="de-DE" dirty="0" smtClean="0"/>
              <a:t>Act 3 EMSN</a:t>
            </a:r>
            <a:endParaRPr lang="en-US" dirty="0"/>
          </a:p>
        </p:txBody>
      </p:sp>
      <p:sp>
        <p:nvSpPr>
          <p:cNvPr id="81" name="Geschweifte Klammer links 80"/>
          <p:cNvSpPr/>
          <p:nvPr/>
        </p:nvSpPr>
        <p:spPr bwMode="auto">
          <a:xfrm rot="16200000">
            <a:off x="1504517" y="3939379"/>
            <a:ext cx="288031" cy="2363615"/>
          </a:xfrm>
          <a:prstGeom prst="leftBrace">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86" name="Geschweifte Klammer links 85"/>
          <p:cNvSpPr/>
          <p:nvPr/>
        </p:nvSpPr>
        <p:spPr bwMode="auto">
          <a:xfrm rot="16200000">
            <a:off x="4472956" y="3462245"/>
            <a:ext cx="325778" cy="3355628"/>
          </a:xfrm>
          <a:prstGeom prst="leftBrace">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nvGrpSpPr>
          <p:cNvPr id="8" name="Gruppieren 7"/>
          <p:cNvGrpSpPr/>
          <p:nvPr/>
        </p:nvGrpSpPr>
        <p:grpSpPr>
          <a:xfrm>
            <a:off x="1534196" y="1772815"/>
            <a:ext cx="6075608" cy="936105"/>
            <a:chOff x="1534196" y="1772815"/>
            <a:chExt cx="6075608" cy="936105"/>
          </a:xfrm>
        </p:grpSpPr>
        <p:grpSp>
          <p:nvGrpSpPr>
            <p:cNvPr id="37" name="Gruppieren 36"/>
            <p:cNvGrpSpPr/>
            <p:nvPr/>
          </p:nvGrpSpPr>
          <p:grpSpPr>
            <a:xfrm>
              <a:off x="1534196" y="1772815"/>
              <a:ext cx="6075608" cy="935039"/>
              <a:chOff x="1376712" y="1772815"/>
              <a:chExt cx="6075608" cy="935039"/>
            </a:xfrm>
          </p:grpSpPr>
          <p:sp>
            <p:nvSpPr>
              <p:cNvPr id="27" name="Rechteck 26"/>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30" name="Gruppieren 29"/>
              <p:cNvGrpSpPr/>
              <p:nvPr/>
            </p:nvGrpSpPr>
            <p:grpSpPr>
              <a:xfrm>
                <a:off x="3142985" y="1772816"/>
                <a:ext cx="2543062" cy="648072"/>
                <a:chOff x="2122908" y="1772816"/>
                <a:chExt cx="2543062" cy="648072"/>
              </a:xfrm>
            </p:grpSpPr>
            <p:sp>
              <p:nvSpPr>
                <p:cNvPr id="25" name="Rechteck 24"/>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err="1" smtClean="0">
                      <a:ln>
                        <a:noFill/>
                      </a:ln>
                      <a:solidFill>
                        <a:schemeClr val="tx1"/>
                      </a:solidFill>
                      <a:effectLst/>
                      <a:latin typeface="Frutiger LT Com 55 Roman" pitchFamily="34" charset="0"/>
                    </a:rPr>
                    <a:t>Kongsberg</a:t>
                  </a:r>
                  <a:endParaRPr kumimoji="0" lang="de-DE" sz="1800" b="0" i="0" u="none" strike="noStrike" cap="none" normalizeH="0" baseline="0" dirty="0" smtClean="0">
                    <a:ln>
                      <a:noFill/>
                    </a:ln>
                    <a:solidFill>
                      <a:schemeClr val="tx1"/>
                    </a:solidFill>
                    <a:effectLst/>
                    <a:latin typeface="Frutiger LT Com 55 Roman" pitchFamily="34" charset="0"/>
                  </a:endParaRP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26" name="Rechteck 25"/>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a:t>
                  </a:r>
                  <a:r>
                    <a:rPr kumimoji="0" lang="de-DE" sz="1400" b="0" i="0" u="none" strike="noStrike" cap="none" normalizeH="0" dirty="0" smtClean="0">
                      <a:ln>
                        <a:noFill/>
                      </a:ln>
                      <a:solidFill>
                        <a:schemeClr val="bg1"/>
                      </a:solidFill>
                      <a:effectLst/>
                      <a:latin typeface="Frutiger LT Com 55 Roman" pitchFamily="34" charset="0"/>
                    </a:rPr>
                    <a:t> </a:t>
                  </a:r>
                  <a:r>
                    <a:rPr kumimoji="0" lang="de-DE" sz="1400" b="0" i="0" u="none" strike="noStrike" cap="none" normalizeH="0" dirty="0" err="1" smtClean="0">
                      <a:ln>
                        <a:noFill/>
                      </a:ln>
                      <a:solidFill>
                        <a:schemeClr val="bg1"/>
                      </a:solidFill>
                      <a:effectLst/>
                      <a:latin typeface="Frutiger LT Com 55 Roman" pitchFamily="34" charset="0"/>
                    </a:rPr>
                    <a:t>Interf</a:t>
                  </a:r>
                  <a:r>
                    <a:rPr kumimoji="0" lang="de-DE" sz="1400" b="0" i="0" u="none" strike="noStrike" cap="none" normalizeH="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28" name="Rechteck 27"/>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sp>
            <p:nvSpPr>
              <p:cNvPr id="29" name="Rechteck 28"/>
              <p:cNvSpPr/>
              <p:nvPr/>
            </p:nvSpPr>
            <p:spPr bwMode="auto">
              <a:xfrm>
                <a:off x="1376712" y="1772815"/>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STM-Equipment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cxnSp>
            <p:nvCxnSpPr>
              <p:cNvPr id="32" name="Gerade Verbindung mit Pfeil 31"/>
              <p:cNvCxnSpPr>
                <a:stCxn id="27" idx="1"/>
                <a:endCxn id="26"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a:stCxn id="28" idx="1"/>
                <a:endCxn id="29" idx="3"/>
              </p:cNvCxnSpPr>
              <p:nvPr/>
            </p:nvCxnSpPr>
            <p:spPr bwMode="auto">
              <a:xfrm flipH="1">
                <a:off x="2672856" y="2096319"/>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hteck 6"/>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56" name="Gerade Verbindung mit Pfeil 55"/>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 name="Gruppieren 57"/>
          <p:cNvGrpSpPr/>
          <p:nvPr/>
        </p:nvGrpSpPr>
        <p:grpSpPr>
          <a:xfrm>
            <a:off x="1534196" y="2876761"/>
            <a:ext cx="6075608" cy="936105"/>
            <a:chOff x="1534196" y="1772815"/>
            <a:chExt cx="6075608" cy="936105"/>
          </a:xfrm>
        </p:grpSpPr>
        <p:grpSp>
          <p:nvGrpSpPr>
            <p:cNvPr id="59" name="Gruppieren 58"/>
            <p:cNvGrpSpPr/>
            <p:nvPr/>
          </p:nvGrpSpPr>
          <p:grpSpPr>
            <a:xfrm>
              <a:off x="1534196" y="1772815"/>
              <a:ext cx="6075608" cy="935039"/>
              <a:chOff x="1376712" y="1772815"/>
              <a:chExt cx="6075608" cy="935039"/>
            </a:xfrm>
          </p:grpSpPr>
          <p:sp>
            <p:nvSpPr>
              <p:cNvPr id="62" name="Rechteck 61"/>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63" name="Gruppieren 62"/>
              <p:cNvGrpSpPr/>
              <p:nvPr/>
            </p:nvGrpSpPr>
            <p:grpSpPr>
              <a:xfrm>
                <a:off x="3142985" y="1772816"/>
                <a:ext cx="2543062" cy="648072"/>
                <a:chOff x="2122908" y="1772816"/>
                <a:chExt cx="2543062" cy="648072"/>
              </a:xfrm>
            </p:grpSpPr>
            <p:sp>
              <p:nvSpPr>
                <p:cNvPr id="71" name="Rechteck 70"/>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Rheinmetall</a:t>
                  </a: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83" name="Rechteck 82"/>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 </a:t>
                  </a:r>
                  <a:r>
                    <a:rPr kumimoji="0" lang="de-DE" sz="1400" b="0" i="0" u="none" strike="noStrike" cap="none" normalizeH="0" baseline="0" dirty="0" err="1" smtClean="0">
                      <a:ln>
                        <a:noFill/>
                      </a:ln>
                      <a:solidFill>
                        <a:schemeClr val="bg1"/>
                      </a:solidFill>
                      <a:effectLst/>
                      <a:latin typeface="Frutiger LT Com 55 Roman" pitchFamily="34" charset="0"/>
                    </a:rPr>
                    <a:t>Interf</a:t>
                  </a:r>
                  <a:r>
                    <a:rPr kumimoji="0" lang="de-DE" sz="1400" b="0" i="0" u="none" strike="noStrike" cap="none" normalizeH="0" baseline="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84" name="Rechteck 83"/>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sp>
            <p:nvSpPr>
              <p:cNvPr id="64" name="Rechteck 63"/>
              <p:cNvSpPr/>
              <p:nvPr/>
            </p:nvSpPr>
            <p:spPr bwMode="auto">
              <a:xfrm>
                <a:off x="1376712" y="1772815"/>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STM-Equipment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cxnSp>
            <p:nvCxnSpPr>
              <p:cNvPr id="68" name="Gerade Verbindung mit Pfeil 67"/>
              <p:cNvCxnSpPr>
                <a:stCxn id="62" idx="1"/>
                <a:endCxn id="83"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mit Pfeil 69"/>
              <p:cNvCxnSpPr>
                <a:stCxn id="84" idx="1"/>
                <a:endCxn id="64" idx="3"/>
              </p:cNvCxnSpPr>
              <p:nvPr/>
            </p:nvCxnSpPr>
            <p:spPr bwMode="auto">
              <a:xfrm flipH="1">
                <a:off x="2672856" y="2096319"/>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Rechteck 59"/>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61" name="Gerade Verbindung mit Pfeil 60"/>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uppieren 84"/>
          <p:cNvGrpSpPr/>
          <p:nvPr/>
        </p:nvGrpSpPr>
        <p:grpSpPr>
          <a:xfrm>
            <a:off x="1534196" y="3981449"/>
            <a:ext cx="6075608" cy="936105"/>
            <a:chOff x="1534196" y="1772815"/>
            <a:chExt cx="6075608" cy="936105"/>
          </a:xfrm>
        </p:grpSpPr>
        <p:grpSp>
          <p:nvGrpSpPr>
            <p:cNvPr id="89" name="Gruppieren 88"/>
            <p:cNvGrpSpPr/>
            <p:nvPr/>
          </p:nvGrpSpPr>
          <p:grpSpPr>
            <a:xfrm>
              <a:off x="1534196" y="1772815"/>
              <a:ext cx="6075608" cy="935039"/>
              <a:chOff x="1376712" y="1772815"/>
              <a:chExt cx="6075608" cy="935039"/>
            </a:xfrm>
          </p:grpSpPr>
          <p:sp>
            <p:nvSpPr>
              <p:cNvPr id="92" name="Rechteck 91"/>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93" name="Gruppieren 92"/>
              <p:cNvGrpSpPr/>
              <p:nvPr/>
            </p:nvGrpSpPr>
            <p:grpSpPr>
              <a:xfrm>
                <a:off x="3142985" y="1772816"/>
                <a:ext cx="2543062" cy="648072"/>
                <a:chOff x="2122908" y="1772816"/>
                <a:chExt cx="2543062" cy="648072"/>
              </a:xfrm>
            </p:grpSpPr>
            <p:sp>
              <p:nvSpPr>
                <p:cNvPr id="97" name="Rechteck 96"/>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err="1" smtClean="0">
                      <a:ln>
                        <a:noFill/>
                      </a:ln>
                      <a:solidFill>
                        <a:schemeClr val="tx1"/>
                      </a:solidFill>
                      <a:effectLst/>
                      <a:latin typeface="Frutiger LT Com 55 Roman" pitchFamily="34" charset="0"/>
                    </a:rPr>
                    <a:t>Transas</a:t>
                  </a:r>
                  <a:endParaRPr kumimoji="0" lang="de-DE" sz="1800" b="0" i="0" u="none" strike="noStrike" cap="none" normalizeH="0" baseline="0" dirty="0" smtClean="0">
                    <a:ln>
                      <a:noFill/>
                    </a:ln>
                    <a:solidFill>
                      <a:schemeClr val="tx1"/>
                    </a:solidFill>
                    <a:effectLst/>
                    <a:latin typeface="Frutiger LT Com 55 Roman" pitchFamily="34" charset="0"/>
                  </a:endParaRP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98" name="Rechteck 97"/>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 </a:t>
                  </a:r>
                  <a:r>
                    <a:rPr kumimoji="0" lang="de-DE" sz="1400" b="0" i="0" u="none" strike="noStrike" cap="none" normalizeH="0" baseline="0" dirty="0" err="1" smtClean="0">
                      <a:ln>
                        <a:noFill/>
                      </a:ln>
                      <a:solidFill>
                        <a:schemeClr val="bg1"/>
                      </a:solidFill>
                      <a:effectLst/>
                      <a:latin typeface="Frutiger LT Com 55 Roman" pitchFamily="34" charset="0"/>
                    </a:rPr>
                    <a:t>Interf</a:t>
                  </a:r>
                  <a:r>
                    <a:rPr kumimoji="0" lang="de-DE" sz="1400" b="0" i="0" u="none" strike="noStrike" cap="none" normalizeH="0" baseline="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99" name="Rechteck 98"/>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sp>
            <p:nvSpPr>
              <p:cNvPr id="94" name="Rechteck 93"/>
              <p:cNvSpPr/>
              <p:nvPr/>
            </p:nvSpPr>
            <p:spPr bwMode="auto">
              <a:xfrm>
                <a:off x="1376712" y="1772815"/>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STM-Equipment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cxnSp>
            <p:nvCxnSpPr>
              <p:cNvPr id="95" name="Gerade Verbindung mit Pfeil 94"/>
              <p:cNvCxnSpPr>
                <a:stCxn id="92" idx="1"/>
                <a:endCxn id="98"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mit Pfeil 95"/>
              <p:cNvCxnSpPr>
                <a:stCxn id="99" idx="1"/>
                <a:endCxn id="94" idx="3"/>
              </p:cNvCxnSpPr>
              <p:nvPr/>
            </p:nvCxnSpPr>
            <p:spPr bwMode="auto">
              <a:xfrm flipH="1">
                <a:off x="2672856" y="2096319"/>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0" name="Rechteck 89"/>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91" name="Gerade Verbindung mit Pfeil 90"/>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0" name="Picture 2" descr="T:\Transfer\STNS HiWi-Projektordner\140104 STM Validation\Grafiken\STM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27" y="5445223"/>
            <a:ext cx="720080" cy="385495"/>
          </a:xfrm>
          <a:prstGeom prst="rect">
            <a:avLst/>
          </a:prstGeom>
          <a:noFill/>
          <a:extLst>
            <a:ext uri="{909E8E84-426E-40DD-AFC4-6F175D3DCCD1}">
              <a14:hiddenFill xmlns:a14="http://schemas.microsoft.com/office/drawing/2010/main">
                <a:solidFill>
                  <a:srgbClr val="FFFFFF"/>
                </a:solidFill>
              </a14:hiddenFill>
            </a:ext>
          </a:extLst>
        </p:spPr>
      </p:pic>
      <p:sp>
        <p:nvSpPr>
          <p:cNvPr id="101" name="Textfeld 100"/>
          <p:cNvSpPr txBox="1"/>
          <p:nvPr/>
        </p:nvSpPr>
        <p:spPr>
          <a:xfrm>
            <a:off x="1194807" y="5302949"/>
            <a:ext cx="1635534" cy="646331"/>
          </a:xfrm>
          <a:prstGeom prst="rect">
            <a:avLst/>
          </a:prstGeom>
          <a:noFill/>
        </p:spPr>
        <p:txBody>
          <a:bodyPr wrap="square" rtlCol="0">
            <a:spAutoFit/>
          </a:bodyPr>
          <a:lstStyle/>
          <a:p>
            <a:r>
              <a:rPr lang="de-DE" dirty="0" smtClean="0"/>
              <a:t>Act 2 / Act 4</a:t>
            </a:r>
            <a:br>
              <a:rPr lang="de-DE" dirty="0" smtClean="0"/>
            </a:br>
            <a:r>
              <a:rPr lang="de-DE" dirty="0" smtClean="0"/>
              <a:t>Act 3 EMSN</a:t>
            </a:r>
            <a:endParaRPr lang="en-US" dirty="0"/>
          </a:p>
        </p:txBody>
      </p:sp>
      <p:pic>
        <p:nvPicPr>
          <p:cNvPr id="102" name="Picture 2" descr="T:\Transfer\STNS HiWi-Projektordner\140104 STM Validation\Grafiken\STM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5396492"/>
            <a:ext cx="720080" cy="38549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479" y="5589240"/>
            <a:ext cx="113160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descr="http://www.transas.com/assets/i/logo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301208"/>
            <a:ext cx="1526823"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7" descr="http://www.nortrade.com/profile_images/900445_747195_Kongsberg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3481" y="5301208"/>
            <a:ext cx="678679"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0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STM Validation Act 3</a:t>
            </a:r>
            <a:r>
              <a:rPr lang="de-DE" dirty="0"/>
              <a:t/>
            </a:r>
            <a:br>
              <a:rPr lang="de-DE" dirty="0"/>
            </a:br>
            <a:r>
              <a:rPr lang="de-DE" b="0" dirty="0" smtClean="0"/>
              <a:t>Data Tracking </a:t>
            </a:r>
            <a:r>
              <a:rPr lang="de-DE" b="0" dirty="0" err="1" smtClean="0"/>
              <a:t>and</a:t>
            </a:r>
            <a:r>
              <a:rPr lang="de-DE" b="0" dirty="0" smtClean="0"/>
              <a:t> Network </a:t>
            </a:r>
            <a:r>
              <a:rPr lang="de-DE" b="0" dirty="0" err="1" smtClean="0"/>
              <a:t>tracing</a:t>
            </a:r>
            <a:r>
              <a:rPr lang="de-DE" b="0" dirty="0" smtClean="0"/>
              <a:t> </a:t>
            </a:r>
            <a:r>
              <a:rPr lang="de-DE" b="0" dirty="0" err="1" smtClean="0"/>
              <a:t>from</a:t>
            </a:r>
            <a:r>
              <a:rPr lang="de-DE" b="0" dirty="0" smtClean="0"/>
              <a:t> </a:t>
            </a:r>
            <a:r>
              <a:rPr lang="de-DE" b="0" dirty="0" err="1" smtClean="0"/>
              <a:t>the</a:t>
            </a:r>
            <a:r>
              <a:rPr lang="de-DE" b="0" dirty="0" smtClean="0"/>
              <a:t> EMSN Monitor</a:t>
            </a:r>
            <a:endParaRPr lang="en-GB" dirty="0"/>
          </a:p>
        </p:txBody>
      </p:sp>
      <p:pic>
        <p:nvPicPr>
          <p:cNvPr id="30"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228184" y="6309320"/>
            <a:ext cx="792000" cy="396000"/>
          </a:xfrm>
          <a:prstGeom prst="rect">
            <a:avLst/>
          </a:prstGeom>
          <a:noFill/>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4077" b="854"/>
          <a:stretch/>
        </p:blipFill>
        <p:spPr>
          <a:xfrm>
            <a:off x="899592" y="1773237"/>
            <a:ext cx="7416824" cy="4271631"/>
          </a:xfrm>
          <a:prstGeom prst="rect">
            <a:avLst/>
          </a:prstGeom>
        </p:spPr>
      </p:pic>
    </p:spTree>
    <p:extLst>
      <p:ext uri="{BB962C8B-B14F-4D97-AF65-F5344CB8AC3E}">
        <p14:creationId xmlns:p14="http://schemas.microsoft.com/office/powerpoint/2010/main" val="663582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Agenda</a:t>
            </a:r>
            <a:endParaRPr lang="de-DE" dirty="0"/>
          </a:p>
        </p:txBody>
      </p:sp>
      <p:sp>
        <p:nvSpPr>
          <p:cNvPr id="5" name="Textplatzhalter 4"/>
          <p:cNvSpPr>
            <a:spLocks noGrp="1"/>
          </p:cNvSpPr>
          <p:nvPr>
            <p:ph type="body" sz="quarter" idx="10"/>
          </p:nvPr>
        </p:nvSpPr>
        <p:spPr>
          <a:xfrm>
            <a:off x="468000" y="1774800"/>
            <a:ext cx="8209275" cy="4248150"/>
          </a:xfrm>
        </p:spPr>
        <p:txBody>
          <a:bodyPr/>
          <a:lstStyle/>
          <a:p>
            <a:pPr>
              <a:buFont typeface="+mj-lt"/>
              <a:buAutoNum type="arabicPeriod"/>
            </a:pPr>
            <a:r>
              <a:rPr lang="de-DE" dirty="0"/>
              <a:t>EMSN Motivation</a:t>
            </a:r>
          </a:p>
          <a:p>
            <a:pPr>
              <a:buFont typeface="+mj-lt"/>
              <a:buAutoNum type="arabicPeriod"/>
            </a:pPr>
            <a:r>
              <a:rPr lang="de-DE" dirty="0"/>
              <a:t>STM Validation Act. 3</a:t>
            </a:r>
          </a:p>
          <a:p>
            <a:pPr>
              <a:buFont typeface="+mj-lt"/>
              <a:buAutoNum type="arabicPeriod"/>
            </a:pPr>
            <a:r>
              <a:rPr lang="de-DE" b="1" dirty="0"/>
              <a:t>EMSN-Connect</a:t>
            </a:r>
          </a:p>
          <a:p>
            <a:pPr>
              <a:buFont typeface="+mj-lt"/>
              <a:buAutoNum type="arabicPeriod"/>
            </a:pPr>
            <a:r>
              <a:rPr lang="de-DE" dirty="0"/>
              <a:t>Outlook</a:t>
            </a:r>
            <a:endParaRPr lang="de-DE" dirty="0"/>
          </a:p>
        </p:txBody>
      </p:sp>
      <p:sp>
        <p:nvSpPr>
          <p:cNvPr id="2" name="Foliennummernplatzhalter 1"/>
          <p:cNvSpPr>
            <a:spLocks noGrp="1"/>
          </p:cNvSpPr>
          <p:nvPr>
            <p:ph type="sldNum" sz="quarter" idx="4"/>
          </p:nvPr>
        </p:nvSpPr>
        <p:spPr/>
        <p:txBody>
          <a:bodyPr/>
          <a:lstStyle/>
          <a:p>
            <a:fld id="{C293A3FC-5768-4C87-836F-0848B810041C}" type="slidenum">
              <a:rPr lang="de-DE" smtClean="0"/>
              <a:pPr/>
              <a:t>14</a:t>
            </a:fld>
            <a:endParaRPr lang="de-DE" dirty="0"/>
          </a:p>
        </p:txBody>
      </p:sp>
    </p:spTree>
    <p:extLst>
      <p:ext uri="{BB962C8B-B14F-4D97-AF65-F5344CB8AC3E}">
        <p14:creationId xmlns:p14="http://schemas.microsoft.com/office/powerpoint/2010/main" val="104267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err="1"/>
              <a:t>Overview</a:t>
            </a:r>
            <a:r>
              <a:rPr lang="de-DE" dirty="0" smtClean="0"/>
              <a:t/>
            </a:r>
            <a:br>
              <a:rPr lang="de-DE" dirty="0" smtClean="0"/>
            </a:br>
            <a:r>
              <a:rPr lang="de-DE" b="0" dirty="0" err="1" smtClean="0"/>
              <a:t>Scope</a:t>
            </a:r>
            <a:r>
              <a:rPr lang="de-DE" b="0" dirty="0" smtClean="0"/>
              <a:t> </a:t>
            </a:r>
            <a:r>
              <a:rPr lang="de-DE" b="0" dirty="0" err="1" smtClean="0"/>
              <a:t>of</a:t>
            </a:r>
            <a:r>
              <a:rPr lang="de-DE" b="0" dirty="0" smtClean="0"/>
              <a:t> EMSN-Connect</a:t>
            </a:r>
            <a:endParaRPr lang="de-DE"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15</a:t>
            </a:fld>
            <a:endParaRPr lang="de-DE" dirty="0"/>
          </a:p>
        </p:txBody>
      </p:sp>
      <p:sp>
        <p:nvSpPr>
          <p:cNvPr id="6" name="Eingekerbter Richtungspfeil 5"/>
          <p:cNvSpPr/>
          <p:nvPr/>
        </p:nvSpPr>
        <p:spPr bwMode="auto">
          <a:xfrm>
            <a:off x="6300456" y="1773238"/>
            <a:ext cx="2376000" cy="935037"/>
          </a:xfrm>
          <a:prstGeom prst="chevron">
            <a:avLst/>
          </a:prstGeom>
          <a:noFill/>
          <a:ln w="28575">
            <a:solidFill>
              <a:schemeClr val="tx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b="1" dirty="0" smtClean="0">
                <a:solidFill>
                  <a:schemeClr val="tx2"/>
                </a:solidFill>
              </a:rPr>
              <a:t>New Centers</a:t>
            </a:r>
            <a:endParaRPr lang="en-US" b="1" dirty="0">
              <a:solidFill>
                <a:schemeClr val="tx2"/>
              </a:solidFill>
            </a:endParaRPr>
          </a:p>
        </p:txBody>
      </p:sp>
      <p:grpSp>
        <p:nvGrpSpPr>
          <p:cNvPr id="11" name="Gruppieren 10"/>
          <p:cNvGrpSpPr/>
          <p:nvPr/>
        </p:nvGrpSpPr>
        <p:grpSpPr>
          <a:xfrm>
            <a:off x="3179349" y="1758561"/>
            <a:ext cx="2904819" cy="943843"/>
            <a:chOff x="3491880" y="1916832"/>
            <a:chExt cx="2904819" cy="943843"/>
          </a:xfrm>
        </p:grpSpPr>
        <p:sp>
          <p:nvSpPr>
            <p:cNvPr id="5" name="Richtungspfeil 4"/>
            <p:cNvSpPr/>
            <p:nvPr/>
          </p:nvSpPr>
          <p:spPr bwMode="auto">
            <a:xfrm rot="10800000">
              <a:off x="3491880" y="1916832"/>
              <a:ext cx="2377083" cy="935037"/>
            </a:xfrm>
            <a:prstGeom prst="homePlate">
              <a:avLst/>
            </a:prstGeom>
            <a:solidFill>
              <a:schemeClr val="tx2"/>
            </a:solidFill>
            <a:ln>
              <a:no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1" i="0" u="none" strike="noStrike" cap="none" normalizeH="0" baseline="0" dirty="0" smtClean="0">
                <a:ln>
                  <a:noFill/>
                </a:ln>
                <a:solidFill>
                  <a:schemeClr val="bg1"/>
                </a:solidFill>
                <a:effectLst/>
              </a:endParaRPr>
            </a:p>
          </p:txBody>
        </p:sp>
        <p:sp>
          <p:nvSpPr>
            <p:cNvPr id="10" name="Richtungspfeil 9"/>
            <p:cNvSpPr/>
            <p:nvPr/>
          </p:nvSpPr>
          <p:spPr bwMode="auto">
            <a:xfrm>
              <a:off x="4019616" y="1925638"/>
              <a:ext cx="2377083" cy="935037"/>
            </a:xfrm>
            <a:prstGeom prst="homePlate">
              <a:avLst/>
            </a:prstGeom>
            <a:solidFill>
              <a:schemeClr val="tx2"/>
            </a:solidFill>
            <a:ln>
              <a:no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lang="de-DE" b="1" dirty="0" err="1" smtClean="0">
                  <a:solidFill>
                    <a:schemeClr val="bg1"/>
                  </a:solidFill>
                </a:rPr>
                <a:t>Maintain</a:t>
              </a:r>
              <a:r>
                <a:rPr lang="de-DE" b="1" dirty="0" smtClean="0">
                  <a:solidFill>
                    <a:schemeClr val="bg1"/>
                  </a:solidFill>
                </a:rPr>
                <a:t> </a:t>
              </a:r>
              <a:r>
                <a:rPr lang="de-DE" b="1" dirty="0" err="1" smtClean="0">
                  <a:solidFill>
                    <a:schemeClr val="bg1"/>
                  </a:solidFill>
                </a:rPr>
                <a:t>current</a:t>
              </a:r>
              <a:r>
                <a:rPr lang="de-DE" b="1" dirty="0" smtClean="0">
                  <a:solidFill>
                    <a:schemeClr val="bg1"/>
                  </a:solidFill>
                </a:rPr>
                <a:t> EMSN</a:t>
              </a:r>
              <a:endParaRPr kumimoji="0" lang="en-US" sz="1800" b="1" i="0" u="none" strike="noStrike" cap="none" normalizeH="0" baseline="0" dirty="0" smtClean="0">
                <a:ln>
                  <a:noFill/>
                </a:ln>
                <a:solidFill>
                  <a:schemeClr val="bg1"/>
                </a:solidFill>
                <a:effectLst/>
              </a:endParaRPr>
            </a:p>
          </p:txBody>
        </p:sp>
      </p:grpSp>
      <p:grpSp>
        <p:nvGrpSpPr>
          <p:cNvPr id="14" name="Gruppieren 13"/>
          <p:cNvGrpSpPr/>
          <p:nvPr/>
        </p:nvGrpSpPr>
        <p:grpSpPr>
          <a:xfrm>
            <a:off x="492043" y="1767366"/>
            <a:ext cx="2376000" cy="935037"/>
            <a:chOff x="492043" y="1767366"/>
            <a:chExt cx="2376000" cy="935037"/>
          </a:xfrm>
        </p:grpSpPr>
        <p:sp>
          <p:nvSpPr>
            <p:cNvPr id="12" name="Eingekerbter Richtungspfeil 5"/>
            <p:cNvSpPr/>
            <p:nvPr/>
          </p:nvSpPr>
          <p:spPr bwMode="auto">
            <a:xfrm rot="10800000">
              <a:off x="492043" y="1767366"/>
              <a:ext cx="2376000" cy="935037"/>
            </a:xfrm>
            <a:prstGeom prst="chevron">
              <a:avLst/>
            </a:prstGeom>
            <a:noFill/>
            <a:ln w="28575">
              <a:solidFill>
                <a:schemeClr val="bg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solidFill>
                  <a:schemeClr val="bg1">
                    <a:lumMod val="50000"/>
                  </a:schemeClr>
                </a:solidFill>
              </a:endParaRPr>
            </a:p>
          </p:txBody>
        </p:sp>
        <p:sp>
          <p:nvSpPr>
            <p:cNvPr id="13" name="Textfeld 12"/>
            <p:cNvSpPr txBox="1"/>
            <p:nvPr/>
          </p:nvSpPr>
          <p:spPr>
            <a:xfrm>
              <a:off x="826301" y="1920237"/>
              <a:ext cx="1795066" cy="646331"/>
            </a:xfrm>
            <a:prstGeom prst="rect">
              <a:avLst/>
            </a:prstGeom>
            <a:noFill/>
            <a:ln w="28575">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de-DE"/>
              </a:defPPr>
              <a:lvl1pPr algn="ctr">
                <a:defRPr b="1">
                  <a:solidFill>
                    <a:schemeClr val="tx2"/>
                  </a:solidFill>
                </a:defRPr>
              </a:lvl1pPr>
            </a:lstStyle>
            <a:p>
              <a:r>
                <a:rPr lang="de-DE" dirty="0">
                  <a:solidFill>
                    <a:schemeClr val="bg1">
                      <a:lumMod val="50000"/>
                    </a:schemeClr>
                  </a:solidFill>
                </a:rPr>
                <a:t>New EMSN </a:t>
              </a:r>
              <a:r>
                <a:rPr lang="de-DE" dirty="0" err="1">
                  <a:solidFill>
                    <a:schemeClr val="bg1">
                      <a:lumMod val="50000"/>
                    </a:schemeClr>
                  </a:solidFill>
                </a:rPr>
                <a:t>Functionalities</a:t>
              </a:r>
              <a:endParaRPr lang="de-DE" dirty="0">
                <a:solidFill>
                  <a:schemeClr val="bg1">
                    <a:lumMod val="50000"/>
                  </a:schemeClr>
                </a:solidFill>
              </a:endParaRPr>
            </a:p>
          </p:txBody>
        </p:sp>
      </p:grpSp>
      <p:sp>
        <p:nvSpPr>
          <p:cNvPr id="15" name="Inhaltsplatzhalter 2"/>
          <p:cNvSpPr txBox="1">
            <a:spLocks/>
          </p:cNvSpPr>
          <p:nvPr/>
        </p:nvSpPr>
        <p:spPr bwMode="auto">
          <a:xfrm>
            <a:off x="3491061" y="2924944"/>
            <a:ext cx="2377083" cy="3096444"/>
          </a:xfrm>
          <a:prstGeom prst="rect">
            <a:avLst/>
          </a:prstGeom>
          <a:noFill/>
          <a:ln>
            <a:noFill/>
          </a:ln>
          <a:effectLst/>
          <a:ex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dirty="0" err="1" smtClean="0"/>
              <a:t>Maintain</a:t>
            </a:r>
            <a:r>
              <a:rPr lang="de-DE" dirty="0" smtClean="0"/>
              <a:t> </a:t>
            </a:r>
            <a:r>
              <a:rPr lang="de-DE" dirty="0" err="1" smtClean="0"/>
              <a:t>status</a:t>
            </a:r>
            <a:r>
              <a:rPr lang="de-DE" dirty="0" smtClean="0"/>
              <a:t> quo </a:t>
            </a:r>
            <a:r>
              <a:rPr lang="de-DE" dirty="0" err="1" smtClean="0"/>
              <a:t>of</a:t>
            </a:r>
            <a:r>
              <a:rPr lang="de-DE" dirty="0" smtClean="0"/>
              <a:t> DIS Proxy also after </a:t>
            </a:r>
            <a:r>
              <a:rPr lang="de-DE" dirty="0" err="1" smtClean="0"/>
              <a:t>updates</a:t>
            </a:r>
            <a:endParaRPr lang="de-DE" dirty="0" smtClean="0"/>
          </a:p>
        </p:txBody>
      </p:sp>
      <p:sp>
        <p:nvSpPr>
          <p:cNvPr id="16" name="Inhaltsplatzhalter 2"/>
          <p:cNvSpPr txBox="1">
            <a:spLocks/>
          </p:cNvSpPr>
          <p:nvPr/>
        </p:nvSpPr>
        <p:spPr bwMode="auto">
          <a:xfrm>
            <a:off x="6300456" y="2924944"/>
            <a:ext cx="2377083" cy="3096444"/>
          </a:xfrm>
          <a:prstGeom prst="rect">
            <a:avLst/>
          </a:prstGeom>
          <a:noFill/>
          <a:ln>
            <a:noFill/>
          </a:ln>
          <a:effectLst/>
          <a:ex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dirty="0" err="1" smtClean="0"/>
              <a:t>Offer</a:t>
            </a:r>
            <a:r>
              <a:rPr lang="de-DE" dirty="0" smtClean="0"/>
              <a:t> DIS Proxy </a:t>
            </a:r>
            <a:r>
              <a:rPr lang="de-DE" dirty="0" err="1" smtClean="0"/>
              <a:t>to</a:t>
            </a:r>
            <a:r>
              <a:rPr lang="de-DE" dirty="0" smtClean="0"/>
              <a:t> </a:t>
            </a:r>
            <a:r>
              <a:rPr lang="de-DE" dirty="0" err="1" smtClean="0"/>
              <a:t>new</a:t>
            </a:r>
            <a:r>
              <a:rPr lang="de-DE" dirty="0" smtClean="0"/>
              <a:t> </a:t>
            </a:r>
            <a:r>
              <a:rPr lang="de-DE" dirty="0" err="1" smtClean="0"/>
              <a:t>centers</a:t>
            </a:r>
            <a:r>
              <a:rPr lang="de-DE" dirty="0" smtClean="0"/>
              <a:t> </a:t>
            </a:r>
            <a:r>
              <a:rPr lang="de-DE" dirty="0" err="1" smtClean="0"/>
              <a:t>joining</a:t>
            </a:r>
            <a:endParaRPr lang="de-DE" dirty="0" smtClean="0"/>
          </a:p>
        </p:txBody>
      </p:sp>
      <p:sp>
        <p:nvSpPr>
          <p:cNvPr id="17" name="Inhaltsplatzhalter 2"/>
          <p:cNvSpPr txBox="1">
            <a:spLocks/>
          </p:cNvSpPr>
          <p:nvPr/>
        </p:nvSpPr>
        <p:spPr bwMode="auto">
          <a:xfrm>
            <a:off x="455613" y="2924944"/>
            <a:ext cx="2377083" cy="3096444"/>
          </a:xfrm>
          <a:prstGeom prst="rect">
            <a:avLst/>
          </a:prstGeom>
          <a:noFill/>
          <a:ln>
            <a:noFill/>
          </a:ln>
          <a:effectLst/>
          <a:ex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dirty="0" err="1" smtClean="0">
                <a:solidFill>
                  <a:schemeClr val="bg1">
                    <a:lumMod val="50000"/>
                  </a:schemeClr>
                </a:solidFill>
              </a:rPr>
              <a:t>Extend</a:t>
            </a:r>
            <a:r>
              <a:rPr lang="de-DE" dirty="0" smtClean="0">
                <a:solidFill>
                  <a:schemeClr val="bg1">
                    <a:lumMod val="50000"/>
                  </a:schemeClr>
                </a:solidFill>
              </a:rPr>
              <a:t> DIS </a:t>
            </a:r>
            <a:r>
              <a:rPr lang="de-DE" dirty="0" err="1" smtClean="0">
                <a:solidFill>
                  <a:schemeClr val="bg1">
                    <a:lumMod val="50000"/>
                  </a:schemeClr>
                </a:solidFill>
              </a:rPr>
              <a:t>functionalities</a:t>
            </a:r>
            <a:r>
              <a:rPr lang="de-DE" dirty="0" smtClean="0">
                <a:solidFill>
                  <a:schemeClr val="bg1">
                    <a:lumMod val="50000"/>
                  </a:schemeClr>
                </a:solidFill>
              </a:rPr>
              <a:t/>
            </a:r>
            <a:br>
              <a:rPr lang="de-DE" dirty="0" smtClean="0">
                <a:solidFill>
                  <a:schemeClr val="bg1">
                    <a:lumMod val="50000"/>
                  </a:schemeClr>
                </a:solidFill>
              </a:rPr>
            </a:br>
            <a:endParaRPr lang="de-DE" dirty="0" smtClean="0">
              <a:solidFill>
                <a:schemeClr val="bg1">
                  <a:lumMod val="50000"/>
                </a:schemeClr>
              </a:solidFill>
            </a:endParaRPr>
          </a:p>
        </p:txBody>
      </p:sp>
    </p:spTree>
    <p:extLst>
      <p:ext uri="{BB962C8B-B14F-4D97-AF65-F5344CB8AC3E}">
        <p14:creationId xmlns:p14="http://schemas.microsoft.com/office/powerpoint/2010/main" val="265981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smtClean="0"/>
              <a:t>EMSN-Connect</a:t>
            </a:r>
            <a:br>
              <a:rPr lang="de-DE" dirty="0" smtClean="0"/>
            </a:br>
            <a:r>
              <a:rPr lang="de-DE" b="0" dirty="0" err="1" smtClean="0"/>
              <a:t>When</a:t>
            </a:r>
            <a:r>
              <a:rPr lang="de-DE" b="0" dirty="0" smtClean="0"/>
              <a:t> </a:t>
            </a:r>
            <a:r>
              <a:rPr lang="de-DE" b="0" dirty="0" err="1" smtClean="0"/>
              <a:t>should</a:t>
            </a:r>
            <a:r>
              <a:rPr lang="de-DE" b="0" dirty="0" smtClean="0"/>
              <a:t> </a:t>
            </a:r>
            <a:r>
              <a:rPr lang="de-DE" b="0" dirty="0" err="1" smtClean="0"/>
              <a:t>you</a:t>
            </a:r>
            <a:r>
              <a:rPr lang="de-DE" b="0" dirty="0" smtClean="0"/>
              <a:t> </a:t>
            </a:r>
            <a:r>
              <a:rPr lang="de-DE" b="0" dirty="0" err="1" smtClean="0"/>
              <a:t>be</a:t>
            </a:r>
            <a:r>
              <a:rPr lang="de-DE" b="0" dirty="0" smtClean="0"/>
              <a:t> </a:t>
            </a:r>
            <a:r>
              <a:rPr lang="de-DE" b="0" dirty="0" err="1" smtClean="0"/>
              <a:t>interested</a:t>
            </a:r>
            <a:r>
              <a:rPr lang="de-DE" b="0" dirty="0" smtClean="0"/>
              <a:t>?</a:t>
            </a:r>
            <a:endParaRPr lang="de-DE" b="0" dirty="0"/>
          </a:p>
        </p:txBody>
      </p:sp>
      <p:sp>
        <p:nvSpPr>
          <p:cNvPr id="3" name="Inhaltsplatzhalter 2"/>
          <p:cNvSpPr>
            <a:spLocks noGrp="1"/>
          </p:cNvSpPr>
          <p:nvPr>
            <p:ph idx="1"/>
          </p:nvPr>
        </p:nvSpPr>
        <p:spPr/>
        <p:txBody>
          <a:bodyPr/>
          <a:lstStyle/>
          <a:p>
            <a:pPr marL="0" indent="0">
              <a:buNone/>
            </a:pPr>
            <a:r>
              <a:rPr lang="de-DE" dirty="0" smtClean="0"/>
              <a:t>Do </a:t>
            </a:r>
            <a:r>
              <a:rPr lang="de-DE" dirty="0" err="1" smtClean="0"/>
              <a:t>you</a:t>
            </a:r>
            <a:r>
              <a:rPr lang="de-DE" dirty="0" smtClean="0"/>
              <a:t> </a:t>
            </a:r>
            <a:r>
              <a:rPr lang="de-DE" dirty="0" err="1" smtClean="0"/>
              <a:t>want</a:t>
            </a:r>
            <a:r>
              <a:rPr lang="de-DE" dirty="0" smtClean="0"/>
              <a:t> </a:t>
            </a:r>
            <a:r>
              <a:rPr lang="de-DE" dirty="0" err="1" smtClean="0"/>
              <a:t>to</a:t>
            </a:r>
            <a:endParaRPr lang="de-DE" dirty="0" smtClean="0"/>
          </a:p>
          <a:p>
            <a:pPr>
              <a:buFont typeface="+mj-lt"/>
              <a:buAutoNum type="arabicPeriod"/>
            </a:pPr>
            <a:r>
              <a:rPr lang="de-DE" dirty="0" err="1" smtClean="0"/>
              <a:t>Maintain</a:t>
            </a:r>
            <a:r>
              <a:rPr lang="de-DE" dirty="0" smtClean="0"/>
              <a:t> </a:t>
            </a:r>
            <a:r>
              <a:rPr lang="de-DE" b="1" u="sng" dirty="0" err="1" smtClean="0"/>
              <a:t>connectivity</a:t>
            </a:r>
            <a:r>
              <a:rPr lang="de-DE" dirty="0" smtClean="0"/>
              <a:t> </a:t>
            </a:r>
            <a:r>
              <a:rPr lang="de-DE" dirty="0" err="1" smtClean="0"/>
              <a:t>beyond</a:t>
            </a:r>
            <a:r>
              <a:rPr lang="de-DE" dirty="0" smtClean="0"/>
              <a:t> STM-V</a:t>
            </a:r>
          </a:p>
          <a:p>
            <a:pPr>
              <a:buFont typeface="+mj-lt"/>
              <a:buAutoNum type="arabicPeriod"/>
            </a:pPr>
            <a:endParaRPr lang="de-DE" dirty="0" smtClean="0"/>
          </a:p>
          <a:p>
            <a:pPr>
              <a:buFont typeface="+mj-lt"/>
              <a:buAutoNum type="arabicPeriod"/>
            </a:pPr>
            <a:r>
              <a:rPr lang="de-DE" dirty="0" err="1" smtClean="0"/>
              <a:t>Use</a:t>
            </a:r>
            <a:r>
              <a:rPr lang="de-DE" dirty="0" smtClean="0"/>
              <a:t> EMSN </a:t>
            </a:r>
            <a:r>
              <a:rPr lang="de-DE" dirty="0" err="1" smtClean="0"/>
              <a:t>Simulations</a:t>
            </a:r>
            <a:r>
              <a:rPr lang="de-DE" dirty="0" smtClean="0"/>
              <a:t> </a:t>
            </a:r>
            <a:r>
              <a:rPr lang="de-DE" dirty="0" err="1" smtClean="0"/>
              <a:t>as</a:t>
            </a:r>
            <a:r>
              <a:rPr lang="de-DE" dirty="0" smtClean="0"/>
              <a:t> </a:t>
            </a:r>
            <a:r>
              <a:rPr lang="de-DE" dirty="0" err="1" smtClean="0"/>
              <a:t>part</a:t>
            </a:r>
            <a:r>
              <a:rPr lang="de-DE" dirty="0" smtClean="0"/>
              <a:t> </a:t>
            </a:r>
            <a:r>
              <a:rPr lang="de-DE" dirty="0" err="1" smtClean="0"/>
              <a:t>of</a:t>
            </a:r>
            <a:r>
              <a:rPr lang="de-DE" dirty="0" smtClean="0"/>
              <a:t> </a:t>
            </a:r>
            <a:r>
              <a:rPr lang="de-DE" b="1" u="sng" dirty="0" err="1" smtClean="0"/>
              <a:t>research</a:t>
            </a:r>
            <a:r>
              <a:rPr lang="de-DE" dirty="0" smtClean="0"/>
              <a:t> </a:t>
            </a:r>
            <a:r>
              <a:rPr lang="de-DE" dirty="0" err="1" smtClean="0"/>
              <a:t>proposals</a:t>
            </a:r>
            <a:endParaRPr lang="de-DE" dirty="0" smtClean="0"/>
          </a:p>
          <a:p>
            <a:pPr>
              <a:buFont typeface="+mj-lt"/>
              <a:buAutoNum type="arabicPeriod"/>
            </a:pPr>
            <a:endParaRPr lang="de-DE" dirty="0" smtClean="0"/>
          </a:p>
          <a:p>
            <a:pPr>
              <a:buFont typeface="+mj-lt"/>
              <a:buAutoNum type="arabicPeriod"/>
            </a:pPr>
            <a:r>
              <a:rPr lang="de-DE" dirty="0" err="1" smtClean="0"/>
              <a:t>Use</a:t>
            </a:r>
            <a:r>
              <a:rPr lang="de-DE" dirty="0" smtClean="0"/>
              <a:t> EMSN </a:t>
            </a:r>
            <a:r>
              <a:rPr lang="de-DE" dirty="0" err="1" smtClean="0"/>
              <a:t>for</a:t>
            </a:r>
            <a:r>
              <a:rPr lang="de-DE" dirty="0" smtClean="0"/>
              <a:t> </a:t>
            </a:r>
            <a:r>
              <a:rPr lang="de-DE" dirty="0" err="1" smtClean="0"/>
              <a:t>ordinary</a:t>
            </a:r>
            <a:r>
              <a:rPr lang="de-DE" dirty="0" smtClean="0"/>
              <a:t> </a:t>
            </a:r>
            <a:r>
              <a:rPr lang="de-DE" b="1" u="sng" dirty="0" err="1" smtClean="0"/>
              <a:t>training</a:t>
            </a:r>
            <a:r>
              <a:rPr lang="de-DE" b="1" u="sng" dirty="0" smtClean="0"/>
              <a:t> </a:t>
            </a:r>
            <a:r>
              <a:rPr lang="de-DE" dirty="0" err="1" smtClean="0"/>
              <a:t>purposes</a:t>
            </a:r>
            <a:r>
              <a:rPr lang="de-DE" dirty="0" smtClean="0"/>
              <a:t> (</a:t>
            </a:r>
            <a:r>
              <a:rPr lang="de-DE" dirty="0" err="1" smtClean="0"/>
              <a:t>students</a:t>
            </a:r>
            <a:r>
              <a:rPr lang="de-DE" dirty="0" smtClean="0"/>
              <a:t>, </a:t>
            </a:r>
            <a:r>
              <a:rPr lang="de-DE" dirty="0" err="1" smtClean="0"/>
              <a:t>refresher</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SAR)</a:t>
            </a:r>
            <a:endParaRPr lang="de-DE"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16</a:t>
            </a:fld>
            <a:endParaRPr lang="de-DE" dirty="0"/>
          </a:p>
        </p:txBody>
      </p:sp>
      <p:sp>
        <p:nvSpPr>
          <p:cNvPr id="5" name="Textfeld 4"/>
          <p:cNvSpPr txBox="1"/>
          <p:nvPr/>
        </p:nvSpPr>
        <p:spPr>
          <a:xfrm>
            <a:off x="466725" y="5219908"/>
            <a:ext cx="8208000" cy="646331"/>
          </a:xfrm>
          <a:prstGeom prst="rect">
            <a:avLst/>
          </a:prstGeom>
          <a:noFill/>
        </p:spPr>
        <p:txBody>
          <a:bodyPr wrap="square" rtlCol="0">
            <a:spAutoFit/>
          </a:bodyPr>
          <a:lstStyle/>
          <a:p>
            <a:pPr algn="ctr"/>
            <a:r>
              <a:rPr lang="de-DE" dirty="0" smtClean="0">
                <a:solidFill>
                  <a:schemeClr val="accent1"/>
                </a:solidFill>
              </a:rPr>
              <a:t>EMSN-Connect </a:t>
            </a:r>
            <a:r>
              <a:rPr lang="de-DE" dirty="0" err="1" smtClean="0">
                <a:solidFill>
                  <a:schemeClr val="accent1"/>
                </a:solidFill>
              </a:rPr>
              <a:t>allows</a:t>
            </a:r>
            <a:r>
              <a:rPr lang="de-DE" dirty="0" smtClean="0">
                <a:solidFill>
                  <a:schemeClr val="accent1"/>
                </a:solidFill>
              </a:rPr>
              <a:t> </a:t>
            </a:r>
            <a:r>
              <a:rPr lang="de-DE" dirty="0" smtClean="0">
                <a:solidFill>
                  <a:schemeClr val="accent1"/>
                </a:solidFill>
              </a:rPr>
              <a:t>all </a:t>
            </a:r>
            <a:r>
              <a:rPr lang="de-DE" dirty="0" err="1" smtClean="0">
                <a:solidFill>
                  <a:schemeClr val="accent1"/>
                </a:solidFill>
              </a:rPr>
              <a:t>partners</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continue</a:t>
            </a:r>
            <a:r>
              <a:rPr lang="de-DE" dirty="0" smtClean="0">
                <a:solidFill>
                  <a:schemeClr val="accent1"/>
                </a:solidFill>
              </a:rPr>
              <a:t> </a:t>
            </a:r>
            <a:r>
              <a:rPr lang="de-DE" dirty="0" err="1" smtClean="0">
                <a:solidFill>
                  <a:schemeClr val="accent1"/>
                </a:solidFill>
              </a:rPr>
              <a:t>using</a:t>
            </a:r>
            <a:r>
              <a:rPr lang="de-DE" dirty="0" smtClean="0">
                <a:solidFill>
                  <a:schemeClr val="accent1"/>
                </a:solidFill>
              </a:rPr>
              <a:t> EMSN </a:t>
            </a:r>
            <a:r>
              <a:rPr lang="de-DE" dirty="0" err="1" smtClean="0">
                <a:solidFill>
                  <a:schemeClr val="accent1"/>
                </a:solidFill>
              </a:rPr>
              <a:t>with</a:t>
            </a:r>
            <a:r>
              <a:rPr lang="de-DE" dirty="0" smtClean="0">
                <a:solidFill>
                  <a:schemeClr val="accent1"/>
                </a:solidFill>
              </a:rPr>
              <a:t> </a:t>
            </a:r>
            <a:r>
              <a:rPr lang="de-DE" dirty="0" err="1" smtClean="0">
                <a:solidFill>
                  <a:schemeClr val="accent1"/>
                </a:solidFill>
              </a:rPr>
              <a:t>keeping</a:t>
            </a:r>
            <a:r>
              <a:rPr lang="de-DE" dirty="0" smtClean="0">
                <a:solidFill>
                  <a:schemeClr val="accent1"/>
                </a:solidFill>
              </a:rPr>
              <a:t> </a:t>
            </a:r>
            <a:r>
              <a:rPr lang="de-DE" dirty="0" err="1" smtClean="0">
                <a:solidFill>
                  <a:schemeClr val="accent1"/>
                </a:solidFill>
              </a:rPr>
              <a:t>the</a:t>
            </a:r>
            <a:r>
              <a:rPr lang="de-DE" dirty="0" smtClean="0">
                <a:solidFill>
                  <a:schemeClr val="accent1"/>
                </a:solidFill>
              </a:rPr>
              <a:t> administrative </a:t>
            </a:r>
            <a:r>
              <a:rPr lang="de-DE" dirty="0" err="1" smtClean="0">
                <a:solidFill>
                  <a:schemeClr val="accent1"/>
                </a:solidFill>
              </a:rPr>
              <a:t>costs</a:t>
            </a:r>
            <a:r>
              <a:rPr lang="de-DE" dirty="0" smtClean="0">
                <a:solidFill>
                  <a:schemeClr val="accent1"/>
                </a:solidFill>
              </a:rPr>
              <a:t> </a:t>
            </a:r>
            <a:r>
              <a:rPr lang="de-DE" dirty="0" err="1" smtClean="0">
                <a:solidFill>
                  <a:schemeClr val="accent1"/>
                </a:solidFill>
              </a:rPr>
              <a:t>low</a:t>
            </a:r>
            <a:r>
              <a:rPr lang="de-DE" dirty="0" smtClean="0">
                <a:solidFill>
                  <a:schemeClr val="accent1"/>
                </a:solidFill>
              </a:rPr>
              <a:t> </a:t>
            </a:r>
            <a:r>
              <a:rPr lang="de-DE" dirty="0" err="1" smtClean="0">
                <a:solidFill>
                  <a:schemeClr val="accent1"/>
                </a:solidFill>
              </a:rPr>
              <a:t>for</a:t>
            </a:r>
            <a:r>
              <a:rPr lang="de-DE" dirty="0" smtClean="0">
                <a:solidFill>
                  <a:schemeClr val="accent1"/>
                </a:solidFill>
              </a:rPr>
              <a:t> </a:t>
            </a:r>
            <a:r>
              <a:rPr lang="de-DE" dirty="0" err="1" smtClean="0">
                <a:solidFill>
                  <a:schemeClr val="accent1"/>
                </a:solidFill>
              </a:rPr>
              <a:t>everybody</a:t>
            </a:r>
            <a:endParaRPr lang="de-DE" dirty="0"/>
          </a:p>
        </p:txBody>
      </p:sp>
      <p:sp>
        <p:nvSpPr>
          <p:cNvPr id="6" name="Geschweifte Klammer rechts 5"/>
          <p:cNvSpPr/>
          <p:nvPr/>
        </p:nvSpPr>
        <p:spPr bwMode="auto">
          <a:xfrm rot="5400000">
            <a:off x="4188205" y="740948"/>
            <a:ext cx="720080" cy="8112406"/>
          </a:xfrm>
          <a:prstGeom prst="rightBrace">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smtClean="0">
              <a:ln>
                <a:noFill/>
              </a:ln>
              <a:solidFill>
                <a:schemeClr val="tx1"/>
              </a:solidFill>
              <a:effectLst/>
              <a:latin typeface="Frutiger LT Com 55 Roman" pitchFamily="34" charset="0"/>
            </a:endParaRPr>
          </a:p>
        </p:txBody>
      </p:sp>
    </p:spTree>
    <p:extLst>
      <p:ext uri="{BB962C8B-B14F-4D97-AF65-F5344CB8AC3E}">
        <p14:creationId xmlns:p14="http://schemas.microsoft.com/office/powerpoint/2010/main" val="6430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smtClean="0"/>
              <a:t>EMSN-Connect</a:t>
            </a:r>
            <a:r>
              <a:rPr lang="de-DE" dirty="0"/>
              <a:t/>
            </a:r>
            <a:br>
              <a:rPr lang="de-DE" dirty="0"/>
            </a:br>
            <a:r>
              <a:rPr lang="de-DE" b="0" dirty="0" err="1" smtClean="0"/>
              <a:t>Use</a:t>
            </a:r>
            <a:r>
              <a:rPr lang="de-DE" b="0" dirty="0" smtClean="0"/>
              <a:t> Case </a:t>
            </a:r>
            <a:r>
              <a:rPr lang="de-DE" b="0" dirty="0" err="1" smtClean="0"/>
              <a:t>training</a:t>
            </a:r>
            <a:r>
              <a:rPr lang="de-DE" b="0" dirty="0" smtClean="0"/>
              <a:t>: </a:t>
            </a:r>
            <a:r>
              <a:rPr lang="de-DE" b="0" dirty="0" err="1" smtClean="0"/>
              <a:t>Only</a:t>
            </a:r>
            <a:r>
              <a:rPr lang="de-DE" b="0" dirty="0" smtClean="0"/>
              <a:t> </a:t>
            </a:r>
            <a:r>
              <a:rPr lang="de-DE" b="0" dirty="0" err="1" smtClean="0"/>
              <a:t>existing</a:t>
            </a:r>
            <a:r>
              <a:rPr lang="de-DE" b="0" dirty="0" smtClean="0"/>
              <a:t> </a:t>
            </a:r>
            <a:r>
              <a:rPr lang="de-DE" b="0" dirty="0" err="1" smtClean="0"/>
              <a:t>technology</a:t>
            </a:r>
            <a:r>
              <a:rPr lang="de-DE" b="0" dirty="0" smtClean="0"/>
              <a:t> </a:t>
            </a:r>
            <a:r>
              <a:rPr lang="de-DE" b="0" dirty="0" err="1" smtClean="0"/>
              <a:t>required</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17</a:t>
            </a:fld>
            <a:endParaRPr lang="de-DE" dirty="0"/>
          </a:p>
        </p:txBody>
      </p:sp>
      <p:sp>
        <p:nvSpPr>
          <p:cNvPr id="65" name="Rechteck 64"/>
          <p:cNvSpPr/>
          <p:nvPr/>
        </p:nvSpPr>
        <p:spPr bwMode="auto">
          <a:xfrm>
            <a:off x="6563611" y="1773237"/>
            <a:ext cx="576883" cy="3143573"/>
          </a:xfrm>
          <a:prstGeom prst="rect">
            <a:avLst/>
          </a:prstGeom>
          <a:solidFill>
            <a:schemeClr val="bg1"/>
          </a:solidFill>
          <a:ln w="28575">
            <a:solidFill>
              <a:schemeClr val="accent2"/>
            </a:solidFill>
          </a:ln>
          <a:effectLst/>
          <a:ex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a:r>
              <a:rPr lang="de-DE" dirty="0"/>
              <a:t>EMSN Hub</a:t>
            </a:r>
            <a:endParaRPr lang="en-US" dirty="0"/>
          </a:p>
        </p:txBody>
      </p:sp>
      <p:cxnSp>
        <p:nvCxnSpPr>
          <p:cNvPr id="69" name="Gerade Verbindung mit Pfeil 68"/>
          <p:cNvCxnSpPr>
            <a:stCxn id="65" idx="1"/>
          </p:cNvCxnSpPr>
          <p:nvPr/>
        </p:nvCxnSpPr>
        <p:spPr bwMode="auto">
          <a:xfrm flipH="1" flipV="1">
            <a:off x="6073023" y="3344814"/>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mit Pfeil 71"/>
          <p:cNvCxnSpPr/>
          <p:nvPr/>
        </p:nvCxnSpPr>
        <p:spPr bwMode="auto">
          <a:xfrm flipH="1" flipV="1">
            <a:off x="6073023" y="4449292"/>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mit Pfeil 72"/>
          <p:cNvCxnSpPr/>
          <p:nvPr/>
        </p:nvCxnSpPr>
        <p:spPr bwMode="auto">
          <a:xfrm flipH="1" flipV="1">
            <a:off x="6073023" y="2240336"/>
            <a:ext cx="490588" cy="21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Geschweifte Klammer links 77"/>
          <p:cNvSpPr/>
          <p:nvPr/>
        </p:nvSpPr>
        <p:spPr bwMode="auto">
          <a:xfrm rot="16200000">
            <a:off x="5483901" y="3608609"/>
            <a:ext cx="288031" cy="3025153"/>
          </a:xfrm>
          <a:prstGeom prst="leftBrace">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86" name="Geschweifte Klammer links 85"/>
          <p:cNvSpPr/>
          <p:nvPr/>
        </p:nvSpPr>
        <p:spPr bwMode="auto">
          <a:xfrm rot="16200000">
            <a:off x="2814068" y="3974187"/>
            <a:ext cx="298290" cy="2304255"/>
          </a:xfrm>
          <a:prstGeom prst="leftBrace">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nvGrpSpPr>
          <p:cNvPr id="8" name="Gruppieren 7"/>
          <p:cNvGrpSpPr/>
          <p:nvPr/>
        </p:nvGrpSpPr>
        <p:grpSpPr>
          <a:xfrm>
            <a:off x="1763688" y="1772816"/>
            <a:ext cx="4309335" cy="936104"/>
            <a:chOff x="3300469" y="1772816"/>
            <a:chExt cx="4309335" cy="936104"/>
          </a:xfrm>
        </p:grpSpPr>
        <p:grpSp>
          <p:nvGrpSpPr>
            <p:cNvPr id="37" name="Gruppieren 36"/>
            <p:cNvGrpSpPr/>
            <p:nvPr/>
          </p:nvGrpSpPr>
          <p:grpSpPr>
            <a:xfrm>
              <a:off x="3300469" y="1772816"/>
              <a:ext cx="4309335" cy="935038"/>
              <a:chOff x="3142985" y="1772816"/>
              <a:chExt cx="4309335" cy="935038"/>
            </a:xfrm>
          </p:grpSpPr>
          <p:sp>
            <p:nvSpPr>
              <p:cNvPr id="27" name="Rechteck 26"/>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30" name="Gruppieren 29"/>
              <p:cNvGrpSpPr/>
              <p:nvPr/>
            </p:nvGrpSpPr>
            <p:grpSpPr>
              <a:xfrm>
                <a:off x="3142985" y="1772816"/>
                <a:ext cx="2543062" cy="648072"/>
                <a:chOff x="2122908" y="1772816"/>
                <a:chExt cx="2543062" cy="648072"/>
              </a:xfrm>
            </p:grpSpPr>
            <p:sp>
              <p:nvSpPr>
                <p:cNvPr id="25" name="Rechteck 24"/>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err="1" smtClean="0">
                      <a:ln>
                        <a:noFill/>
                      </a:ln>
                      <a:solidFill>
                        <a:schemeClr val="tx1"/>
                      </a:solidFill>
                      <a:effectLst/>
                      <a:latin typeface="Frutiger LT Com 55 Roman" pitchFamily="34" charset="0"/>
                    </a:rPr>
                    <a:t>Kongsberg</a:t>
                  </a:r>
                  <a:endParaRPr kumimoji="0" lang="de-DE" sz="1800" b="0" i="0" u="none" strike="noStrike" cap="none" normalizeH="0" baseline="0" dirty="0" smtClean="0">
                    <a:ln>
                      <a:noFill/>
                    </a:ln>
                    <a:solidFill>
                      <a:schemeClr val="tx1"/>
                    </a:solidFill>
                    <a:effectLst/>
                    <a:latin typeface="Frutiger LT Com 55 Roman" pitchFamily="34" charset="0"/>
                  </a:endParaRP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26" name="Rechteck 25"/>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a:t>
                  </a:r>
                  <a:r>
                    <a:rPr kumimoji="0" lang="de-DE" sz="1400" b="0" i="0" u="none" strike="noStrike" cap="none" normalizeH="0" dirty="0" smtClean="0">
                      <a:ln>
                        <a:noFill/>
                      </a:ln>
                      <a:solidFill>
                        <a:schemeClr val="bg1"/>
                      </a:solidFill>
                      <a:effectLst/>
                      <a:latin typeface="Frutiger LT Com 55 Roman" pitchFamily="34" charset="0"/>
                    </a:rPr>
                    <a:t> </a:t>
                  </a:r>
                  <a:r>
                    <a:rPr kumimoji="0" lang="de-DE" sz="1400" b="0" i="0" u="none" strike="noStrike" cap="none" normalizeH="0" dirty="0" err="1" smtClean="0">
                      <a:ln>
                        <a:noFill/>
                      </a:ln>
                      <a:solidFill>
                        <a:schemeClr val="bg1"/>
                      </a:solidFill>
                      <a:effectLst/>
                      <a:latin typeface="Frutiger LT Com 55 Roman" pitchFamily="34" charset="0"/>
                    </a:rPr>
                    <a:t>Interf</a:t>
                  </a:r>
                  <a:r>
                    <a:rPr kumimoji="0" lang="de-DE" sz="1400" b="0" i="0" u="none" strike="noStrike" cap="none" normalizeH="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28" name="Rechteck 27"/>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cxnSp>
            <p:nvCxnSpPr>
              <p:cNvPr id="32" name="Gerade Verbindung mit Pfeil 31"/>
              <p:cNvCxnSpPr>
                <a:stCxn id="27" idx="1"/>
                <a:endCxn id="26"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hteck 6"/>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56" name="Gerade Verbindung mit Pfeil 55"/>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 name="Gruppieren 57"/>
          <p:cNvGrpSpPr/>
          <p:nvPr/>
        </p:nvGrpSpPr>
        <p:grpSpPr>
          <a:xfrm>
            <a:off x="1763688" y="2876762"/>
            <a:ext cx="4309335" cy="936104"/>
            <a:chOff x="3300469" y="1772816"/>
            <a:chExt cx="4309335" cy="936104"/>
          </a:xfrm>
        </p:grpSpPr>
        <p:grpSp>
          <p:nvGrpSpPr>
            <p:cNvPr id="59" name="Gruppieren 58"/>
            <p:cNvGrpSpPr/>
            <p:nvPr/>
          </p:nvGrpSpPr>
          <p:grpSpPr>
            <a:xfrm>
              <a:off x="3300469" y="1772816"/>
              <a:ext cx="4309335" cy="935038"/>
              <a:chOff x="3142985" y="1772816"/>
              <a:chExt cx="4309335" cy="935038"/>
            </a:xfrm>
          </p:grpSpPr>
          <p:sp>
            <p:nvSpPr>
              <p:cNvPr id="62" name="Rechteck 61"/>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63" name="Gruppieren 62"/>
              <p:cNvGrpSpPr/>
              <p:nvPr/>
            </p:nvGrpSpPr>
            <p:grpSpPr>
              <a:xfrm>
                <a:off x="3142985" y="1772816"/>
                <a:ext cx="2543062" cy="648072"/>
                <a:chOff x="2122908" y="1772816"/>
                <a:chExt cx="2543062" cy="648072"/>
              </a:xfrm>
            </p:grpSpPr>
            <p:sp>
              <p:nvSpPr>
                <p:cNvPr id="71" name="Rechteck 70"/>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Rheinmetall</a:t>
                  </a: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83" name="Rechteck 82"/>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 </a:t>
                  </a:r>
                  <a:r>
                    <a:rPr kumimoji="0" lang="de-DE" sz="1400" b="0" i="0" u="none" strike="noStrike" cap="none" normalizeH="0" baseline="0" dirty="0" err="1" smtClean="0">
                      <a:ln>
                        <a:noFill/>
                      </a:ln>
                      <a:solidFill>
                        <a:schemeClr val="bg1"/>
                      </a:solidFill>
                      <a:effectLst/>
                      <a:latin typeface="Frutiger LT Com 55 Roman" pitchFamily="34" charset="0"/>
                    </a:rPr>
                    <a:t>Interf</a:t>
                  </a:r>
                  <a:r>
                    <a:rPr kumimoji="0" lang="de-DE" sz="1400" b="0" i="0" u="none" strike="noStrike" cap="none" normalizeH="0" baseline="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84" name="Rechteck 83"/>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cxnSp>
            <p:nvCxnSpPr>
              <p:cNvPr id="68" name="Gerade Verbindung mit Pfeil 67"/>
              <p:cNvCxnSpPr>
                <a:stCxn id="62" idx="1"/>
                <a:endCxn id="83"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Rechteck 59"/>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61" name="Gerade Verbindung mit Pfeil 60"/>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uppieren 84"/>
          <p:cNvGrpSpPr/>
          <p:nvPr/>
        </p:nvGrpSpPr>
        <p:grpSpPr>
          <a:xfrm>
            <a:off x="1763688" y="3981450"/>
            <a:ext cx="4309335" cy="936104"/>
            <a:chOff x="3300469" y="1772816"/>
            <a:chExt cx="4309335" cy="936104"/>
          </a:xfrm>
        </p:grpSpPr>
        <p:grpSp>
          <p:nvGrpSpPr>
            <p:cNvPr id="89" name="Gruppieren 88"/>
            <p:cNvGrpSpPr/>
            <p:nvPr/>
          </p:nvGrpSpPr>
          <p:grpSpPr>
            <a:xfrm>
              <a:off x="3300469" y="1772816"/>
              <a:ext cx="4309335" cy="935038"/>
              <a:chOff x="3142985" y="1772816"/>
              <a:chExt cx="4309335" cy="935038"/>
            </a:xfrm>
          </p:grpSpPr>
          <p:sp>
            <p:nvSpPr>
              <p:cNvPr id="92" name="Rechteck 91"/>
              <p:cNvSpPr/>
              <p:nvPr/>
            </p:nvSpPr>
            <p:spPr bwMode="auto">
              <a:xfrm>
                <a:off x="6156176" y="1772817"/>
                <a:ext cx="1296144" cy="935037"/>
              </a:xfrm>
              <a:prstGeom prst="rect">
                <a:avLst/>
              </a:prstGeom>
              <a:solidFill>
                <a:schemeClr val="bg1"/>
              </a:solidFill>
              <a:ln w="28575">
                <a:solidFill>
                  <a:schemeClr val="accent2"/>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r>
                  <a:rPr kumimoji="0" lang="de-DE" sz="1800" b="0" i="0" u="none" strike="noStrike" cap="none" normalizeH="0" dirty="0" smtClean="0">
                    <a:ln>
                      <a:noFill/>
                    </a:ln>
                    <a:solidFill>
                      <a:schemeClr val="tx1"/>
                    </a:solidFill>
                    <a:effectLst/>
                    <a:latin typeface="Frutiger LT Com 55 Roman" pitchFamily="34" charset="0"/>
                  </a:rPr>
                  <a:t> Router</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93" name="Gruppieren 92"/>
              <p:cNvGrpSpPr/>
              <p:nvPr/>
            </p:nvGrpSpPr>
            <p:grpSpPr>
              <a:xfrm>
                <a:off x="3142985" y="1772816"/>
                <a:ext cx="2543062" cy="648072"/>
                <a:chOff x="2122908" y="1772816"/>
                <a:chExt cx="2543062" cy="648072"/>
              </a:xfrm>
            </p:grpSpPr>
            <p:sp>
              <p:nvSpPr>
                <p:cNvPr id="97" name="Rechteck 96"/>
                <p:cNvSpPr/>
                <p:nvPr/>
              </p:nvSpPr>
              <p:spPr bwMode="auto">
                <a:xfrm>
                  <a:off x="2626965" y="1772816"/>
                  <a:ext cx="1534950" cy="647005"/>
                </a:xfrm>
                <a:prstGeom prst="rect">
                  <a:avLst/>
                </a:prstGeom>
                <a:solidFill>
                  <a:schemeClr val="bg1"/>
                </a:solidFill>
                <a:ln w="28575">
                  <a:solidFill>
                    <a:srgbClr val="179C7D"/>
                  </a:solid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err="1" smtClean="0">
                      <a:ln>
                        <a:noFill/>
                      </a:ln>
                      <a:solidFill>
                        <a:schemeClr val="tx1"/>
                      </a:solidFill>
                      <a:effectLst/>
                      <a:latin typeface="Frutiger LT Com 55 Roman" pitchFamily="34" charset="0"/>
                    </a:rPr>
                    <a:t>Transas</a:t>
                  </a:r>
                  <a:endParaRPr kumimoji="0" lang="de-DE" sz="1800" b="0" i="0" u="none" strike="noStrike" cap="none" normalizeH="0" baseline="0" dirty="0" smtClean="0">
                    <a:ln>
                      <a:noFill/>
                    </a:ln>
                    <a:solidFill>
                      <a:schemeClr val="tx1"/>
                    </a:solidFill>
                    <a:effectLst/>
                    <a:latin typeface="Frutiger LT Com 55 Roman" pitchFamily="34" charset="0"/>
                  </a:endParaRPr>
                </a:p>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SHS</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98" name="Rechteck 97"/>
                <p:cNvSpPr/>
                <p:nvPr/>
              </p:nvSpPr>
              <p:spPr bwMode="auto">
                <a:xfrm>
                  <a:off x="4161914" y="1773883"/>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DIS </a:t>
                  </a:r>
                  <a:r>
                    <a:rPr kumimoji="0" lang="de-DE" sz="1400" b="0" i="0" u="none" strike="noStrike" cap="none" normalizeH="0" baseline="0" dirty="0" err="1" smtClean="0">
                      <a:ln>
                        <a:noFill/>
                      </a:ln>
                      <a:solidFill>
                        <a:schemeClr val="bg1"/>
                      </a:solidFill>
                      <a:effectLst/>
                      <a:latin typeface="Frutiger LT Com 55 Roman" pitchFamily="34" charset="0"/>
                    </a:rPr>
                    <a:t>Interf</a:t>
                  </a:r>
                  <a:r>
                    <a:rPr kumimoji="0" lang="de-DE" sz="1400" b="0" i="0" u="none" strike="noStrike" cap="none" normalizeH="0" baseline="0" dirty="0" smtClean="0">
                      <a:ln>
                        <a:noFill/>
                      </a:ln>
                      <a:solidFill>
                        <a:schemeClr val="bg1"/>
                      </a:solidFill>
                      <a:effectLst/>
                      <a:latin typeface="Frutiger LT Com 55 Roman" pitchFamily="34" charset="0"/>
                    </a:rPr>
                    <a:t>.</a:t>
                  </a:r>
                  <a:endParaRPr kumimoji="0" lang="en-US" sz="1400" b="0" i="0" u="none" strike="noStrike" cap="none" normalizeH="0" baseline="0" dirty="0" smtClean="0">
                    <a:ln>
                      <a:noFill/>
                    </a:ln>
                    <a:solidFill>
                      <a:schemeClr val="bg1"/>
                    </a:solidFill>
                    <a:effectLst/>
                    <a:latin typeface="Frutiger LT Com 55 Roman" pitchFamily="34" charset="0"/>
                  </a:endParaRPr>
                </a:p>
              </p:txBody>
            </p:sp>
            <p:sp>
              <p:nvSpPr>
                <p:cNvPr id="99" name="Rechteck 98"/>
                <p:cNvSpPr/>
                <p:nvPr/>
              </p:nvSpPr>
              <p:spPr bwMode="auto">
                <a:xfrm>
                  <a:off x="2122908" y="1772816"/>
                  <a:ext cx="504056" cy="647005"/>
                </a:xfrm>
                <a:prstGeom prst="rect">
                  <a:avLst/>
                </a:prstGeom>
                <a:solidFill>
                  <a:schemeClr val="tx2"/>
                </a:solidFill>
                <a:ln w="28575">
                  <a:solidFill>
                    <a:srgbClr val="179C7D"/>
                  </a:solidFill>
                </a:ln>
                <a:effectLst/>
                <a:extLst/>
              </p:spPr>
              <p:txBody>
                <a:bodyPr vert="vert270"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solidFill>
                      <a:effectLst/>
                      <a:latin typeface="Frutiger LT Com 55 Roman" pitchFamily="34" charset="0"/>
                    </a:rPr>
                    <a:t>NMEA AIS</a:t>
                  </a:r>
                  <a:endParaRPr kumimoji="0" lang="en-US" sz="1400" b="0" i="0" u="none" strike="noStrike" cap="none" normalizeH="0" baseline="0" dirty="0" smtClean="0">
                    <a:ln>
                      <a:noFill/>
                    </a:ln>
                    <a:solidFill>
                      <a:schemeClr val="bg1"/>
                    </a:solidFill>
                    <a:effectLst/>
                    <a:latin typeface="Frutiger LT Com 55 Roman" pitchFamily="34" charset="0"/>
                  </a:endParaRPr>
                </a:p>
              </p:txBody>
            </p:sp>
          </p:grpSp>
          <p:cxnSp>
            <p:nvCxnSpPr>
              <p:cNvPr id="95" name="Gerade Verbindung mit Pfeil 94"/>
              <p:cNvCxnSpPr>
                <a:stCxn id="92" idx="1"/>
                <a:endCxn id="98" idx="3"/>
              </p:cNvCxnSpPr>
              <p:nvPr/>
            </p:nvCxnSpPr>
            <p:spPr bwMode="auto">
              <a:xfrm flipH="1" flipV="1">
                <a:off x="5686047" y="2097386"/>
                <a:ext cx="470129" cy="0"/>
              </a:xfrm>
              <a:prstGeom prst="straightConnector1">
                <a:avLst/>
              </a:prstGeom>
              <a:noFill/>
              <a:ln w="28575" cap="flat" cmpd="sng" algn="ctr">
                <a:solidFill>
                  <a:schemeClr val="accent1"/>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0" name="Rechteck 89"/>
            <p:cNvSpPr/>
            <p:nvPr/>
          </p:nvSpPr>
          <p:spPr bwMode="auto">
            <a:xfrm>
              <a:off x="3300469" y="2420888"/>
              <a:ext cx="2543062" cy="288032"/>
            </a:xfrm>
            <a:prstGeom prst="rect">
              <a:avLst/>
            </a:prstGeom>
            <a:solidFill>
              <a:schemeClr val="bg1"/>
            </a:solidFill>
            <a:ln w="28575">
              <a:solidFill>
                <a:schemeClr val="accent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dirty="0" smtClean="0"/>
                <a:t>Voice Communication</a:t>
              </a:r>
              <a:endParaRPr lang="en-US" dirty="0"/>
            </a:p>
          </p:txBody>
        </p:sp>
        <p:cxnSp>
          <p:nvCxnSpPr>
            <p:cNvPr id="91" name="Gerade Verbindung mit Pfeil 90"/>
            <p:cNvCxnSpPr/>
            <p:nvPr/>
          </p:nvCxnSpPr>
          <p:spPr bwMode="auto">
            <a:xfrm flipH="1" flipV="1">
              <a:off x="5830063" y="2564904"/>
              <a:ext cx="470129" cy="0"/>
            </a:xfrm>
            <a:prstGeom prst="straightConnector1">
              <a:avLst/>
            </a:prstGeom>
            <a:noFill/>
            <a:ln w="28575" cap="flat" cmpd="sng" algn="ctr">
              <a:solidFill>
                <a:schemeClr val="accent2"/>
              </a:solidFill>
              <a:prstDash val="sys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738" y="5589240"/>
            <a:ext cx="113160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descr="http://www.transas.com/assets/i/logo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083" y="5301208"/>
            <a:ext cx="1526823"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7" descr="http://www.nortrade.com/profile_images/900445_747195_Kongsberg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235" y="5301208"/>
            <a:ext cx="678679" cy="648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M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124" y="5301208"/>
            <a:ext cx="1414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EMSN-Connect</a:t>
            </a:r>
            <a:r>
              <a:rPr lang="en-GB" dirty="0"/>
              <a:t/>
            </a:r>
            <a:br>
              <a:rPr lang="en-GB" dirty="0"/>
            </a:br>
            <a:r>
              <a:rPr lang="en-GB" b="0" dirty="0" smtClean="0"/>
              <a:t>Partners participating</a:t>
            </a:r>
            <a:endParaRPr lang="en-US" b="0" dirty="0"/>
          </a:p>
        </p:txBody>
      </p:sp>
      <p:graphicFrame>
        <p:nvGraphicFramePr>
          <p:cNvPr id="9" name="Inhaltsplatzhalter 8"/>
          <p:cNvGraphicFramePr>
            <a:graphicFrameLocks noGrp="1"/>
          </p:cNvGraphicFramePr>
          <p:nvPr>
            <p:ph idx="1"/>
            <p:extLst/>
          </p:nvPr>
        </p:nvGraphicFramePr>
        <p:xfrm>
          <a:off x="466725" y="4878685"/>
          <a:ext cx="8207376" cy="304800"/>
        </p:xfrm>
        <a:graphic>
          <a:graphicData uri="http://schemas.openxmlformats.org/drawingml/2006/table">
            <a:tbl>
              <a:tblPr firstRow="1" bandRow="1">
                <a:tableStyleId>{2D5ABB26-0587-4C30-8999-92F81FD0307C}</a:tableStyleId>
              </a:tblPr>
              <a:tblGrid>
                <a:gridCol w="2881139">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093989">
                  <a:extLst>
                    <a:ext uri="{9D8B030D-6E8A-4147-A177-3AD203B41FA5}">
                      <a16:colId xmlns:a16="http://schemas.microsoft.com/office/drawing/2014/main" val="20002"/>
                    </a:ext>
                  </a:extLst>
                </a:gridCol>
              </a:tblGrid>
              <a:tr h="278507">
                <a:tc>
                  <a:txBody>
                    <a:bodyPr/>
                    <a:lstStyle/>
                    <a:p>
                      <a:pPr algn="ctr"/>
                      <a:r>
                        <a:rPr lang="de-DE" sz="1400" b="1" dirty="0" smtClean="0">
                          <a:solidFill>
                            <a:schemeClr val="bg1"/>
                          </a:solidFill>
                        </a:rPr>
                        <a:t>8 (+2) Centers</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3 </a:t>
                      </a:r>
                      <a:r>
                        <a:rPr lang="de-DE" sz="1400" b="1" dirty="0" err="1" smtClean="0">
                          <a:solidFill>
                            <a:schemeClr val="bg1"/>
                          </a:solidFill>
                        </a:rPr>
                        <a:t>Manufacturer</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21+ </a:t>
                      </a:r>
                      <a:r>
                        <a:rPr lang="de-DE" sz="1400" b="1" baseline="0" dirty="0" smtClean="0">
                          <a:solidFill>
                            <a:schemeClr val="bg1"/>
                          </a:solidFill>
                        </a:rPr>
                        <a:t>Bridges</a:t>
                      </a:r>
                      <a:endParaRPr lang="en-US" sz="1400" b="1" dirty="0">
                        <a:solidFill>
                          <a:schemeClr val="bg1"/>
                        </a:solidFill>
                      </a:endParaRPr>
                    </a:p>
                  </a:txBody>
                  <a:tcPr>
                    <a:solidFill>
                      <a:schemeClr val="tx2"/>
                    </a:solidFill>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p:txBody>
          <a:bodyPr/>
          <a:lstStyle/>
          <a:p>
            <a:fld id="{C293A3FC-5768-4C87-836F-0848B810041C}" type="slidenum">
              <a:rPr lang="de-DE" smtClean="0"/>
              <a:pPr/>
              <a:t>18</a:t>
            </a:fld>
            <a:endParaRPr lang="de-DE" dirty="0"/>
          </a:p>
        </p:txBody>
      </p:sp>
      <p:pic>
        <p:nvPicPr>
          <p:cNvPr id="23" name="Picture 3" descr="T:\Transfer\STNS HiWi-Projektordner\140104 STM Validation\Grafiken\sim_centers_stm_highres_Korrektur_CM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07" r="26005"/>
          <a:stretch/>
        </p:blipFill>
        <p:spPr bwMode="auto">
          <a:xfrm>
            <a:off x="5580931" y="1772816"/>
            <a:ext cx="3096344" cy="30339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Transfer\STNS HiWi-Projektordner\150118 NSA Emden\Bericht\Simulatorschema\Bilder\Schifffuehrungssimul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49063"/>
            <a:ext cx="3466612" cy="3095189"/>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p:cNvGrpSpPr/>
          <p:nvPr/>
        </p:nvGrpSpPr>
        <p:grpSpPr>
          <a:xfrm>
            <a:off x="5630240" y="4167998"/>
            <a:ext cx="2974208" cy="576000"/>
            <a:chOff x="466726" y="1772816"/>
            <a:chExt cx="8225865" cy="1593062"/>
          </a:xfrm>
        </p:grpSpPr>
        <p:pic>
          <p:nvPicPr>
            <p:cNvPr id="35" name="Picture 2" descr="T:\Transfer\STNS HiWi-Projektordner\150118 NSA Emden\Fotos Simulator\IMG_03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4" t="9347" r="584" b="1484"/>
            <a:stretch/>
          </p:blipFill>
          <p:spPr bwMode="auto">
            <a:xfrm>
              <a:off x="3374206" y="1772816"/>
              <a:ext cx="2382200"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6" name="Picture 4" descr="T:\Transfer\STNS HiWi-Projektordner\150118 NSA Emden\Fotos Simulator\IMG_032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891"/>
            <a:stretch/>
          </p:blipFill>
          <p:spPr bwMode="auto">
            <a:xfrm>
              <a:off x="6281682" y="1772816"/>
              <a:ext cx="2410909"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7" name="Picture 5" descr="T:\Transfer\STNS HiWi-Projektordner\150118 NSA Emden\Fotos Simulator\IMG_032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830"/>
            <a:stretch/>
          </p:blipFill>
          <p:spPr bwMode="auto">
            <a:xfrm>
              <a:off x="466726" y="1772816"/>
              <a:ext cx="2382203"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grpSp>
      <p:grpSp>
        <p:nvGrpSpPr>
          <p:cNvPr id="11" name="Gruppieren 10"/>
          <p:cNvGrpSpPr/>
          <p:nvPr/>
        </p:nvGrpSpPr>
        <p:grpSpPr>
          <a:xfrm>
            <a:off x="3491880" y="5405048"/>
            <a:ext cx="1886863" cy="544192"/>
            <a:chOff x="3405217" y="5301208"/>
            <a:chExt cx="2246903" cy="648032"/>
          </a:xfrm>
        </p:grpSpPr>
        <p:pic>
          <p:nvPicPr>
            <p:cNvPr id="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5589240"/>
              <a:ext cx="113160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descr="http://www.transas.com/assets/i/logo_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5297" y="5301208"/>
              <a:ext cx="152682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nortrade.com/profile_images/900445_747195_Kongsberg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5217" y="5301208"/>
              <a:ext cx="678679" cy="64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uppieren 90"/>
          <p:cNvGrpSpPr/>
          <p:nvPr/>
        </p:nvGrpSpPr>
        <p:grpSpPr>
          <a:xfrm>
            <a:off x="5630240" y="5157192"/>
            <a:ext cx="2125401" cy="808413"/>
            <a:chOff x="443884" y="2006209"/>
            <a:chExt cx="5424054" cy="2063082"/>
          </a:xfrm>
        </p:grpSpPr>
        <p:pic>
          <p:nvPicPr>
            <p:cNvPr id="9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884" y="20062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893" y="20578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1902" y="210952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911" y="21611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9920" y="221283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3929" y="226449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938" y="231615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884" y="25227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893" y="257443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1902" y="262609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911" y="267775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9920" y="272940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3929" y="278106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938" y="283272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884" y="303934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893" y="309100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1902" y="31426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911" y="319432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9920" y="324597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3929" y="329763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938" y="334929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uppieren 121"/>
          <p:cNvGrpSpPr/>
          <p:nvPr/>
        </p:nvGrpSpPr>
        <p:grpSpPr>
          <a:xfrm>
            <a:off x="467544" y="5216657"/>
            <a:ext cx="2314631" cy="876640"/>
            <a:chOff x="467664" y="1772936"/>
            <a:chExt cx="5375552" cy="2035927"/>
          </a:xfrm>
        </p:grpSpPr>
        <p:pic>
          <p:nvPicPr>
            <p:cNvPr id="12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664"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1552"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5440"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89328"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216"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7664"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1552"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5440"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89328"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216"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uppieren 72"/>
          <p:cNvGrpSpPr/>
          <p:nvPr/>
        </p:nvGrpSpPr>
        <p:grpSpPr>
          <a:xfrm>
            <a:off x="5580111" y="1681760"/>
            <a:ext cx="3096344" cy="3218342"/>
            <a:chOff x="441531" y="1628800"/>
            <a:chExt cx="4343892" cy="4515044"/>
          </a:xfrm>
        </p:grpSpPr>
        <p:cxnSp>
          <p:nvCxnSpPr>
            <p:cNvPr id="74" name="Gerade Verbindung mit Pfeil 73"/>
            <p:cNvCxnSpPr>
              <a:stCxn id="174" idx="0"/>
              <a:endCxn id="178" idx="2"/>
            </p:cNvCxnSpPr>
            <p:nvPr/>
          </p:nvCxnSpPr>
          <p:spPr bwMode="auto">
            <a:xfrm flipH="1" flipV="1">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Gruppieren 74"/>
            <p:cNvGrpSpPr/>
            <p:nvPr/>
          </p:nvGrpSpPr>
          <p:grpSpPr>
            <a:xfrm>
              <a:off x="441531" y="1628800"/>
              <a:ext cx="4343892" cy="4515044"/>
              <a:chOff x="4404906" y="1362228"/>
              <a:chExt cx="4621006" cy="4803076"/>
            </a:xfrm>
          </p:grpSpPr>
          <p:grpSp>
            <p:nvGrpSpPr>
              <p:cNvPr id="142" name="Gruppieren 141"/>
              <p:cNvGrpSpPr/>
              <p:nvPr/>
            </p:nvGrpSpPr>
            <p:grpSpPr>
              <a:xfrm>
                <a:off x="4404906" y="1362228"/>
                <a:ext cx="4621006" cy="4803076"/>
                <a:chOff x="9840416" y="130573"/>
                <a:chExt cx="4621006" cy="4803076"/>
              </a:xfrm>
            </p:grpSpPr>
            <p:grpSp>
              <p:nvGrpSpPr>
                <p:cNvPr id="146" name="Gruppieren 145"/>
                <p:cNvGrpSpPr/>
                <p:nvPr/>
              </p:nvGrpSpPr>
              <p:grpSpPr>
                <a:xfrm>
                  <a:off x="9840416" y="130573"/>
                  <a:ext cx="4621006" cy="4803076"/>
                  <a:chOff x="9840416" y="130573"/>
                  <a:chExt cx="4621006" cy="4803076"/>
                </a:xfrm>
              </p:grpSpPr>
              <p:grpSp>
                <p:nvGrpSpPr>
                  <p:cNvPr id="171" name="Gruppieren 170"/>
                  <p:cNvGrpSpPr/>
                  <p:nvPr/>
                </p:nvGrpSpPr>
                <p:grpSpPr>
                  <a:xfrm>
                    <a:off x="9840416" y="261293"/>
                    <a:ext cx="4621006" cy="4536504"/>
                    <a:chOff x="9840416" y="261293"/>
                    <a:chExt cx="4621006" cy="4536504"/>
                  </a:xfrm>
                </p:grpSpPr>
                <p:pic>
                  <p:nvPicPr>
                    <p:cNvPr id="184" name="Picture 2" descr="Europe laea location map.svg"/>
                    <p:cNvPicPr>
                      <a:picLocks noChangeAspect="1" noChangeArrowheads="1"/>
                    </p:cNvPicPr>
                    <p:nvPr/>
                  </p:nvPicPr>
                  <p:blipFill rotWithShape="1">
                    <a:blip r:embed="rId12" cstate="print">
                      <a:duotone>
                        <a:srgbClr val="9DC7E7">
                          <a:shade val="45000"/>
                          <a:satMod val="135000"/>
                        </a:srgbClr>
                        <a:prstClr val="white"/>
                      </a:duotone>
                      <a:extLst>
                        <a:ext uri="{28A0092B-C50C-407E-A947-70E740481C1C}">
                          <a14:useLocalDpi xmlns:a14="http://schemas.microsoft.com/office/drawing/2010/main" val="0"/>
                        </a:ext>
                      </a:extLst>
                    </a:blip>
                    <a:srcRect l="2323" t="16149" r="39276" b="16834"/>
                    <a:stretch/>
                  </p:blipFill>
                  <p:spPr bwMode="auto">
                    <a:xfrm>
                      <a:off x="9840416" y="261293"/>
                      <a:ext cx="4621006"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185" name="Gerade Verbindung mit Pfeil 184"/>
                    <p:cNvCxnSpPr>
                      <a:stCxn id="179" idx="3"/>
                      <a:endCxn id="172" idx="2"/>
                    </p:cNvCxnSpPr>
                    <p:nvPr/>
                  </p:nvCxnSpPr>
                  <p:spPr bwMode="auto">
                    <a:xfrm flipV="1">
                      <a:off x="10922671" y="2883626"/>
                      <a:ext cx="1623574" cy="1336621"/>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mit Pfeil 185"/>
                    <p:cNvCxnSpPr>
                      <a:stCxn id="174" idx="2"/>
                      <a:endCxn id="172" idx="0"/>
                    </p:cNvCxnSpPr>
                    <p:nvPr/>
                  </p:nvCxnSpPr>
                  <p:spPr bwMode="auto">
                    <a:xfrm flipH="1">
                      <a:off x="12546245" y="1910331"/>
                      <a:ext cx="102063" cy="50826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mit Pfeil 186"/>
                    <p:cNvCxnSpPr>
                      <a:stCxn id="177" idx="3"/>
                      <a:endCxn id="176" idx="2"/>
                    </p:cNvCxnSpPr>
                    <p:nvPr/>
                  </p:nvCxnSpPr>
                  <p:spPr bwMode="auto">
                    <a:xfrm>
                      <a:off x="12273847" y="2622445"/>
                      <a:ext cx="160966" cy="34477"/>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mit Pfeil 187"/>
                    <p:cNvCxnSpPr>
                      <a:endCxn id="177" idx="2"/>
                    </p:cNvCxnSpPr>
                    <p:nvPr/>
                  </p:nvCxnSpPr>
                  <p:spPr bwMode="auto">
                    <a:xfrm flipV="1">
                      <a:off x="10924534" y="2854961"/>
                      <a:ext cx="1116797" cy="136528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mit Pfeil 188"/>
                    <p:cNvCxnSpPr>
                      <a:stCxn id="173" idx="2"/>
                    </p:cNvCxnSpPr>
                    <p:nvPr/>
                  </p:nvCxnSpPr>
                  <p:spPr bwMode="auto">
                    <a:xfrm flipH="1">
                      <a:off x="12792663" y="2116175"/>
                      <a:ext cx="5119" cy="553455"/>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313729" y="2418594"/>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65266" y="165114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415792" y="144529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513643" y="92399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02297" y="2191890"/>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08815" y="238992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319617" y="43916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57639" y="3987731"/>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94868" y="4468617"/>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23682" y="13057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9214" y="2569220"/>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94921" y="2719109"/>
                    <a:ext cx="465032" cy="465032"/>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Textfeld 146"/>
                <p:cNvSpPr txBox="1"/>
                <p:nvPr/>
              </p:nvSpPr>
              <p:spPr>
                <a:xfrm>
                  <a:off x="9930459" y="3774213"/>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Centro</a:t>
                  </a:r>
                  <a:r>
                    <a:rPr kumimoji="0" lang="de-DE" sz="600" b="1" i="0" u="none" strike="noStrike" kern="0" cap="none" spc="0" normalizeH="0" baseline="0" noProof="0" dirty="0" smtClean="0">
                      <a:ln>
                        <a:noFill/>
                      </a:ln>
                      <a:solidFill>
                        <a:srgbClr val="1F82C6"/>
                      </a:solidFill>
                      <a:effectLst/>
                      <a:uLnTx/>
                      <a:uFillTx/>
                      <a:latin typeface="Frutiger LT Com 55 Roman"/>
                    </a:rPr>
                    <a:t/>
                  </a:r>
                  <a:br>
                    <a:rPr kumimoji="0" lang="de-DE" sz="600" b="1" i="0" u="none" strike="noStrike" kern="0" cap="none" spc="0" normalizeH="0" baseline="0" noProof="0" dirty="0" smtClean="0">
                      <a:ln>
                        <a:noFill/>
                      </a:ln>
                      <a:solidFill>
                        <a:srgbClr val="1F82C6"/>
                      </a:solidFill>
                      <a:effectLst/>
                      <a:uLnTx/>
                      <a:uFillTx/>
                      <a:latin typeface="Frutiger LT Com 55 Roman"/>
                    </a:rPr>
                  </a:br>
                  <a:r>
                    <a:rPr kumimoji="0" lang="de-DE" sz="600" b="1" i="0" u="none" strike="noStrike" kern="0" cap="none" spc="0" normalizeH="0" baseline="0" noProof="0" dirty="0" smtClean="0">
                      <a:ln>
                        <a:noFill/>
                      </a:ln>
                      <a:solidFill>
                        <a:srgbClr val="1F82C6"/>
                      </a:solidFill>
                      <a:effectLst/>
                      <a:uLnTx/>
                      <a:uFillTx/>
                      <a:latin typeface="Frutiger LT Com 55 Roman"/>
                    </a:rPr>
                    <a:t>Jovellanos</a:t>
                  </a:r>
                </a:p>
              </p:txBody>
            </p:sp>
            <p:sp>
              <p:nvSpPr>
                <p:cNvPr id="148" name="Textfeld 147"/>
                <p:cNvSpPr txBox="1"/>
                <p:nvPr/>
              </p:nvSpPr>
              <p:spPr>
                <a:xfrm>
                  <a:off x="13033172" y="2735031"/>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Fraunhofer CML</a:t>
                  </a:r>
                </a:p>
              </p:txBody>
            </p:sp>
            <p:sp>
              <p:nvSpPr>
                <p:cNvPr id="149" name="Textfeld 148"/>
                <p:cNvSpPr txBox="1"/>
                <p:nvPr/>
              </p:nvSpPr>
              <p:spPr>
                <a:xfrm>
                  <a:off x="12949954" y="740262"/>
                  <a:ext cx="783459" cy="275597"/>
                </a:xfrm>
                <a:prstGeom prst="rect">
                  <a:avLst/>
                </a:prstGeom>
                <a:noFill/>
              </p:spPr>
              <p:txBody>
                <a:bodyPr wrap="square" lIns="0" tIns="0" rIns="0" bIns="0" rtlCol="0" anchor="t">
                  <a:spAutoFit/>
                </a:bodyPr>
                <a:lstStyle/>
                <a:p>
                  <a:pPr fontAlgn="auto">
                    <a:spcBef>
                      <a:spcPts val="0"/>
                    </a:spcBef>
                    <a:spcAft>
                      <a:spcPts val="300"/>
                    </a:spcAft>
                    <a:defRPr/>
                  </a:pPr>
                  <a:r>
                    <a:rPr lang="de-DE" sz="600" b="1" kern="0" dirty="0" err="1">
                      <a:solidFill>
                        <a:srgbClr val="1F82C6"/>
                      </a:solidFill>
                      <a:latin typeface="Frutiger LT Com 55 Roman"/>
                    </a:rPr>
                    <a:t>Aboa</a:t>
                  </a:r>
                  <a:r>
                    <a:rPr lang="de-DE" sz="600" b="1" kern="0" dirty="0">
                      <a:solidFill>
                        <a:srgbClr val="1F82C6"/>
                      </a:solidFill>
                      <a:latin typeface="Frutiger LT Com 55 Roman"/>
                    </a:rPr>
                    <a:t> </a:t>
                  </a:r>
                  <a:br>
                    <a:rPr lang="de-DE" sz="600" b="1" kern="0" dirty="0">
                      <a:solidFill>
                        <a:srgbClr val="1F82C6"/>
                      </a:solidFill>
                      <a:latin typeface="Frutiger LT Com 55 Roman"/>
                    </a:rPr>
                  </a:br>
                  <a:r>
                    <a:rPr lang="de-DE" sz="600" b="1" kern="0" dirty="0">
                      <a:solidFill>
                        <a:srgbClr val="1F82C6"/>
                      </a:solidFill>
                      <a:latin typeface="Frutiger LT Com 55 Roman"/>
                    </a:rPr>
                    <a:t>Mare</a:t>
                  </a:r>
                </a:p>
              </p:txBody>
            </p:sp>
            <p:sp>
              <p:nvSpPr>
                <p:cNvPr id="150" name="Textfeld 149"/>
                <p:cNvSpPr txBox="1"/>
                <p:nvPr/>
              </p:nvSpPr>
              <p:spPr>
                <a:xfrm>
                  <a:off x="11338687" y="1887452"/>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Flensburg</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52" name="Gerader Verbinder 151"/>
                <p:cNvCxnSpPr/>
                <p:nvPr/>
              </p:nvCxnSpPr>
              <p:spPr bwMode="auto">
                <a:xfrm>
                  <a:off x="11370634" y="2174218"/>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r Verbinder 152"/>
                <p:cNvCxnSpPr/>
                <p:nvPr/>
              </p:nvCxnSpPr>
              <p:spPr bwMode="auto">
                <a:xfrm>
                  <a:off x="12019233" y="2179182"/>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r Verbinder 155"/>
                <p:cNvCxnSpPr/>
                <p:nvPr/>
              </p:nvCxnSpPr>
              <p:spPr bwMode="auto">
                <a:xfrm>
                  <a:off x="12936016" y="2996952"/>
                  <a:ext cx="783458"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r Verbinder 156"/>
                <p:cNvCxnSpPr/>
                <p:nvPr/>
              </p:nvCxnSpPr>
              <p:spPr bwMode="auto">
                <a:xfrm>
                  <a:off x="12597276" y="2785749"/>
                  <a:ext cx="334131" cy="21120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r Verbinder 157"/>
                <p:cNvCxnSpPr/>
                <p:nvPr/>
              </p:nvCxnSpPr>
              <p:spPr bwMode="auto">
                <a:xfrm>
                  <a:off x="9947881" y="4033654"/>
                  <a:ext cx="537267"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r Verbinder 158"/>
                <p:cNvCxnSpPr/>
                <p:nvPr/>
              </p:nvCxnSpPr>
              <p:spPr bwMode="auto">
                <a:xfrm flipH="1" flipV="1">
                  <a:off x="10488506" y="4035445"/>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r Verbinder 159"/>
                <p:cNvCxnSpPr/>
                <p:nvPr/>
              </p:nvCxnSpPr>
              <p:spPr bwMode="auto">
                <a:xfrm flipV="1">
                  <a:off x="13043625" y="1001727"/>
                  <a:ext cx="483736"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r Verbinder 160"/>
                <p:cNvCxnSpPr/>
                <p:nvPr/>
              </p:nvCxnSpPr>
              <p:spPr bwMode="auto">
                <a:xfrm flipH="1" flipV="1">
                  <a:off x="13520888" y="1003518"/>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Textfeld 161"/>
                <p:cNvSpPr txBox="1"/>
                <p:nvPr/>
              </p:nvSpPr>
              <p:spPr>
                <a:xfrm>
                  <a:off x="11197157" y="2246069"/>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Willem </a:t>
                  </a:r>
                  <a:r>
                    <a:rPr lang="de-DE" sz="600" b="1" kern="0" dirty="0" smtClean="0">
                      <a:solidFill>
                        <a:srgbClr val="1F82C6"/>
                      </a:solidFill>
                      <a:latin typeface="Frutiger LT Com 55 Roman"/>
                    </a:rPr>
                    <a:t/>
                  </a:r>
                  <a:br>
                    <a:rPr lang="de-DE" sz="600" b="1" kern="0" dirty="0" smtClean="0">
                      <a:solidFill>
                        <a:srgbClr val="1F82C6"/>
                      </a:solidFill>
                      <a:latin typeface="Frutiger LT Com 55 Roman"/>
                    </a:rPr>
                  </a:br>
                  <a:r>
                    <a:rPr lang="de-DE" sz="600" b="1" kern="0" dirty="0" err="1" smtClean="0">
                      <a:solidFill>
                        <a:srgbClr val="1F82C6"/>
                      </a:solidFill>
                      <a:latin typeface="Frutiger LT Com 55 Roman"/>
                    </a:rPr>
                    <a:t>Barentsz</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3" name="Gerader Verbinder 162"/>
                <p:cNvCxnSpPr/>
                <p:nvPr/>
              </p:nvCxnSpPr>
              <p:spPr bwMode="auto">
                <a:xfrm flipV="1">
                  <a:off x="11228207" y="2510013"/>
                  <a:ext cx="590993"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r Verbinder 163"/>
                <p:cNvCxnSpPr/>
                <p:nvPr/>
              </p:nvCxnSpPr>
              <p:spPr bwMode="auto">
                <a:xfrm flipH="1" flipV="1">
                  <a:off x="11822875" y="2511804"/>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feld 164"/>
                <p:cNvSpPr txBox="1"/>
                <p:nvPr/>
              </p:nvSpPr>
              <p:spPr>
                <a:xfrm>
                  <a:off x="11541463" y="1152257"/>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err="1" smtClean="0">
                      <a:ln>
                        <a:noFill/>
                      </a:ln>
                      <a:solidFill>
                        <a:srgbClr val="1F82C6"/>
                      </a:solidFill>
                      <a:effectLst/>
                      <a:uLnTx/>
                      <a:uFillTx/>
                      <a:latin typeface="Frutiger LT Com 55 Roman"/>
                    </a:rPr>
                    <a:t>Chalmers</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6" name="Gerader Verbinder 165"/>
                <p:cNvCxnSpPr/>
                <p:nvPr/>
              </p:nvCxnSpPr>
              <p:spPr bwMode="auto">
                <a:xfrm>
                  <a:off x="11559900" y="1422865"/>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r Verbinder 166"/>
                <p:cNvCxnSpPr/>
                <p:nvPr/>
              </p:nvCxnSpPr>
              <p:spPr bwMode="auto">
                <a:xfrm>
                  <a:off x="12208499" y="142782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Textfeld 167"/>
                <p:cNvSpPr txBox="1"/>
                <p:nvPr/>
              </p:nvSpPr>
              <p:spPr>
                <a:xfrm>
                  <a:off x="11227440" y="288135"/>
                  <a:ext cx="1046410"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Sikkerhetssenteret Rørvik </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9" name="Gerader Verbinder 168"/>
                <p:cNvCxnSpPr/>
                <p:nvPr/>
              </p:nvCxnSpPr>
              <p:spPr bwMode="auto">
                <a:xfrm flipV="1">
                  <a:off x="11201850" y="549733"/>
                  <a:ext cx="913353"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r Verbinder 169"/>
                <p:cNvCxnSpPr/>
                <p:nvPr/>
              </p:nvCxnSpPr>
              <p:spPr bwMode="auto">
                <a:xfrm>
                  <a:off x="12110371" y="54568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Textfeld 142"/>
              <p:cNvSpPr txBox="1"/>
              <p:nvPr/>
            </p:nvSpPr>
            <p:spPr>
              <a:xfrm>
                <a:off x="7743643" y="1586752"/>
                <a:ext cx="858076" cy="275597"/>
              </a:xfrm>
              <a:prstGeom prst="rect">
                <a:avLst/>
              </a:prstGeom>
              <a:noFill/>
              <a:ln>
                <a:noFill/>
              </a:ln>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NordLab</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a:solidFill>
                      <a:srgbClr val="1F82C6"/>
                    </a:solidFill>
                    <a:latin typeface="Frutiger LT Com 55 Roman"/>
                  </a:rPr>
                  <a:t>Nord University</a:t>
                </a:r>
              </a:p>
            </p:txBody>
          </p:sp>
          <p:cxnSp>
            <p:nvCxnSpPr>
              <p:cNvPr id="144" name="Gerader Verbinder 143"/>
              <p:cNvCxnSpPr/>
              <p:nvPr/>
            </p:nvCxnSpPr>
            <p:spPr bwMode="auto">
              <a:xfrm>
                <a:off x="7574206" y="1856283"/>
                <a:ext cx="967080"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r Verbinder 144"/>
              <p:cNvCxnSpPr/>
              <p:nvPr/>
            </p:nvCxnSpPr>
            <p:spPr bwMode="auto">
              <a:xfrm>
                <a:off x="7463598" y="1703528"/>
                <a:ext cx="110471" cy="14806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6" name="Gerade Verbindung mit Pfeil 75"/>
            <p:cNvCxnSpPr>
              <a:stCxn id="178" idx="2"/>
              <a:endCxn id="174" idx="0"/>
            </p:cNvCxnSpPr>
            <p:nvPr/>
          </p:nvCxnSpPr>
          <p:spPr bwMode="auto">
            <a:xfrm>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r Verbinder 84"/>
            <p:cNvCxnSpPr/>
            <p:nvPr/>
          </p:nvCxnSpPr>
          <p:spPr bwMode="auto">
            <a:xfrm>
              <a:off x="3351495" y="4323287"/>
              <a:ext cx="736475"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r Verbinder 85"/>
            <p:cNvCxnSpPr/>
            <p:nvPr/>
          </p:nvCxnSpPr>
          <p:spPr bwMode="auto">
            <a:xfrm>
              <a:off x="3033069" y="4124750"/>
              <a:ext cx="314094" cy="198538"/>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a:stCxn id="175" idx="2"/>
            </p:cNvCxnSpPr>
            <p:nvPr/>
          </p:nvCxnSpPr>
          <p:spPr bwMode="auto">
            <a:xfrm flipH="1">
              <a:off x="3216737" y="2811784"/>
              <a:ext cx="896317" cy="1203810"/>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mit Pfeil 134"/>
            <p:cNvCxnSpPr>
              <a:stCxn id="178" idx="3"/>
            </p:cNvCxnSpPr>
            <p:nvPr/>
          </p:nvCxnSpPr>
          <p:spPr bwMode="auto">
            <a:xfrm flipV="1">
              <a:off x="3209204" y="1847373"/>
              <a:ext cx="211441" cy="29008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mit Pfeil 135"/>
            <p:cNvCxnSpPr>
              <a:endCxn id="175" idx="1"/>
            </p:cNvCxnSpPr>
            <p:nvPr/>
          </p:nvCxnSpPr>
          <p:spPr bwMode="auto">
            <a:xfrm>
              <a:off x="2963887" y="2374639"/>
              <a:ext cx="930594" cy="2185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mit Pfeil 136"/>
            <p:cNvCxnSpPr>
              <a:stCxn id="181" idx="3"/>
              <a:endCxn id="175" idx="1"/>
            </p:cNvCxnSpPr>
            <p:nvPr/>
          </p:nvCxnSpPr>
          <p:spPr bwMode="auto">
            <a:xfrm>
              <a:off x="3401032" y="1847373"/>
              <a:ext cx="493449" cy="745839"/>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mit Pfeil 140"/>
            <p:cNvCxnSpPr>
              <a:stCxn id="175" idx="2"/>
              <a:endCxn id="173" idx="3"/>
            </p:cNvCxnSpPr>
            <p:nvPr/>
          </p:nvCxnSpPr>
          <p:spPr bwMode="auto">
            <a:xfrm flipH="1">
              <a:off x="3440122" y="2811784"/>
              <a:ext cx="672932" cy="4649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Gewinkelte Verbindung 23"/>
          <p:cNvCxnSpPr>
            <a:stCxn id="32" idx="3"/>
            <a:endCxn id="182" idx="0"/>
          </p:cNvCxnSpPr>
          <p:nvPr/>
        </p:nvCxnSpPr>
        <p:spPr bwMode="auto">
          <a:xfrm>
            <a:off x="3934156" y="3296658"/>
            <a:ext cx="3268378" cy="19138"/>
          </a:xfrm>
          <a:prstGeom prst="bentConnector2">
            <a:avLst/>
          </a:prstGeom>
          <a:noFill/>
          <a:ln w="38100" cap="flat" cmpd="sng" algn="ctr">
            <a:solidFill>
              <a:schemeClr val="accent1"/>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Multiplizieren 2"/>
          <p:cNvSpPr/>
          <p:nvPr/>
        </p:nvSpPr>
        <p:spPr bwMode="auto">
          <a:xfrm>
            <a:off x="6449785" y="4606585"/>
            <a:ext cx="288032" cy="299796"/>
          </a:xfrm>
          <a:prstGeom prst="mathMultiply">
            <a:avLst>
              <a:gd name="adj1" fmla="val 4707"/>
            </a:avLst>
          </a:prstGeom>
          <a:solidFill>
            <a:schemeClr val="accent1"/>
          </a:solidFill>
          <a:ln w="6350"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smtClean="0">
              <a:ln>
                <a:noFill/>
              </a:ln>
              <a:solidFill>
                <a:schemeClr val="tx1"/>
              </a:solidFill>
              <a:effectLst/>
              <a:latin typeface="Frutiger LT Com 55 Roman" pitchFamily="34" charset="0"/>
            </a:endParaRPr>
          </a:p>
        </p:txBody>
      </p:sp>
      <p:sp>
        <p:nvSpPr>
          <p:cNvPr id="191" name="Multiplizieren 190"/>
          <p:cNvSpPr/>
          <p:nvPr/>
        </p:nvSpPr>
        <p:spPr bwMode="auto">
          <a:xfrm>
            <a:off x="6411358" y="3423108"/>
            <a:ext cx="288032" cy="299796"/>
          </a:xfrm>
          <a:prstGeom prst="mathMultiply">
            <a:avLst>
              <a:gd name="adj1" fmla="val 4707"/>
            </a:avLst>
          </a:prstGeom>
          <a:solidFill>
            <a:schemeClr val="accent1"/>
          </a:solidFill>
          <a:ln w="6350" cap="flat" cmpd="sng" algn="ctr">
            <a:solidFill>
              <a:schemeClr val="accent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smtClean="0">
              <a:ln>
                <a:noFill/>
              </a:ln>
              <a:solidFill>
                <a:schemeClr val="tx1"/>
              </a:solidFill>
              <a:effectLst/>
              <a:latin typeface="Frutiger LT Com 55 Roman" pitchFamily="34" charset="0"/>
            </a:endParaRPr>
          </a:p>
        </p:txBody>
      </p:sp>
    </p:spTree>
    <p:extLst>
      <p:ext uri="{BB962C8B-B14F-4D97-AF65-F5344CB8AC3E}">
        <p14:creationId xmlns:p14="http://schemas.microsoft.com/office/powerpoint/2010/main" val="2901519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bwMode="auto">
          <a:xfrm>
            <a:off x="717005" y="1773239"/>
            <a:ext cx="2918891" cy="2087810"/>
          </a:xfrm>
          <a:prstGeom prst="round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Frutiger LT Com 55 Roman" pitchFamily="34" charset="0"/>
              </a:rPr>
              <a:t>EMSN</a:t>
            </a:r>
          </a:p>
        </p:txBody>
      </p:sp>
      <p:sp>
        <p:nvSpPr>
          <p:cNvPr id="22" name="Abgerundetes Rechteck 21"/>
          <p:cNvSpPr/>
          <p:nvPr/>
        </p:nvSpPr>
        <p:spPr bwMode="auto">
          <a:xfrm>
            <a:off x="1031900" y="3249008"/>
            <a:ext cx="2289100" cy="756056"/>
          </a:xfrm>
          <a:prstGeom prst="roundRect">
            <a:avLst/>
          </a:prstGeom>
          <a:solidFill>
            <a:schemeClr val="bg1"/>
          </a:solidFill>
          <a:ln w="28575" cap="flat" cmpd="sng" algn="ctr">
            <a:solidFill>
              <a:schemeClr val="bg2"/>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tx1"/>
                </a:solidFill>
                <a:effectLst/>
                <a:latin typeface="Frutiger LT Com 55 Roman" pitchFamily="34" charset="0"/>
              </a:rPr>
              <a:t>Technical </a:t>
            </a:r>
            <a:r>
              <a:rPr kumimoji="0" lang="de-DE" sz="1400" b="0" i="0" u="none" strike="noStrike" cap="none" normalizeH="0" baseline="0" dirty="0" err="1" smtClean="0">
                <a:ln>
                  <a:noFill/>
                </a:ln>
                <a:solidFill>
                  <a:schemeClr val="tx1"/>
                </a:solidFill>
                <a:effectLst/>
                <a:latin typeface="Frutiger LT Com 55 Roman" pitchFamily="34" charset="0"/>
              </a:rPr>
              <a:t>Coordinator</a:t>
            </a:r>
            <a:endParaRPr kumimoji="0" lang="de-DE" sz="1400" b="0" i="0" u="none" strike="noStrike" cap="none" normalizeH="0" baseline="0" dirty="0" smtClean="0">
              <a:ln>
                <a:noFill/>
              </a:ln>
              <a:solidFill>
                <a:schemeClr val="tx1"/>
              </a:solidFill>
              <a:effectLst/>
              <a:latin typeface="Frutiger LT Com 55 Roman" pitchFamily="34" charset="0"/>
            </a:endParaRPr>
          </a:p>
        </p:txBody>
      </p:sp>
      <p:sp>
        <p:nvSpPr>
          <p:cNvPr id="2" name="Titel 1"/>
          <p:cNvSpPr>
            <a:spLocks noGrp="1"/>
          </p:cNvSpPr>
          <p:nvPr>
            <p:ph type="title"/>
          </p:nvPr>
        </p:nvSpPr>
        <p:spPr>
          <a:xfrm>
            <a:off x="466725" y="334800"/>
            <a:ext cx="8208000" cy="738664"/>
          </a:xfrm>
        </p:spPr>
        <p:txBody>
          <a:bodyPr/>
          <a:lstStyle/>
          <a:p>
            <a:r>
              <a:rPr lang="de-DE" dirty="0" smtClean="0"/>
              <a:t>EMSN-Connect</a:t>
            </a:r>
            <a:r>
              <a:rPr lang="en-US" dirty="0"/>
              <a:t/>
            </a:r>
            <a:br>
              <a:rPr lang="en-US" dirty="0"/>
            </a:br>
            <a:r>
              <a:rPr lang="en-US" b="0" dirty="0" smtClean="0"/>
              <a:t>Technical Coordinator Tasks</a:t>
            </a:r>
            <a:endParaRPr lang="de-DE" dirty="0"/>
          </a:p>
        </p:txBody>
      </p:sp>
      <p:sp>
        <p:nvSpPr>
          <p:cNvPr id="32" name="Inhaltsplatzhalter 31"/>
          <p:cNvSpPr>
            <a:spLocks noGrp="1"/>
          </p:cNvSpPr>
          <p:nvPr>
            <p:ph idx="1"/>
          </p:nvPr>
        </p:nvSpPr>
        <p:spPr>
          <a:xfrm>
            <a:off x="4095663" y="1773238"/>
            <a:ext cx="4579062" cy="4248150"/>
          </a:xfrm>
        </p:spPr>
        <p:txBody>
          <a:bodyPr/>
          <a:lstStyle/>
          <a:p>
            <a:r>
              <a:rPr lang="de-DE" sz="1400" dirty="0" smtClean="0"/>
              <a:t>Network </a:t>
            </a:r>
            <a:r>
              <a:rPr lang="de-DE" sz="1400" dirty="0" err="1" smtClean="0"/>
              <a:t>Stability</a:t>
            </a:r>
            <a:r>
              <a:rPr lang="de-DE" sz="1400" dirty="0" smtClean="0"/>
              <a:t> </a:t>
            </a:r>
            <a:r>
              <a:rPr lang="de-DE" sz="1400" dirty="0" err="1" smtClean="0"/>
              <a:t>and</a:t>
            </a:r>
            <a:r>
              <a:rPr lang="de-DE" sz="1400" dirty="0" smtClean="0"/>
              <a:t> Development</a:t>
            </a:r>
          </a:p>
          <a:p>
            <a:pPr lvl="1"/>
            <a:r>
              <a:rPr lang="de-DE" sz="1400" dirty="0" smtClean="0"/>
              <a:t>Server </a:t>
            </a:r>
            <a:r>
              <a:rPr lang="de-DE" sz="1400" dirty="0" err="1" smtClean="0"/>
              <a:t>hosting</a:t>
            </a:r>
            <a:endParaRPr lang="de-DE" sz="1400" dirty="0" smtClean="0"/>
          </a:p>
          <a:p>
            <a:pPr lvl="1"/>
            <a:r>
              <a:rPr lang="de-DE" sz="1400" dirty="0" err="1" smtClean="0"/>
              <a:t>Node</a:t>
            </a:r>
            <a:r>
              <a:rPr lang="de-DE" sz="1400" dirty="0" smtClean="0"/>
              <a:t> Connection</a:t>
            </a:r>
          </a:p>
          <a:p>
            <a:pPr lvl="1"/>
            <a:r>
              <a:rPr lang="de-DE" sz="1400" dirty="0" err="1" smtClean="0"/>
              <a:t>TeamSpeak</a:t>
            </a:r>
            <a:r>
              <a:rPr lang="de-DE" sz="1400" dirty="0" smtClean="0"/>
              <a:t> </a:t>
            </a:r>
            <a:r>
              <a:rPr lang="de-DE" sz="1400" dirty="0" err="1" smtClean="0"/>
              <a:t>Licences</a:t>
            </a:r>
            <a:endParaRPr lang="de-DE" sz="1400" dirty="0"/>
          </a:p>
          <a:p>
            <a:pPr lvl="1"/>
            <a:r>
              <a:rPr lang="de-DE" sz="1400" dirty="0" smtClean="0"/>
              <a:t>EMSN Technical </a:t>
            </a:r>
            <a:r>
              <a:rPr lang="de-DE" sz="1400" dirty="0" err="1" smtClean="0"/>
              <a:t>Specification</a:t>
            </a:r>
            <a:r>
              <a:rPr lang="de-DE" sz="1400" dirty="0" smtClean="0"/>
              <a:t> Maintenance</a:t>
            </a:r>
          </a:p>
          <a:p>
            <a:r>
              <a:rPr lang="de-DE" sz="1400" dirty="0" smtClean="0"/>
              <a:t>Technical </a:t>
            </a:r>
            <a:r>
              <a:rPr lang="de-DE" sz="1400" dirty="0" err="1" smtClean="0"/>
              <a:t>Consultancy</a:t>
            </a:r>
            <a:endParaRPr lang="de-DE" sz="1400" dirty="0" smtClean="0"/>
          </a:p>
          <a:p>
            <a:pPr lvl="1"/>
            <a:r>
              <a:rPr lang="de-DE" sz="1400" dirty="0" smtClean="0"/>
              <a:t>EMSN Monitor</a:t>
            </a:r>
          </a:p>
          <a:p>
            <a:pPr lvl="1"/>
            <a:r>
              <a:rPr lang="de-DE" sz="1400" dirty="0" smtClean="0"/>
              <a:t>EMSN Data </a:t>
            </a:r>
            <a:r>
              <a:rPr lang="de-DE" sz="1400" dirty="0" err="1" smtClean="0"/>
              <a:t>Tracker</a:t>
            </a:r>
            <a:endParaRPr lang="de-DE" sz="1400" dirty="0"/>
          </a:p>
          <a:p>
            <a:pPr lvl="1"/>
            <a:r>
              <a:rPr lang="de-DE" sz="1400" dirty="0" smtClean="0"/>
              <a:t>VHF Client</a:t>
            </a:r>
          </a:p>
          <a:p>
            <a:r>
              <a:rPr lang="de-DE" sz="1400" dirty="0" smtClean="0"/>
              <a:t>Joint </a:t>
            </a:r>
            <a:r>
              <a:rPr lang="de-DE" sz="1400" dirty="0" err="1" smtClean="0"/>
              <a:t>Exercise</a:t>
            </a:r>
            <a:r>
              <a:rPr lang="de-DE" sz="1400" dirty="0" smtClean="0"/>
              <a:t> Hosting</a:t>
            </a:r>
          </a:p>
          <a:p>
            <a:pPr lvl="1"/>
            <a:r>
              <a:rPr lang="de-DE" sz="1400" dirty="0" smtClean="0"/>
              <a:t>3 </a:t>
            </a:r>
            <a:r>
              <a:rPr lang="de-DE" sz="1400" dirty="0" err="1" smtClean="0"/>
              <a:t>Campaigns</a:t>
            </a:r>
            <a:r>
              <a:rPr lang="de-DE" sz="1400" dirty="0" smtClean="0"/>
              <a:t> per </a:t>
            </a:r>
            <a:r>
              <a:rPr lang="de-DE" sz="1400" dirty="0" err="1" smtClean="0"/>
              <a:t>year</a:t>
            </a:r>
            <a:endParaRPr lang="de-DE" sz="1400" dirty="0" smtClean="0"/>
          </a:p>
          <a:p>
            <a:pPr lvl="1"/>
            <a:r>
              <a:rPr lang="de-DE" sz="1400" dirty="0" smtClean="0"/>
              <a:t>EMSN Exchange Event</a:t>
            </a:r>
          </a:p>
          <a:p>
            <a:pPr lvl="1"/>
            <a:r>
              <a:rPr lang="de-DE" sz="1400" dirty="0" err="1" smtClean="0"/>
              <a:t>Availability</a:t>
            </a:r>
            <a:r>
              <a:rPr lang="de-DE" sz="1400" dirty="0" smtClean="0"/>
              <a:t> </a:t>
            </a:r>
            <a:r>
              <a:rPr lang="de-DE" sz="1400" dirty="0" err="1" smtClean="0"/>
              <a:t>for</a:t>
            </a:r>
            <a:r>
              <a:rPr lang="de-DE" sz="1400" dirty="0" smtClean="0"/>
              <a:t> </a:t>
            </a:r>
            <a:r>
              <a:rPr lang="de-DE" sz="1400" dirty="0" err="1" smtClean="0"/>
              <a:t>third</a:t>
            </a:r>
            <a:r>
              <a:rPr lang="de-DE" sz="1400" dirty="0" smtClean="0"/>
              <a:t> </a:t>
            </a:r>
            <a:r>
              <a:rPr lang="de-DE" sz="1400" dirty="0" err="1" smtClean="0"/>
              <a:t>party</a:t>
            </a:r>
            <a:r>
              <a:rPr lang="de-DE" sz="1400" dirty="0" smtClean="0"/>
              <a:t> </a:t>
            </a:r>
            <a:r>
              <a:rPr lang="de-DE" sz="1400" dirty="0" err="1" smtClean="0"/>
              <a:t>projects</a:t>
            </a:r>
            <a:endParaRPr lang="de-DE" sz="140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19</a:t>
            </a:fld>
            <a:endParaRPr lang="de-DE" dirty="0"/>
          </a:p>
        </p:txBody>
      </p:sp>
      <p:grpSp>
        <p:nvGrpSpPr>
          <p:cNvPr id="5" name="Gruppieren 4"/>
          <p:cNvGrpSpPr/>
          <p:nvPr/>
        </p:nvGrpSpPr>
        <p:grpSpPr>
          <a:xfrm>
            <a:off x="1019135" y="2120312"/>
            <a:ext cx="2314631" cy="876640"/>
            <a:chOff x="467664" y="1772936"/>
            <a:chExt cx="5375552" cy="2035927"/>
          </a:xfrm>
        </p:grpSpPr>
        <p:pic>
          <p:nvPicPr>
            <p:cNvPr id="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64"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552"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440"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328"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216"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64"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552"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440"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328"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216"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7" descr="CM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9219" y="3548881"/>
            <a:ext cx="1414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466725" y="4725144"/>
            <a:ext cx="3169171" cy="923330"/>
          </a:xfrm>
          <a:prstGeom prst="rect">
            <a:avLst/>
          </a:prstGeom>
          <a:noFill/>
        </p:spPr>
        <p:txBody>
          <a:bodyPr wrap="square" rtlCol="0">
            <a:spAutoFit/>
          </a:bodyPr>
          <a:lstStyle/>
          <a:p>
            <a:pPr algn="ctr"/>
            <a:r>
              <a:rPr lang="de-DE" dirty="0">
                <a:solidFill>
                  <a:schemeClr val="accent1"/>
                </a:solidFill>
              </a:rPr>
              <a:t>T</a:t>
            </a:r>
            <a:r>
              <a:rPr lang="de-DE" dirty="0" smtClean="0">
                <a:solidFill>
                  <a:schemeClr val="accent1"/>
                </a:solidFill>
              </a:rPr>
              <a:t>he EMSN </a:t>
            </a:r>
            <a:r>
              <a:rPr lang="de-DE" dirty="0" err="1" smtClean="0">
                <a:solidFill>
                  <a:schemeClr val="accent1"/>
                </a:solidFill>
              </a:rPr>
              <a:t>is</a:t>
            </a:r>
            <a:r>
              <a:rPr lang="de-DE" dirty="0" smtClean="0">
                <a:solidFill>
                  <a:schemeClr val="accent1"/>
                </a:solidFill>
              </a:rPr>
              <a:t> </a:t>
            </a:r>
            <a:r>
              <a:rPr lang="de-DE" dirty="0" err="1" smtClean="0">
                <a:solidFill>
                  <a:schemeClr val="accent1"/>
                </a:solidFill>
              </a:rPr>
              <a:t>free</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use</a:t>
            </a:r>
            <a:r>
              <a:rPr lang="de-DE" dirty="0" smtClean="0">
                <a:solidFill>
                  <a:schemeClr val="accent1"/>
                </a:solidFill>
              </a:rPr>
              <a:t> </a:t>
            </a:r>
            <a:r>
              <a:rPr lang="de-DE" dirty="0" err="1" smtClean="0">
                <a:solidFill>
                  <a:schemeClr val="accent1"/>
                </a:solidFill>
              </a:rPr>
              <a:t>for</a:t>
            </a:r>
            <a:r>
              <a:rPr lang="de-DE" dirty="0" smtClean="0">
                <a:solidFill>
                  <a:schemeClr val="accent1"/>
                </a:solidFill>
              </a:rPr>
              <a:t> all </a:t>
            </a:r>
            <a:r>
              <a:rPr lang="de-DE" dirty="0" err="1" smtClean="0">
                <a:solidFill>
                  <a:schemeClr val="accent1"/>
                </a:solidFill>
              </a:rPr>
              <a:t>partners</a:t>
            </a:r>
            <a:r>
              <a:rPr lang="de-DE" dirty="0" smtClean="0">
                <a:solidFill>
                  <a:schemeClr val="accent1"/>
                </a:solidFill>
              </a:rPr>
              <a:t> </a:t>
            </a:r>
            <a:r>
              <a:rPr lang="de-DE" dirty="0" err="1" smtClean="0">
                <a:solidFill>
                  <a:schemeClr val="accent1"/>
                </a:solidFill>
              </a:rPr>
              <a:t>for</a:t>
            </a:r>
            <a:r>
              <a:rPr lang="de-DE" dirty="0" smtClean="0">
                <a:solidFill>
                  <a:schemeClr val="accent1"/>
                </a:solidFill>
              </a:rPr>
              <a:t> </a:t>
            </a:r>
            <a:r>
              <a:rPr lang="de-DE" dirty="0" err="1" smtClean="0">
                <a:solidFill>
                  <a:schemeClr val="accent1"/>
                </a:solidFill>
              </a:rPr>
              <a:t>further</a:t>
            </a:r>
            <a:r>
              <a:rPr lang="de-DE" dirty="0" smtClean="0">
                <a:solidFill>
                  <a:schemeClr val="accent1"/>
                </a:solidFill>
              </a:rPr>
              <a:t> </a:t>
            </a:r>
            <a:r>
              <a:rPr lang="de-DE" dirty="0" err="1" smtClean="0">
                <a:solidFill>
                  <a:schemeClr val="accent1"/>
                </a:solidFill>
              </a:rPr>
              <a:t>own</a:t>
            </a:r>
            <a:r>
              <a:rPr lang="de-DE" dirty="0" smtClean="0">
                <a:solidFill>
                  <a:schemeClr val="accent1"/>
                </a:solidFill>
              </a:rPr>
              <a:t> </a:t>
            </a:r>
            <a:r>
              <a:rPr lang="de-DE" dirty="0" err="1" smtClean="0">
                <a:solidFill>
                  <a:schemeClr val="accent1"/>
                </a:solidFill>
              </a:rPr>
              <a:t>simulations</a:t>
            </a:r>
            <a:endParaRPr lang="de-DE" dirty="0"/>
          </a:p>
        </p:txBody>
      </p:sp>
      <p:pic>
        <p:nvPicPr>
          <p:cNvPr id="20" name="Grafik 19"/>
          <p:cNvPicPr>
            <a:picLocks noChangeAspect="1"/>
          </p:cNvPicPr>
          <p:nvPr/>
        </p:nvPicPr>
        <p:blipFill rotWithShape="1">
          <a:blip r:embed="rId4" cstate="print">
            <a:extLst>
              <a:ext uri="{28A0092B-C50C-407E-A947-70E740481C1C}">
                <a14:useLocalDpi xmlns:a14="http://schemas.microsoft.com/office/drawing/2010/main" val="0"/>
              </a:ext>
            </a:extLst>
          </a:blip>
          <a:srcRect t="4077" b="854"/>
          <a:stretch/>
        </p:blipFill>
        <p:spPr>
          <a:xfrm>
            <a:off x="1043608" y="4075128"/>
            <a:ext cx="1128621" cy="650016"/>
          </a:xfrm>
          <a:prstGeom prst="rect">
            <a:avLst/>
          </a:prstGeom>
        </p:spPr>
      </p:pic>
      <p:pic>
        <p:nvPicPr>
          <p:cNvPr id="23" name="Inhaltsplatzhalt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276148" y="4076972"/>
            <a:ext cx="1071716" cy="648172"/>
          </a:xfrm>
          <a:prstGeom prst="rect">
            <a:avLst/>
          </a:prstGeom>
          <a:noFill/>
          <a:ln>
            <a:noFill/>
          </a:ln>
          <a:effectLst/>
          <a:extLst/>
        </p:spPr>
      </p:pic>
    </p:spTree>
    <p:extLst>
      <p:ext uri="{BB962C8B-B14F-4D97-AF65-F5344CB8AC3E}">
        <p14:creationId xmlns:p14="http://schemas.microsoft.com/office/powerpoint/2010/main" val="20802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Agenda</a:t>
            </a:r>
            <a:endParaRPr lang="de-DE" dirty="0"/>
          </a:p>
        </p:txBody>
      </p:sp>
      <p:sp>
        <p:nvSpPr>
          <p:cNvPr id="5" name="Textplatzhalter 4"/>
          <p:cNvSpPr>
            <a:spLocks noGrp="1"/>
          </p:cNvSpPr>
          <p:nvPr>
            <p:ph type="body" sz="quarter" idx="10"/>
          </p:nvPr>
        </p:nvSpPr>
        <p:spPr>
          <a:xfrm>
            <a:off x="468000" y="1774800"/>
            <a:ext cx="8209275" cy="4248150"/>
          </a:xfrm>
        </p:spPr>
        <p:txBody>
          <a:bodyPr/>
          <a:lstStyle/>
          <a:p>
            <a:pPr>
              <a:buFont typeface="+mj-lt"/>
              <a:buAutoNum type="arabicPeriod"/>
            </a:pPr>
            <a:r>
              <a:rPr lang="de-DE" b="1" dirty="0" smtClean="0"/>
              <a:t>EMSN </a:t>
            </a:r>
            <a:r>
              <a:rPr lang="de-DE" b="1" dirty="0" smtClean="0"/>
              <a:t>Motivation</a:t>
            </a:r>
            <a:endParaRPr lang="de-DE" b="1" dirty="0"/>
          </a:p>
          <a:p>
            <a:pPr>
              <a:buFont typeface="+mj-lt"/>
              <a:buAutoNum type="arabicPeriod"/>
            </a:pPr>
            <a:r>
              <a:rPr lang="de-DE" dirty="0"/>
              <a:t>STM Validation Act. 3</a:t>
            </a:r>
          </a:p>
          <a:p>
            <a:pPr>
              <a:buFont typeface="+mj-lt"/>
              <a:buAutoNum type="arabicPeriod"/>
            </a:pPr>
            <a:r>
              <a:rPr lang="de-DE" dirty="0" smtClean="0"/>
              <a:t>EMSN-Connect</a:t>
            </a:r>
            <a:endParaRPr lang="de-DE" dirty="0"/>
          </a:p>
          <a:p>
            <a:pPr>
              <a:buFont typeface="+mj-lt"/>
              <a:buAutoNum type="arabicPeriod"/>
            </a:pPr>
            <a:r>
              <a:rPr lang="de-DE" dirty="0" smtClean="0"/>
              <a:t>Outlook</a:t>
            </a:r>
            <a:endParaRPr lang="de-DE" dirty="0"/>
          </a:p>
        </p:txBody>
      </p:sp>
      <p:sp>
        <p:nvSpPr>
          <p:cNvPr id="2" name="Foliennummernplatzhalter 1"/>
          <p:cNvSpPr>
            <a:spLocks noGrp="1"/>
          </p:cNvSpPr>
          <p:nvPr>
            <p:ph type="sldNum" sz="quarter" idx="4"/>
          </p:nvPr>
        </p:nvSpPr>
        <p:spPr/>
        <p:txBody>
          <a:bodyPr/>
          <a:lstStyle/>
          <a:p>
            <a:fld id="{C293A3FC-5768-4C87-836F-0848B810041C}" type="slidenum">
              <a:rPr lang="de-DE" smtClean="0"/>
              <a:pPr/>
              <a:t>2</a:t>
            </a:fld>
            <a:endParaRPr lang="de-DE" dirty="0"/>
          </a:p>
        </p:txBody>
      </p:sp>
    </p:spTree>
    <p:extLst>
      <p:ext uri="{BB962C8B-B14F-4D97-AF65-F5344CB8AC3E}">
        <p14:creationId xmlns:p14="http://schemas.microsoft.com/office/powerpoint/2010/main" val="2238052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Agenda</a:t>
            </a:r>
            <a:endParaRPr lang="de-DE" dirty="0"/>
          </a:p>
        </p:txBody>
      </p:sp>
      <p:sp>
        <p:nvSpPr>
          <p:cNvPr id="5" name="Textplatzhalter 4"/>
          <p:cNvSpPr>
            <a:spLocks noGrp="1"/>
          </p:cNvSpPr>
          <p:nvPr>
            <p:ph type="body" sz="quarter" idx="10"/>
          </p:nvPr>
        </p:nvSpPr>
        <p:spPr>
          <a:xfrm>
            <a:off x="468000" y="1774800"/>
            <a:ext cx="8209275" cy="4248150"/>
          </a:xfrm>
        </p:spPr>
        <p:txBody>
          <a:bodyPr/>
          <a:lstStyle/>
          <a:p>
            <a:pPr>
              <a:buFont typeface="+mj-lt"/>
              <a:buAutoNum type="arabicPeriod"/>
            </a:pPr>
            <a:r>
              <a:rPr lang="de-DE" dirty="0"/>
              <a:t>EMSN Motivation</a:t>
            </a:r>
          </a:p>
          <a:p>
            <a:pPr>
              <a:buFont typeface="+mj-lt"/>
              <a:buAutoNum type="arabicPeriod"/>
            </a:pPr>
            <a:r>
              <a:rPr lang="de-DE" dirty="0"/>
              <a:t>STM Validation Act. 3</a:t>
            </a:r>
          </a:p>
          <a:p>
            <a:pPr>
              <a:buFont typeface="+mj-lt"/>
              <a:buAutoNum type="arabicPeriod"/>
            </a:pPr>
            <a:r>
              <a:rPr lang="de-DE" dirty="0"/>
              <a:t>EMSN-Connect</a:t>
            </a:r>
          </a:p>
          <a:p>
            <a:pPr>
              <a:buFont typeface="+mj-lt"/>
              <a:buAutoNum type="arabicPeriod"/>
            </a:pPr>
            <a:r>
              <a:rPr lang="de-DE" b="1" dirty="0"/>
              <a:t>Outlook</a:t>
            </a:r>
          </a:p>
          <a:p>
            <a:pPr>
              <a:buFont typeface="+mj-lt"/>
              <a:buAutoNum type="arabicPeriod"/>
            </a:pPr>
            <a:endParaRPr lang="de-DE" dirty="0"/>
          </a:p>
        </p:txBody>
      </p:sp>
      <p:sp>
        <p:nvSpPr>
          <p:cNvPr id="2" name="Foliennummernplatzhalter 1"/>
          <p:cNvSpPr>
            <a:spLocks noGrp="1"/>
          </p:cNvSpPr>
          <p:nvPr>
            <p:ph type="sldNum" sz="quarter" idx="4"/>
          </p:nvPr>
        </p:nvSpPr>
        <p:spPr/>
        <p:txBody>
          <a:bodyPr/>
          <a:lstStyle/>
          <a:p>
            <a:fld id="{C293A3FC-5768-4C87-836F-0848B810041C}" type="slidenum">
              <a:rPr lang="de-DE" smtClean="0"/>
              <a:pPr/>
              <a:t>20</a:t>
            </a:fld>
            <a:endParaRPr lang="de-DE" dirty="0"/>
          </a:p>
        </p:txBody>
      </p:sp>
    </p:spTree>
    <p:extLst>
      <p:ext uri="{BB962C8B-B14F-4D97-AF65-F5344CB8AC3E}">
        <p14:creationId xmlns:p14="http://schemas.microsoft.com/office/powerpoint/2010/main" val="293329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6725" y="334800"/>
            <a:ext cx="8208000" cy="738664"/>
          </a:xfrm>
        </p:spPr>
        <p:txBody>
          <a:bodyPr/>
          <a:lstStyle/>
          <a:p>
            <a:r>
              <a:rPr lang="de-DE" dirty="0" smtClean="0"/>
              <a:t>Outlook</a:t>
            </a:r>
            <a:r>
              <a:rPr lang="de-DE" dirty="0" smtClean="0"/>
              <a:t/>
            </a:r>
            <a:br>
              <a:rPr lang="de-DE" dirty="0" smtClean="0"/>
            </a:br>
            <a:r>
              <a:rPr lang="en-US" b="0" dirty="0" smtClean="0"/>
              <a:t>Software Life Cycle (HCD) for </a:t>
            </a:r>
            <a:r>
              <a:rPr lang="en-US" b="0" dirty="0"/>
              <a:t>e-navigation systems </a:t>
            </a:r>
            <a:endParaRPr lang="de-DE"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21</a:t>
            </a:fld>
            <a:endParaRPr lang="de-DE" dirty="0"/>
          </a:p>
        </p:txBody>
      </p:sp>
      <p:pic>
        <p:nvPicPr>
          <p:cNvPr id="9" name="Inhaltsplatzhalter 8"/>
          <p:cNvPicPr>
            <a:picLocks noChangeAspect="1"/>
          </p:cNvPicPr>
          <p:nvPr/>
        </p:nvPicPr>
        <p:blipFill>
          <a:blip r:embed="rId2"/>
          <a:stretch>
            <a:fillRect/>
          </a:stretch>
        </p:blipFill>
        <p:spPr bwMode="auto">
          <a:xfrm>
            <a:off x="1475656" y="1773238"/>
            <a:ext cx="6113739" cy="4248150"/>
          </a:xfrm>
          <a:prstGeom prst="rect">
            <a:avLst/>
          </a:prstGeom>
          <a:noFill/>
          <a:ln>
            <a:noFill/>
          </a:ln>
          <a:effectLst/>
          <a:extLst/>
        </p:spPr>
      </p:pic>
      <p:sp>
        <p:nvSpPr>
          <p:cNvPr id="2" name="Textfeld 1"/>
          <p:cNvSpPr txBox="1"/>
          <p:nvPr/>
        </p:nvSpPr>
        <p:spPr>
          <a:xfrm>
            <a:off x="395536" y="5805944"/>
            <a:ext cx="2664296" cy="215444"/>
          </a:xfrm>
          <a:prstGeom prst="rect">
            <a:avLst/>
          </a:prstGeom>
          <a:noFill/>
        </p:spPr>
        <p:txBody>
          <a:bodyPr wrap="square" rtlCol="0">
            <a:spAutoFit/>
          </a:bodyPr>
          <a:lstStyle/>
          <a:p>
            <a:r>
              <a:rPr lang="de-DE" sz="800" dirty="0" smtClean="0">
                <a:solidFill>
                  <a:schemeClr val="bg2"/>
                </a:solidFill>
              </a:rPr>
              <a:t>Reference: IMO MSC.1-Circ.1512</a:t>
            </a:r>
            <a:endParaRPr lang="de-DE" sz="800" dirty="0">
              <a:solidFill>
                <a:schemeClr val="bg2"/>
              </a:solidFill>
            </a:endParaRPr>
          </a:p>
        </p:txBody>
      </p:sp>
    </p:spTree>
    <p:extLst>
      <p:ext uri="{BB962C8B-B14F-4D97-AF65-F5344CB8AC3E}">
        <p14:creationId xmlns:p14="http://schemas.microsoft.com/office/powerpoint/2010/main" val="218432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Outlook</a:t>
            </a:r>
            <a:r>
              <a:rPr lang="de-DE" dirty="0"/>
              <a:t/>
            </a:r>
            <a:br>
              <a:rPr lang="de-DE" dirty="0"/>
            </a:br>
            <a:r>
              <a:rPr lang="en-US" b="0" dirty="0"/>
              <a:t>Relevance of SHS for human factors</a:t>
            </a:r>
          </a:p>
        </p:txBody>
      </p:sp>
      <p:sp>
        <p:nvSpPr>
          <p:cNvPr id="3" name="Inhaltsplatzhalter 2"/>
          <p:cNvSpPr>
            <a:spLocks noGrp="1"/>
          </p:cNvSpPr>
          <p:nvPr>
            <p:ph idx="1"/>
          </p:nvPr>
        </p:nvSpPr>
        <p:spPr/>
        <p:txBody>
          <a:bodyPr/>
          <a:lstStyle/>
          <a:p>
            <a:r>
              <a:rPr lang="en-US" dirty="0" smtClean="0"/>
              <a:t>Fatigue</a:t>
            </a:r>
            <a:r>
              <a:rPr lang="en-US" dirty="0"/>
              <a:t>, </a:t>
            </a:r>
          </a:p>
          <a:p>
            <a:r>
              <a:rPr lang="en-US" dirty="0"/>
              <a:t>Inadequate communications, </a:t>
            </a:r>
          </a:p>
          <a:p>
            <a:r>
              <a:rPr lang="en-US" dirty="0"/>
              <a:t>Inadequate general technical knowledge, </a:t>
            </a:r>
          </a:p>
          <a:p>
            <a:r>
              <a:rPr lang="en-US" dirty="0"/>
              <a:t>Inadequate knowledge of own ship systems, </a:t>
            </a:r>
          </a:p>
          <a:p>
            <a:r>
              <a:rPr lang="en-US" dirty="0"/>
              <a:t>Poor design of automation, </a:t>
            </a:r>
          </a:p>
          <a:p>
            <a:r>
              <a:rPr lang="en-US" dirty="0"/>
              <a:t>Decisions based on inadequate information, </a:t>
            </a:r>
          </a:p>
          <a:p>
            <a:r>
              <a:rPr lang="en-US" dirty="0"/>
              <a:t>Faulty standards, policies or practices and </a:t>
            </a:r>
          </a:p>
          <a:p>
            <a:r>
              <a:rPr lang="en-US" dirty="0"/>
              <a:t>Poor maintenance </a:t>
            </a:r>
            <a:endParaRPr lang="en-US" dirty="0" smtClean="0"/>
          </a:p>
          <a:p>
            <a:endParaRPr lang="en-US" dirty="0"/>
          </a:p>
          <a:p>
            <a:pPr marL="0" indent="0">
              <a:buNone/>
            </a:pPr>
            <a:r>
              <a:rPr lang="en-US" dirty="0">
                <a:solidFill>
                  <a:schemeClr val="accent1"/>
                </a:solidFill>
              </a:rPr>
              <a:t>SHS exercises is “</a:t>
            </a:r>
            <a:r>
              <a:rPr lang="en-US" i="1" dirty="0">
                <a:solidFill>
                  <a:schemeClr val="accent1"/>
                </a:solidFill>
              </a:rPr>
              <a:t>the only way to ensure that technical ship handling and the important human factors, are sufficiently incorporated</a:t>
            </a:r>
            <a:r>
              <a:rPr lang="en-US" dirty="0">
                <a:solidFill>
                  <a:schemeClr val="accent1"/>
                </a:solidFill>
              </a:rPr>
              <a:t>” </a:t>
            </a:r>
            <a:r>
              <a:rPr lang="en-US" dirty="0" smtClean="0">
                <a:solidFill>
                  <a:schemeClr val="accent1"/>
                </a:solidFill>
              </a:rPr>
              <a:t>(PIANC 121-2014)</a:t>
            </a:r>
            <a:endParaRPr lang="de-DE" dirty="0">
              <a:solidFill>
                <a:schemeClr val="accent1"/>
              </a:solidFill>
            </a:endParaRPr>
          </a:p>
          <a:p>
            <a:endParaRPr lang="en-US" dirty="0"/>
          </a:p>
          <a:p>
            <a:endParaRPr lang="de-DE" dirty="0"/>
          </a:p>
          <a:p>
            <a:endParaRPr lang="de-DE" dirty="0"/>
          </a:p>
        </p:txBody>
      </p:sp>
      <p:sp>
        <p:nvSpPr>
          <p:cNvPr id="4" name="Foliennummernplatzhalter 3"/>
          <p:cNvSpPr>
            <a:spLocks noGrp="1"/>
          </p:cNvSpPr>
          <p:nvPr>
            <p:ph type="sldNum" sz="quarter" idx="4"/>
          </p:nvPr>
        </p:nvSpPr>
        <p:spPr/>
        <p:txBody>
          <a:bodyPr/>
          <a:lstStyle/>
          <a:p>
            <a:fld id="{B3A5B6E4-A8AB-43D4-81F7-871DC8ACD545}" type="slidenum">
              <a:rPr lang="nb-NO" smtClean="0">
                <a:solidFill>
                  <a:prstClr val="black">
                    <a:tint val="75000"/>
                  </a:prstClr>
                </a:solidFill>
              </a:rPr>
              <a:pPr/>
              <a:t>22</a:t>
            </a:fld>
            <a:endParaRPr lang="nb-NO">
              <a:solidFill>
                <a:prstClr val="black">
                  <a:tint val="75000"/>
                </a:prstClr>
              </a:solidFill>
            </a:endParaRPr>
          </a:p>
        </p:txBody>
      </p:sp>
      <p:grpSp>
        <p:nvGrpSpPr>
          <p:cNvPr id="13" name="Gruppieren 12"/>
          <p:cNvGrpSpPr/>
          <p:nvPr/>
        </p:nvGrpSpPr>
        <p:grpSpPr>
          <a:xfrm>
            <a:off x="5934897" y="1820111"/>
            <a:ext cx="2714754" cy="1421928"/>
            <a:chOff x="2555776" y="5106062"/>
            <a:chExt cx="2016224" cy="1101046"/>
          </a:xfrm>
        </p:grpSpPr>
        <p:sp>
          <p:nvSpPr>
            <p:cNvPr id="14" name="Geschweifte Klammer links 13"/>
            <p:cNvSpPr/>
            <p:nvPr/>
          </p:nvSpPr>
          <p:spPr>
            <a:xfrm>
              <a:off x="2555776" y="5130189"/>
              <a:ext cx="432048" cy="86409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5" name="Textfeld 14"/>
            <p:cNvSpPr txBox="1"/>
            <p:nvPr/>
          </p:nvSpPr>
          <p:spPr>
            <a:xfrm>
              <a:off x="2846200" y="5106062"/>
              <a:ext cx="1440160" cy="1101046"/>
            </a:xfrm>
            <a:prstGeom prst="rect">
              <a:avLst/>
            </a:prstGeom>
            <a:noFill/>
          </p:spPr>
          <p:txBody>
            <a:bodyPr wrap="square" rtlCol="0">
              <a:spAutoFit/>
            </a:bodyPr>
            <a:lstStyle/>
            <a:p>
              <a:pPr algn="ctr"/>
              <a:r>
                <a:rPr lang="de-DE" sz="3600" dirty="0" smtClean="0">
                  <a:latin typeface="Frutiger LT Com 45 Light" pitchFamily="34" charset="0"/>
                </a:rPr>
                <a:t>Hum4n</a:t>
              </a:r>
            </a:p>
            <a:p>
              <a:pPr algn="ctr"/>
              <a:r>
                <a:rPr lang="de-DE" sz="3600" dirty="0" err="1" smtClean="0">
                  <a:latin typeface="Frutiger LT Com 45 Light" pitchFamily="34" charset="0"/>
                </a:rPr>
                <a:t>ErrorR</a:t>
              </a:r>
              <a:endParaRPr lang="en-US" sz="3600" dirty="0">
                <a:latin typeface="Frutiger LT Com 45 Light" pitchFamily="34" charset="0"/>
              </a:endParaRPr>
            </a:p>
          </p:txBody>
        </p:sp>
        <p:sp>
          <p:nvSpPr>
            <p:cNvPr id="16" name="Geschweifte Klammer rechts 15"/>
            <p:cNvSpPr/>
            <p:nvPr/>
          </p:nvSpPr>
          <p:spPr>
            <a:xfrm>
              <a:off x="4139952" y="5130189"/>
              <a:ext cx="432048" cy="8640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sp>
        <p:nvSpPr>
          <p:cNvPr id="5" name="Geschweifte Klammer rechts 4"/>
          <p:cNvSpPr/>
          <p:nvPr/>
        </p:nvSpPr>
        <p:spPr bwMode="auto">
          <a:xfrm>
            <a:off x="5652120" y="1772716"/>
            <a:ext cx="266482" cy="3024436"/>
          </a:xfrm>
          <a:prstGeom prst="rightBrace">
            <a:avLst>
              <a:gd name="adj1" fmla="val 8333"/>
              <a:gd name="adj2" fmla="val 77280"/>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smtClean="0">
              <a:ln>
                <a:noFill/>
              </a:ln>
              <a:solidFill>
                <a:schemeClr val="tx1"/>
              </a:solidFill>
              <a:effectLst/>
              <a:latin typeface="Frutiger LT Com 55 Roman" pitchFamily="34" charset="0"/>
            </a:endParaRPr>
          </a:p>
        </p:txBody>
      </p:sp>
      <p:sp>
        <p:nvSpPr>
          <p:cNvPr id="6" name="Textfeld 5"/>
          <p:cNvSpPr txBox="1"/>
          <p:nvPr/>
        </p:nvSpPr>
        <p:spPr>
          <a:xfrm>
            <a:off x="5918602" y="3657798"/>
            <a:ext cx="2829862" cy="923330"/>
          </a:xfrm>
          <a:prstGeom prst="rect">
            <a:avLst/>
          </a:prstGeom>
          <a:noFill/>
        </p:spPr>
        <p:txBody>
          <a:bodyPr wrap="square" rtlCol="0">
            <a:spAutoFit/>
          </a:bodyPr>
          <a:lstStyle/>
          <a:p>
            <a:r>
              <a:rPr lang="de-DE" i="1" dirty="0" smtClean="0"/>
              <a:t>Human </a:t>
            </a:r>
            <a:r>
              <a:rPr lang="de-DE" i="1" dirty="0" err="1" smtClean="0"/>
              <a:t>element</a:t>
            </a:r>
            <a:r>
              <a:rPr lang="de-DE" i="1" dirty="0" smtClean="0"/>
              <a:t> </a:t>
            </a:r>
            <a:r>
              <a:rPr lang="de-DE" i="1" dirty="0" err="1" smtClean="0"/>
              <a:t>is</a:t>
            </a:r>
            <a:r>
              <a:rPr lang="de-DE" i="1" dirty="0" smtClean="0"/>
              <a:t> </a:t>
            </a:r>
            <a:r>
              <a:rPr lang="de-DE" i="1" dirty="0" err="1" smtClean="0"/>
              <a:t>related</a:t>
            </a:r>
            <a:r>
              <a:rPr lang="de-DE" i="1" dirty="0" smtClean="0"/>
              <a:t> </a:t>
            </a:r>
            <a:r>
              <a:rPr lang="de-DE" i="1" dirty="0" err="1" smtClean="0"/>
              <a:t>to</a:t>
            </a:r>
            <a:r>
              <a:rPr lang="de-DE" i="1" dirty="0" smtClean="0"/>
              <a:t> 60-95% </a:t>
            </a:r>
            <a:r>
              <a:rPr lang="de-DE" i="1" dirty="0" err="1" smtClean="0"/>
              <a:t>of</a:t>
            </a:r>
            <a:r>
              <a:rPr lang="de-DE" i="1" dirty="0" smtClean="0"/>
              <a:t> all </a:t>
            </a:r>
            <a:r>
              <a:rPr lang="de-DE" i="1" dirty="0" err="1" smtClean="0"/>
              <a:t>accident</a:t>
            </a:r>
            <a:r>
              <a:rPr lang="de-DE" i="1" dirty="0" smtClean="0"/>
              <a:t> </a:t>
            </a:r>
            <a:r>
              <a:rPr lang="de-DE" i="1" dirty="0" err="1" smtClean="0"/>
              <a:t>statistics</a:t>
            </a:r>
            <a:endParaRPr lang="de-DE" i="1" dirty="0"/>
          </a:p>
        </p:txBody>
      </p:sp>
      <p:sp>
        <p:nvSpPr>
          <p:cNvPr id="11" name="Textfeld 10"/>
          <p:cNvSpPr txBox="1"/>
          <p:nvPr/>
        </p:nvSpPr>
        <p:spPr>
          <a:xfrm>
            <a:off x="395536" y="5805944"/>
            <a:ext cx="2664296" cy="215444"/>
          </a:xfrm>
          <a:prstGeom prst="rect">
            <a:avLst/>
          </a:prstGeom>
          <a:noFill/>
        </p:spPr>
        <p:txBody>
          <a:bodyPr wrap="square" rtlCol="0">
            <a:spAutoFit/>
          </a:bodyPr>
          <a:lstStyle/>
          <a:p>
            <a:r>
              <a:rPr lang="de-DE" sz="800" dirty="0" smtClean="0">
                <a:solidFill>
                  <a:schemeClr val="bg2"/>
                </a:solidFill>
              </a:rPr>
              <a:t>Reference: </a:t>
            </a:r>
            <a:r>
              <a:rPr lang="de-DE" sz="800" dirty="0">
                <a:solidFill>
                  <a:schemeClr val="bg2"/>
                </a:solidFill>
              </a:rPr>
              <a:t>(</a:t>
            </a:r>
            <a:r>
              <a:rPr lang="de-DE" sz="800" dirty="0" err="1">
                <a:solidFill>
                  <a:schemeClr val="bg2"/>
                </a:solidFill>
              </a:rPr>
              <a:t>Sanquist</a:t>
            </a:r>
            <a:r>
              <a:rPr lang="de-DE" sz="800" dirty="0">
                <a:solidFill>
                  <a:schemeClr val="bg2"/>
                </a:solidFill>
              </a:rPr>
              <a:t> 1992 &amp; </a:t>
            </a:r>
            <a:r>
              <a:rPr lang="de-DE" sz="800" dirty="0" err="1">
                <a:solidFill>
                  <a:schemeClr val="bg2"/>
                </a:solidFill>
              </a:rPr>
              <a:t>Rothblum</a:t>
            </a:r>
            <a:r>
              <a:rPr lang="de-DE" sz="800" dirty="0">
                <a:solidFill>
                  <a:schemeClr val="bg2"/>
                </a:solidFill>
              </a:rPr>
              <a:t> </a:t>
            </a:r>
            <a:r>
              <a:rPr lang="de-DE" sz="800" dirty="0" err="1" smtClean="0">
                <a:solidFill>
                  <a:schemeClr val="bg2"/>
                </a:solidFill>
              </a:rPr>
              <a:t>n.d</a:t>
            </a:r>
            <a:r>
              <a:rPr lang="de-DE" sz="800" dirty="0" smtClean="0">
                <a:solidFill>
                  <a:schemeClr val="bg2"/>
                </a:solidFill>
              </a:rPr>
              <a:t>)</a:t>
            </a:r>
            <a:endParaRPr lang="de-DE" sz="800" dirty="0">
              <a:solidFill>
                <a:schemeClr val="bg2"/>
              </a:solidFill>
            </a:endParaRPr>
          </a:p>
        </p:txBody>
      </p:sp>
    </p:spTree>
    <p:extLst>
      <p:ext uri="{BB962C8B-B14F-4D97-AF65-F5344CB8AC3E}">
        <p14:creationId xmlns:p14="http://schemas.microsoft.com/office/powerpoint/2010/main" val="101941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Outlook</a:t>
            </a:r>
            <a:br>
              <a:rPr lang="de-DE" dirty="0"/>
            </a:br>
            <a:r>
              <a:rPr lang="en-US" b="0" dirty="0" smtClean="0"/>
              <a:t>Acknowledgement on EU level</a:t>
            </a:r>
            <a:endParaRPr lang="de-DE" dirty="0"/>
          </a:p>
        </p:txBody>
      </p:sp>
      <p:sp>
        <p:nvSpPr>
          <p:cNvPr id="3" name="Inhaltsplatzhalter 2"/>
          <p:cNvSpPr>
            <a:spLocks noGrp="1"/>
          </p:cNvSpPr>
          <p:nvPr>
            <p:ph idx="1"/>
          </p:nvPr>
        </p:nvSpPr>
        <p:spPr>
          <a:xfrm>
            <a:off x="466725" y="1773238"/>
            <a:ext cx="4969371" cy="4248150"/>
          </a:xfrm>
        </p:spPr>
        <p:txBody>
          <a:bodyPr/>
          <a:lstStyle/>
          <a:p>
            <a:r>
              <a:rPr lang="en-US" i="1" dirty="0" smtClean="0"/>
              <a:t>“Large-scale </a:t>
            </a:r>
            <a:r>
              <a:rPr lang="en-US" i="1" dirty="0"/>
              <a:t>test facilities for autonomous vessels: Large-scale test facilities (in situ through assigned sea areas as well as virtually </a:t>
            </a:r>
            <a:r>
              <a:rPr lang="en-US" b="1" i="1" u="sng" dirty="0"/>
              <a:t>via </a:t>
            </a:r>
            <a:r>
              <a:rPr lang="en-US" b="1" i="1" u="sng" dirty="0" smtClean="0"/>
              <a:t>EMSN</a:t>
            </a:r>
            <a:r>
              <a:rPr lang="en-US" i="1" dirty="0" smtClean="0"/>
              <a:t>) </a:t>
            </a:r>
            <a:r>
              <a:rPr lang="en-US" i="1" dirty="0"/>
              <a:t>are major gaps with regards to development of safe waterborne CAT. This can be done on regional or EU level with some public </a:t>
            </a:r>
            <a:r>
              <a:rPr lang="en-US" i="1" dirty="0" smtClean="0"/>
              <a:t>funding”</a:t>
            </a:r>
            <a:endParaRPr lang="de-DE" i="1"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23</a:t>
            </a:fld>
            <a:endParaRPr lang="de-DE" dirty="0"/>
          </a:p>
        </p:txBody>
      </p:sp>
      <p:pic>
        <p:nvPicPr>
          <p:cNvPr id="5" name="Grafik 4"/>
          <p:cNvPicPr>
            <a:picLocks noChangeAspect="1"/>
          </p:cNvPicPr>
          <p:nvPr/>
        </p:nvPicPr>
        <p:blipFill>
          <a:blip r:embed="rId2"/>
          <a:stretch>
            <a:fillRect/>
          </a:stretch>
        </p:blipFill>
        <p:spPr>
          <a:xfrm>
            <a:off x="5724127" y="1832474"/>
            <a:ext cx="2953147" cy="4188913"/>
          </a:xfrm>
          <a:prstGeom prst="rect">
            <a:avLst/>
          </a:prstGeom>
        </p:spPr>
      </p:pic>
    </p:spTree>
    <p:extLst>
      <p:ext uri="{BB962C8B-B14F-4D97-AF65-F5344CB8AC3E}">
        <p14:creationId xmlns:p14="http://schemas.microsoft.com/office/powerpoint/2010/main" val="133956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Outlook</a:t>
            </a:r>
            <a:r>
              <a:rPr lang="en-GB" dirty="0"/>
              <a:t/>
            </a:r>
            <a:br>
              <a:rPr lang="en-GB" dirty="0"/>
            </a:br>
            <a:r>
              <a:rPr lang="en-GB" b="0" dirty="0" smtClean="0"/>
              <a:t>MASS integration in EMSN </a:t>
            </a:r>
            <a:r>
              <a:rPr lang="en-GB" b="0" dirty="0" smtClean="0"/>
              <a:t>for </a:t>
            </a:r>
            <a:r>
              <a:rPr lang="en-GB" b="0" dirty="0" smtClean="0"/>
              <a:t>large-scale </a:t>
            </a:r>
            <a:r>
              <a:rPr lang="en-GB" b="0" dirty="0" smtClean="0"/>
              <a:t>studies feasible</a:t>
            </a:r>
            <a:endParaRPr lang="en-US" b="0" dirty="0"/>
          </a:p>
        </p:txBody>
      </p:sp>
      <p:graphicFrame>
        <p:nvGraphicFramePr>
          <p:cNvPr id="9" name="Inhaltsplatzhalter 8"/>
          <p:cNvGraphicFramePr>
            <a:graphicFrameLocks noGrp="1"/>
          </p:cNvGraphicFramePr>
          <p:nvPr>
            <p:ph idx="1"/>
            <p:extLst/>
          </p:nvPr>
        </p:nvGraphicFramePr>
        <p:xfrm>
          <a:off x="466725" y="4878685"/>
          <a:ext cx="8207376" cy="304800"/>
        </p:xfrm>
        <a:graphic>
          <a:graphicData uri="http://schemas.openxmlformats.org/drawingml/2006/table">
            <a:tbl>
              <a:tblPr firstRow="1" bandRow="1">
                <a:tableStyleId>{2D5ABB26-0587-4C30-8999-92F81FD0307C}</a:tableStyleId>
              </a:tblPr>
              <a:tblGrid>
                <a:gridCol w="2881139">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093989">
                  <a:extLst>
                    <a:ext uri="{9D8B030D-6E8A-4147-A177-3AD203B41FA5}">
                      <a16:colId xmlns:a16="http://schemas.microsoft.com/office/drawing/2014/main" val="20002"/>
                    </a:ext>
                  </a:extLst>
                </a:gridCol>
              </a:tblGrid>
              <a:tr h="278507">
                <a:tc>
                  <a:txBody>
                    <a:bodyPr/>
                    <a:lstStyle/>
                    <a:p>
                      <a:pPr algn="ctr"/>
                      <a:r>
                        <a:rPr lang="de-DE" sz="1400" b="1" dirty="0" smtClean="0">
                          <a:solidFill>
                            <a:schemeClr val="bg1"/>
                          </a:solidFill>
                        </a:rPr>
                        <a:t>8 (+2) Centers</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3 </a:t>
                      </a:r>
                      <a:r>
                        <a:rPr lang="de-DE" sz="1400" b="1" dirty="0" err="1" smtClean="0">
                          <a:solidFill>
                            <a:schemeClr val="bg1"/>
                          </a:solidFill>
                        </a:rPr>
                        <a:t>Manufacturer</a:t>
                      </a:r>
                      <a:endParaRPr lang="en-US" sz="1400" b="1" dirty="0">
                        <a:solidFill>
                          <a:schemeClr val="bg1"/>
                        </a:solidFill>
                      </a:endParaRPr>
                    </a:p>
                  </a:txBody>
                  <a:tcPr>
                    <a:solidFill>
                      <a:schemeClr val="tx2"/>
                    </a:solidFill>
                  </a:tcPr>
                </a:tc>
                <a:tc>
                  <a:txBody>
                    <a:bodyPr/>
                    <a:lstStyle/>
                    <a:p>
                      <a:pPr algn="ctr"/>
                      <a:r>
                        <a:rPr lang="de-DE" sz="1400" b="1" dirty="0" smtClean="0">
                          <a:solidFill>
                            <a:schemeClr val="bg1"/>
                          </a:solidFill>
                        </a:rPr>
                        <a:t>21+ </a:t>
                      </a:r>
                      <a:r>
                        <a:rPr lang="de-DE" sz="1400" b="1" baseline="0" dirty="0" smtClean="0">
                          <a:solidFill>
                            <a:schemeClr val="bg1"/>
                          </a:solidFill>
                        </a:rPr>
                        <a:t>Bridges</a:t>
                      </a:r>
                      <a:endParaRPr lang="en-US" sz="1400" b="1" dirty="0">
                        <a:solidFill>
                          <a:schemeClr val="bg1"/>
                        </a:solidFill>
                      </a:endParaRPr>
                    </a:p>
                  </a:txBody>
                  <a:tcPr>
                    <a:solidFill>
                      <a:schemeClr val="tx2"/>
                    </a:solidFill>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p:txBody>
          <a:bodyPr/>
          <a:lstStyle/>
          <a:p>
            <a:fld id="{C293A3FC-5768-4C87-836F-0848B810041C}" type="slidenum">
              <a:rPr lang="de-DE" smtClean="0"/>
              <a:pPr/>
              <a:t>24</a:t>
            </a:fld>
            <a:endParaRPr lang="de-DE" dirty="0"/>
          </a:p>
        </p:txBody>
      </p:sp>
      <p:grpSp>
        <p:nvGrpSpPr>
          <p:cNvPr id="5" name="Gruppieren 4"/>
          <p:cNvGrpSpPr/>
          <p:nvPr/>
        </p:nvGrpSpPr>
        <p:grpSpPr>
          <a:xfrm>
            <a:off x="395536" y="1677056"/>
            <a:ext cx="3600400" cy="3129739"/>
            <a:chOff x="395536" y="1677056"/>
            <a:chExt cx="3600400" cy="3129739"/>
          </a:xfrm>
        </p:grpSpPr>
        <p:pic>
          <p:nvPicPr>
            <p:cNvPr id="26" name="Picture 4" descr="P:\Aktuelle Projekte\150070 Daewoo Drone Ship Simulator (ANS)\Workspace\05 Presentation at DSME\Images\IMG_52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367" r="5949" b="10756"/>
            <a:stretch/>
          </p:blipFill>
          <p:spPr bwMode="auto">
            <a:xfrm>
              <a:off x="467544" y="2420889"/>
              <a:ext cx="2880319" cy="2385906"/>
            </a:xfrm>
            <a:prstGeom prst="rect">
              <a:avLst/>
            </a:prstGeom>
            <a:noFill/>
            <a:ln w="38100">
              <a:noFill/>
            </a:ln>
            <a:extLst>
              <a:ext uri="{909E8E84-426E-40DD-AFC4-6F175D3DCCD1}">
                <a14:hiddenFill xmlns:a14="http://schemas.microsoft.com/office/drawing/2010/main">
                  <a:solidFill>
                    <a:srgbClr val="FFFFFF"/>
                  </a:solidFill>
                </a14:hiddenFill>
              </a:ext>
            </a:extLst>
          </p:spPr>
        </p:pic>
        <p:grpSp>
          <p:nvGrpSpPr>
            <p:cNvPr id="10" name="Gruppieren 9"/>
            <p:cNvGrpSpPr/>
            <p:nvPr/>
          </p:nvGrpSpPr>
          <p:grpSpPr>
            <a:xfrm>
              <a:off x="395536" y="1677056"/>
              <a:ext cx="3600400" cy="1296000"/>
              <a:chOff x="5737555" y="2780928"/>
              <a:chExt cx="3600400" cy="1296000"/>
            </a:xfrm>
          </p:grpSpPr>
          <p:pic>
            <p:nvPicPr>
              <p:cNvPr id="13" name="Picture 3" descr="F:\MUNIN Flyer year 2 - Images\MUNIN---Modules-of-the-Vis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555" y="2780928"/>
                <a:ext cx="1296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MUNIN Flyer year 2 - Images\MUNIN---Modules-of-the-Vision_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883" y="2780928"/>
                <a:ext cx="1296000"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mit Pfeil 14"/>
              <p:cNvCxnSpPr>
                <a:stCxn id="32" idx="1"/>
                <a:endCxn id="14" idx="3"/>
              </p:cNvCxnSpPr>
              <p:nvPr/>
            </p:nvCxnSpPr>
            <p:spPr bwMode="auto">
              <a:xfrm flipH="1" flipV="1">
                <a:off x="8689883" y="3428928"/>
                <a:ext cx="613656" cy="18008"/>
              </a:xfrm>
              <a:prstGeom prst="straightConnector1">
                <a:avLst/>
              </a:prstGeom>
              <a:noFill/>
              <a:ln w="38100" cap="flat" cmpd="sng" algn="ctr">
                <a:solidFill>
                  <a:schemeClr val="bg1">
                    <a:lumMod val="50000"/>
                  </a:schemeClr>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a:stCxn id="14" idx="1"/>
                <a:endCxn id="13" idx="3"/>
              </p:cNvCxnSpPr>
              <p:nvPr/>
            </p:nvCxnSpPr>
            <p:spPr bwMode="auto">
              <a:xfrm flipH="1">
                <a:off x="7033555" y="3428928"/>
                <a:ext cx="360328" cy="0"/>
              </a:xfrm>
              <a:prstGeom prst="straightConnector1">
                <a:avLst/>
              </a:prstGeom>
              <a:noFill/>
              <a:ln w="38100" cap="flat" cmpd="sng" algn="ctr">
                <a:solidFill>
                  <a:schemeClr val="bg1">
                    <a:lumMod val="50000"/>
                  </a:schemeClr>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8617875" y="2996952"/>
                <a:ext cx="720080" cy="3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lumMod val="50000"/>
                      </a:schemeClr>
                    </a:solidFill>
                    <a:effectLst/>
                    <a:latin typeface="Frutiger LT Com 55 Roman" pitchFamily="34" charset="0"/>
                  </a:rPr>
                  <a:t>NMEA</a:t>
                </a:r>
                <a:endParaRPr kumimoji="0" lang="en-US" sz="1400" b="0" i="0" u="none" strike="noStrike" cap="none" normalizeH="0" baseline="0" dirty="0" smtClean="0">
                  <a:ln>
                    <a:noFill/>
                  </a:ln>
                  <a:solidFill>
                    <a:schemeClr val="bg1">
                      <a:lumMod val="50000"/>
                    </a:schemeClr>
                  </a:solidFill>
                  <a:effectLst/>
                  <a:latin typeface="Frutiger LT Com 55 Roman" pitchFamily="34" charset="0"/>
                </a:endParaRPr>
              </a:p>
            </p:txBody>
          </p:sp>
          <p:sp>
            <p:nvSpPr>
              <p:cNvPr id="18" name="Rechteck 17"/>
              <p:cNvSpPr/>
              <p:nvPr/>
            </p:nvSpPr>
            <p:spPr bwMode="auto">
              <a:xfrm>
                <a:off x="6889683" y="2996952"/>
                <a:ext cx="720080" cy="3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400" b="0" i="0" u="none" strike="noStrike" cap="none" normalizeH="0" baseline="0" dirty="0" smtClean="0">
                    <a:ln>
                      <a:noFill/>
                    </a:ln>
                    <a:solidFill>
                      <a:schemeClr val="bg1">
                        <a:lumMod val="50000"/>
                      </a:schemeClr>
                    </a:solidFill>
                    <a:effectLst/>
                    <a:latin typeface="Frutiger LT Com 55 Roman" pitchFamily="34" charset="0"/>
                  </a:rPr>
                  <a:t>AMQP</a:t>
                </a:r>
                <a:endParaRPr kumimoji="0" lang="en-US" sz="1400" b="0" i="0" u="none" strike="noStrike" cap="none" normalizeH="0" baseline="0" dirty="0" smtClean="0">
                  <a:ln>
                    <a:noFill/>
                  </a:ln>
                  <a:solidFill>
                    <a:schemeClr val="bg1">
                      <a:lumMod val="50000"/>
                    </a:schemeClr>
                  </a:solidFill>
                  <a:effectLst/>
                  <a:latin typeface="Frutiger LT Com 55 Roman" pitchFamily="34" charset="0"/>
                </a:endParaRPr>
              </a:p>
            </p:txBody>
          </p:sp>
        </p:grpSp>
      </p:grpSp>
      <p:pic>
        <p:nvPicPr>
          <p:cNvPr id="23" name="Picture 3" descr="T:\Transfer\STNS HiWi-Projektordner\140104 STM Validation\Grafiken\sim_centers_stm_highres_Korrektur_CM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07" r="26005"/>
          <a:stretch/>
        </p:blipFill>
        <p:spPr bwMode="auto">
          <a:xfrm>
            <a:off x="5580931" y="1772816"/>
            <a:ext cx="3096344" cy="30339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Transfer\STNS HiWi-Projektordner\150118 NSA Emden\Bericht\Simulatorschema\Bilder\Schifffuehrungssimula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520" y="1749064"/>
            <a:ext cx="1330560"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p:cNvGrpSpPr/>
          <p:nvPr/>
        </p:nvGrpSpPr>
        <p:grpSpPr>
          <a:xfrm>
            <a:off x="5630240" y="4167998"/>
            <a:ext cx="2974208" cy="576000"/>
            <a:chOff x="466726" y="1772816"/>
            <a:chExt cx="8225865" cy="1593062"/>
          </a:xfrm>
        </p:grpSpPr>
        <p:pic>
          <p:nvPicPr>
            <p:cNvPr id="35" name="Picture 2" descr="T:\Transfer\STNS HiWi-Projektordner\150118 NSA Emden\Fotos Simulator\IMG_03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4" t="9347" r="584" b="1484"/>
            <a:stretch/>
          </p:blipFill>
          <p:spPr bwMode="auto">
            <a:xfrm>
              <a:off x="3374206" y="1772816"/>
              <a:ext cx="2382200"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6" name="Picture 4" descr="T:\Transfer\STNS HiWi-Projektordner\150118 NSA Emden\Fotos Simulator\IMG_032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891"/>
            <a:stretch/>
          </p:blipFill>
          <p:spPr bwMode="auto">
            <a:xfrm>
              <a:off x="6281682" y="1772816"/>
              <a:ext cx="2410909"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7" name="Picture 5" descr="T:\Transfer\STNS HiWi-Projektordner\150118 NSA Emden\Fotos Simulator\IMG_032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830"/>
            <a:stretch/>
          </p:blipFill>
          <p:spPr bwMode="auto">
            <a:xfrm>
              <a:off x="466726" y="1772816"/>
              <a:ext cx="2382203" cy="1593062"/>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grpSp>
      <p:grpSp>
        <p:nvGrpSpPr>
          <p:cNvPr id="39" name="Group 7"/>
          <p:cNvGrpSpPr>
            <a:grpSpLocks noChangeAspect="1"/>
          </p:cNvGrpSpPr>
          <p:nvPr/>
        </p:nvGrpSpPr>
        <p:grpSpPr>
          <a:xfrm>
            <a:off x="3473829" y="3140968"/>
            <a:ext cx="2034275" cy="1679936"/>
            <a:chOff x="2555776" y="3789040"/>
            <a:chExt cx="2354301" cy="1944216"/>
          </a:xfrm>
          <a:solidFill>
            <a:srgbClr val="179C7D"/>
          </a:solidFill>
        </p:grpSpPr>
        <p:sp>
          <p:nvSpPr>
            <p:cNvPr id="40" name="Oval 6"/>
            <p:cNvSpPr/>
            <p:nvPr/>
          </p:nvSpPr>
          <p:spPr>
            <a:xfrm>
              <a:off x="2555776" y="3789040"/>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Maritime Accidents</a:t>
              </a:r>
            </a:p>
            <a:p>
              <a:pPr algn="ctr"/>
              <a:endParaRPr lang="en-GB" sz="1400" dirty="0" smtClean="0"/>
            </a:p>
            <a:p>
              <a:pPr algn="ctr"/>
              <a:endParaRPr lang="en-GB" sz="1400" dirty="0" smtClean="0"/>
            </a:p>
            <a:p>
              <a:pPr algn="ctr"/>
              <a:endParaRPr lang="en-GB" sz="1400" dirty="0"/>
            </a:p>
          </p:txBody>
        </p:sp>
        <p:sp>
          <p:nvSpPr>
            <p:cNvPr id="41" name="Oval 10"/>
            <p:cNvSpPr/>
            <p:nvPr/>
          </p:nvSpPr>
          <p:spPr>
            <a:xfrm>
              <a:off x="4298077" y="3789041"/>
              <a:ext cx="612000" cy="61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t>New</a:t>
              </a:r>
              <a:endParaRPr lang="en-GB" sz="900" b="1" dirty="0"/>
            </a:p>
          </p:txBody>
        </p:sp>
        <p:sp>
          <p:nvSpPr>
            <p:cNvPr id="42" name="Oval 11"/>
            <p:cNvSpPr/>
            <p:nvPr/>
          </p:nvSpPr>
          <p:spPr>
            <a:xfrm>
              <a:off x="2783899" y="4601518"/>
              <a:ext cx="1083249" cy="1083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rgbClr val="179C7D"/>
                  </a:solidFill>
                </a:rPr>
                <a:t>Avoided</a:t>
              </a:r>
              <a:endParaRPr lang="en-GB" sz="900" b="1" dirty="0">
                <a:solidFill>
                  <a:srgbClr val="179C7D"/>
                </a:solidFill>
              </a:endParaRPr>
            </a:p>
          </p:txBody>
        </p:sp>
      </p:grpSp>
      <p:grpSp>
        <p:nvGrpSpPr>
          <p:cNvPr id="11" name="Gruppieren 10"/>
          <p:cNvGrpSpPr/>
          <p:nvPr/>
        </p:nvGrpSpPr>
        <p:grpSpPr>
          <a:xfrm>
            <a:off x="3491880" y="5405048"/>
            <a:ext cx="1886863" cy="544192"/>
            <a:chOff x="3405217" y="5301208"/>
            <a:chExt cx="2246903" cy="648032"/>
          </a:xfrm>
        </p:grpSpPr>
        <p:pic>
          <p:nvPicPr>
            <p:cNvPr id="3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5589240"/>
              <a:ext cx="1131604"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descr="http://www.transas.com/assets/i/logo_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5297" y="5301208"/>
              <a:ext cx="1526823" cy="25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nortrade.com/profile_images/900445_747195_Kongsberg_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5217" y="5301208"/>
              <a:ext cx="678679" cy="64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uppieren 90"/>
          <p:cNvGrpSpPr/>
          <p:nvPr/>
        </p:nvGrpSpPr>
        <p:grpSpPr>
          <a:xfrm>
            <a:off x="5630240" y="5157192"/>
            <a:ext cx="2125401" cy="808413"/>
            <a:chOff x="443884" y="2006209"/>
            <a:chExt cx="5424054" cy="2063082"/>
          </a:xfrm>
        </p:grpSpPr>
        <p:pic>
          <p:nvPicPr>
            <p:cNvPr id="9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200620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205786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210952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21611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221283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226449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231615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25227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257443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262609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267775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272940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278106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283272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3884" y="303934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7893" y="309100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902" y="31426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5911" y="319432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9920" y="324597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3929" y="329763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ml-fs\team\Transfer\STNS HiWi-Projektordner\100323 MUNIN\MUNIN Dissemination\Grafiken\Eigene Grafiken\Illustratorgrafiken\MUNIN Picture of the Vision\MUNIN---Modules-of-the-Vision_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47938" y="334929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uppieren 121"/>
          <p:cNvGrpSpPr/>
          <p:nvPr/>
        </p:nvGrpSpPr>
        <p:grpSpPr>
          <a:xfrm>
            <a:off x="467544" y="5216657"/>
            <a:ext cx="2314631" cy="876640"/>
            <a:chOff x="467664" y="1772936"/>
            <a:chExt cx="5375552" cy="2035927"/>
          </a:xfrm>
        </p:grpSpPr>
        <p:pic>
          <p:nvPicPr>
            <p:cNvPr id="12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664"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41552"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5440"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9328"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216" y="17729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664"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41552"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5440"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9328"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216" y="2728863"/>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uppieren 72"/>
          <p:cNvGrpSpPr/>
          <p:nvPr/>
        </p:nvGrpSpPr>
        <p:grpSpPr>
          <a:xfrm>
            <a:off x="5580111" y="1681760"/>
            <a:ext cx="3096344" cy="3127313"/>
            <a:chOff x="441531" y="1628800"/>
            <a:chExt cx="4343892" cy="4387339"/>
          </a:xfrm>
        </p:grpSpPr>
        <p:cxnSp>
          <p:nvCxnSpPr>
            <p:cNvPr id="74" name="Gerade Verbindung mit Pfeil 73"/>
            <p:cNvCxnSpPr>
              <a:stCxn id="174" idx="0"/>
              <a:endCxn id="178" idx="2"/>
            </p:cNvCxnSpPr>
            <p:nvPr/>
          </p:nvCxnSpPr>
          <p:spPr bwMode="auto">
            <a:xfrm flipH="1" flipV="1">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Gruppieren 74"/>
            <p:cNvGrpSpPr/>
            <p:nvPr/>
          </p:nvGrpSpPr>
          <p:grpSpPr>
            <a:xfrm>
              <a:off x="441531" y="1628800"/>
              <a:ext cx="4343892" cy="4387339"/>
              <a:chOff x="4404906" y="1362228"/>
              <a:chExt cx="4621006" cy="4667224"/>
            </a:xfrm>
          </p:grpSpPr>
          <p:grpSp>
            <p:nvGrpSpPr>
              <p:cNvPr id="142" name="Gruppieren 141"/>
              <p:cNvGrpSpPr/>
              <p:nvPr/>
            </p:nvGrpSpPr>
            <p:grpSpPr>
              <a:xfrm>
                <a:off x="4404906" y="1362228"/>
                <a:ext cx="4621006" cy="4667224"/>
                <a:chOff x="9840416" y="130573"/>
                <a:chExt cx="4621006" cy="4667224"/>
              </a:xfrm>
            </p:grpSpPr>
            <p:grpSp>
              <p:nvGrpSpPr>
                <p:cNvPr id="146" name="Gruppieren 145"/>
                <p:cNvGrpSpPr/>
                <p:nvPr/>
              </p:nvGrpSpPr>
              <p:grpSpPr>
                <a:xfrm>
                  <a:off x="9840416" y="130573"/>
                  <a:ext cx="4621006" cy="4667224"/>
                  <a:chOff x="9840416" y="130573"/>
                  <a:chExt cx="4621006" cy="4667224"/>
                </a:xfrm>
              </p:grpSpPr>
              <p:grpSp>
                <p:nvGrpSpPr>
                  <p:cNvPr id="171" name="Gruppieren 170"/>
                  <p:cNvGrpSpPr/>
                  <p:nvPr/>
                </p:nvGrpSpPr>
                <p:grpSpPr>
                  <a:xfrm>
                    <a:off x="9840416" y="261293"/>
                    <a:ext cx="4621006" cy="4536504"/>
                    <a:chOff x="9840416" y="261293"/>
                    <a:chExt cx="4621006" cy="4536504"/>
                  </a:xfrm>
                </p:grpSpPr>
                <p:pic>
                  <p:nvPicPr>
                    <p:cNvPr id="184" name="Picture 2" descr="Europe laea location map.svg"/>
                    <p:cNvPicPr>
                      <a:picLocks noChangeAspect="1" noChangeArrowheads="1"/>
                    </p:cNvPicPr>
                    <p:nvPr/>
                  </p:nvPicPr>
                  <p:blipFill rotWithShape="1">
                    <a:blip r:embed="rId15" cstate="print">
                      <a:duotone>
                        <a:srgbClr val="9DC7E7">
                          <a:shade val="45000"/>
                          <a:satMod val="135000"/>
                        </a:srgbClr>
                        <a:prstClr val="white"/>
                      </a:duotone>
                      <a:extLst>
                        <a:ext uri="{28A0092B-C50C-407E-A947-70E740481C1C}">
                          <a14:useLocalDpi xmlns:a14="http://schemas.microsoft.com/office/drawing/2010/main" val="0"/>
                        </a:ext>
                      </a:extLst>
                    </a:blip>
                    <a:srcRect l="2323" t="16149" r="39276" b="16834"/>
                    <a:stretch/>
                  </p:blipFill>
                  <p:spPr bwMode="auto">
                    <a:xfrm>
                      <a:off x="9840416" y="261293"/>
                      <a:ext cx="4621006"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185" name="Gerade Verbindung mit Pfeil 184"/>
                    <p:cNvCxnSpPr>
                      <a:stCxn id="179" idx="3"/>
                      <a:endCxn id="172" idx="2"/>
                    </p:cNvCxnSpPr>
                    <p:nvPr/>
                  </p:nvCxnSpPr>
                  <p:spPr bwMode="auto">
                    <a:xfrm flipV="1">
                      <a:off x="10922671" y="2883626"/>
                      <a:ext cx="1623574" cy="1336621"/>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mit Pfeil 185"/>
                    <p:cNvCxnSpPr>
                      <a:stCxn id="174" idx="2"/>
                      <a:endCxn id="172" idx="0"/>
                    </p:cNvCxnSpPr>
                    <p:nvPr/>
                  </p:nvCxnSpPr>
                  <p:spPr bwMode="auto">
                    <a:xfrm flipH="1">
                      <a:off x="12546245" y="1910331"/>
                      <a:ext cx="102063" cy="50826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mit Pfeil 186"/>
                    <p:cNvCxnSpPr>
                      <a:stCxn id="177" idx="3"/>
                      <a:endCxn id="176" idx="2"/>
                    </p:cNvCxnSpPr>
                    <p:nvPr/>
                  </p:nvCxnSpPr>
                  <p:spPr bwMode="auto">
                    <a:xfrm>
                      <a:off x="12273847" y="2622445"/>
                      <a:ext cx="160966" cy="34477"/>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mit Pfeil 187"/>
                    <p:cNvCxnSpPr>
                      <a:endCxn id="177" idx="2"/>
                    </p:cNvCxnSpPr>
                    <p:nvPr/>
                  </p:nvCxnSpPr>
                  <p:spPr bwMode="auto">
                    <a:xfrm flipV="1">
                      <a:off x="10924534" y="2854961"/>
                      <a:ext cx="1116797" cy="136528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mit Pfeil 188"/>
                    <p:cNvCxnSpPr>
                      <a:stCxn id="173" idx="2"/>
                    </p:cNvCxnSpPr>
                    <p:nvPr/>
                  </p:nvCxnSpPr>
                  <p:spPr bwMode="auto">
                    <a:xfrm flipH="1">
                      <a:off x="12792663" y="2116175"/>
                      <a:ext cx="5119" cy="553455"/>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7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729" y="2418594"/>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65266" y="165114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415792" y="144529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513643" y="92399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202297" y="2191890"/>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08815" y="2389929"/>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9617" y="439162"/>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57639" y="3987731"/>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23682" y="130573"/>
                    <a:ext cx="465032" cy="465032"/>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cml-fs\team\Transfer\STNS HiWi-Projektordner\100323 MUNIN\MUNIN Dissemination\Grafiken\Eigene Grafiken\Illustratorgrafiken\MUNIN Picture of the Vision\MUNIN---Modules-of-the-Vision_SOC.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9214" y="2569220"/>
                    <a:ext cx="465032" cy="465032"/>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Textfeld 146"/>
                <p:cNvSpPr txBox="1"/>
                <p:nvPr/>
              </p:nvSpPr>
              <p:spPr>
                <a:xfrm>
                  <a:off x="9930459" y="3774213"/>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Centro</a:t>
                  </a:r>
                  <a:r>
                    <a:rPr kumimoji="0" lang="de-DE" sz="600" b="1" i="0" u="none" strike="noStrike" kern="0" cap="none" spc="0" normalizeH="0" baseline="0" noProof="0" dirty="0" smtClean="0">
                      <a:ln>
                        <a:noFill/>
                      </a:ln>
                      <a:solidFill>
                        <a:srgbClr val="1F82C6"/>
                      </a:solidFill>
                      <a:effectLst/>
                      <a:uLnTx/>
                      <a:uFillTx/>
                      <a:latin typeface="Frutiger LT Com 55 Roman"/>
                    </a:rPr>
                    <a:t/>
                  </a:r>
                  <a:br>
                    <a:rPr kumimoji="0" lang="de-DE" sz="600" b="1" i="0" u="none" strike="noStrike" kern="0" cap="none" spc="0" normalizeH="0" baseline="0" noProof="0" dirty="0" smtClean="0">
                      <a:ln>
                        <a:noFill/>
                      </a:ln>
                      <a:solidFill>
                        <a:srgbClr val="1F82C6"/>
                      </a:solidFill>
                      <a:effectLst/>
                      <a:uLnTx/>
                      <a:uFillTx/>
                      <a:latin typeface="Frutiger LT Com 55 Roman"/>
                    </a:rPr>
                  </a:br>
                  <a:r>
                    <a:rPr kumimoji="0" lang="de-DE" sz="600" b="1" i="0" u="none" strike="noStrike" kern="0" cap="none" spc="0" normalizeH="0" baseline="0" noProof="0" dirty="0" smtClean="0">
                      <a:ln>
                        <a:noFill/>
                      </a:ln>
                      <a:solidFill>
                        <a:srgbClr val="1F82C6"/>
                      </a:solidFill>
                      <a:effectLst/>
                      <a:uLnTx/>
                      <a:uFillTx/>
                      <a:latin typeface="Frutiger LT Com 55 Roman"/>
                    </a:rPr>
                    <a:t>Jovellanos</a:t>
                  </a:r>
                </a:p>
              </p:txBody>
            </p:sp>
            <p:sp>
              <p:nvSpPr>
                <p:cNvPr id="148" name="Textfeld 147"/>
                <p:cNvSpPr txBox="1"/>
                <p:nvPr/>
              </p:nvSpPr>
              <p:spPr>
                <a:xfrm>
                  <a:off x="13033172" y="2735031"/>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Fraunhofer CML</a:t>
                  </a:r>
                </a:p>
              </p:txBody>
            </p:sp>
            <p:sp>
              <p:nvSpPr>
                <p:cNvPr id="149" name="Textfeld 148"/>
                <p:cNvSpPr txBox="1"/>
                <p:nvPr/>
              </p:nvSpPr>
              <p:spPr>
                <a:xfrm>
                  <a:off x="12949954" y="740262"/>
                  <a:ext cx="783459" cy="275597"/>
                </a:xfrm>
                <a:prstGeom prst="rect">
                  <a:avLst/>
                </a:prstGeom>
                <a:noFill/>
              </p:spPr>
              <p:txBody>
                <a:bodyPr wrap="square" lIns="0" tIns="0" rIns="0" bIns="0" rtlCol="0" anchor="t">
                  <a:spAutoFit/>
                </a:bodyPr>
                <a:lstStyle/>
                <a:p>
                  <a:pPr fontAlgn="auto">
                    <a:spcBef>
                      <a:spcPts val="0"/>
                    </a:spcBef>
                    <a:spcAft>
                      <a:spcPts val="300"/>
                    </a:spcAft>
                    <a:defRPr/>
                  </a:pPr>
                  <a:r>
                    <a:rPr lang="de-DE" sz="600" b="1" kern="0" dirty="0" err="1">
                      <a:solidFill>
                        <a:srgbClr val="1F82C6"/>
                      </a:solidFill>
                      <a:latin typeface="Frutiger LT Com 55 Roman"/>
                    </a:rPr>
                    <a:t>Aboa</a:t>
                  </a:r>
                  <a:r>
                    <a:rPr lang="de-DE" sz="600" b="1" kern="0" dirty="0">
                      <a:solidFill>
                        <a:srgbClr val="1F82C6"/>
                      </a:solidFill>
                      <a:latin typeface="Frutiger LT Com 55 Roman"/>
                    </a:rPr>
                    <a:t> </a:t>
                  </a:r>
                  <a:br>
                    <a:rPr lang="de-DE" sz="600" b="1" kern="0" dirty="0">
                      <a:solidFill>
                        <a:srgbClr val="1F82C6"/>
                      </a:solidFill>
                      <a:latin typeface="Frutiger LT Com 55 Roman"/>
                    </a:rPr>
                  </a:br>
                  <a:r>
                    <a:rPr lang="de-DE" sz="600" b="1" kern="0" dirty="0">
                      <a:solidFill>
                        <a:srgbClr val="1F82C6"/>
                      </a:solidFill>
                      <a:latin typeface="Frutiger LT Com 55 Roman"/>
                    </a:rPr>
                    <a:t>Mare</a:t>
                  </a:r>
                </a:p>
              </p:txBody>
            </p:sp>
            <p:sp>
              <p:nvSpPr>
                <p:cNvPr id="150" name="Textfeld 149"/>
                <p:cNvSpPr txBox="1"/>
                <p:nvPr/>
              </p:nvSpPr>
              <p:spPr>
                <a:xfrm>
                  <a:off x="11338687" y="1887452"/>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smtClean="0">
                      <a:ln>
                        <a:noFill/>
                      </a:ln>
                      <a:solidFill>
                        <a:srgbClr val="1F82C6"/>
                      </a:solidFill>
                      <a:effectLst/>
                      <a:uLnTx/>
                      <a:uFillTx/>
                      <a:latin typeface="Frutiger LT Com 55 Roman"/>
                    </a:rPr>
                    <a:t>Flensburg</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52" name="Gerader Verbinder 151"/>
                <p:cNvCxnSpPr/>
                <p:nvPr/>
              </p:nvCxnSpPr>
              <p:spPr bwMode="auto">
                <a:xfrm>
                  <a:off x="11370634" y="2174218"/>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r Verbinder 152"/>
                <p:cNvCxnSpPr/>
                <p:nvPr/>
              </p:nvCxnSpPr>
              <p:spPr bwMode="auto">
                <a:xfrm>
                  <a:off x="12019233" y="2179182"/>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r Verbinder 155"/>
                <p:cNvCxnSpPr/>
                <p:nvPr/>
              </p:nvCxnSpPr>
              <p:spPr bwMode="auto">
                <a:xfrm>
                  <a:off x="12936016" y="2996952"/>
                  <a:ext cx="783458"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r Verbinder 156"/>
                <p:cNvCxnSpPr/>
                <p:nvPr/>
              </p:nvCxnSpPr>
              <p:spPr bwMode="auto">
                <a:xfrm>
                  <a:off x="12597276" y="2785749"/>
                  <a:ext cx="334131" cy="21120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r Verbinder 157"/>
                <p:cNvCxnSpPr/>
                <p:nvPr/>
              </p:nvCxnSpPr>
              <p:spPr bwMode="auto">
                <a:xfrm>
                  <a:off x="9947881" y="4033654"/>
                  <a:ext cx="537267"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r Verbinder 158"/>
                <p:cNvCxnSpPr/>
                <p:nvPr/>
              </p:nvCxnSpPr>
              <p:spPr bwMode="auto">
                <a:xfrm flipH="1" flipV="1">
                  <a:off x="10488506" y="4035445"/>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r Verbinder 159"/>
                <p:cNvCxnSpPr/>
                <p:nvPr/>
              </p:nvCxnSpPr>
              <p:spPr bwMode="auto">
                <a:xfrm flipV="1">
                  <a:off x="13043625" y="1001727"/>
                  <a:ext cx="483736"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r Verbinder 160"/>
                <p:cNvCxnSpPr/>
                <p:nvPr/>
              </p:nvCxnSpPr>
              <p:spPr bwMode="auto">
                <a:xfrm flipH="1" flipV="1">
                  <a:off x="13520888" y="1003518"/>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Textfeld 161"/>
                <p:cNvSpPr txBox="1"/>
                <p:nvPr/>
              </p:nvSpPr>
              <p:spPr>
                <a:xfrm>
                  <a:off x="11197157" y="2246069"/>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Willem </a:t>
                  </a:r>
                  <a:r>
                    <a:rPr lang="de-DE" sz="600" b="1" kern="0" dirty="0" smtClean="0">
                      <a:solidFill>
                        <a:srgbClr val="1F82C6"/>
                      </a:solidFill>
                      <a:latin typeface="Frutiger LT Com 55 Roman"/>
                    </a:rPr>
                    <a:t/>
                  </a:r>
                  <a:br>
                    <a:rPr lang="de-DE" sz="600" b="1" kern="0" dirty="0" smtClean="0">
                      <a:solidFill>
                        <a:srgbClr val="1F82C6"/>
                      </a:solidFill>
                      <a:latin typeface="Frutiger LT Com 55 Roman"/>
                    </a:rPr>
                  </a:br>
                  <a:r>
                    <a:rPr lang="de-DE" sz="600" b="1" kern="0" dirty="0" err="1" smtClean="0">
                      <a:solidFill>
                        <a:srgbClr val="1F82C6"/>
                      </a:solidFill>
                      <a:latin typeface="Frutiger LT Com 55 Roman"/>
                    </a:rPr>
                    <a:t>Barentsz</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3" name="Gerader Verbinder 162"/>
                <p:cNvCxnSpPr/>
                <p:nvPr/>
              </p:nvCxnSpPr>
              <p:spPr bwMode="auto">
                <a:xfrm flipV="1">
                  <a:off x="11228207" y="2510013"/>
                  <a:ext cx="590993" cy="179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r Verbinder 163"/>
                <p:cNvCxnSpPr/>
                <p:nvPr/>
              </p:nvCxnSpPr>
              <p:spPr bwMode="auto">
                <a:xfrm flipH="1" flipV="1">
                  <a:off x="11822875" y="2511804"/>
                  <a:ext cx="86247" cy="7200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feld 164"/>
                <p:cNvSpPr txBox="1"/>
                <p:nvPr/>
              </p:nvSpPr>
              <p:spPr>
                <a:xfrm>
                  <a:off x="11541463" y="1152257"/>
                  <a:ext cx="783459"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de-DE" sz="600" b="1" i="0" u="none" strike="noStrike" kern="0" cap="none" spc="0" normalizeH="0" baseline="0" noProof="0" dirty="0" err="1" smtClean="0">
                      <a:ln>
                        <a:noFill/>
                      </a:ln>
                      <a:solidFill>
                        <a:srgbClr val="1F82C6"/>
                      </a:solidFill>
                      <a:effectLst/>
                      <a:uLnTx/>
                      <a:uFillTx/>
                      <a:latin typeface="Frutiger LT Com 55 Roman"/>
                    </a:rPr>
                    <a:t>Chalmers</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smtClean="0">
                      <a:solidFill>
                        <a:srgbClr val="1F82C6"/>
                      </a:solidFill>
                      <a:latin typeface="Frutiger LT Com 55 Roman"/>
                    </a:rPr>
                    <a:t>University</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6" name="Gerader Verbinder 165"/>
                <p:cNvCxnSpPr/>
                <p:nvPr/>
              </p:nvCxnSpPr>
              <p:spPr bwMode="auto">
                <a:xfrm>
                  <a:off x="11559900" y="1422865"/>
                  <a:ext cx="661206"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r Verbinder 166"/>
                <p:cNvCxnSpPr/>
                <p:nvPr/>
              </p:nvCxnSpPr>
              <p:spPr bwMode="auto">
                <a:xfrm>
                  <a:off x="12208499" y="142782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Textfeld 167"/>
                <p:cNvSpPr txBox="1"/>
                <p:nvPr/>
              </p:nvSpPr>
              <p:spPr>
                <a:xfrm>
                  <a:off x="11227440" y="288135"/>
                  <a:ext cx="1046410" cy="275597"/>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a:solidFill>
                        <a:srgbClr val="1F82C6"/>
                      </a:solidFill>
                      <a:latin typeface="Frutiger LT Com 55 Roman"/>
                    </a:rPr>
                    <a:t>Sikkerhetssenteret Rørvik </a:t>
                  </a:r>
                  <a:endParaRPr kumimoji="0" lang="de-DE" sz="600" b="1" i="0" u="none" strike="noStrike" kern="0" cap="none" spc="0" normalizeH="0" baseline="0" noProof="0" dirty="0" smtClean="0">
                    <a:ln>
                      <a:noFill/>
                    </a:ln>
                    <a:solidFill>
                      <a:srgbClr val="1F82C6"/>
                    </a:solidFill>
                    <a:effectLst/>
                    <a:uLnTx/>
                    <a:uFillTx/>
                    <a:latin typeface="Frutiger LT Com 55 Roman"/>
                  </a:endParaRPr>
                </a:p>
              </p:txBody>
            </p:sp>
            <p:cxnSp>
              <p:nvCxnSpPr>
                <p:cNvPr id="169" name="Gerader Verbinder 168"/>
                <p:cNvCxnSpPr/>
                <p:nvPr/>
              </p:nvCxnSpPr>
              <p:spPr bwMode="auto">
                <a:xfrm flipV="1">
                  <a:off x="11201850" y="549733"/>
                  <a:ext cx="913353"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r Verbinder 169"/>
                <p:cNvCxnSpPr/>
                <p:nvPr/>
              </p:nvCxnSpPr>
              <p:spPr bwMode="auto">
                <a:xfrm>
                  <a:off x="12110371" y="545689"/>
                  <a:ext cx="290775" cy="159653"/>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Textfeld 142"/>
              <p:cNvSpPr txBox="1"/>
              <p:nvPr/>
            </p:nvSpPr>
            <p:spPr>
              <a:xfrm>
                <a:off x="7743643" y="1586752"/>
                <a:ext cx="858076" cy="275597"/>
              </a:xfrm>
              <a:prstGeom prst="rect">
                <a:avLst/>
              </a:prstGeom>
              <a:noFill/>
              <a:ln>
                <a:noFill/>
              </a:ln>
            </p:spPr>
            <p:txBody>
              <a:bodyPr wrap="square" lIns="0" tIns="0" rIns="0" bIns="0" rtlCol="0" anchor="t">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lang="de-DE" sz="600" b="1" kern="0" dirty="0" err="1">
                    <a:solidFill>
                      <a:srgbClr val="1F82C6"/>
                    </a:solidFill>
                    <a:latin typeface="Frutiger LT Com 55 Roman"/>
                  </a:rPr>
                  <a:t>NordLab</a:t>
                </a:r>
                <a:r>
                  <a:rPr lang="de-DE" sz="600" b="1" kern="0" dirty="0">
                    <a:solidFill>
                      <a:srgbClr val="1F82C6"/>
                    </a:solidFill>
                    <a:latin typeface="Frutiger LT Com 55 Roman"/>
                  </a:rPr>
                  <a:t/>
                </a:r>
                <a:br>
                  <a:rPr lang="de-DE" sz="600" b="1" kern="0" dirty="0">
                    <a:solidFill>
                      <a:srgbClr val="1F82C6"/>
                    </a:solidFill>
                    <a:latin typeface="Frutiger LT Com 55 Roman"/>
                  </a:rPr>
                </a:br>
                <a:r>
                  <a:rPr lang="de-DE" sz="600" b="1" kern="0" dirty="0">
                    <a:solidFill>
                      <a:srgbClr val="1F82C6"/>
                    </a:solidFill>
                    <a:latin typeface="Frutiger LT Com 55 Roman"/>
                  </a:rPr>
                  <a:t>Nord University</a:t>
                </a:r>
              </a:p>
            </p:txBody>
          </p:sp>
          <p:cxnSp>
            <p:nvCxnSpPr>
              <p:cNvPr id="144" name="Gerader Verbinder 143"/>
              <p:cNvCxnSpPr/>
              <p:nvPr/>
            </p:nvCxnSpPr>
            <p:spPr bwMode="auto">
              <a:xfrm>
                <a:off x="7574206" y="1856283"/>
                <a:ext cx="967080"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r Verbinder 144"/>
              <p:cNvCxnSpPr/>
              <p:nvPr/>
            </p:nvCxnSpPr>
            <p:spPr bwMode="auto">
              <a:xfrm>
                <a:off x="7463598" y="1703528"/>
                <a:ext cx="110471" cy="148061"/>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6" name="Gerade Verbindung mit Pfeil 75"/>
            <p:cNvCxnSpPr>
              <a:stCxn id="178" idx="2"/>
              <a:endCxn id="174" idx="0"/>
            </p:cNvCxnSpPr>
            <p:nvPr/>
          </p:nvCxnSpPr>
          <p:spPr bwMode="auto">
            <a:xfrm>
              <a:off x="2990634" y="2356028"/>
              <a:ext cx="90407" cy="508656"/>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r Verbinder 84"/>
            <p:cNvCxnSpPr/>
            <p:nvPr/>
          </p:nvCxnSpPr>
          <p:spPr bwMode="auto">
            <a:xfrm>
              <a:off x="3351495" y="4323287"/>
              <a:ext cx="736475" cy="0"/>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r Verbinder 85"/>
            <p:cNvCxnSpPr/>
            <p:nvPr/>
          </p:nvCxnSpPr>
          <p:spPr bwMode="auto">
            <a:xfrm>
              <a:off x="3033069" y="4124750"/>
              <a:ext cx="314094" cy="198538"/>
            </a:xfrm>
            <a:prstGeom prst="line">
              <a:avLst/>
            </a:prstGeom>
            <a:noFill/>
            <a:ln w="9525" cap="flat" cmpd="sng" algn="ctr">
              <a:solidFill>
                <a:srgbClr val="1F82C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a:stCxn id="175" idx="2"/>
            </p:cNvCxnSpPr>
            <p:nvPr/>
          </p:nvCxnSpPr>
          <p:spPr bwMode="auto">
            <a:xfrm flipH="1">
              <a:off x="3216737" y="2811784"/>
              <a:ext cx="896317" cy="1203810"/>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mit Pfeil 134"/>
            <p:cNvCxnSpPr>
              <a:stCxn id="178" idx="3"/>
            </p:cNvCxnSpPr>
            <p:nvPr/>
          </p:nvCxnSpPr>
          <p:spPr bwMode="auto">
            <a:xfrm flipV="1">
              <a:off x="3209204" y="1847373"/>
              <a:ext cx="211441" cy="29008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mit Pfeil 135"/>
            <p:cNvCxnSpPr>
              <a:endCxn id="175" idx="1"/>
            </p:cNvCxnSpPr>
            <p:nvPr/>
          </p:nvCxnSpPr>
          <p:spPr bwMode="auto">
            <a:xfrm>
              <a:off x="2963887" y="2374639"/>
              <a:ext cx="930594" cy="2185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mit Pfeil 136"/>
            <p:cNvCxnSpPr>
              <a:stCxn id="181" idx="3"/>
              <a:endCxn id="175" idx="1"/>
            </p:cNvCxnSpPr>
            <p:nvPr/>
          </p:nvCxnSpPr>
          <p:spPr bwMode="auto">
            <a:xfrm>
              <a:off x="3401032" y="1847373"/>
              <a:ext cx="493449" cy="745839"/>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mit Pfeil 140"/>
            <p:cNvCxnSpPr>
              <a:stCxn id="175" idx="2"/>
              <a:endCxn id="173" idx="3"/>
            </p:cNvCxnSpPr>
            <p:nvPr/>
          </p:nvCxnSpPr>
          <p:spPr bwMode="auto">
            <a:xfrm flipH="1">
              <a:off x="3440122" y="2811784"/>
              <a:ext cx="672932" cy="464973"/>
            </a:xfrm>
            <a:prstGeom prst="straightConnector1">
              <a:avLst/>
            </a:prstGeom>
            <a:noFill/>
            <a:ln w="38100" cap="flat" cmpd="sng" algn="ctr">
              <a:solidFill>
                <a:srgbClr val="179C7D"/>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Gewinkelte Verbindung 23"/>
          <p:cNvCxnSpPr>
            <a:stCxn id="32" idx="3"/>
            <a:endCxn id="182" idx="0"/>
          </p:cNvCxnSpPr>
          <p:nvPr/>
        </p:nvCxnSpPr>
        <p:spPr bwMode="auto">
          <a:xfrm>
            <a:off x="5292080" y="2343064"/>
            <a:ext cx="1910454" cy="972732"/>
          </a:xfrm>
          <a:prstGeom prst="bentConnector2">
            <a:avLst/>
          </a:prstGeom>
          <a:noFill/>
          <a:ln w="38100" cap="flat" cmpd="sng" algn="ctr">
            <a:solidFill>
              <a:schemeClr val="accent1"/>
            </a:solidFill>
            <a:prstDash val="sys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970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a:lstStyle/>
          <a:p>
            <a:r>
              <a:rPr lang="de-DE" dirty="0" err="1" smtClean="0"/>
              <a:t>Conclusion</a:t>
            </a:r>
            <a:endParaRPr lang="de-DE" dirty="0"/>
          </a:p>
        </p:txBody>
      </p:sp>
      <p:sp>
        <p:nvSpPr>
          <p:cNvPr id="3" name="Inhaltsplatzhalter 2"/>
          <p:cNvSpPr>
            <a:spLocks noGrp="1"/>
          </p:cNvSpPr>
          <p:nvPr>
            <p:ph idx="1"/>
          </p:nvPr>
        </p:nvSpPr>
        <p:spPr/>
        <p:txBody>
          <a:bodyPr/>
          <a:lstStyle/>
          <a:p>
            <a:r>
              <a:rPr lang="de-DE" dirty="0" smtClean="0"/>
              <a:t>EMSN-Connect </a:t>
            </a:r>
            <a:r>
              <a:rPr lang="de-DE" dirty="0" err="1" smtClean="0"/>
              <a:t>is</a:t>
            </a:r>
            <a:r>
              <a:rPr lang="de-DE" dirty="0" smtClean="0"/>
              <a:t> a </a:t>
            </a:r>
            <a:r>
              <a:rPr lang="de-DE" dirty="0" err="1" smtClean="0"/>
              <a:t>tool</a:t>
            </a:r>
            <a:r>
              <a:rPr lang="de-DE" dirty="0" smtClean="0"/>
              <a:t> </a:t>
            </a:r>
            <a:r>
              <a:rPr lang="de-DE" dirty="0" err="1" smtClean="0"/>
              <a:t>for</a:t>
            </a:r>
            <a:r>
              <a:rPr lang="de-DE" dirty="0" smtClean="0"/>
              <a:t> modern, </a:t>
            </a:r>
            <a:r>
              <a:rPr lang="de-DE" dirty="0" err="1" smtClean="0"/>
              <a:t>connected</a:t>
            </a:r>
            <a:r>
              <a:rPr lang="de-DE" dirty="0" smtClean="0"/>
              <a:t> </a:t>
            </a:r>
            <a:r>
              <a:rPr lang="de-DE" dirty="0" err="1" smtClean="0"/>
              <a:t>training</a:t>
            </a:r>
            <a:r>
              <a:rPr lang="de-DE" dirty="0" smtClean="0"/>
              <a:t> </a:t>
            </a:r>
            <a:r>
              <a:rPr lang="de-DE" dirty="0" err="1" smtClean="0"/>
              <a:t>of</a:t>
            </a:r>
            <a:r>
              <a:rPr lang="de-DE" dirty="0" smtClean="0"/>
              <a:t> </a:t>
            </a:r>
            <a:r>
              <a:rPr lang="de-DE" dirty="0" err="1" smtClean="0"/>
              <a:t>mariners</a:t>
            </a:r>
            <a:endParaRPr lang="de-DE" dirty="0" smtClean="0"/>
          </a:p>
          <a:p>
            <a:endParaRPr lang="de-DE" dirty="0"/>
          </a:p>
          <a:p>
            <a:r>
              <a:rPr lang="de-DE" dirty="0" smtClean="0"/>
              <a:t>EMSN </a:t>
            </a:r>
            <a:r>
              <a:rPr lang="de-DE" dirty="0" err="1" smtClean="0"/>
              <a:t>technology</a:t>
            </a:r>
            <a:r>
              <a:rPr lang="de-DE" dirty="0" smtClean="0"/>
              <a:t> </a:t>
            </a:r>
            <a:r>
              <a:rPr lang="de-DE" dirty="0" err="1" smtClean="0"/>
              <a:t>provides</a:t>
            </a:r>
            <a:r>
              <a:rPr lang="de-DE" dirty="0" smtClean="0"/>
              <a:t> a </a:t>
            </a:r>
            <a:r>
              <a:rPr lang="de-DE" dirty="0" err="1" smtClean="0"/>
              <a:t>unique</a:t>
            </a:r>
            <a:r>
              <a:rPr lang="de-DE" dirty="0" smtClean="0"/>
              <a:t> </a:t>
            </a:r>
            <a:r>
              <a:rPr lang="de-DE" dirty="0" err="1" smtClean="0"/>
              <a:t>answer</a:t>
            </a:r>
            <a:r>
              <a:rPr lang="de-DE" dirty="0" smtClean="0"/>
              <a:t> </a:t>
            </a:r>
            <a:r>
              <a:rPr lang="de-DE" dirty="0" err="1" smtClean="0"/>
              <a:t>to</a:t>
            </a:r>
            <a:r>
              <a:rPr lang="de-DE" dirty="0" smtClean="0"/>
              <a:t> </a:t>
            </a:r>
            <a:r>
              <a:rPr lang="de-DE" dirty="0" err="1" smtClean="0"/>
              <a:t>properly</a:t>
            </a:r>
            <a:r>
              <a:rPr lang="de-DE" dirty="0" smtClean="0"/>
              <a:t> </a:t>
            </a:r>
            <a:r>
              <a:rPr lang="de-DE" dirty="0" err="1" smtClean="0"/>
              <a:t>incorporate</a:t>
            </a:r>
            <a:r>
              <a:rPr lang="de-DE" dirty="0" smtClean="0"/>
              <a:t> human </a:t>
            </a:r>
            <a:r>
              <a:rPr lang="de-DE" dirty="0" err="1" smtClean="0"/>
              <a:t>factor</a:t>
            </a:r>
            <a:r>
              <a:rPr lang="de-DE" dirty="0" smtClean="0"/>
              <a:t> </a:t>
            </a:r>
            <a:r>
              <a:rPr lang="de-DE" dirty="0" err="1" smtClean="0"/>
              <a:t>aspects</a:t>
            </a:r>
            <a:r>
              <a:rPr lang="de-DE" dirty="0" smtClean="0"/>
              <a:t> </a:t>
            </a:r>
            <a:r>
              <a:rPr lang="de-DE" dirty="0" err="1" smtClean="0"/>
              <a:t>into</a:t>
            </a:r>
            <a:r>
              <a:rPr lang="de-DE" dirty="0" smtClean="0"/>
              <a:t> marine </a:t>
            </a:r>
            <a:r>
              <a:rPr lang="de-DE" dirty="0" err="1" smtClean="0"/>
              <a:t>technical</a:t>
            </a:r>
            <a:r>
              <a:rPr lang="de-DE" dirty="0" smtClean="0"/>
              <a:t> </a:t>
            </a:r>
            <a:r>
              <a:rPr lang="de-DE" dirty="0" err="1" smtClean="0"/>
              <a:t>and</a:t>
            </a:r>
            <a:r>
              <a:rPr lang="de-DE" dirty="0" smtClean="0"/>
              <a:t> organisational </a:t>
            </a:r>
            <a:r>
              <a:rPr lang="de-DE" dirty="0" err="1" smtClean="0"/>
              <a:t>innovation</a:t>
            </a:r>
            <a:r>
              <a:rPr lang="de-DE" dirty="0" smtClean="0"/>
              <a:t> </a:t>
            </a:r>
            <a:r>
              <a:rPr lang="de-DE" dirty="0" err="1" smtClean="0"/>
              <a:t>projects</a:t>
            </a:r>
            <a:endParaRPr lang="de-DE" dirty="0" smtClean="0"/>
          </a:p>
          <a:p>
            <a:endParaRPr lang="de-DE" dirty="0"/>
          </a:p>
          <a:p>
            <a:r>
              <a:rPr lang="de-DE" dirty="0" smtClean="0"/>
              <a:t>EMSN </a:t>
            </a:r>
            <a:r>
              <a:rPr lang="de-DE" dirty="0" err="1" smtClean="0"/>
              <a:t>shall</a:t>
            </a:r>
            <a:r>
              <a:rPr lang="de-DE" dirty="0" smtClean="0"/>
              <a:t> </a:t>
            </a:r>
            <a:r>
              <a:rPr lang="de-DE" dirty="0" err="1" smtClean="0"/>
              <a:t>become</a:t>
            </a:r>
            <a:r>
              <a:rPr lang="de-DE" dirty="0" smtClean="0"/>
              <a:t> a European Large </a:t>
            </a:r>
            <a:r>
              <a:rPr lang="de-DE" dirty="0" err="1" smtClean="0"/>
              <a:t>Scale</a:t>
            </a:r>
            <a:r>
              <a:rPr lang="de-DE" dirty="0" smtClean="0"/>
              <a:t> Research Infrastructure </a:t>
            </a:r>
            <a:r>
              <a:rPr lang="de-DE" dirty="0" err="1" smtClean="0"/>
              <a:t>for</a:t>
            </a:r>
            <a:r>
              <a:rPr lang="de-DE" dirty="0" smtClean="0"/>
              <a:t> maritime</a:t>
            </a:r>
          </a:p>
          <a:p>
            <a:endParaRPr lang="de-DE" dirty="0" smtClean="0"/>
          </a:p>
          <a:p>
            <a:r>
              <a:rPr lang="de-DE" dirty="0" err="1" smtClean="0">
                <a:solidFill>
                  <a:schemeClr val="accent1"/>
                </a:solidFill>
              </a:rPr>
              <a:t>Compared</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technical</a:t>
            </a:r>
            <a:r>
              <a:rPr lang="de-DE" dirty="0" smtClean="0">
                <a:solidFill>
                  <a:schemeClr val="accent1"/>
                </a:solidFill>
              </a:rPr>
              <a:t> </a:t>
            </a:r>
            <a:r>
              <a:rPr lang="de-DE" dirty="0" err="1" smtClean="0">
                <a:solidFill>
                  <a:schemeClr val="accent1"/>
                </a:solidFill>
              </a:rPr>
              <a:t>development</a:t>
            </a:r>
            <a:r>
              <a:rPr lang="de-DE" dirty="0" smtClean="0">
                <a:solidFill>
                  <a:schemeClr val="accent1"/>
                </a:solidFill>
              </a:rPr>
              <a:t>, proper </a:t>
            </a:r>
            <a:r>
              <a:rPr lang="de-DE" dirty="0" err="1" smtClean="0">
                <a:solidFill>
                  <a:schemeClr val="accent1"/>
                </a:solidFill>
              </a:rPr>
              <a:t>funding</a:t>
            </a:r>
            <a:r>
              <a:rPr lang="de-DE" dirty="0" smtClean="0">
                <a:solidFill>
                  <a:schemeClr val="accent1"/>
                </a:solidFill>
              </a:rPr>
              <a:t> </a:t>
            </a:r>
            <a:r>
              <a:rPr lang="de-DE" dirty="0" err="1" smtClean="0">
                <a:solidFill>
                  <a:schemeClr val="accent1"/>
                </a:solidFill>
              </a:rPr>
              <a:t>of</a:t>
            </a:r>
            <a:r>
              <a:rPr lang="de-DE" dirty="0" smtClean="0">
                <a:solidFill>
                  <a:schemeClr val="accent1"/>
                </a:solidFill>
              </a:rPr>
              <a:t> </a:t>
            </a:r>
            <a:r>
              <a:rPr lang="de-DE" dirty="0" err="1" smtClean="0">
                <a:solidFill>
                  <a:schemeClr val="accent1"/>
                </a:solidFill>
              </a:rPr>
              <a:t>profound</a:t>
            </a:r>
            <a:r>
              <a:rPr lang="de-DE" dirty="0" smtClean="0">
                <a:solidFill>
                  <a:schemeClr val="accent1"/>
                </a:solidFill>
              </a:rPr>
              <a:t> </a:t>
            </a:r>
            <a:r>
              <a:rPr lang="de-DE" dirty="0" err="1" smtClean="0">
                <a:solidFill>
                  <a:schemeClr val="accent1"/>
                </a:solidFill>
              </a:rPr>
              <a:t>safety</a:t>
            </a:r>
            <a:r>
              <a:rPr lang="de-DE" dirty="0" smtClean="0">
                <a:solidFill>
                  <a:schemeClr val="accent1"/>
                </a:solidFill>
              </a:rPr>
              <a:t> </a:t>
            </a:r>
            <a:r>
              <a:rPr lang="de-DE" dirty="0" err="1" smtClean="0">
                <a:solidFill>
                  <a:schemeClr val="accent1"/>
                </a:solidFill>
              </a:rPr>
              <a:t>analyses</a:t>
            </a:r>
            <a:r>
              <a:rPr lang="de-DE" dirty="0" smtClean="0">
                <a:solidFill>
                  <a:schemeClr val="accent1"/>
                </a:solidFill>
              </a:rPr>
              <a:t> </a:t>
            </a:r>
            <a:r>
              <a:rPr lang="de-DE" dirty="0" err="1" smtClean="0">
                <a:solidFill>
                  <a:schemeClr val="accent1"/>
                </a:solidFill>
              </a:rPr>
              <a:t>remains</a:t>
            </a:r>
            <a:r>
              <a:rPr lang="de-DE" dirty="0" smtClean="0">
                <a:solidFill>
                  <a:schemeClr val="accent1"/>
                </a:solidFill>
              </a:rPr>
              <a:t> a </a:t>
            </a:r>
            <a:r>
              <a:rPr lang="de-DE" dirty="0" err="1" smtClean="0">
                <a:solidFill>
                  <a:schemeClr val="accent1"/>
                </a:solidFill>
              </a:rPr>
              <a:t>challenge</a:t>
            </a:r>
            <a:endParaRPr lang="de-DE" dirty="0">
              <a:solidFill>
                <a:schemeClr val="accent1"/>
              </a:solidFill>
            </a:endParaRPr>
          </a:p>
        </p:txBody>
      </p:sp>
      <p:sp>
        <p:nvSpPr>
          <p:cNvPr id="4" name="Foliennummernplatzhalter 3"/>
          <p:cNvSpPr>
            <a:spLocks noGrp="1"/>
          </p:cNvSpPr>
          <p:nvPr>
            <p:ph type="sldNum" sz="quarter" idx="4"/>
          </p:nvPr>
        </p:nvSpPr>
        <p:spPr/>
        <p:txBody>
          <a:bodyPr/>
          <a:lstStyle/>
          <a:p>
            <a:fld id="{C293A3FC-5768-4C87-836F-0848B810041C}" type="slidenum">
              <a:rPr lang="de-DE" smtClean="0"/>
              <a:pPr/>
              <a:t>25</a:t>
            </a:fld>
            <a:endParaRPr lang="de-DE" dirty="0"/>
          </a:p>
        </p:txBody>
      </p:sp>
    </p:spTree>
    <p:extLst>
      <p:ext uri="{BB962C8B-B14F-4D97-AF65-F5344CB8AC3E}">
        <p14:creationId xmlns:p14="http://schemas.microsoft.com/office/powerpoint/2010/main" val="236997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b="0" dirty="0"/>
              <a:t/>
            </a:r>
            <a:br>
              <a:rPr lang="de-DE" b="0" dirty="0"/>
            </a:br>
            <a:r>
              <a:rPr lang="de-DE" b="0" dirty="0" smtClean="0"/>
              <a:t>STM Validation </a:t>
            </a:r>
            <a:r>
              <a:rPr lang="de-DE" b="0" dirty="0" err="1" smtClean="0"/>
              <a:t>received</a:t>
            </a:r>
            <a:r>
              <a:rPr lang="de-DE" b="0" dirty="0" smtClean="0"/>
              <a:t> </a:t>
            </a:r>
            <a:r>
              <a:rPr lang="de-DE" b="0" dirty="0" err="1" smtClean="0"/>
              <a:t>funding</a:t>
            </a:r>
            <a:r>
              <a:rPr lang="de-DE" b="0" dirty="0" smtClean="0"/>
              <a:t> </a:t>
            </a:r>
            <a:r>
              <a:rPr lang="de-DE" b="0" dirty="0" err="1" smtClean="0"/>
              <a:t>by</a:t>
            </a:r>
            <a:r>
              <a:rPr lang="de-DE" b="0" dirty="0" smtClean="0"/>
              <a:t> </a:t>
            </a:r>
            <a:r>
              <a:rPr lang="de-DE" b="0" dirty="0" err="1" smtClean="0"/>
              <a:t>the</a:t>
            </a:r>
            <a:r>
              <a:rPr lang="de-DE" b="0" dirty="0" smtClean="0"/>
              <a:t> EU</a:t>
            </a:r>
            <a:endParaRPr lang="en-US" b="0" dirty="0"/>
          </a:p>
        </p:txBody>
      </p:sp>
      <p:sp>
        <p:nvSpPr>
          <p:cNvPr id="3" name="Inhaltsplatzhalter 2"/>
          <p:cNvSpPr>
            <a:spLocks noGrp="1"/>
          </p:cNvSpPr>
          <p:nvPr>
            <p:ph idx="1"/>
          </p:nvPr>
        </p:nvSpPr>
        <p:spPr/>
        <p:txBody>
          <a:bodyPr/>
          <a:lstStyle/>
          <a:p>
            <a:endParaRPr lang="en-US"/>
          </a:p>
        </p:txBody>
      </p:sp>
      <p:sp>
        <p:nvSpPr>
          <p:cNvPr id="4" name="Foliennummernplatzhalter 3"/>
          <p:cNvSpPr>
            <a:spLocks noGrp="1"/>
          </p:cNvSpPr>
          <p:nvPr>
            <p:ph type="sldNum" sz="quarter" idx="4"/>
          </p:nvPr>
        </p:nvSpPr>
        <p:spPr/>
        <p:txBody>
          <a:bodyPr/>
          <a:lstStyle/>
          <a:p>
            <a:fld id="{C293A3FC-5768-4C87-836F-0848B810041C}" type="slidenum">
              <a:rPr lang="de-DE" smtClean="0"/>
              <a:pPr/>
              <a:t>26</a:t>
            </a:fld>
            <a:endParaRPr lang="de-DE"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 b="35"/>
          <a:stretch/>
        </p:blipFill>
        <p:spPr bwMode="auto">
          <a:xfrm>
            <a:off x="0" y="1700708"/>
            <a:ext cx="9217082" cy="518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66725" y="4560569"/>
            <a:ext cx="5473427" cy="1532727"/>
          </a:xfrm>
          <a:prstGeom prst="rect">
            <a:avLst/>
          </a:prstGeom>
          <a:noFill/>
        </p:spPr>
        <p:txBody>
          <a:bodyPr wrap="square" rtlCol="0">
            <a:spAutoFit/>
          </a:bodyPr>
          <a:lstStyle/>
          <a:p>
            <a:r>
              <a:rPr lang="de-DE" dirty="0" smtClean="0">
                <a:solidFill>
                  <a:schemeClr val="bg1"/>
                </a:solidFill>
              </a:rPr>
              <a:t>Fraunhofer CML</a:t>
            </a:r>
          </a:p>
          <a:p>
            <a:r>
              <a:rPr lang="de-DE" dirty="0" smtClean="0">
                <a:solidFill>
                  <a:schemeClr val="bg1"/>
                </a:solidFill>
              </a:rPr>
              <a:t>Hans-Christoph Burmeister</a:t>
            </a:r>
          </a:p>
          <a:p>
            <a:r>
              <a:rPr lang="de-DE" dirty="0">
                <a:solidFill>
                  <a:schemeClr val="bg1"/>
                </a:solidFill>
              </a:rPr>
              <a:t>+49 40 42878 6131</a:t>
            </a:r>
            <a:endParaRPr lang="en-US" dirty="0">
              <a:solidFill>
                <a:schemeClr val="bg1"/>
              </a:solidFill>
            </a:endParaRPr>
          </a:p>
          <a:p>
            <a:r>
              <a:rPr lang="de-DE" dirty="0" smtClean="0">
                <a:solidFill>
                  <a:schemeClr val="bg1"/>
                </a:solidFill>
              </a:rPr>
              <a:t>hans-christoph.burmeister@cml.fraunhofer.de</a:t>
            </a:r>
          </a:p>
        </p:txBody>
      </p:sp>
    </p:spTree>
    <p:extLst>
      <p:ext uri="{BB962C8B-B14F-4D97-AF65-F5344CB8AC3E}">
        <p14:creationId xmlns:p14="http://schemas.microsoft.com/office/powerpoint/2010/main" val="406179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EMSN </a:t>
            </a:r>
            <a:r>
              <a:rPr lang="en-US" dirty="0" smtClean="0"/>
              <a:t>Motivation</a:t>
            </a:r>
            <a:br>
              <a:rPr lang="en-US" dirty="0" smtClean="0"/>
            </a:br>
            <a:r>
              <a:rPr lang="en-US" b="0" dirty="0" smtClean="0"/>
              <a:t>Concept requires cost-efficient large-scale validation</a:t>
            </a:r>
            <a:endParaRPr lang="en-US" b="0" dirty="0"/>
          </a:p>
        </p:txBody>
      </p:sp>
      <p:sp>
        <p:nvSpPr>
          <p:cNvPr id="3" name="Inhaltsplatzhalter 2"/>
          <p:cNvSpPr>
            <a:spLocks noGrp="1"/>
          </p:cNvSpPr>
          <p:nvPr>
            <p:ph idx="1"/>
          </p:nvPr>
        </p:nvSpPr>
        <p:spPr>
          <a:xfrm>
            <a:off x="466725" y="3356992"/>
            <a:ext cx="3745235" cy="2664395"/>
          </a:xfrm>
        </p:spPr>
        <p:txBody>
          <a:bodyPr/>
          <a:lstStyle/>
          <a:p>
            <a:pPr marL="0" indent="0" algn="ctr">
              <a:buNone/>
            </a:pPr>
            <a:r>
              <a:rPr lang="de-DE" b="1" dirty="0" err="1" smtClean="0"/>
              <a:t>Concept</a:t>
            </a:r>
            <a:r>
              <a:rPr lang="de-DE" b="1" dirty="0"/>
              <a:t> </a:t>
            </a:r>
            <a:r>
              <a:rPr lang="de-DE" b="1" dirty="0" err="1" smtClean="0"/>
              <a:t>development</a:t>
            </a:r>
            <a:endParaRPr lang="de-DE" b="1" dirty="0" smtClean="0"/>
          </a:p>
          <a:p>
            <a:pPr marL="0" indent="0" algn="ctr">
              <a:buNone/>
            </a:pPr>
            <a:endParaRPr lang="de-DE" b="1" dirty="0" smtClean="0"/>
          </a:p>
          <a:p>
            <a:r>
              <a:rPr lang="de-DE" dirty="0" err="1" smtClean="0"/>
              <a:t>Voyage</a:t>
            </a:r>
            <a:r>
              <a:rPr lang="de-DE" dirty="0" smtClean="0"/>
              <a:t> </a:t>
            </a:r>
            <a:r>
              <a:rPr lang="de-DE" dirty="0" err="1" smtClean="0"/>
              <a:t>planning</a:t>
            </a:r>
            <a:r>
              <a:rPr lang="de-DE" dirty="0" smtClean="0"/>
              <a:t> </a:t>
            </a:r>
            <a:r>
              <a:rPr lang="de-DE" dirty="0" err="1" smtClean="0"/>
              <a:t>process</a:t>
            </a:r>
            <a:endParaRPr lang="de-DE" dirty="0" smtClean="0"/>
          </a:p>
          <a:p>
            <a:r>
              <a:rPr lang="de-DE" dirty="0" err="1" smtClean="0"/>
              <a:t>Ship</a:t>
            </a:r>
            <a:r>
              <a:rPr lang="de-DE" dirty="0" smtClean="0"/>
              <a:t>-</a:t>
            </a:r>
            <a:r>
              <a:rPr lang="de-DE" dirty="0" err="1" smtClean="0"/>
              <a:t>to</a:t>
            </a:r>
            <a:r>
              <a:rPr lang="de-DE" dirty="0" smtClean="0"/>
              <a:t>-</a:t>
            </a:r>
            <a:r>
              <a:rPr lang="de-DE" dirty="0" err="1" smtClean="0"/>
              <a:t>shore</a:t>
            </a:r>
            <a:r>
              <a:rPr lang="de-DE" dirty="0" smtClean="0"/>
              <a:t>-route </a:t>
            </a:r>
            <a:r>
              <a:rPr lang="de-DE" dirty="0" err="1" smtClean="0"/>
              <a:t>exchange</a:t>
            </a:r>
            <a:endParaRPr lang="de-DE" dirty="0" smtClean="0"/>
          </a:p>
          <a:p>
            <a:r>
              <a:rPr lang="de-DE" dirty="0" smtClean="0"/>
              <a:t>STM route </a:t>
            </a:r>
            <a:r>
              <a:rPr lang="de-DE" dirty="0" err="1" smtClean="0"/>
              <a:t>optimization</a:t>
            </a:r>
            <a:endParaRPr lang="de-DE" dirty="0" smtClean="0"/>
          </a:p>
          <a:p>
            <a:r>
              <a:rPr lang="de-DE" dirty="0" smtClean="0"/>
              <a:t>STM </a:t>
            </a:r>
            <a:r>
              <a:rPr lang="de-DE" dirty="0" err="1" smtClean="0"/>
              <a:t>active</a:t>
            </a:r>
            <a:r>
              <a:rPr lang="de-DE" dirty="0" smtClean="0"/>
              <a:t> </a:t>
            </a:r>
            <a:r>
              <a:rPr lang="de-DE" dirty="0" err="1" smtClean="0"/>
              <a:t>traffic</a:t>
            </a:r>
            <a:r>
              <a:rPr lang="de-DE" dirty="0" smtClean="0"/>
              <a:t> </a:t>
            </a:r>
            <a:r>
              <a:rPr lang="de-DE" dirty="0" err="1" smtClean="0"/>
              <a:t>monitoring</a:t>
            </a:r>
            <a:endParaRPr lang="de-DE" dirty="0" smtClean="0"/>
          </a:p>
          <a:p>
            <a:pPr lvl="2"/>
            <a:endParaRPr lang="en-US"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3</a:t>
            </a:fld>
            <a:endParaRPr lang="de-DE" dirty="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1213376" y="1773238"/>
            <a:ext cx="2062480" cy="1439545"/>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739" y="1749220"/>
            <a:ext cx="927835" cy="720000"/>
          </a:xfrm>
          <a:prstGeom prst="rect">
            <a:avLst/>
          </a:prstGeom>
        </p:spPr>
      </p:pic>
      <p:sp>
        <p:nvSpPr>
          <p:cNvPr id="7" name="Inhaltsplatzhalter 2"/>
          <p:cNvSpPr txBox="1">
            <a:spLocks/>
          </p:cNvSpPr>
          <p:nvPr/>
        </p:nvSpPr>
        <p:spPr bwMode="auto">
          <a:xfrm>
            <a:off x="4932040" y="3356992"/>
            <a:ext cx="3745235" cy="2664395"/>
          </a:xfrm>
          <a:prstGeom prst="rect">
            <a:avLst/>
          </a:prstGeom>
          <a:noFill/>
          <a:ln>
            <a:noFill/>
          </a:ln>
          <a:effectLst/>
          <a:ex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lgn="ctr">
              <a:buFont typeface="Wingdings" pitchFamily="2" charset="2"/>
              <a:buNone/>
            </a:pPr>
            <a:r>
              <a:rPr lang="de-DE" b="1" dirty="0" err="1" smtClean="0"/>
              <a:t>Concept</a:t>
            </a:r>
            <a:r>
              <a:rPr lang="de-DE" b="1" dirty="0" smtClean="0"/>
              <a:t> </a:t>
            </a:r>
            <a:r>
              <a:rPr lang="de-DE" b="1" dirty="0" err="1" smtClean="0"/>
              <a:t>validation</a:t>
            </a:r>
            <a:endParaRPr lang="de-DE" b="1" dirty="0" smtClean="0"/>
          </a:p>
          <a:p>
            <a:endParaRPr lang="de-DE" b="1" dirty="0" smtClean="0"/>
          </a:p>
          <a:p>
            <a:r>
              <a:rPr lang="de-DE" dirty="0" smtClean="0"/>
              <a:t>HMI </a:t>
            </a:r>
            <a:r>
              <a:rPr lang="de-DE" dirty="0" err="1" smtClean="0"/>
              <a:t>and</a:t>
            </a:r>
            <a:r>
              <a:rPr lang="de-DE" dirty="0" smtClean="0"/>
              <a:t> </a:t>
            </a:r>
            <a:r>
              <a:rPr lang="de-DE" dirty="0" err="1" smtClean="0"/>
              <a:t>operations</a:t>
            </a:r>
            <a:r>
              <a:rPr lang="de-DE" dirty="0" smtClean="0"/>
              <a:t> </a:t>
            </a:r>
            <a:r>
              <a:rPr lang="de-DE" dirty="0" err="1" smtClean="0"/>
              <a:t>test</a:t>
            </a:r>
            <a:endParaRPr lang="de-DE" dirty="0" smtClean="0"/>
          </a:p>
          <a:p>
            <a:r>
              <a:rPr lang="de-DE" dirty="0" smtClean="0"/>
              <a:t>Large-</a:t>
            </a:r>
            <a:r>
              <a:rPr lang="de-DE" dirty="0" err="1" smtClean="0"/>
              <a:t>scale</a:t>
            </a:r>
            <a:r>
              <a:rPr lang="de-DE" dirty="0" smtClean="0"/>
              <a:t> </a:t>
            </a:r>
            <a:r>
              <a:rPr lang="de-DE" dirty="0" err="1" smtClean="0"/>
              <a:t>evaluation</a:t>
            </a:r>
            <a:r>
              <a:rPr lang="de-DE" dirty="0" smtClean="0"/>
              <a:t> </a:t>
            </a:r>
            <a:r>
              <a:rPr lang="de-DE" dirty="0" err="1" smtClean="0"/>
              <a:t>test</a:t>
            </a:r>
            <a:endParaRPr lang="de-DE" dirty="0" smtClean="0"/>
          </a:p>
          <a:p>
            <a:r>
              <a:rPr lang="de-DE" dirty="0" smtClean="0"/>
              <a:t>Final </a:t>
            </a:r>
            <a:r>
              <a:rPr lang="de-DE" dirty="0" err="1" smtClean="0"/>
              <a:t>demonstration</a:t>
            </a:r>
            <a:endParaRPr lang="de-DE" dirty="0" smtClean="0"/>
          </a:p>
        </p:txBody>
      </p:sp>
      <p:sp>
        <p:nvSpPr>
          <p:cNvPr id="8" name="Eingekerbter Richtungspfeil 7"/>
          <p:cNvSpPr/>
          <p:nvPr/>
        </p:nvSpPr>
        <p:spPr bwMode="auto">
          <a:xfrm>
            <a:off x="4040361" y="1988840"/>
            <a:ext cx="1063278" cy="935037"/>
          </a:xfrm>
          <a:prstGeom prst="chevron">
            <a:avLst/>
          </a:prstGeom>
          <a:noFill/>
          <a:ln w="28575">
            <a:solidFill>
              <a:schemeClr val="tx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e-DE" b="1" dirty="0" smtClean="0">
              <a:solidFill>
                <a:schemeClr val="bg2"/>
              </a:solidFill>
            </a:endParaRPr>
          </a:p>
          <a:p>
            <a:pPr algn="r"/>
            <a:endParaRPr lang="en-US" b="1" dirty="0">
              <a:solidFill>
                <a:schemeClr val="bg2"/>
              </a:solidFill>
            </a:endParaRPr>
          </a:p>
        </p:txBody>
      </p:sp>
      <p:pic>
        <p:nvPicPr>
          <p:cNvPr id="9" name="Picture 2" descr="T:\Transfer\STNS HiWi-Projektordner\140104 STM Validation\Grafiken\STM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200" y="2456358"/>
            <a:ext cx="134491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1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pPr lvl="0"/>
            <a:r>
              <a:rPr lang="en-US" dirty="0" smtClean="0"/>
              <a:t>EMSN Motivation</a:t>
            </a:r>
            <a:r>
              <a:rPr lang="en-US" dirty="0"/>
              <a:t/>
            </a:r>
            <a:br>
              <a:rPr lang="en-US" dirty="0"/>
            </a:br>
            <a:r>
              <a:rPr lang="en-US" b="0" dirty="0" smtClean="0"/>
              <a:t>Services according to the STM Validation project</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4</a:t>
            </a:fld>
            <a:endParaRPr lang="de-DE" dirty="0"/>
          </a:p>
        </p:txBody>
      </p:sp>
      <p:pic>
        <p:nvPicPr>
          <p:cNvPr id="5"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380" y="1773238"/>
            <a:ext cx="6009076" cy="4248150"/>
          </a:xfrm>
          <a:prstGeom prst="rect">
            <a:avLst/>
          </a:prstGeom>
          <a:noFill/>
          <a:ln>
            <a:noFill/>
          </a:ln>
        </p:spPr>
      </p:pic>
      <p:pic>
        <p:nvPicPr>
          <p:cNvPr id="7" name="Platshållare för innehåll 3"/>
          <p:cNvPicPr>
            <a:picLocks noGrp="1" noChangeAspect="1"/>
          </p:cNvPicPr>
          <p:nvPr/>
        </p:nvPicPr>
        <p:blipFill rotWithShape="1">
          <a:blip r:embed="rId3" cstate="print">
            <a:extLst>
              <a:ext uri="{28A0092B-C50C-407E-A947-70E740481C1C}">
                <a14:useLocalDpi xmlns:a14="http://schemas.microsoft.com/office/drawing/2010/main" val="0"/>
              </a:ext>
            </a:extLst>
          </a:blip>
          <a:srcRect l="48607" t="26856" r="3191" b="9205"/>
          <a:stretch/>
        </p:blipFill>
        <p:spPr>
          <a:xfrm>
            <a:off x="467544" y="3455243"/>
            <a:ext cx="2736304" cy="2566045"/>
          </a:xfrm>
          <a:prstGeom prst="rect">
            <a:avLst/>
          </a:prstGeom>
          <a:noFill/>
          <a:ln>
            <a:noFill/>
          </a:ln>
        </p:spPr>
      </p:pic>
    </p:spTree>
    <p:extLst>
      <p:ext uri="{BB962C8B-B14F-4D97-AF65-F5344CB8AC3E}">
        <p14:creationId xmlns:p14="http://schemas.microsoft.com/office/powerpoint/2010/main" val="281017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6725" y="334800"/>
            <a:ext cx="8208000" cy="738664"/>
          </a:xfrm>
        </p:spPr>
        <p:txBody>
          <a:bodyPr/>
          <a:lstStyle/>
          <a:p>
            <a:r>
              <a:rPr lang="de-DE" dirty="0" err="1" smtClean="0"/>
              <a:t>Today‘s</a:t>
            </a:r>
            <a:r>
              <a:rPr lang="de-DE" dirty="0" smtClean="0"/>
              <a:t> </a:t>
            </a:r>
            <a:r>
              <a:rPr lang="de-DE" dirty="0" err="1" smtClean="0"/>
              <a:t>approach</a:t>
            </a:r>
            <a:r>
              <a:rPr lang="de-DE" dirty="0" smtClean="0"/>
              <a:t>: New TSS in </a:t>
            </a:r>
            <a:r>
              <a:rPr lang="de-DE" dirty="0" err="1" smtClean="0"/>
              <a:t>iWrap</a:t>
            </a:r>
            <a:r>
              <a:rPr lang="de-DE" dirty="0" smtClean="0"/>
              <a:t> </a:t>
            </a:r>
            <a:r>
              <a:rPr lang="de-DE" dirty="0" err="1" smtClean="0"/>
              <a:t>MkII</a:t>
            </a:r>
            <a:r>
              <a:rPr lang="de-DE" dirty="0" smtClean="0"/>
              <a:t> (</a:t>
            </a:r>
            <a:r>
              <a:rPr lang="de-DE" dirty="0" err="1" smtClean="0"/>
              <a:t>Example</a:t>
            </a:r>
            <a:r>
              <a:rPr lang="de-DE" dirty="0" smtClean="0"/>
              <a:t>)</a:t>
            </a:r>
            <a:br>
              <a:rPr lang="de-DE" dirty="0" smtClean="0"/>
            </a:br>
            <a:r>
              <a:rPr lang="de-DE" b="0" dirty="0" err="1" smtClean="0"/>
              <a:t>Method</a:t>
            </a:r>
            <a:r>
              <a:rPr lang="de-DE" b="0" dirty="0" smtClean="0"/>
              <a:t> </a:t>
            </a:r>
            <a:r>
              <a:rPr lang="de-DE" b="0" dirty="0" err="1" smtClean="0"/>
              <a:t>useful</a:t>
            </a:r>
            <a:r>
              <a:rPr lang="de-DE" b="0" dirty="0" smtClean="0"/>
              <a:t> </a:t>
            </a:r>
            <a:r>
              <a:rPr lang="de-DE" b="0" dirty="0" err="1" smtClean="0"/>
              <a:t>for</a:t>
            </a:r>
            <a:r>
              <a:rPr lang="de-DE" b="0" dirty="0" smtClean="0"/>
              <a:t> </a:t>
            </a:r>
            <a:r>
              <a:rPr lang="de-DE" b="0" dirty="0" err="1" smtClean="0"/>
              <a:t>geometrical</a:t>
            </a:r>
            <a:r>
              <a:rPr lang="de-DE" b="0" dirty="0" smtClean="0"/>
              <a:t> </a:t>
            </a:r>
            <a:r>
              <a:rPr lang="de-DE" b="0" dirty="0" err="1" smtClean="0"/>
              <a:t>changes</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5</a:t>
            </a:fld>
            <a:endParaRPr lang="de-DE" dirty="0"/>
          </a:p>
        </p:txBody>
      </p:sp>
      <p:sp>
        <p:nvSpPr>
          <p:cNvPr id="22" name="Rechteck 21"/>
          <p:cNvSpPr/>
          <p:nvPr/>
        </p:nvSpPr>
        <p:spPr bwMode="auto">
          <a:xfrm>
            <a:off x="466725" y="1773238"/>
            <a:ext cx="2016224" cy="936104"/>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1" i="0" u="none" strike="noStrike" cap="none" normalizeH="0" baseline="0" dirty="0" err="1" smtClean="0">
                <a:ln>
                  <a:noFill/>
                </a:ln>
                <a:solidFill>
                  <a:schemeClr val="tx1"/>
                </a:solidFill>
                <a:effectLst/>
                <a:latin typeface="Frutiger LT Com 55 Roman" pitchFamily="34" charset="0"/>
              </a:rPr>
              <a:t>Step</a:t>
            </a:r>
            <a:r>
              <a:rPr kumimoji="0" lang="de-DE" sz="1800" b="1" i="0" u="none" strike="noStrike" cap="none" normalizeH="0" baseline="0" dirty="0" smtClean="0">
                <a:ln>
                  <a:noFill/>
                </a:ln>
                <a:solidFill>
                  <a:schemeClr val="tx1"/>
                </a:solidFill>
                <a:effectLst/>
                <a:latin typeface="Frutiger LT Com 55 Roman" pitchFamily="34" charset="0"/>
              </a:rPr>
              <a:t> 2</a:t>
            </a:r>
            <a:r>
              <a:rPr kumimoji="0" lang="de-DE" sz="1800" b="0" i="0" u="none" strike="noStrike" cap="none" normalizeH="0" baseline="0" dirty="0" smtClean="0">
                <a:ln>
                  <a:noFill/>
                </a:ln>
                <a:solidFill>
                  <a:schemeClr val="tx1"/>
                </a:solidFill>
                <a:effectLst/>
                <a:latin typeface="Frutiger LT Com 55 Roman" pitchFamily="34" charset="0"/>
              </a:rPr>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err="1" smtClean="0">
                <a:ln>
                  <a:noFill/>
                </a:ln>
                <a:solidFill>
                  <a:schemeClr val="tx1"/>
                </a:solidFill>
                <a:effectLst/>
                <a:latin typeface="Frutiger LT Com 55 Roman" pitchFamily="34" charset="0"/>
              </a:rPr>
              <a:t>Risk</a:t>
            </a:r>
            <a:r>
              <a:rPr kumimoji="0" lang="de-DE" sz="1800" b="0" i="0" u="none" strike="noStrike" cap="none" normalizeH="0" baseline="0" dirty="0" smtClean="0">
                <a:ln>
                  <a:noFill/>
                </a:ln>
                <a:solidFill>
                  <a:schemeClr val="tx1"/>
                </a:solidFill>
                <a:effectLst/>
                <a:latin typeface="Frutiger LT Com 55 Roman" pitchFamily="34" charset="0"/>
              </a:rPr>
              <a:t>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smtClean="0">
                <a:ln>
                  <a:noFill/>
                </a:ln>
                <a:solidFill>
                  <a:schemeClr val="tx1"/>
                </a:solidFill>
                <a:effectLst/>
                <a:latin typeface="Frutiger LT Com 55 Roman" pitchFamily="34" charset="0"/>
              </a:rPr>
              <a:t>Assessment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13" name="Rechteck 12"/>
          <p:cNvSpPr/>
          <p:nvPr/>
        </p:nvSpPr>
        <p:spPr bwMode="auto">
          <a:xfrm>
            <a:off x="466725" y="1763524"/>
            <a:ext cx="3348000" cy="3168452"/>
          </a:xfrm>
          <a:prstGeom prst="rect">
            <a:avLst/>
          </a:prstGeom>
          <a:solidFill>
            <a:schemeClr val="accent3"/>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27" name="Freihandform 26"/>
          <p:cNvSpPr/>
          <p:nvPr/>
        </p:nvSpPr>
        <p:spPr bwMode="auto">
          <a:xfrm rot="16200000">
            <a:off x="1671736" y="2760413"/>
            <a:ext cx="2191407"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33" name="Freihandform 32"/>
          <p:cNvSpPr/>
          <p:nvPr/>
        </p:nvSpPr>
        <p:spPr bwMode="auto">
          <a:xfrm rot="5400000">
            <a:off x="420318" y="2683568"/>
            <a:ext cx="1975382"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cxnSp>
        <p:nvCxnSpPr>
          <p:cNvPr id="35" name="Gerade Verbindung mit Pfeil 34"/>
          <p:cNvCxnSpPr/>
          <p:nvPr/>
        </p:nvCxnSpPr>
        <p:spPr bwMode="auto">
          <a:xfrm>
            <a:off x="971600" y="2051556"/>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a:off x="971600" y="2051556"/>
            <a:ext cx="934689"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flipH="1">
            <a:off x="2060104" y="2051556"/>
            <a:ext cx="1134203"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mit Pfeil 40"/>
          <p:cNvCxnSpPr/>
          <p:nvPr/>
        </p:nvCxnSpPr>
        <p:spPr bwMode="auto">
          <a:xfrm>
            <a:off x="3198955" y="2020388"/>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Gruppieren 43"/>
          <p:cNvGrpSpPr/>
          <p:nvPr/>
        </p:nvGrpSpPr>
        <p:grpSpPr>
          <a:xfrm rot="5400000">
            <a:off x="943812" y="3391920"/>
            <a:ext cx="198946" cy="576709"/>
            <a:chOff x="4572000" y="2241290"/>
            <a:chExt cx="360040" cy="1043694"/>
          </a:xfrm>
          <a:solidFill>
            <a:schemeClr val="accent4"/>
          </a:solidFill>
        </p:grpSpPr>
        <p:sp>
          <p:nvSpPr>
            <p:cNvPr id="42" name="Gleichschenkliges Dreieck 41"/>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43" name="Rechteck 42"/>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grpSp>
        <p:nvGrpSpPr>
          <p:cNvPr id="45" name="Gruppieren 44"/>
          <p:cNvGrpSpPr/>
          <p:nvPr/>
        </p:nvGrpSpPr>
        <p:grpSpPr>
          <a:xfrm rot="16200000" flipH="1">
            <a:off x="3104052" y="2366731"/>
            <a:ext cx="198946" cy="576709"/>
            <a:chOff x="4572000" y="2241290"/>
            <a:chExt cx="360040" cy="1043694"/>
          </a:xfrm>
          <a:solidFill>
            <a:schemeClr val="accent4"/>
          </a:solidFill>
        </p:grpSpPr>
        <p:sp>
          <p:nvSpPr>
            <p:cNvPr id="46" name="Gleichschenkliges Dreieck 45"/>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47" name="Rechteck 46"/>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sp>
        <p:nvSpPr>
          <p:cNvPr id="48" name="Freihandform 47"/>
          <p:cNvSpPr/>
          <p:nvPr/>
        </p:nvSpPr>
        <p:spPr bwMode="auto">
          <a:xfrm>
            <a:off x="457200" y="4229346"/>
            <a:ext cx="3348000" cy="711822"/>
          </a:xfrm>
          <a:custGeom>
            <a:avLst/>
            <a:gdLst>
              <a:gd name="connsiteX0" fmla="*/ 0 w 3484179"/>
              <a:gd name="connsiteY0" fmla="*/ 696057 h 711822"/>
              <a:gd name="connsiteX1" fmla="*/ 362607 w 3484179"/>
              <a:gd name="connsiteY1" fmla="*/ 380746 h 711822"/>
              <a:gd name="connsiteX2" fmla="*/ 945931 w 3484179"/>
              <a:gd name="connsiteY2" fmla="*/ 364981 h 711822"/>
              <a:gd name="connsiteX3" fmla="*/ 1182414 w 3484179"/>
              <a:gd name="connsiteY3" fmla="*/ 128498 h 711822"/>
              <a:gd name="connsiteX4" fmla="*/ 1671145 w 3484179"/>
              <a:gd name="connsiteY4" fmla="*/ 160029 h 711822"/>
              <a:gd name="connsiteX5" fmla="*/ 2159876 w 3484179"/>
              <a:gd name="connsiteY5" fmla="*/ 2374 h 711822"/>
              <a:gd name="connsiteX6" fmla="*/ 2617076 w 3484179"/>
              <a:gd name="connsiteY6" fmla="*/ 301919 h 711822"/>
              <a:gd name="connsiteX7" fmla="*/ 2963917 w 3484179"/>
              <a:gd name="connsiteY7" fmla="*/ 380746 h 711822"/>
              <a:gd name="connsiteX8" fmla="*/ 3484179 w 3484179"/>
              <a:gd name="connsiteY8" fmla="*/ 711822 h 7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179" h="711822">
                <a:moveTo>
                  <a:pt x="0" y="696057"/>
                </a:moveTo>
                <a:cubicBezTo>
                  <a:pt x="102476" y="565991"/>
                  <a:pt x="204952" y="435925"/>
                  <a:pt x="362607" y="380746"/>
                </a:cubicBezTo>
                <a:cubicBezTo>
                  <a:pt x="520262" y="325567"/>
                  <a:pt x="809297" y="407022"/>
                  <a:pt x="945931" y="364981"/>
                </a:cubicBezTo>
                <a:cubicBezTo>
                  <a:pt x="1082565" y="322940"/>
                  <a:pt x="1061545" y="162657"/>
                  <a:pt x="1182414" y="128498"/>
                </a:cubicBezTo>
                <a:cubicBezTo>
                  <a:pt x="1303283" y="94339"/>
                  <a:pt x="1508235" y="181050"/>
                  <a:pt x="1671145" y="160029"/>
                </a:cubicBezTo>
                <a:cubicBezTo>
                  <a:pt x="1834055" y="139008"/>
                  <a:pt x="2002221" y="-21274"/>
                  <a:pt x="2159876" y="2374"/>
                </a:cubicBezTo>
                <a:cubicBezTo>
                  <a:pt x="2317531" y="26022"/>
                  <a:pt x="2483069" y="238857"/>
                  <a:pt x="2617076" y="301919"/>
                </a:cubicBezTo>
                <a:cubicBezTo>
                  <a:pt x="2751083" y="364981"/>
                  <a:pt x="2819400" y="312429"/>
                  <a:pt x="2963917" y="380746"/>
                </a:cubicBezTo>
                <a:cubicBezTo>
                  <a:pt x="3108434" y="449063"/>
                  <a:pt x="3296306" y="580442"/>
                  <a:pt x="3484179" y="711822"/>
                </a:cubicBezTo>
              </a:path>
            </a:pathLst>
          </a:cu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nvGrpSpPr>
          <p:cNvPr id="73" name="Gruppieren 72"/>
          <p:cNvGrpSpPr/>
          <p:nvPr/>
        </p:nvGrpSpPr>
        <p:grpSpPr>
          <a:xfrm>
            <a:off x="5292456" y="1763524"/>
            <a:ext cx="3384000" cy="3177644"/>
            <a:chOff x="5292456" y="1763524"/>
            <a:chExt cx="3384000" cy="3177644"/>
          </a:xfrm>
        </p:grpSpPr>
        <p:sp>
          <p:nvSpPr>
            <p:cNvPr id="49" name="Rechteck 48"/>
            <p:cNvSpPr/>
            <p:nvPr/>
          </p:nvSpPr>
          <p:spPr bwMode="auto">
            <a:xfrm>
              <a:off x="5301981" y="1763524"/>
              <a:ext cx="3348000" cy="3168452"/>
            </a:xfrm>
            <a:prstGeom prst="rect">
              <a:avLst/>
            </a:prstGeom>
            <a:solidFill>
              <a:schemeClr val="accent3"/>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cxnSp>
          <p:nvCxnSpPr>
            <p:cNvPr id="65" name="Gerade Verbindung 64"/>
            <p:cNvCxnSpPr/>
            <p:nvPr/>
          </p:nvCxnSpPr>
          <p:spPr bwMode="auto">
            <a:xfrm>
              <a:off x="5637512" y="2339588"/>
              <a:ext cx="2707075" cy="0"/>
            </a:xfrm>
            <a:prstGeom prst="line">
              <a:avLst/>
            </a:prstGeom>
            <a:noFill/>
            <a:ln w="38100" cap="flat" cmpd="sng" algn="ctr">
              <a:solidFill>
                <a:srgbClr val="FF006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p:nvPr/>
          </p:nvCxnSpPr>
          <p:spPr bwMode="auto">
            <a:xfrm>
              <a:off x="5637512" y="3851756"/>
              <a:ext cx="2707075" cy="0"/>
            </a:xfrm>
            <a:prstGeom prst="line">
              <a:avLst/>
            </a:prstGeom>
            <a:noFill/>
            <a:ln w="38100" cap="flat" cmpd="sng" algn="ctr">
              <a:solidFill>
                <a:srgbClr val="FF006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hteck 66"/>
            <p:cNvSpPr/>
            <p:nvPr/>
          </p:nvSpPr>
          <p:spPr bwMode="auto">
            <a:xfrm>
              <a:off x="5694669" y="3043720"/>
              <a:ext cx="2577910" cy="128432"/>
            </a:xfrm>
            <a:prstGeom prst="rect">
              <a:avLst/>
            </a:prstGeom>
            <a:solidFill>
              <a:schemeClr val="accent5"/>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50" name="Freihandform 49"/>
            <p:cNvSpPr/>
            <p:nvPr/>
          </p:nvSpPr>
          <p:spPr bwMode="auto">
            <a:xfrm rot="16200000">
              <a:off x="6807852" y="2148133"/>
              <a:ext cx="1008161" cy="1391074"/>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51" name="Freihandform 50"/>
            <p:cNvSpPr/>
            <p:nvPr/>
          </p:nvSpPr>
          <p:spPr bwMode="auto">
            <a:xfrm rot="5400000">
              <a:off x="6083666" y="2791580"/>
              <a:ext cx="967270" cy="1359430"/>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cxnSp>
          <p:nvCxnSpPr>
            <p:cNvPr id="52" name="Gerade Verbindung mit Pfeil 51"/>
            <p:cNvCxnSpPr/>
            <p:nvPr/>
          </p:nvCxnSpPr>
          <p:spPr bwMode="auto">
            <a:xfrm>
              <a:off x="5806856" y="2051556"/>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mit Pfeil 52"/>
            <p:cNvCxnSpPr/>
            <p:nvPr/>
          </p:nvCxnSpPr>
          <p:spPr bwMode="auto">
            <a:xfrm>
              <a:off x="5806856" y="2051556"/>
              <a:ext cx="934689"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mit Pfeil 53"/>
            <p:cNvCxnSpPr/>
            <p:nvPr/>
          </p:nvCxnSpPr>
          <p:spPr bwMode="auto">
            <a:xfrm flipH="1">
              <a:off x="6895360" y="2051556"/>
              <a:ext cx="1134203"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mit Pfeil 54"/>
            <p:cNvCxnSpPr/>
            <p:nvPr/>
          </p:nvCxnSpPr>
          <p:spPr bwMode="auto">
            <a:xfrm>
              <a:off x="8034211" y="2020388"/>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Gruppieren 55"/>
            <p:cNvGrpSpPr/>
            <p:nvPr/>
          </p:nvGrpSpPr>
          <p:grpSpPr>
            <a:xfrm rot="5400000">
              <a:off x="5779068" y="3391920"/>
              <a:ext cx="198946" cy="576709"/>
              <a:chOff x="4572000" y="2241290"/>
              <a:chExt cx="360040" cy="1043694"/>
            </a:xfrm>
            <a:solidFill>
              <a:schemeClr val="accent4"/>
            </a:solidFill>
          </p:grpSpPr>
          <p:sp>
            <p:nvSpPr>
              <p:cNvPr id="57" name="Gleichschenkliges Dreieck 56"/>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58" name="Rechteck 57"/>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grpSp>
          <p:nvGrpSpPr>
            <p:cNvPr id="59" name="Gruppieren 58"/>
            <p:cNvGrpSpPr/>
            <p:nvPr/>
          </p:nvGrpSpPr>
          <p:grpSpPr>
            <a:xfrm rot="16200000" flipH="1">
              <a:off x="7939308" y="2366731"/>
              <a:ext cx="198946" cy="576709"/>
              <a:chOff x="4572000" y="2241290"/>
              <a:chExt cx="360040" cy="1043694"/>
            </a:xfrm>
            <a:solidFill>
              <a:schemeClr val="accent4"/>
            </a:solidFill>
          </p:grpSpPr>
          <p:sp>
            <p:nvSpPr>
              <p:cNvPr id="60" name="Gleichschenkliges Dreieck 59"/>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61" name="Rechteck 60"/>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sp>
          <p:nvSpPr>
            <p:cNvPr id="62" name="Freihandform 61"/>
            <p:cNvSpPr/>
            <p:nvPr/>
          </p:nvSpPr>
          <p:spPr bwMode="auto">
            <a:xfrm>
              <a:off x="5292456" y="4229346"/>
              <a:ext cx="3384000" cy="711822"/>
            </a:xfrm>
            <a:custGeom>
              <a:avLst/>
              <a:gdLst>
                <a:gd name="connsiteX0" fmla="*/ 0 w 3484179"/>
                <a:gd name="connsiteY0" fmla="*/ 696057 h 711822"/>
                <a:gd name="connsiteX1" fmla="*/ 362607 w 3484179"/>
                <a:gd name="connsiteY1" fmla="*/ 380746 h 711822"/>
                <a:gd name="connsiteX2" fmla="*/ 945931 w 3484179"/>
                <a:gd name="connsiteY2" fmla="*/ 364981 h 711822"/>
                <a:gd name="connsiteX3" fmla="*/ 1182414 w 3484179"/>
                <a:gd name="connsiteY3" fmla="*/ 128498 h 711822"/>
                <a:gd name="connsiteX4" fmla="*/ 1671145 w 3484179"/>
                <a:gd name="connsiteY4" fmla="*/ 160029 h 711822"/>
                <a:gd name="connsiteX5" fmla="*/ 2159876 w 3484179"/>
                <a:gd name="connsiteY5" fmla="*/ 2374 h 711822"/>
                <a:gd name="connsiteX6" fmla="*/ 2617076 w 3484179"/>
                <a:gd name="connsiteY6" fmla="*/ 301919 h 711822"/>
                <a:gd name="connsiteX7" fmla="*/ 2963917 w 3484179"/>
                <a:gd name="connsiteY7" fmla="*/ 380746 h 711822"/>
                <a:gd name="connsiteX8" fmla="*/ 3484179 w 3484179"/>
                <a:gd name="connsiteY8" fmla="*/ 711822 h 7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179" h="711822">
                  <a:moveTo>
                    <a:pt x="0" y="696057"/>
                  </a:moveTo>
                  <a:cubicBezTo>
                    <a:pt x="102476" y="565991"/>
                    <a:pt x="204952" y="435925"/>
                    <a:pt x="362607" y="380746"/>
                  </a:cubicBezTo>
                  <a:cubicBezTo>
                    <a:pt x="520262" y="325567"/>
                    <a:pt x="809297" y="407022"/>
                    <a:pt x="945931" y="364981"/>
                  </a:cubicBezTo>
                  <a:cubicBezTo>
                    <a:pt x="1082565" y="322940"/>
                    <a:pt x="1061545" y="162657"/>
                    <a:pt x="1182414" y="128498"/>
                  </a:cubicBezTo>
                  <a:cubicBezTo>
                    <a:pt x="1303283" y="94339"/>
                    <a:pt x="1508235" y="181050"/>
                    <a:pt x="1671145" y="160029"/>
                  </a:cubicBezTo>
                  <a:cubicBezTo>
                    <a:pt x="1834055" y="139008"/>
                    <a:pt x="2002221" y="-21274"/>
                    <a:pt x="2159876" y="2374"/>
                  </a:cubicBezTo>
                  <a:cubicBezTo>
                    <a:pt x="2317531" y="26022"/>
                    <a:pt x="2483069" y="238857"/>
                    <a:pt x="2617076" y="301919"/>
                  </a:cubicBezTo>
                  <a:cubicBezTo>
                    <a:pt x="2751083" y="364981"/>
                    <a:pt x="2819400" y="312429"/>
                    <a:pt x="2963917" y="380746"/>
                  </a:cubicBezTo>
                  <a:cubicBezTo>
                    <a:pt x="3108434" y="449063"/>
                    <a:pt x="3296306" y="580442"/>
                    <a:pt x="3484179" y="711822"/>
                  </a:cubicBezTo>
                </a:path>
              </a:pathLst>
            </a:cu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sp>
        <p:nvSpPr>
          <p:cNvPr id="68" name="Textfeld 67"/>
          <p:cNvSpPr txBox="1"/>
          <p:nvPr/>
        </p:nvSpPr>
        <p:spPr>
          <a:xfrm>
            <a:off x="457200" y="5651823"/>
            <a:ext cx="8217554" cy="369332"/>
          </a:xfrm>
          <a:prstGeom prst="rect">
            <a:avLst/>
          </a:prstGeom>
          <a:noFill/>
          <a:ln w="28575">
            <a:solidFill>
              <a:schemeClr val="tx2"/>
            </a:solidFill>
          </a:ln>
        </p:spPr>
        <p:txBody>
          <a:bodyPr wrap="square" rtlCol="0">
            <a:spAutoFit/>
          </a:bodyPr>
          <a:lstStyle/>
          <a:p>
            <a:pPr algn="ctr"/>
            <a:r>
              <a:rPr lang="de-DE" b="1" dirty="0" err="1" smtClean="0"/>
              <a:t>Risk</a:t>
            </a:r>
            <a:r>
              <a:rPr lang="de-DE" dirty="0" smtClean="0"/>
              <a:t> = </a:t>
            </a:r>
            <a:r>
              <a:rPr lang="de-DE" dirty="0" err="1" smtClean="0"/>
              <a:t>Collision</a:t>
            </a:r>
            <a:r>
              <a:rPr lang="de-DE" dirty="0" smtClean="0"/>
              <a:t> </a:t>
            </a:r>
            <a:r>
              <a:rPr lang="de-DE" dirty="0" err="1" smtClean="0"/>
              <a:t>Candidates</a:t>
            </a:r>
            <a:r>
              <a:rPr lang="de-DE" dirty="0" smtClean="0"/>
              <a:t> x </a:t>
            </a:r>
            <a:r>
              <a:rPr lang="de-DE" dirty="0" err="1" smtClean="0"/>
              <a:t>Causation</a:t>
            </a:r>
            <a:r>
              <a:rPr lang="de-DE" dirty="0"/>
              <a:t> </a:t>
            </a:r>
            <a:r>
              <a:rPr lang="de-DE" dirty="0" err="1" smtClean="0"/>
              <a:t>Factor</a:t>
            </a:r>
            <a:r>
              <a:rPr lang="de-DE" dirty="0" smtClean="0"/>
              <a:t>  x </a:t>
            </a:r>
            <a:r>
              <a:rPr lang="de-DE" dirty="0" err="1" smtClean="0"/>
              <a:t>Consequence</a:t>
            </a:r>
            <a:endParaRPr lang="de-DE" dirty="0"/>
          </a:p>
        </p:txBody>
      </p:sp>
      <p:sp>
        <p:nvSpPr>
          <p:cNvPr id="69" name="Rechteck 68"/>
          <p:cNvSpPr/>
          <p:nvPr/>
        </p:nvSpPr>
        <p:spPr bwMode="auto">
          <a:xfrm>
            <a:off x="3942198" y="1772816"/>
            <a:ext cx="1259604" cy="936104"/>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1" i="0" u="none" strike="noStrike" cap="none" normalizeH="0" baseline="0" dirty="0" err="1" smtClean="0">
                <a:ln>
                  <a:noFill/>
                </a:ln>
                <a:solidFill>
                  <a:schemeClr val="tx1"/>
                </a:solidFill>
                <a:effectLst/>
                <a:latin typeface="Frutiger LT Com 55 Roman" pitchFamily="34" charset="0"/>
              </a:rPr>
              <a:t>Step</a:t>
            </a:r>
            <a:r>
              <a:rPr kumimoji="0" lang="de-DE" sz="1800" b="1" i="0" u="none" strike="noStrike" cap="none" normalizeH="0" baseline="0" dirty="0" smtClean="0">
                <a:ln>
                  <a:noFill/>
                </a:ln>
                <a:solidFill>
                  <a:schemeClr val="tx1"/>
                </a:solidFill>
                <a:effectLst/>
                <a:latin typeface="Frutiger LT Com 55 Roman" pitchFamily="34" charset="0"/>
              </a:rPr>
              <a:t> 2</a:t>
            </a:r>
            <a:r>
              <a:rPr kumimoji="0" lang="de-DE" sz="1800" b="0" i="0" u="none" strike="noStrike" cap="none" normalizeH="0" baseline="0" dirty="0" smtClean="0">
                <a:ln>
                  <a:noFill/>
                </a:ln>
                <a:solidFill>
                  <a:schemeClr val="tx1"/>
                </a:solidFill>
                <a:effectLst/>
                <a:latin typeface="Frutiger LT Com 55 Roman" pitchFamily="34" charset="0"/>
              </a:rPr>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err="1" smtClean="0">
                <a:ln>
                  <a:noFill/>
                </a:ln>
                <a:solidFill>
                  <a:schemeClr val="tx1"/>
                </a:solidFill>
                <a:effectLst/>
                <a:latin typeface="Frutiger LT Com 55 Roman" pitchFamily="34" charset="0"/>
              </a:rPr>
              <a:t>Risk</a:t>
            </a:r>
            <a:r>
              <a:rPr kumimoji="0" lang="de-DE" sz="1800" b="0" i="0" u="none" strike="noStrike" cap="none" normalizeH="0" baseline="0" dirty="0" smtClean="0">
                <a:ln>
                  <a:noFill/>
                </a:ln>
                <a:solidFill>
                  <a:schemeClr val="tx1"/>
                </a:solidFill>
                <a:effectLst/>
                <a:latin typeface="Frutiger LT Com 55 Roman" pitchFamily="34" charset="0"/>
              </a:rPr>
              <a:t>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smtClean="0">
                <a:ln>
                  <a:noFill/>
                </a:ln>
                <a:solidFill>
                  <a:schemeClr val="tx1"/>
                </a:solidFill>
                <a:effectLst/>
                <a:latin typeface="Frutiger LT Com 55 Roman" pitchFamily="34" charset="0"/>
              </a:rPr>
              <a:t>Assessment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72" name="Textfeld 71"/>
          <p:cNvSpPr txBox="1"/>
          <p:nvPr/>
        </p:nvSpPr>
        <p:spPr>
          <a:xfrm>
            <a:off x="466725" y="5055567"/>
            <a:ext cx="8198504" cy="461665"/>
          </a:xfrm>
          <a:prstGeom prst="rect">
            <a:avLst/>
          </a:prstGeom>
          <a:noFill/>
        </p:spPr>
        <p:txBody>
          <a:bodyPr wrap="square" rtlCol="0">
            <a:spAutoFit/>
          </a:bodyPr>
          <a:lstStyle/>
          <a:p>
            <a:pPr algn="ctr"/>
            <a:r>
              <a:rPr lang="de-DE" sz="2400" b="1" dirty="0" err="1" smtClean="0">
                <a:solidFill>
                  <a:schemeClr val="accent1"/>
                </a:solidFill>
              </a:rPr>
              <a:t>We</a:t>
            </a:r>
            <a:r>
              <a:rPr lang="de-DE" sz="2400" b="1" dirty="0" smtClean="0">
                <a:solidFill>
                  <a:schemeClr val="accent1"/>
                </a:solidFill>
              </a:rPr>
              <a:t> </a:t>
            </a:r>
            <a:r>
              <a:rPr lang="de-DE" sz="2400" b="1" dirty="0" err="1" smtClean="0">
                <a:solidFill>
                  <a:schemeClr val="accent1"/>
                </a:solidFill>
              </a:rPr>
              <a:t>know</a:t>
            </a:r>
            <a:r>
              <a:rPr lang="de-DE" sz="2400" b="1" dirty="0" smtClean="0">
                <a:solidFill>
                  <a:schemeClr val="accent1"/>
                </a:solidFill>
              </a:rPr>
              <a:t> </a:t>
            </a:r>
            <a:r>
              <a:rPr lang="de-DE" sz="2400" b="1" dirty="0" err="1" smtClean="0">
                <a:solidFill>
                  <a:schemeClr val="accent1"/>
                </a:solidFill>
              </a:rPr>
              <a:t>how</a:t>
            </a:r>
            <a:r>
              <a:rPr lang="de-DE" sz="2400" b="1" dirty="0" smtClean="0">
                <a:solidFill>
                  <a:schemeClr val="accent1"/>
                </a:solidFill>
              </a:rPr>
              <a:t> </a:t>
            </a:r>
            <a:r>
              <a:rPr lang="de-DE" sz="2400" b="1" dirty="0" err="1" smtClean="0">
                <a:solidFill>
                  <a:schemeClr val="accent1"/>
                </a:solidFill>
              </a:rPr>
              <a:t>geometry</a:t>
            </a:r>
            <a:r>
              <a:rPr lang="de-DE" sz="2400" b="1" dirty="0" smtClean="0">
                <a:solidFill>
                  <a:schemeClr val="accent1"/>
                </a:solidFill>
              </a:rPr>
              <a:t> </a:t>
            </a:r>
            <a:r>
              <a:rPr lang="de-DE" sz="2400" b="1" dirty="0" err="1" smtClean="0">
                <a:solidFill>
                  <a:schemeClr val="accent1"/>
                </a:solidFill>
              </a:rPr>
              <a:t>changes</a:t>
            </a:r>
            <a:r>
              <a:rPr lang="de-DE" sz="2400" b="1" dirty="0" smtClean="0">
                <a:solidFill>
                  <a:schemeClr val="accent1"/>
                </a:solidFill>
              </a:rPr>
              <a:t>!</a:t>
            </a:r>
            <a:endParaRPr lang="en-US" sz="2400" b="1" dirty="0">
              <a:solidFill>
                <a:schemeClr val="accent1"/>
              </a:solidFill>
            </a:endParaRPr>
          </a:p>
        </p:txBody>
      </p:sp>
    </p:spTree>
    <p:extLst>
      <p:ext uri="{BB962C8B-B14F-4D97-AF65-F5344CB8AC3E}">
        <p14:creationId xmlns:p14="http://schemas.microsoft.com/office/powerpoint/2010/main" val="393266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6725" y="334800"/>
            <a:ext cx="8208000" cy="738664"/>
          </a:xfrm>
        </p:spPr>
        <p:txBody>
          <a:bodyPr/>
          <a:lstStyle/>
          <a:p>
            <a:r>
              <a:rPr lang="de-DE" dirty="0" err="1" smtClean="0"/>
              <a:t>Today‘s</a:t>
            </a:r>
            <a:r>
              <a:rPr lang="de-DE" dirty="0" smtClean="0"/>
              <a:t> </a:t>
            </a:r>
            <a:r>
              <a:rPr lang="de-DE" dirty="0" err="1" smtClean="0"/>
              <a:t>approach</a:t>
            </a:r>
            <a:r>
              <a:rPr lang="de-DE" dirty="0" smtClean="0"/>
              <a:t>: STM in </a:t>
            </a:r>
            <a:r>
              <a:rPr lang="de-DE" dirty="0" err="1" smtClean="0"/>
              <a:t>iWrap</a:t>
            </a:r>
            <a:r>
              <a:rPr lang="de-DE" dirty="0" smtClean="0"/>
              <a:t> </a:t>
            </a:r>
            <a:r>
              <a:rPr lang="de-DE" dirty="0" err="1" smtClean="0"/>
              <a:t>MkII</a:t>
            </a:r>
            <a:r>
              <a:rPr lang="de-DE" dirty="0" smtClean="0"/>
              <a:t> (</a:t>
            </a:r>
            <a:r>
              <a:rPr lang="de-DE" dirty="0" err="1" smtClean="0"/>
              <a:t>Example</a:t>
            </a:r>
            <a:r>
              <a:rPr lang="de-DE" dirty="0" smtClean="0"/>
              <a:t>)</a:t>
            </a:r>
            <a:br>
              <a:rPr lang="de-DE" dirty="0" smtClean="0"/>
            </a:br>
            <a:r>
              <a:rPr lang="de-DE" b="0" dirty="0" smtClean="0"/>
              <a:t>Organisational </a:t>
            </a:r>
            <a:r>
              <a:rPr lang="de-DE" b="0" dirty="0" err="1" smtClean="0"/>
              <a:t>changes</a:t>
            </a:r>
            <a:r>
              <a:rPr lang="de-DE" b="0" dirty="0" smtClean="0"/>
              <a:t> </a:t>
            </a:r>
            <a:r>
              <a:rPr lang="de-DE" b="0" dirty="0" err="1" smtClean="0"/>
              <a:t>hard</a:t>
            </a:r>
            <a:r>
              <a:rPr lang="de-DE" b="0" dirty="0" smtClean="0"/>
              <a:t> </a:t>
            </a:r>
            <a:r>
              <a:rPr lang="de-DE" b="0" dirty="0" err="1" smtClean="0"/>
              <a:t>to</a:t>
            </a:r>
            <a:r>
              <a:rPr lang="de-DE" b="0" dirty="0" smtClean="0"/>
              <a:t> </a:t>
            </a:r>
            <a:r>
              <a:rPr lang="de-DE" b="0" dirty="0" err="1" smtClean="0"/>
              <a:t>assess</a:t>
            </a:r>
            <a:r>
              <a:rPr lang="de-DE" b="0" dirty="0" smtClean="0"/>
              <a:t> </a:t>
            </a:r>
            <a:r>
              <a:rPr lang="de-DE" b="0" dirty="0" err="1" smtClean="0"/>
              <a:t>by</a:t>
            </a:r>
            <a:r>
              <a:rPr lang="de-DE" b="0" dirty="0" smtClean="0"/>
              <a:t> </a:t>
            </a:r>
            <a:r>
              <a:rPr lang="de-DE" b="0" dirty="0" err="1" smtClean="0"/>
              <a:t>suggested</a:t>
            </a:r>
            <a:r>
              <a:rPr lang="de-DE" b="0" dirty="0" smtClean="0"/>
              <a:t> </a:t>
            </a:r>
            <a:r>
              <a:rPr lang="de-DE" b="0" dirty="0" err="1" smtClean="0"/>
              <a:t>methods</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6</a:t>
            </a:fld>
            <a:endParaRPr lang="de-DE" dirty="0"/>
          </a:p>
        </p:txBody>
      </p:sp>
      <p:sp>
        <p:nvSpPr>
          <p:cNvPr id="22" name="Rechteck 21"/>
          <p:cNvSpPr/>
          <p:nvPr/>
        </p:nvSpPr>
        <p:spPr bwMode="auto">
          <a:xfrm>
            <a:off x="466725" y="1773238"/>
            <a:ext cx="2016224" cy="936104"/>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1" i="0" u="none" strike="noStrike" cap="none" normalizeH="0" baseline="0" dirty="0" err="1" smtClean="0">
                <a:ln>
                  <a:noFill/>
                </a:ln>
                <a:solidFill>
                  <a:schemeClr val="tx1"/>
                </a:solidFill>
                <a:effectLst/>
                <a:latin typeface="Frutiger LT Com 55 Roman" pitchFamily="34" charset="0"/>
              </a:rPr>
              <a:t>Step</a:t>
            </a:r>
            <a:r>
              <a:rPr kumimoji="0" lang="de-DE" sz="1800" b="1" i="0" u="none" strike="noStrike" cap="none" normalizeH="0" baseline="0" dirty="0" smtClean="0">
                <a:ln>
                  <a:noFill/>
                </a:ln>
                <a:solidFill>
                  <a:schemeClr val="tx1"/>
                </a:solidFill>
                <a:effectLst/>
                <a:latin typeface="Frutiger LT Com 55 Roman" pitchFamily="34" charset="0"/>
              </a:rPr>
              <a:t> 2</a:t>
            </a:r>
            <a:r>
              <a:rPr kumimoji="0" lang="de-DE" sz="1800" b="0" i="0" u="none" strike="noStrike" cap="none" normalizeH="0" baseline="0" dirty="0" smtClean="0">
                <a:ln>
                  <a:noFill/>
                </a:ln>
                <a:solidFill>
                  <a:schemeClr val="tx1"/>
                </a:solidFill>
                <a:effectLst/>
                <a:latin typeface="Frutiger LT Com 55 Roman" pitchFamily="34" charset="0"/>
              </a:rPr>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err="1" smtClean="0">
                <a:ln>
                  <a:noFill/>
                </a:ln>
                <a:solidFill>
                  <a:schemeClr val="tx1"/>
                </a:solidFill>
                <a:effectLst/>
                <a:latin typeface="Frutiger LT Com 55 Roman" pitchFamily="34" charset="0"/>
              </a:rPr>
              <a:t>Risk</a:t>
            </a:r>
            <a:r>
              <a:rPr kumimoji="0" lang="de-DE" sz="1800" b="0" i="0" u="none" strike="noStrike" cap="none" normalizeH="0" baseline="0" dirty="0" smtClean="0">
                <a:ln>
                  <a:noFill/>
                </a:ln>
                <a:solidFill>
                  <a:schemeClr val="tx1"/>
                </a:solidFill>
                <a:effectLst/>
                <a:latin typeface="Frutiger LT Com 55 Roman" pitchFamily="34" charset="0"/>
              </a:rPr>
              <a:t>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smtClean="0">
                <a:ln>
                  <a:noFill/>
                </a:ln>
                <a:solidFill>
                  <a:schemeClr val="tx1"/>
                </a:solidFill>
                <a:effectLst/>
                <a:latin typeface="Frutiger LT Com 55 Roman" pitchFamily="34" charset="0"/>
              </a:rPr>
              <a:t>Assessment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13" name="Rechteck 12"/>
          <p:cNvSpPr/>
          <p:nvPr/>
        </p:nvSpPr>
        <p:spPr bwMode="auto">
          <a:xfrm>
            <a:off x="466725" y="1763524"/>
            <a:ext cx="3348000" cy="3168452"/>
          </a:xfrm>
          <a:prstGeom prst="rect">
            <a:avLst/>
          </a:prstGeom>
          <a:solidFill>
            <a:schemeClr val="accent3"/>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27" name="Freihandform 26"/>
          <p:cNvSpPr/>
          <p:nvPr/>
        </p:nvSpPr>
        <p:spPr bwMode="auto">
          <a:xfrm rot="16200000">
            <a:off x="1671736" y="2760413"/>
            <a:ext cx="2191407"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33" name="Freihandform 32"/>
          <p:cNvSpPr/>
          <p:nvPr/>
        </p:nvSpPr>
        <p:spPr bwMode="auto">
          <a:xfrm rot="5400000">
            <a:off x="420318" y="2683568"/>
            <a:ext cx="1975382"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cxnSp>
        <p:nvCxnSpPr>
          <p:cNvPr id="35" name="Gerade Verbindung mit Pfeil 34"/>
          <p:cNvCxnSpPr/>
          <p:nvPr/>
        </p:nvCxnSpPr>
        <p:spPr bwMode="auto">
          <a:xfrm>
            <a:off x="971600" y="2051556"/>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a:off x="971600" y="2051556"/>
            <a:ext cx="934689"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flipH="1">
            <a:off x="2060104" y="2051556"/>
            <a:ext cx="1134203"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mit Pfeil 40"/>
          <p:cNvCxnSpPr/>
          <p:nvPr/>
        </p:nvCxnSpPr>
        <p:spPr bwMode="auto">
          <a:xfrm>
            <a:off x="3198955" y="2020388"/>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Gruppieren 43"/>
          <p:cNvGrpSpPr/>
          <p:nvPr/>
        </p:nvGrpSpPr>
        <p:grpSpPr>
          <a:xfrm rot="5400000">
            <a:off x="943812" y="3391920"/>
            <a:ext cx="198946" cy="576709"/>
            <a:chOff x="4572000" y="2241290"/>
            <a:chExt cx="360040" cy="1043694"/>
          </a:xfrm>
          <a:solidFill>
            <a:schemeClr val="accent4"/>
          </a:solidFill>
        </p:grpSpPr>
        <p:sp>
          <p:nvSpPr>
            <p:cNvPr id="42" name="Gleichschenkliges Dreieck 41"/>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43" name="Rechteck 42"/>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grpSp>
        <p:nvGrpSpPr>
          <p:cNvPr id="45" name="Gruppieren 44"/>
          <p:cNvGrpSpPr/>
          <p:nvPr/>
        </p:nvGrpSpPr>
        <p:grpSpPr>
          <a:xfrm rot="16200000" flipH="1">
            <a:off x="3104052" y="2366731"/>
            <a:ext cx="198946" cy="576709"/>
            <a:chOff x="4572000" y="2241290"/>
            <a:chExt cx="360040" cy="1043694"/>
          </a:xfrm>
          <a:solidFill>
            <a:schemeClr val="accent4"/>
          </a:solidFill>
        </p:grpSpPr>
        <p:sp>
          <p:nvSpPr>
            <p:cNvPr id="46" name="Gleichschenkliges Dreieck 45"/>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47" name="Rechteck 46"/>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sp>
        <p:nvSpPr>
          <p:cNvPr id="48" name="Freihandform 47"/>
          <p:cNvSpPr/>
          <p:nvPr/>
        </p:nvSpPr>
        <p:spPr bwMode="auto">
          <a:xfrm>
            <a:off x="457200" y="4229346"/>
            <a:ext cx="3348000" cy="711822"/>
          </a:xfrm>
          <a:custGeom>
            <a:avLst/>
            <a:gdLst>
              <a:gd name="connsiteX0" fmla="*/ 0 w 3484179"/>
              <a:gd name="connsiteY0" fmla="*/ 696057 h 711822"/>
              <a:gd name="connsiteX1" fmla="*/ 362607 w 3484179"/>
              <a:gd name="connsiteY1" fmla="*/ 380746 h 711822"/>
              <a:gd name="connsiteX2" fmla="*/ 945931 w 3484179"/>
              <a:gd name="connsiteY2" fmla="*/ 364981 h 711822"/>
              <a:gd name="connsiteX3" fmla="*/ 1182414 w 3484179"/>
              <a:gd name="connsiteY3" fmla="*/ 128498 h 711822"/>
              <a:gd name="connsiteX4" fmla="*/ 1671145 w 3484179"/>
              <a:gd name="connsiteY4" fmla="*/ 160029 h 711822"/>
              <a:gd name="connsiteX5" fmla="*/ 2159876 w 3484179"/>
              <a:gd name="connsiteY5" fmla="*/ 2374 h 711822"/>
              <a:gd name="connsiteX6" fmla="*/ 2617076 w 3484179"/>
              <a:gd name="connsiteY6" fmla="*/ 301919 h 711822"/>
              <a:gd name="connsiteX7" fmla="*/ 2963917 w 3484179"/>
              <a:gd name="connsiteY7" fmla="*/ 380746 h 711822"/>
              <a:gd name="connsiteX8" fmla="*/ 3484179 w 3484179"/>
              <a:gd name="connsiteY8" fmla="*/ 711822 h 7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179" h="711822">
                <a:moveTo>
                  <a:pt x="0" y="696057"/>
                </a:moveTo>
                <a:cubicBezTo>
                  <a:pt x="102476" y="565991"/>
                  <a:pt x="204952" y="435925"/>
                  <a:pt x="362607" y="380746"/>
                </a:cubicBezTo>
                <a:cubicBezTo>
                  <a:pt x="520262" y="325567"/>
                  <a:pt x="809297" y="407022"/>
                  <a:pt x="945931" y="364981"/>
                </a:cubicBezTo>
                <a:cubicBezTo>
                  <a:pt x="1082565" y="322940"/>
                  <a:pt x="1061545" y="162657"/>
                  <a:pt x="1182414" y="128498"/>
                </a:cubicBezTo>
                <a:cubicBezTo>
                  <a:pt x="1303283" y="94339"/>
                  <a:pt x="1508235" y="181050"/>
                  <a:pt x="1671145" y="160029"/>
                </a:cubicBezTo>
                <a:cubicBezTo>
                  <a:pt x="1834055" y="139008"/>
                  <a:pt x="2002221" y="-21274"/>
                  <a:pt x="2159876" y="2374"/>
                </a:cubicBezTo>
                <a:cubicBezTo>
                  <a:pt x="2317531" y="26022"/>
                  <a:pt x="2483069" y="238857"/>
                  <a:pt x="2617076" y="301919"/>
                </a:cubicBezTo>
                <a:cubicBezTo>
                  <a:pt x="2751083" y="364981"/>
                  <a:pt x="2819400" y="312429"/>
                  <a:pt x="2963917" y="380746"/>
                </a:cubicBezTo>
                <a:cubicBezTo>
                  <a:pt x="3108434" y="449063"/>
                  <a:pt x="3296306" y="580442"/>
                  <a:pt x="3484179" y="711822"/>
                </a:cubicBezTo>
              </a:path>
            </a:pathLst>
          </a:cu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69" name="Rechteck 68"/>
          <p:cNvSpPr/>
          <p:nvPr/>
        </p:nvSpPr>
        <p:spPr bwMode="auto">
          <a:xfrm>
            <a:off x="3942198" y="1772816"/>
            <a:ext cx="1259604" cy="936104"/>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1" i="0" u="none" strike="noStrike" cap="none" normalizeH="0" baseline="0" dirty="0" err="1" smtClean="0">
                <a:ln>
                  <a:noFill/>
                </a:ln>
                <a:solidFill>
                  <a:schemeClr val="tx1"/>
                </a:solidFill>
                <a:effectLst/>
                <a:latin typeface="Frutiger LT Com 55 Roman" pitchFamily="34" charset="0"/>
              </a:rPr>
              <a:t>Step</a:t>
            </a:r>
            <a:r>
              <a:rPr kumimoji="0" lang="de-DE" sz="1800" b="1" i="0" u="none" strike="noStrike" cap="none" normalizeH="0" baseline="0" dirty="0" smtClean="0">
                <a:ln>
                  <a:noFill/>
                </a:ln>
                <a:solidFill>
                  <a:schemeClr val="tx1"/>
                </a:solidFill>
                <a:effectLst/>
                <a:latin typeface="Frutiger LT Com 55 Roman" pitchFamily="34" charset="0"/>
              </a:rPr>
              <a:t> 2</a:t>
            </a:r>
            <a:r>
              <a:rPr kumimoji="0" lang="de-DE" sz="1800" b="0" i="0" u="none" strike="noStrike" cap="none" normalizeH="0" baseline="0" dirty="0" smtClean="0">
                <a:ln>
                  <a:noFill/>
                </a:ln>
                <a:solidFill>
                  <a:schemeClr val="tx1"/>
                </a:solidFill>
                <a:effectLst/>
                <a:latin typeface="Frutiger LT Com 55 Roman" pitchFamily="34" charset="0"/>
              </a:rPr>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err="1" smtClean="0">
                <a:ln>
                  <a:noFill/>
                </a:ln>
                <a:solidFill>
                  <a:schemeClr val="tx1"/>
                </a:solidFill>
                <a:effectLst/>
                <a:latin typeface="Frutiger LT Com 55 Roman" pitchFamily="34" charset="0"/>
              </a:rPr>
              <a:t>Risk</a:t>
            </a:r>
            <a:r>
              <a:rPr kumimoji="0" lang="de-DE" sz="1800" b="0" i="0" u="none" strike="noStrike" cap="none" normalizeH="0" baseline="0" dirty="0" smtClean="0">
                <a:ln>
                  <a:noFill/>
                </a:ln>
                <a:solidFill>
                  <a:schemeClr val="tx1"/>
                </a:solidFill>
                <a:effectLst/>
                <a:latin typeface="Frutiger LT Com 55 Roman" pitchFamily="34" charset="0"/>
              </a:rPr>
              <a:t>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smtClean="0">
                <a:ln>
                  <a:noFill/>
                </a:ln>
                <a:solidFill>
                  <a:schemeClr val="tx1"/>
                </a:solidFill>
                <a:effectLst/>
                <a:latin typeface="Frutiger LT Com 55 Roman" pitchFamily="34" charset="0"/>
              </a:rPr>
              <a:t>Assessment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grpSp>
        <p:nvGrpSpPr>
          <p:cNvPr id="2" name="Gruppieren 1"/>
          <p:cNvGrpSpPr/>
          <p:nvPr/>
        </p:nvGrpSpPr>
        <p:grpSpPr>
          <a:xfrm>
            <a:off x="5319750" y="1773238"/>
            <a:ext cx="3357525" cy="3177644"/>
            <a:chOff x="5319750" y="1773238"/>
            <a:chExt cx="3357525" cy="3177644"/>
          </a:xfrm>
        </p:grpSpPr>
        <p:sp>
          <p:nvSpPr>
            <p:cNvPr id="40" name="Rechteck 39"/>
            <p:cNvSpPr/>
            <p:nvPr/>
          </p:nvSpPr>
          <p:spPr bwMode="auto">
            <a:xfrm>
              <a:off x="5329275" y="1782952"/>
              <a:ext cx="2016224" cy="936104"/>
            </a:xfrm>
            <a:prstGeom prst="rect">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 typeface="Wingdings" pitchFamily="2" charset="2"/>
                <a:buNone/>
                <a:tabLst/>
              </a:pPr>
              <a:r>
                <a:rPr kumimoji="0" lang="de-DE" sz="1800" b="1" i="0" u="none" strike="noStrike" cap="none" normalizeH="0" baseline="0" dirty="0" err="1" smtClean="0">
                  <a:ln>
                    <a:noFill/>
                  </a:ln>
                  <a:solidFill>
                    <a:schemeClr val="tx1"/>
                  </a:solidFill>
                  <a:effectLst/>
                  <a:latin typeface="Frutiger LT Com 55 Roman" pitchFamily="34" charset="0"/>
                </a:rPr>
                <a:t>Step</a:t>
              </a:r>
              <a:r>
                <a:rPr kumimoji="0" lang="de-DE" sz="1800" b="1" i="0" u="none" strike="noStrike" cap="none" normalizeH="0" baseline="0" dirty="0" smtClean="0">
                  <a:ln>
                    <a:noFill/>
                  </a:ln>
                  <a:solidFill>
                    <a:schemeClr val="tx1"/>
                  </a:solidFill>
                  <a:effectLst/>
                  <a:latin typeface="Frutiger LT Com 55 Roman" pitchFamily="34" charset="0"/>
                </a:rPr>
                <a:t> 2</a:t>
              </a:r>
              <a:r>
                <a:rPr kumimoji="0" lang="de-DE" sz="1800" b="0" i="0" u="none" strike="noStrike" cap="none" normalizeH="0" baseline="0" dirty="0" smtClean="0">
                  <a:ln>
                    <a:noFill/>
                  </a:ln>
                  <a:solidFill>
                    <a:schemeClr val="tx1"/>
                  </a:solidFill>
                  <a:effectLst/>
                  <a:latin typeface="Frutiger LT Com 55 Roman" pitchFamily="34" charset="0"/>
                </a:rPr>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err="1" smtClean="0">
                  <a:ln>
                    <a:noFill/>
                  </a:ln>
                  <a:solidFill>
                    <a:schemeClr val="tx1"/>
                  </a:solidFill>
                  <a:effectLst/>
                  <a:latin typeface="Frutiger LT Com 55 Roman" pitchFamily="34" charset="0"/>
                </a:rPr>
                <a:t>Risk</a:t>
              </a:r>
              <a:r>
                <a:rPr kumimoji="0" lang="de-DE" sz="1800" b="0" i="0" u="none" strike="noStrike" cap="none" normalizeH="0" baseline="0" dirty="0" smtClean="0">
                  <a:ln>
                    <a:noFill/>
                  </a:ln>
                  <a:solidFill>
                    <a:schemeClr val="tx1"/>
                  </a:solidFill>
                  <a:effectLst/>
                  <a:latin typeface="Frutiger LT Com 55 Roman" pitchFamily="34" charset="0"/>
                </a:rPr>
                <a:t> </a:t>
              </a:r>
              <a:br>
                <a:rPr kumimoji="0" lang="de-DE" sz="1800" b="0" i="0" u="none" strike="noStrike" cap="none" normalizeH="0" baseline="0" dirty="0" smtClean="0">
                  <a:ln>
                    <a:noFill/>
                  </a:ln>
                  <a:solidFill>
                    <a:schemeClr val="tx1"/>
                  </a:solidFill>
                  <a:effectLst/>
                  <a:latin typeface="Frutiger LT Com 55 Roman" pitchFamily="34" charset="0"/>
                </a:rPr>
              </a:br>
              <a:r>
                <a:rPr kumimoji="0" lang="de-DE" sz="1800" b="0" i="0" u="none" strike="noStrike" cap="none" normalizeH="0" baseline="0" dirty="0" smtClean="0">
                  <a:ln>
                    <a:noFill/>
                  </a:ln>
                  <a:solidFill>
                    <a:schemeClr val="tx1"/>
                  </a:solidFill>
                  <a:effectLst/>
                  <a:latin typeface="Frutiger LT Com 55 Roman" pitchFamily="34" charset="0"/>
                </a:rPr>
                <a:t>Assessment</a:t>
              </a:r>
              <a:endParaRPr kumimoji="0" lang="en-US" sz="1800" b="0" i="0" u="none" strike="noStrike" cap="none" normalizeH="0" baseline="0" dirty="0" smtClean="0">
                <a:ln>
                  <a:noFill/>
                </a:ln>
                <a:solidFill>
                  <a:schemeClr val="tx1"/>
                </a:solidFill>
                <a:effectLst/>
                <a:latin typeface="Frutiger LT Com 55 Roman" pitchFamily="34" charset="0"/>
              </a:endParaRPr>
            </a:p>
          </p:txBody>
        </p:sp>
        <p:sp>
          <p:nvSpPr>
            <p:cNvPr id="63" name="Rechteck 62"/>
            <p:cNvSpPr/>
            <p:nvPr/>
          </p:nvSpPr>
          <p:spPr bwMode="auto">
            <a:xfrm>
              <a:off x="5329275" y="1773238"/>
              <a:ext cx="3348000" cy="3168452"/>
            </a:xfrm>
            <a:prstGeom prst="rect">
              <a:avLst/>
            </a:prstGeom>
            <a:solidFill>
              <a:schemeClr val="accent3"/>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64" name="Freihandform 63"/>
            <p:cNvSpPr/>
            <p:nvPr/>
          </p:nvSpPr>
          <p:spPr bwMode="auto">
            <a:xfrm rot="16200000">
              <a:off x="6534286" y="2770127"/>
              <a:ext cx="2191407"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70" name="Freihandform 69"/>
            <p:cNvSpPr/>
            <p:nvPr/>
          </p:nvSpPr>
          <p:spPr bwMode="auto">
            <a:xfrm rot="5400000">
              <a:off x="5282868" y="2693282"/>
              <a:ext cx="1975382" cy="711358"/>
            </a:xfrm>
            <a:custGeom>
              <a:avLst/>
              <a:gdLst>
                <a:gd name="connsiteX0" fmla="*/ 0 w 2191407"/>
                <a:gd name="connsiteY0" fmla="*/ 709943 h 711358"/>
                <a:gd name="connsiteX1" fmla="*/ 725214 w 2191407"/>
                <a:gd name="connsiteY1" fmla="*/ 599585 h 711358"/>
                <a:gd name="connsiteX2" fmla="*/ 1403131 w 2191407"/>
                <a:gd name="connsiteY2" fmla="*/ 495 h 711358"/>
                <a:gd name="connsiteX3" fmla="*/ 2191407 w 2191407"/>
                <a:gd name="connsiteY3" fmla="*/ 709943 h 711358"/>
              </a:gdLst>
              <a:ahLst/>
              <a:cxnLst>
                <a:cxn ang="0">
                  <a:pos x="connsiteX0" y="connsiteY0"/>
                </a:cxn>
                <a:cxn ang="0">
                  <a:pos x="connsiteX1" y="connsiteY1"/>
                </a:cxn>
                <a:cxn ang="0">
                  <a:pos x="connsiteX2" y="connsiteY2"/>
                </a:cxn>
                <a:cxn ang="0">
                  <a:pos x="connsiteX3" y="connsiteY3"/>
                </a:cxn>
              </a:cxnLst>
              <a:rect l="l" t="t" r="r" b="b"/>
              <a:pathLst>
                <a:path w="2191407" h="711358">
                  <a:moveTo>
                    <a:pt x="0" y="709943"/>
                  </a:moveTo>
                  <a:cubicBezTo>
                    <a:pt x="245679" y="713884"/>
                    <a:pt x="491359" y="717826"/>
                    <a:pt x="725214" y="599585"/>
                  </a:cubicBezTo>
                  <a:cubicBezTo>
                    <a:pt x="959069" y="481344"/>
                    <a:pt x="1158766" y="-17898"/>
                    <a:pt x="1403131" y="495"/>
                  </a:cubicBezTo>
                  <a:cubicBezTo>
                    <a:pt x="1647496" y="18888"/>
                    <a:pt x="1919451" y="364415"/>
                    <a:pt x="2191407" y="709943"/>
                  </a:cubicBezTo>
                </a:path>
              </a:pathLst>
            </a:custGeom>
            <a:no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cxnSp>
          <p:nvCxnSpPr>
            <p:cNvPr id="72" name="Gerade Verbindung mit Pfeil 71"/>
            <p:cNvCxnSpPr/>
            <p:nvPr/>
          </p:nvCxnSpPr>
          <p:spPr bwMode="auto">
            <a:xfrm>
              <a:off x="5834150" y="2061270"/>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mit Pfeil 72"/>
            <p:cNvCxnSpPr/>
            <p:nvPr/>
          </p:nvCxnSpPr>
          <p:spPr bwMode="auto">
            <a:xfrm>
              <a:off x="5834150" y="2061270"/>
              <a:ext cx="934689"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mit Pfeil 73"/>
            <p:cNvCxnSpPr/>
            <p:nvPr/>
          </p:nvCxnSpPr>
          <p:spPr bwMode="auto">
            <a:xfrm flipH="1">
              <a:off x="6922654" y="2061270"/>
              <a:ext cx="1134203"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mit Pfeil 74"/>
            <p:cNvCxnSpPr/>
            <p:nvPr/>
          </p:nvCxnSpPr>
          <p:spPr bwMode="auto">
            <a:xfrm>
              <a:off x="8061505" y="2030102"/>
              <a:ext cx="0" cy="211939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rot="5400000">
              <a:off x="5806362" y="3401634"/>
              <a:ext cx="198946" cy="576709"/>
              <a:chOff x="4572000" y="2241290"/>
              <a:chExt cx="360040" cy="1043694"/>
            </a:xfrm>
            <a:solidFill>
              <a:schemeClr val="accent4"/>
            </a:solidFill>
          </p:grpSpPr>
          <p:sp>
            <p:nvSpPr>
              <p:cNvPr id="77" name="Gleichschenkliges Dreieck 76"/>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78" name="Rechteck 77"/>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grpSp>
          <p:nvGrpSpPr>
            <p:cNvPr id="79" name="Gruppieren 78"/>
            <p:cNvGrpSpPr/>
            <p:nvPr/>
          </p:nvGrpSpPr>
          <p:grpSpPr>
            <a:xfrm rot="16200000" flipH="1">
              <a:off x="7966602" y="2376445"/>
              <a:ext cx="198946" cy="576709"/>
              <a:chOff x="4572000" y="2241290"/>
              <a:chExt cx="360040" cy="1043694"/>
            </a:xfrm>
            <a:solidFill>
              <a:schemeClr val="accent4"/>
            </a:solidFill>
          </p:grpSpPr>
          <p:sp>
            <p:nvSpPr>
              <p:cNvPr id="80" name="Gleichschenkliges Dreieck 79"/>
              <p:cNvSpPr/>
              <p:nvPr/>
            </p:nvSpPr>
            <p:spPr bwMode="auto">
              <a:xfrm>
                <a:off x="4572000" y="2241290"/>
                <a:ext cx="360040" cy="468052"/>
              </a:xfrm>
              <a:prstGeom prst="triangle">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
            <p:nvSpPr>
              <p:cNvPr id="81" name="Rechteck 80"/>
              <p:cNvSpPr/>
              <p:nvPr/>
            </p:nvSpPr>
            <p:spPr bwMode="auto">
              <a:xfrm>
                <a:off x="4572000" y="2709342"/>
                <a:ext cx="360040" cy="575642"/>
              </a:xfrm>
              <a:prstGeom prst="rect">
                <a:avLst/>
              </a:prstGeom>
              <a:grp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grpSp>
        <p:sp>
          <p:nvSpPr>
            <p:cNvPr id="82" name="Freihandform 81"/>
            <p:cNvSpPr/>
            <p:nvPr/>
          </p:nvSpPr>
          <p:spPr bwMode="auto">
            <a:xfrm>
              <a:off x="5319750" y="4239060"/>
              <a:ext cx="3348000" cy="711822"/>
            </a:xfrm>
            <a:custGeom>
              <a:avLst/>
              <a:gdLst>
                <a:gd name="connsiteX0" fmla="*/ 0 w 3484179"/>
                <a:gd name="connsiteY0" fmla="*/ 696057 h 711822"/>
                <a:gd name="connsiteX1" fmla="*/ 362607 w 3484179"/>
                <a:gd name="connsiteY1" fmla="*/ 380746 h 711822"/>
                <a:gd name="connsiteX2" fmla="*/ 945931 w 3484179"/>
                <a:gd name="connsiteY2" fmla="*/ 364981 h 711822"/>
                <a:gd name="connsiteX3" fmla="*/ 1182414 w 3484179"/>
                <a:gd name="connsiteY3" fmla="*/ 128498 h 711822"/>
                <a:gd name="connsiteX4" fmla="*/ 1671145 w 3484179"/>
                <a:gd name="connsiteY4" fmla="*/ 160029 h 711822"/>
                <a:gd name="connsiteX5" fmla="*/ 2159876 w 3484179"/>
                <a:gd name="connsiteY5" fmla="*/ 2374 h 711822"/>
                <a:gd name="connsiteX6" fmla="*/ 2617076 w 3484179"/>
                <a:gd name="connsiteY6" fmla="*/ 301919 h 711822"/>
                <a:gd name="connsiteX7" fmla="*/ 2963917 w 3484179"/>
                <a:gd name="connsiteY7" fmla="*/ 380746 h 711822"/>
                <a:gd name="connsiteX8" fmla="*/ 3484179 w 3484179"/>
                <a:gd name="connsiteY8" fmla="*/ 711822 h 7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4179" h="711822">
                  <a:moveTo>
                    <a:pt x="0" y="696057"/>
                  </a:moveTo>
                  <a:cubicBezTo>
                    <a:pt x="102476" y="565991"/>
                    <a:pt x="204952" y="435925"/>
                    <a:pt x="362607" y="380746"/>
                  </a:cubicBezTo>
                  <a:cubicBezTo>
                    <a:pt x="520262" y="325567"/>
                    <a:pt x="809297" y="407022"/>
                    <a:pt x="945931" y="364981"/>
                  </a:cubicBezTo>
                  <a:cubicBezTo>
                    <a:pt x="1082565" y="322940"/>
                    <a:pt x="1061545" y="162657"/>
                    <a:pt x="1182414" y="128498"/>
                  </a:cubicBezTo>
                  <a:cubicBezTo>
                    <a:pt x="1303283" y="94339"/>
                    <a:pt x="1508235" y="181050"/>
                    <a:pt x="1671145" y="160029"/>
                  </a:cubicBezTo>
                  <a:cubicBezTo>
                    <a:pt x="1834055" y="139008"/>
                    <a:pt x="2002221" y="-21274"/>
                    <a:pt x="2159876" y="2374"/>
                  </a:cubicBezTo>
                  <a:cubicBezTo>
                    <a:pt x="2317531" y="26022"/>
                    <a:pt x="2483069" y="238857"/>
                    <a:pt x="2617076" y="301919"/>
                  </a:cubicBezTo>
                  <a:cubicBezTo>
                    <a:pt x="2751083" y="364981"/>
                    <a:pt x="2819400" y="312429"/>
                    <a:pt x="2963917" y="380746"/>
                  </a:cubicBezTo>
                  <a:cubicBezTo>
                    <a:pt x="3108434" y="449063"/>
                    <a:pt x="3296306" y="580442"/>
                    <a:pt x="3484179" y="711822"/>
                  </a:cubicBezTo>
                </a:path>
              </a:pathLst>
            </a:cu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4379526"/>
              <a:ext cx="9906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4" name="Textfeld 83"/>
          <p:cNvSpPr txBox="1"/>
          <p:nvPr/>
        </p:nvSpPr>
        <p:spPr>
          <a:xfrm>
            <a:off x="2962609" y="4356393"/>
            <a:ext cx="3227998" cy="584775"/>
          </a:xfrm>
          <a:prstGeom prst="rect">
            <a:avLst/>
          </a:prstGeom>
          <a:noFill/>
        </p:spPr>
        <p:txBody>
          <a:bodyPr wrap="square" rtlCol="0">
            <a:spAutoFit/>
          </a:bodyPr>
          <a:lstStyle/>
          <a:p>
            <a:pPr algn="ctr"/>
            <a:r>
              <a:rPr lang="de-DE" sz="3200" b="1" dirty="0" smtClean="0">
                <a:solidFill>
                  <a:schemeClr val="accent1"/>
                </a:solidFill>
              </a:rPr>
              <a:t>???</a:t>
            </a:r>
            <a:endParaRPr lang="en-US" sz="3200" b="1" dirty="0">
              <a:solidFill>
                <a:schemeClr val="accent1"/>
              </a:solidFill>
            </a:endParaRPr>
          </a:p>
        </p:txBody>
      </p:sp>
      <p:sp>
        <p:nvSpPr>
          <p:cNvPr id="85" name="Textfeld 84"/>
          <p:cNvSpPr txBox="1"/>
          <p:nvPr/>
        </p:nvSpPr>
        <p:spPr>
          <a:xfrm>
            <a:off x="457200" y="5651823"/>
            <a:ext cx="8217554" cy="369332"/>
          </a:xfrm>
          <a:prstGeom prst="rect">
            <a:avLst/>
          </a:prstGeom>
          <a:noFill/>
          <a:ln w="28575">
            <a:solidFill>
              <a:schemeClr val="tx2"/>
            </a:solidFill>
          </a:ln>
        </p:spPr>
        <p:txBody>
          <a:bodyPr wrap="square" rtlCol="0">
            <a:spAutoFit/>
          </a:bodyPr>
          <a:lstStyle/>
          <a:p>
            <a:pPr algn="ctr"/>
            <a:r>
              <a:rPr lang="de-DE" b="1" dirty="0" err="1" smtClean="0"/>
              <a:t>Risk</a:t>
            </a:r>
            <a:r>
              <a:rPr lang="de-DE" dirty="0" smtClean="0"/>
              <a:t> = </a:t>
            </a:r>
            <a:r>
              <a:rPr lang="de-DE" dirty="0" err="1" smtClean="0"/>
              <a:t>Collision</a:t>
            </a:r>
            <a:r>
              <a:rPr lang="de-DE" dirty="0" smtClean="0"/>
              <a:t> </a:t>
            </a:r>
            <a:r>
              <a:rPr lang="de-DE" dirty="0" err="1" smtClean="0"/>
              <a:t>Candidates</a:t>
            </a:r>
            <a:r>
              <a:rPr lang="de-DE" dirty="0" smtClean="0"/>
              <a:t> x </a:t>
            </a:r>
            <a:r>
              <a:rPr lang="de-DE" dirty="0" err="1" smtClean="0"/>
              <a:t>Causation</a:t>
            </a:r>
            <a:r>
              <a:rPr lang="de-DE" dirty="0"/>
              <a:t> </a:t>
            </a:r>
            <a:r>
              <a:rPr lang="de-DE" dirty="0" err="1" smtClean="0"/>
              <a:t>Factor</a:t>
            </a:r>
            <a:r>
              <a:rPr lang="de-DE" dirty="0" smtClean="0"/>
              <a:t>  x </a:t>
            </a:r>
            <a:r>
              <a:rPr lang="de-DE" dirty="0" err="1" smtClean="0"/>
              <a:t>Consequence</a:t>
            </a:r>
            <a:endParaRPr lang="de-DE" dirty="0"/>
          </a:p>
        </p:txBody>
      </p:sp>
      <p:sp>
        <p:nvSpPr>
          <p:cNvPr id="86" name="Textfeld 85"/>
          <p:cNvSpPr txBox="1"/>
          <p:nvPr/>
        </p:nvSpPr>
        <p:spPr>
          <a:xfrm>
            <a:off x="466725" y="5055567"/>
            <a:ext cx="8198504" cy="461665"/>
          </a:xfrm>
          <a:prstGeom prst="rect">
            <a:avLst/>
          </a:prstGeom>
          <a:noFill/>
        </p:spPr>
        <p:txBody>
          <a:bodyPr wrap="square" rtlCol="0">
            <a:spAutoFit/>
          </a:bodyPr>
          <a:lstStyle/>
          <a:p>
            <a:pPr algn="ctr"/>
            <a:r>
              <a:rPr lang="de-DE" sz="2400" b="1" dirty="0" err="1" smtClean="0">
                <a:solidFill>
                  <a:schemeClr val="accent1"/>
                </a:solidFill>
              </a:rPr>
              <a:t>We</a:t>
            </a:r>
            <a:r>
              <a:rPr lang="de-DE" sz="2400" b="1" dirty="0" smtClean="0">
                <a:solidFill>
                  <a:schemeClr val="accent1"/>
                </a:solidFill>
              </a:rPr>
              <a:t> </a:t>
            </a:r>
            <a:r>
              <a:rPr lang="de-DE" sz="2400" b="1" dirty="0" err="1" smtClean="0">
                <a:solidFill>
                  <a:schemeClr val="accent1"/>
                </a:solidFill>
              </a:rPr>
              <a:t>hardly</a:t>
            </a:r>
            <a:r>
              <a:rPr lang="de-DE" sz="2400" b="1" dirty="0" smtClean="0">
                <a:solidFill>
                  <a:schemeClr val="accent1"/>
                </a:solidFill>
              </a:rPr>
              <a:t> </a:t>
            </a:r>
            <a:r>
              <a:rPr lang="de-DE" sz="2400" b="1" dirty="0" err="1" smtClean="0">
                <a:solidFill>
                  <a:schemeClr val="accent1"/>
                </a:solidFill>
              </a:rPr>
              <a:t>know</a:t>
            </a:r>
            <a:r>
              <a:rPr lang="de-DE" sz="2400" b="1" dirty="0" smtClean="0">
                <a:solidFill>
                  <a:schemeClr val="accent1"/>
                </a:solidFill>
              </a:rPr>
              <a:t> </a:t>
            </a:r>
            <a:r>
              <a:rPr lang="de-DE" sz="2400" b="1" dirty="0" err="1" smtClean="0">
                <a:solidFill>
                  <a:schemeClr val="accent1"/>
                </a:solidFill>
              </a:rPr>
              <a:t>how</a:t>
            </a:r>
            <a:r>
              <a:rPr lang="de-DE" sz="2400" b="1" dirty="0" smtClean="0">
                <a:solidFill>
                  <a:schemeClr val="accent1"/>
                </a:solidFill>
              </a:rPr>
              <a:t> </a:t>
            </a:r>
            <a:r>
              <a:rPr lang="de-DE" sz="2400" b="1" dirty="0" err="1" smtClean="0">
                <a:solidFill>
                  <a:schemeClr val="accent1"/>
                </a:solidFill>
              </a:rPr>
              <a:t>humans</a:t>
            </a:r>
            <a:r>
              <a:rPr lang="de-DE" sz="2400" b="1" dirty="0" smtClean="0">
                <a:solidFill>
                  <a:schemeClr val="accent1"/>
                </a:solidFill>
              </a:rPr>
              <a:t> </a:t>
            </a:r>
            <a:r>
              <a:rPr lang="de-DE" sz="2400" b="1" dirty="0" err="1" smtClean="0">
                <a:solidFill>
                  <a:schemeClr val="accent1"/>
                </a:solidFill>
              </a:rPr>
              <a:t>behave</a:t>
            </a:r>
            <a:r>
              <a:rPr lang="de-DE" sz="2400" b="1" dirty="0" smtClean="0">
                <a:solidFill>
                  <a:schemeClr val="accent1"/>
                </a:solidFill>
              </a:rPr>
              <a:t>!</a:t>
            </a:r>
            <a:endParaRPr lang="en-US" sz="2400" b="1" dirty="0">
              <a:solidFill>
                <a:schemeClr val="accent1"/>
              </a:solidFill>
            </a:endParaRPr>
          </a:p>
        </p:txBody>
      </p:sp>
      <p:pic>
        <p:nvPicPr>
          <p:cNvPr id="50" name="Grafik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998" y="4581128"/>
            <a:ext cx="430037" cy="333708"/>
          </a:xfrm>
          <a:prstGeom prst="rect">
            <a:avLst/>
          </a:prstGeom>
        </p:spPr>
      </p:pic>
    </p:spTree>
    <p:extLst>
      <p:ext uri="{BB962C8B-B14F-4D97-AF65-F5344CB8AC3E}">
        <p14:creationId xmlns:p14="http://schemas.microsoft.com/office/powerpoint/2010/main" val="168010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738664"/>
          </a:xfrm>
        </p:spPr>
        <p:txBody>
          <a:bodyPr/>
          <a:lstStyle/>
          <a:p>
            <a:r>
              <a:rPr lang="de-DE" dirty="0"/>
              <a:t>EMSN Motivation</a:t>
            </a:r>
            <a:r>
              <a:rPr lang="de-DE" dirty="0" smtClean="0"/>
              <a:t/>
            </a:r>
            <a:br>
              <a:rPr lang="de-DE" dirty="0" smtClean="0"/>
            </a:br>
            <a:r>
              <a:rPr lang="de-DE" b="0" dirty="0" err="1" smtClean="0"/>
              <a:t>Several</a:t>
            </a:r>
            <a:r>
              <a:rPr lang="de-DE" b="0" dirty="0" smtClean="0"/>
              <a:t> SHS </a:t>
            </a:r>
            <a:r>
              <a:rPr lang="de-DE" b="0" dirty="0" err="1" smtClean="0"/>
              <a:t>available</a:t>
            </a:r>
            <a:r>
              <a:rPr lang="de-DE" b="0" dirty="0" smtClean="0"/>
              <a:t> in </a:t>
            </a:r>
            <a:r>
              <a:rPr lang="de-DE" b="0" dirty="0" err="1" smtClean="0"/>
              <a:t>the</a:t>
            </a:r>
            <a:r>
              <a:rPr lang="de-DE" b="0" dirty="0" smtClean="0"/>
              <a:t> EU, but </a:t>
            </a:r>
            <a:r>
              <a:rPr lang="de-DE" b="0" dirty="0" err="1" smtClean="0"/>
              <a:t>only</a:t>
            </a:r>
            <a:r>
              <a:rPr lang="de-DE" b="0" dirty="0" smtClean="0"/>
              <a:t> internal </a:t>
            </a:r>
            <a:r>
              <a:rPr lang="de-DE" b="0" dirty="0" err="1" smtClean="0"/>
              <a:t>connected</a:t>
            </a:r>
            <a:endParaRPr lang="en-US" b="0" dirty="0"/>
          </a:p>
        </p:txBody>
      </p:sp>
      <p:sp>
        <p:nvSpPr>
          <p:cNvPr id="3" name="Inhaltsplatzhalter 2"/>
          <p:cNvSpPr>
            <a:spLocks noGrp="1"/>
          </p:cNvSpPr>
          <p:nvPr>
            <p:ph idx="1"/>
          </p:nvPr>
        </p:nvSpPr>
        <p:spPr/>
        <p:txBody>
          <a:bodyPr/>
          <a:lstStyle/>
          <a:p>
            <a:r>
              <a:rPr lang="de-DE" dirty="0" err="1" smtClean="0"/>
              <a:t>Enough</a:t>
            </a:r>
            <a:r>
              <a:rPr lang="de-DE" dirty="0" smtClean="0"/>
              <a:t> </a:t>
            </a:r>
            <a:r>
              <a:rPr lang="de-DE" dirty="0" err="1" smtClean="0"/>
              <a:t>simulators</a:t>
            </a:r>
            <a:r>
              <a:rPr lang="de-DE" dirty="0" smtClean="0"/>
              <a:t> </a:t>
            </a:r>
            <a:r>
              <a:rPr lang="de-DE" dirty="0" err="1" smtClean="0"/>
              <a:t>available</a:t>
            </a:r>
            <a:r>
              <a:rPr lang="de-DE" dirty="0" smtClean="0"/>
              <a:t>, but </a:t>
            </a:r>
            <a:r>
              <a:rPr lang="de-DE" dirty="0" err="1" smtClean="0"/>
              <a:t>integration</a:t>
            </a:r>
            <a:r>
              <a:rPr lang="de-DE" dirty="0" smtClean="0"/>
              <a:t> </a:t>
            </a:r>
            <a:r>
              <a:rPr lang="de-DE" dirty="0" err="1" smtClean="0"/>
              <a:t>is</a:t>
            </a:r>
            <a:r>
              <a:rPr lang="de-DE" dirty="0" smtClean="0"/>
              <a:t> </a:t>
            </a:r>
            <a:r>
              <a:rPr lang="de-DE" dirty="0" err="1" smtClean="0"/>
              <a:t>missing</a:t>
            </a:r>
            <a:endParaRPr lang="de-DE" dirty="0" smtClean="0"/>
          </a:p>
          <a:p>
            <a:pPr lvl="1"/>
            <a:r>
              <a:rPr lang="en-US" dirty="0"/>
              <a:t>Swedish Maritime Administration </a:t>
            </a:r>
            <a:endParaRPr lang="en-US" dirty="0" smtClean="0"/>
          </a:p>
          <a:p>
            <a:pPr lvl="1"/>
            <a:r>
              <a:rPr lang="en-US" dirty="0" smtClean="0"/>
              <a:t>Chalmers </a:t>
            </a:r>
            <a:r>
              <a:rPr lang="en-US" dirty="0"/>
              <a:t>University of Technology </a:t>
            </a:r>
            <a:endParaRPr lang="en-US" dirty="0" smtClean="0"/>
          </a:p>
          <a:p>
            <a:pPr lvl="1"/>
            <a:r>
              <a:rPr lang="de-DE" dirty="0" smtClean="0"/>
              <a:t>Fraunhofer CML</a:t>
            </a:r>
          </a:p>
          <a:p>
            <a:pPr lvl="1"/>
            <a:r>
              <a:rPr lang="en-US" dirty="0"/>
              <a:t>Carnival </a:t>
            </a:r>
            <a:r>
              <a:rPr lang="en-US" dirty="0" smtClean="0"/>
              <a:t>Corporation</a:t>
            </a:r>
          </a:p>
          <a:p>
            <a:pPr lvl="1"/>
            <a:r>
              <a:rPr lang="sv-SE" dirty="0" smtClean="0"/>
              <a:t>AIDA</a:t>
            </a:r>
          </a:p>
          <a:p>
            <a:pPr lvl="1"/>
            <a:r>
              <a:rPr lang="es-ES" dirty="0"/>
              <a:t>Centro </a:t>
            </a:r>
            <a:r>
              <a:rPr lang="es-ES" dirty="0" smtClean="0"/>
              <a:t>Jovellanos</a:t>
            </a:r>
            <a:endParaRPr lang="sv-SE" dirty="0" smtClean="0"/>
          </a:p>
          <a:p>
            <a:pPr>
              <a:buFont typeface="Wingdings"/>
              <a:buChar char="è"/>
            </a:pPr>
            <a:r>
              <a:rPr lang="sv-SE" dirty="0" smtClean="0">
                <a:sym typeface="Wingdings" pitchFamily="2" charset="2"/>
              </a:rPr>
              <a:t>Involvement of manufactures</a:t>
            </a:r>
          </a:p>
          <a:p>
            <a:pPr lvl="1"/>
            <a:r>
              <a:rPr lang="de-DE" dirty="0" smtClean="0"/>
              <a:t>TRANSAS</a:t>
            </a:r>
          </a:p>
          <a:p>
            <a:pPr lvl="1"/>
            <a:r>
              <a:rPr lang="de-DE" dirty="0" smtClean="0"/>
              <a:t>Rheinmetall</a:t>
            </a:r>
          </a:p>
          <a:p>
            <a:pPr lvl="1"/>
            <a:r>
              <a:rPr lang="de-DE" dirty="0" err="1" smtClean="0"/>
              <a:t>Kongsberg</a:t>
            </a:r>
            <a:endParaRPr lang="de-DE" dirty="0"/>
          </a:p>
          <a:p>
            <a:pPr lvl="1">
              <a:buFont typeface="Wingdings"/>
              <a:buChar char="è"/>
            </a:pPr>
            <a:endParaRPr lang="sv-SE" dirty="0"/>
          </a:p>
          <a:p>
            <a:pPr lvl="1"/>
            <a:endParaRPr lang="en-US" dirty="0" smtClean="0"/>
          </a:p>
          <a:p>
            <a:pPr lvl="1"/>
            <a:endParaRPr lang="de-DE" dirty="0" smtClean="0"/>
          </a:p>
          <a:p>
            <a:pPr lvl="1"/>
            <a:endParaRPr lang="en-US"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7</a:t>
            </a:fld>
            <a:endParaRPr lang="de-DE" dirty="0"/>
          </a:p>
        </p:txBody>
      </p:sp>
      <p:sp>
        <p:nvSpPr>
          <p:cNvPr id="5" name="Eingekerbter Richtungspfeil 4"/>
          <p:cNvSpPr/>
          <p:nvPr/>
        </p:nvSpPr>
        <p:spPr bwMode="auto">
          <a:xfrm>
            <a:off x="5103639" y="2240756"/>
            <a:ext cx="1063278" cy="2628404"/>
          </a:xfrm>
          <a:prstGeom prst="chevron">
            <a:avLst/>
          </a:prstGeom>
          <a:noFill/>
          <a:ln w="28575">
            <a:solidFill>
              <a:schemeClr val="tx2"/>
            </a:solid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e-DE" b="1" dirty="0" smtClean="0">
              <a:solidFill>
                <a:schemeClr val="bg2"/>
              </a:solidFill>
            </a:endParaRPr>
          </a:p>
          <a:p>
            <a:pPr algn="r"/>
            <a:endParaRPr lang="en-US" b="1" dirty="0">
              <a:solidFill>
                <a:schemeClr val="bg2"/>
              </a:solidFill>
            </a:endParaRPr>
          </a:p>
        </p:txBody>
      </p:sp>
      <p:sp>
        <p:nvSpPr>
          <p:cNvPr id="6" name="Textfeld 5"/>
          <p:cNvSpPr txBox="1"/>
          <p:nvPr/>
        </p:nvSpPr>
        <p:spPr>
          <a:xfrm>
            <a:off x="6156176" y="3114951"/>
            <a:ext cx="2592288" cy="1034129"/>
          </a:xfrm>
          <a:prstGeom prst="rect">
            <a:avLst/>
          </a:prstGeom>
          <a:noFill/>
        </p:spPr>
        <p:txBody>
          <a:bodyPr wrap="square" rtlCol="0">
            <a:spAutoFit/>
          </a:bodyPr>
          <a:lstStyle/>
          <a:p>
            <a:pPr algn="ctr"/>
            <a:r>
              <a:rPr lang="de-DE" dirty="0" smtClean="0"/>
              <a:t>Create a </a:t>
            </a:r>
            <a:r>
              <a:rPr lang="de-DE" dirty="0" err="1" smtClean="0"/>
              <a:t>virtual</a:t>
            </a:r>
            <a:r>
              <a:rPr lang="de-DE" dirty="0" smtClean="0"/>
              <a:t> </a:t>
            </a:r>
            <a:r>
              <a:rPr lang="de-DE" dirty="0" err="1" smtClean="0"/>
              <a:t>ocean</a:t>
            </a:r>
            <a:endParaRPr lang="de-DE" dirty="0" smtClean="0"/>
          </a:p>
          <a:p>
            <a:pPr algn="ctr"/>
            <a:r>
              <a:rPr lang="de-DE" i="1" dirty="0" smtClean="0"/>
              <a:t>European Maritime Simulator Network</a:t>
            </a:r>
            <a:endParaRPr lang="en-US" i="1"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070823"/>
            <a:ext cx="1224955" cy="950565"/>
          </a:xfrm>
          <a:prstGeom prst="rect">
            <a:avLst/>
          </a:prstGeom>
        </p:spPr>
      </p:pic>
    </p:spTree>
    <p:extLst>
      <p:ext uri="{BB962C8B-B14F-4D97-AF65-F5344CB8AC3E}">
        <p14:creationId xmlns:p14="http://schemas.microsoft.com/office/powerpoint/2010/main" val="969696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issemination\150228 eNavigation underway\ML Replay ScreenShots v02\ColorMagic_2 11-12-2014\Default_1_15-Jan-28_02-5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30233" t="10863" r="35252" b="27329"/>
          <a:stretch/>
        </p:blipFill>
        <p:spPr bwMode="auto">
          <a:xfrm>
            <a:off x="448994" y="1773238"/>
            <a:ext cx="4296801" cy="424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6725" y="334800"/>
            <a:ext cx="8208000" cy="738664"/>
          </a:xfrm>
        </p:spPr>
        <p:txBody>
          <a:bodyPr/>
          <a:lstStyle/>
          <a:p>
            <a:r>
              <a:rPr lang="de-DE" dirty="0"/>
              <a:t>EMSN </a:t>
            </a:r>
            <a:r>
              <a:rPr lang="en-US" dirty="0" smtClean="0"/>
              <a:t>Motivation</a:t>
            </a:r>
            <a:br>
              <a:rPr lang="en-US" dirty="0" smtClean="0"/>
            </a:br>
            <a:r>
              <a:rPr lang="en-US" b="0" dirty="0" smtClean="0"/>
              <a:t>First full-scale tests held in December 2014</a:t>
            </a:r>
            <a:r>
              <a:rPr lang="en-US" dirty="0"/>
              <a:t> </a:t>
            </a:r>
            <a:r>
              <a:rPr lang="en-US" b="0" dirty="0" smtClean="0"/>
              <a:t>with 13 Own-ships</a:t>
            </a:r>
            <a:endParaRPr lang="en-US" b="0" dirty="0"/>
          </a:p>
        </p:txBody>
      </p:sp>
      <p:sp>
        <p:nvSpPr>
          <p:cNvPr id="4" name="Foliennummernplatzhalter 3"/>
          <p:cNvSpPr>
            <a:spLocks noGrp="1"/>
          </p:cNvSpPr>
          <p:nvPr>
            <p:ph type="sldNum" sz="quarter" idx="4"/>
          </p:nvPr>
        </p:nvSpPr>
        <p:spPr/>
        <p:txBody>
          <a:bodyPr/>
          <a:lstStyle/>
          <a:p>
            <a:fld id="{C293A3FC-5768-4C87-836F-0848B810041C}" type="slidenum">
              <a:rPr lang="de-DE" smtClean="0"/>
              <a:pPr/>
              <a:t>8</a:t>
            </a:fld>
            <a:endParaRPr lang="de-DE" dirty="0"/>
          </a:p>
        </p:txBody>
      </p:sp>
      <p:pic>
        <p:nvPicPr>
          <p:cNvPr id="1026" name="Picture 2" descr="G:\EMSN - Kopie\201450 Baseline\Pictures\IMG_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075" y="4671465"/>
            <a:ext cx="1800000" cy="13499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79"/>
          <a:stretch/>
        </p:blipFill>
        <p:spPr bwMode="auto">
          <a:xfrm>
            <a:off x="5077075" y="3212976"/>
            <a:ext cx="1800000" cy="134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3363"/>
            <a:ext cx="0" cy="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59" r="6494"/>
          <a:stretch/>
        </p:blipFill>
        <p:spPr bwMode="auto">
          <a:xfrm>
            <a:off x="5077075" y="1749872"/>
            <a:ext cx="1780751" cy="134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mit Pfeil 5"/>
          <p:cNvCxnSpPr>
            <a:stCxn id="1026" idx="1"/>
          </p:cNvCxnSpPr>
          <p:nvPr/>
        </p:nvCxnSpPr>
        <p:spPr bwMode="auto">
          <a:xfrm flipH="1" flipV="1">
            <a:off x="1475656" y="5085184"/>
            <a:ext cx="3601419" cy="261243"/>
          </a:xfrm>
          <a:prstGeom prst="straightConnector1">
            <a:avLst/>
          </a:prstGeom>
          <a:noFill/>
          <a:ln w="3810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a:stCxn id="1027" idx="1"/>
          </p:cNvCxnSpPr>
          <p:nvPr/>
        </p:nvCxnSpPr>
        <p:spPr bwMode="auto">
          <a:xfrm flipH="1">
            <a:off x="2597394" y="3887938"/>
            <a:ext cx="2479681" cy="457591"/>
          </a:xfrm>
          <a:prstGeom prst="straightConnector1">
            <a:avLst/>
          </a:prstGeom>
          <a:noFill/>
          <a:ln w="3810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a:stCxn id="1029" idx="1"/>
          </p:cNvCxnSpPr>
          <p:nvPr/>
        </p:nvCxnSpPr>
        <p:spPr bwMode="auto">
          <a:xfrm flipH="1">
            <a:off x="3837234" y="2424784"/>
            <a:ext cx="1239841" cy="283491"/>
          </a:xfrm>
          <a:prstGeom prst="straightConnector1">
            <a:avLst/>
          </a:prstGeom>
          <a:noFill/>
          <a:ln w="3810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2" name="Picture 4" descr="https://encrypted-tbn2.gstatic.com/images?q=tbn:ANd9GcTEEab1qvnsmP9uxxPsosUU1aoN3_uo1noao-WP4Q-9LgDYkPJ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7795" y="4581128"/>
            <a:ext cx="1494998" cy="14108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9506" y="3284984"/>
            <a:ext cx="11715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9646" y="1772818"/>
            <a:ext cx="1620000" cy="420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100323 MUNIN\Arbeitsbereich\03 Dissemination\Task 3.2 Establishment and operation of MUNIN Internet presence\Partnerlogos\Chalmer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4135" y="2193094"/>
            <a:ext cx="1762319" cy="4438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7" descr="CM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20272" y="2708921"/>
            <a:ext cx="1620000" cy="43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413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Agenda</a:t>
            </a:r>
            <a:endParaRPr lang="de-DE" dirty="0"/>
          </a:p>
        </p:txBody>
      </p:sp>
      <p:sp>
        <p:nvSpPr>
          <p:cNvPr id="5" name="Textplatzhalter 4"/>
          <p:cNvSpPr>
            <a:spLocks noGrp="1"/>
          </p:cNvSpPr>
          <p:nvPr>
            <p:ph type="body" sz="quarter" idx="10"/>
          </p:nvPr>
        </p:nvSpPr>
        <p:spPr>
          <a:xfrm>
            <a:off x="468000" y="1774800"/>
            <a:ext cx="8209275" cy="4248150"/>
          </a:xfrm>
        </p:spPr>
        <p:txBody>
          <a:bodyPr/>
          <a:lstStyle/>
          <a:p>
            <a:pPr>
              <a:buFont typeface="+mj-lt"/>
              <a:buAutoNum type="arabicPeriod"/>
            </a:pPr>
            <a:r>
              <a:rPr lang="de-DE" dirty="0"/>
              <a:t>EMSN Motivation</a:t>
            </a:r>
          </a:p>
          <a:p>
            <a:pPr>
              <a:buFont typeface="+mj-lt"/>
              <a:buAutoNum type="arabicPeriod"/>
            </a:pPr>
            <a:r>
              <a:rPr lang="de-DE" b="1" dirty="0"/>
              <a:t>STM Validation Act. 3</a:t>
            </a:r>
          </a:p>
          <a:p>
            <a:pPr>
              <a:buFont typeface="+mj-lt"/>
              <a:buAutoNum type="arabicPeriod"/>
            </a:pPr>
            <a:r>
              <a:rPr lang="de-DE" dirty="0"/>
              <a:t>EMSN-Connect</a:t>
            </a:r>
          </a:p>
          <a:p>
            <a:pPr>
              <a:buFont typeface="+mj-lt"/>
              <a:buAutoNum type="arabicPeriod"/>
            </a:pPr>
            <a:r>
              <a:rPr lang="de-DE" dirty="0"/>
              <a:t>Outlook</a:t>
            </a:r>
          </a:p>
          <a:p>
            <a:pPr>
              <a:buFont typeface="+mj-lt"/>
              <a:buAutoNum type="arabicPeriod"/>
            </a:pPr>
            <a:endParaRPr lang="de-DE" dirty="0"/>
          </a:p>
        </p:txBody>
      </p:sp>
      <p:sp>
        <p:nvSpPr>
          <p:cNvPr id="2" name="Foliennummernplatzhalter 1"/>
          <p:cNvSpPr>
            <a:spLocks noGrp="1"/>
          </p:cNvSpPr>
          <p:nvPr>
            <p:ph type="sldNum" sz="quarter" idx="4"/>
          </p:nvPr>
        </p:nvSpPr>
        <p:spPr/>
        <p:txBody>
          <a:bodyPr/>
          <a:lstStyle/>
          <a:p>
            <a:fld id="{C293A3FC-5768-4C87-836F-0848B810041C}" type="slidenum">
              <a:rPr lang="de-DE" smtClean="0"/>
              <a:pPr/>
              <a:t>9</a:t>
            </a:fld>
            <a:endParaRPr lang="de-DE" dirty="0"/>
          </a:p>
        </p:txBody>
      </p:sp>
    </p:spTree>
    <p:extLst>
      <p:ext uri="{BB962C8B-B14F-4D97-AF65-F5344CB8AC3E}">
        <p14:creationId xmlns:p14="http://schemas.microsoft.com/office/powerpoint/2010/main" val="3779238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10_110616_ppt_Master_Ins_de_4zu3">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P10_110616_ppt_Master_Ins_de_4zu3</Template>
  <TotalTime>0</TotalTime>
  <Words>996</Words>
  <Application>Microsoft Office PowerPoint</Application>
  <PresentationFormat>Bildschirmpräsentation (4:3)</PresentationFormat>
  <Paragraphs>272</Paragraphs>
  <Slides>26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Frutiger LT Com 45 Light</vt:lpstr>
      <vt:lpstr>Frutiger LT Com 55 Roman</vt:lpstr>
      <vt:lpstr>Wingdings</vt:lpstr>
      <vt:lpstr>P10_110616_ppt_Master_Ins_de_4zu3</vt:lpstr>
      <vt:lpstr>EMSN: virtual large-scale test facility for e-Nav/ship autonomy development </vt:lpstr>
      <vt:lpstr>Agenda</vt:lpstr>
      <vt:lpstr>EMSN Motivation Concept requires cost-efficient large-scale validation</vt:lpstr>
      <vt:lpstr>EMSN Motivation Services according to the STM Validation project</vt:lpstr>
      <vt:lpstr>Today‘s approach: New TSS in iWrap MkII (Example) Method useful for geometrical changes</vt:lpstr>
      <vt:lpstr>Today‘s approach: STM in iWrap MkII (Example) Organisational changes hard to assess by suggested methods</vt:lpstr>
      <vt:lpstr>EMSN Motivation Several SHS available in the EU, but only internal connected</vt:lpstr>
      <vt:lpstr>EMSN Motivation First full-scale tests held in December 2014 with 13 Own-ships</vt:lpstr>
      <vt:lpstr>Agenda</vt:lpstr>
      <vt:lpstr>STM Validation Act 3 European Maritime Simulator Network</vt:lpstr>
      <vt:lpstr>STM Validation Act 3 Full-scale tests held in 2017/2018 with up to 30 Own-ships</vt:lpstr>
      <vt:lpstr>STM Validation Act 3  Technical background</vt:lpstr>
      <vt:lpstr>STM Validation Act 3 Data Tracking and Network tracing from the EMSN Monitor</vt:lpstr>
      <vt:lpstr>Agenda</vt:lpstr>
      <vt:lpstr>Overview Scope of EMSN-Connect</vt:lpstr>
      <vt:lpstr>EMSN-Connect When should you be interested?</vt:lpstr>
      <vt:lpstr>EMSN-Connect Use Case training: Only existing technology required</vt:lpstr>
      <vt:lpstr>EMSN-Connect Partners participating</vt:lpstr>
      <vt:lpstr>EMSN-Connect Technical Coordinator Tasks</vt:lpstr>
      <vt:lpstr>Agenda</vt:lpstr>
      <vt:lpstr>Outlook Software Life Cycle (HCD) for e-navigation systems </vt:lpstr>
      <vt:lpstr>Outlook Relevance of SHS for human factors</vt:lpstr>
      <vt:lpstr>Outlook Acknowledgement on EU level</vt:lpstr>
      <vt:lpstr>Outlook MASS integration in EMSN for large-scale studies feasible</vt:lpstr>
      <vt:lpstr>Conclusion</vt:lpstr>
      <vt:lpstr>Thank you for your attention STM Validation received funding by the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logo/Titel durch Klicken hinzufügen</dc:title>
  <dc:creator>tmuensterberg</dc:creator>
  <cp:lastModifiedBy>Burmeister, Hans-Christoph</cp:lastModifiedBy>
  <cp:revision>442</cp:revision>
  <cp:lastPrinted>2012-12-13T13:45:39Z</cp:lastPrinted>
  <dcterms:created xsi:type="dcterms:W3CDTF">2012-01-10T13:23:13Z</dcterms:created>
  <dcterms:modified xsi:type="dcterms:W3CDTF">2019-02-07T08:16:53Z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SlideLayoutGallery" visible="true"/>
      </mso:documentControls>
    </mso:qat>
  </mso:ribbon>
</mso:customUI>
</file>