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27" r:id="rId5"/>
    <p:sldId id="347" r:id="rId6"/>
    <p:sldId id="337" r:id="rId7"/>
    <p:sldId id="336" r:id="rId8"/>
    <p:sldId id="335" r:id="rId9"/>
    <p:sldId id="341" r:id="rId10"/>
    <p:sldId id="340" r:id="rId11"/>
    <p:sldId id="338" r:id="rId12"/>
    <p:sldId id="334" r:id="rId13"/>
    <p:sldId id="345" r:id="rId14"/>
    <p:sldId id="348" r:id="rId15"/>
    <p:sldId id="351" r:id="rId16"/>
    <p:sldId id="352" r:id="rId17"/>
    <p:sldId id="350" r:id="rId18"/>
    <p:sldId id="349" r:id="rId19"/>
    <p:sldId id="346" r:id="rId20"/>
    <p:sldId id="330" r:id="rId21"/>
  </p:sldIdLst>
  <p:sldSz cx="9144000" cy="5143500" type="screen16x9"/>
  <p:notesSz cx="9926638" cy="6797675"/>
  <p:custDataLst>
    <p:tags r:id="rId24"/>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orient="horz" pos="273">
          <p15:clr>
            <a:srgbClr val="A4A3A4"/>
          </p15:clr>
        </p15:guide>
        <p15:guide id="3" pos="2880">
          <p15:clr>
            <a:srgbClr val="A4A3A4"/>
          </p15:clr>
        </p15:guide>
        <p15:guide id="4" pos="3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D4D4D"/>
    <a:srgbClr val="606060"/>
    <a:srgbClr val="D9D9D9"/>
    <a:srgbClr val="3EB3EE"/>
    <a:srgbClr val="57A4EA"/>
    <a:srgbClr val="009EE2"/>
    <a:srgbClr val="434343"/>
    <a:srgbClr val="79C1D5"/>
    <a:srgbClr val="7CC3D6"/>
    <a:srgbClr val="0094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21" autoAdjust="0"/>
    <p:restoredTop sz="94487" autoAdjust="0"/>
  </p:normalViewPr>
  <p:slideViewPr>
    <p:cSldViewPr snapToGrid="0">
      <p:cViewPr varScale="1">
        <p:scale>
          <a:sx n="88" d="100"/>
          <a:sy n="88" d="100"/>
        </p:scale>
        <p:origin x="856" y="60"/>
      </p:cViewPr>
      <p:guideLst>
        <p:guide orient="horz" pos="1620"/>
        <p:guide orient="horz" pos="273"/>
        <p:guide pos="2880"/>
        <p:guide pos="36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4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 Id="rId9" Type="http://schemas.openxmlformats.org/officeDocument/2006/relationships/image" Target="../media/image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625" cy="3398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5621696" y="1"/>
            <a:ext cx="4302625" cy="33988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DC9FE5B-B32E-4CA1-8B80-19545FE0E54B}" type="datetimeFigureOut">
              <a:rPr lang="en-US"/>
              <a:pPr>
                <a:defRPr/>
              </a:pPr>
              <a:t>2/5/2019</a:t>
            </a:fld>
            <a:endParaRPr lang="en-US" dirty="0"/>
          </a:p>
        </p:txBody>
      </p:sp>
      <p:sp>
        <p:nvSpPr>
          <p:cNvPr id="4" name="Footer Placeholder 3"/>
          <p:cNvSpPr>
            <a:spLocks noGrp="1"/>
          </p:cNvSpPr>
          <p:nvPr>
            <p:ph type="ftr" sz="quarter" idx="2"/>
          </p:nvPr>
        </p:nvSpPr>
        <p:spPr>
          <a:xfrm>
            <a:off x="0" y="6456699"/>
            <a:ext cx="4302625" cy="3398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5621696" y="6456699"/>
            <a:ext cx="4302625" cy="3398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BF13F86D-24E2-4CA6-9C96-01E7AFB4E880}" type="slidenum">
              <a:rPr lang="en-US"/>
              <a:pPr>
                <a:defRPr/>
              </a:pPr>
              <a:t>‹#›</a:t>
            </a:fld>
            <a:endParaRPr lang="en-US" dirty="0"/>
          </a:p>
        </p:txBody>
      </p:sp>
    </p:spTree>
    <p:extLst>
      <p:ext uri="{BB962C8B-B14F-4D97-AF65-F5344CB8AC3E}">
        <p14:creationId xmlns:p14="http://schemas.microsoft.com/office/powerpoint/2010/main" val="16207677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625" cy="3398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5621696" y="1"/>
            <a:ext cx="4302625" cy="339884"/>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E654D0F-0C14-474A-B118-423B949DE527}" type="datetimeFigureOut">
              <a:rPr lang="en-US"/>
              <a:pPr>
                <a:defRPr/>
              </a:pPr>
              <a:t>2/5/2019</a:t>
            </a:fld>
            <a:endParaRPr lang="en-US" dirty="0"/>
          </a:p>
        </p:txBody>
      </p:sp>
      <p:sp>
        <p:nvSpPr>
          <p:cNvPr id="4" name="Slide Image Placeholder 3"/>
          <p:cNvSpPr>
            <a:spLocks noGrp="1" noRot="1" noChangeAspect="1"/>
          </p:cNvSpPr>
          <p:nvPr>
            <p:ph type="sldImg" idx="2"/>
          </p:nvPr>
        </p:nvSpPr>
        <p:spPr>
          <a:xfrm>
            <a:off x="2697163" y="509588"/>
            <a:ext cx="4532312" cy="2549525"/>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992201" y="3229442"/>
            <a:ext cx="7942238" cy="3058954"/>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456699"/>
            <a:ext cx="4302625" cy="3398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5621696" y="6456699"/>
            <a:ext cx="4302625" cy="339884"/>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13D83D2-FF63-418E-818A-02C09EBD31BF}" type="slidenum">
              <a:rPr lang="en-US"/>
              <a:pPr>
                <a:defRPr/>
              </a:pPr>
              <a:t>‹#›</a:t>
            </a:fld>
            <a:endParaRPr lang="en-US" dirty="0"/>
          </a:p>
        </p:txBody>
      </p:sp>
    </p:spTree>
    <p:extLst>
      <p:ext uri="{BB962C8B-B14F-4D97-AF65-F5344CB8AC3E}">
        <p14:creationId xmlns:p14="http://schemas.microsoft.com/office/powerpoint/2010/main" val="6804144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2</a:t>
            </a:fld>
            <a:endParaRPr lang="en-US" dirty="0"/>
          </a:p>
        </p:txBody>
      </p:sp>
    </p:spTree>
    <p:extLst>
      <p:ext uri="{BB962C8B-B14F-4D97-AF65-F5344CB8AC3E}">
        <p14:creationId xmlns:p14="http://schemas.microsoft.com/office/powerpoint/2010/main" val="1024243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11</a:t>
            </a:fld>
            <a:endParaRPr lang="en-US" dirty="0"/>
          </a:p>
        </p:txBody>
      </p:sp>
    </p:spTree>
    <p:extLst>
      <p:ext uri="{BB962C8B-B14F-4D97-AF65-F5344CB8AC3E}">
        <p14:creationId xmlns:p14="http://schemas.microsoft.com/office/powerpoint/2010/main" val="408814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12</a:t>
            </a:fld>
            <a:endParaRPr lang="en-US" dirty="0"/>
          </a:p>
        </p:txBody>
      </p:sp>
    </p:spTree>
    <p:extLst>
      <p:ext uri="{BB962C8B-B14F-4D97-AF65-F5344CB8AC3E}">
        <p14:creationId xmlns:p14="http://schemas.microsoft.com/office/powerpoint/2010/main" val="220181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13</a:t>
            </a:fld>
            <a:endParaRPr lang="en-US" dirty="0"/>
          </a:p>
        </p:txBody>
      </p:sp>
    </p:spTree>
    <p:extLst>
      <p:ext uri="{BB962C8B-B14F-4D97-AF65-F5344CB8AC3E}">
        <p14:creationId xmlns:p14="http://schemas.microsoft.com/office/powerpoint/2010/main" val="320784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14</a:t>
            </a:fld>
            <a:endParaRPr lang="en-US" dirty="0"/>
          </a:p>
        </p:txBody>
      </p:sp>
    </p:spTree>
    <p:extLst>
      <p:ext uri="{BB962C8B-B14F-4D97-AF65-F5344CB8AC3E}">
        <p14:creationId xmlns:p14="http://schemas.microsoft.com/office/powerpoint/2010/main" val="141007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15</a:t>
            </a:fld>
            <a:endParaRPr lang="en-US" dirty="0"/>
          </a:p>
        </p:txBody>
      </p:sp>
    </p:spTree>
    <p:extLst>
      <p:ext uri="{BB962C8B-B14F-4D97-AF65-F5344CB8AC3E}">
        <p14:creationId xmlns:p14="http://schemas.microsoft.com/office/powerpoint/2010/main" val="34875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16</a:t>
            </a:fld>
            <a:endParaRPr lang="en-US" dirty="0"/>
          </a:p>
        </p:txBody>
      </p:sp>
    </p:spTree>
    <p:extLst>
      <p:ext uri="{BB962C8B-B14F-4D97-AF65-F5344CB8AC3E}">
        <p14:creationId xmlns:p14="http://schemas.microsoft.com/office/powerpoint/2010/main" val="3556598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3</a:t>
            </a:fld>
            <a:endParaRPr lang="en-US" dirty="0"/>
          </a:p>
        </p:txBody>
      </p:sp>
    </p:spTree>
    <p:extLst>
      <p:ext uri="{BB962C8B-B14F-4D97-AF65-F5344CB8AC3E}">
        <p14:creationId xmlns:p14="http://schemas.microsoft.com/office/powerpoint/2010/main" val="799316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4</a:t>
            </a:fld>
            <a:endParaRPr lang="en-US" dirty="0"/>
          </a:p>
        </p:txBody>
      </p:sp>
    </p:spTree>
    <p:extLst>
      <p:ext uri="{BB962C8B-B14F-4D97-AF65-F5344CB8AC3E}">
        <p14:creationId xmlns:p14="http://schemas.microsoft.com/office/powerpoint/2010/main" val="3398636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5</a:t>
            </a:fld>
            <a:endParaRPr lang="en-US" dirty="0"/>
          </a:p>
        </p:txBody>
      </p:sp>
    </p:spTree>
    <p:extLst>
      <p:ext uri="{BB962C8B-B14F-4D97-AF65-F5344CB8AC3E}">
        <p14:creationId xmlns:p14="http://schemas.microsoft.com/office/powerpoint/2010/main" val="3181177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6</a:t>
            </a:fld>
            <a:endParaRPr lang="en-US" dirty="0"/>
          </a:p>
        </p:txBody>
      </p:sp>
    </p:spTree>
    <p:extLst>
      <p:ext uri="{BB962C8B-B14F-4D97-AF65-F5344CB8AC3E}">
        <p14:creationId xmlns:p14="http://schemas.microsoft.com/office/powerpoint/2010/main" val="299810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7</a:t>
            </a:fld>
            <a:endParaRPr lang="en-US" dirty="0"/>
          </a:p>
        </p:txBody>
      </p:sp>
    </p:spTree>
    <p:extLst>
      <p:ext uri="{BB962C8B-B14F-4D97-AF65-F5344CB8AC3E}">
        <p14:creationId xmlns:p14="http://schemas.microsoft.com/office/powerpoint/2010/main" val="1751634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8</a:t>
            </a:fld>
            <a:endParaRPr lang="en-US" dirty="0"/>
          </a:p>
        </p:txBody>
      </p:sp>
    </p:spTree>
    <p:extLst>
      <p:ext uri="{BB962C8B-B14F-4D97-AF65-F5344CB8AC3E}">
        <p14:creationId xmlns:p14="http://schemas.microsoft.com/office/powerpoint/2010/main" val="173029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9</a:t>
            </a:fld>
            <a:endParaRPr lang="en-US" dirty="0"/>
          </a:p>
        </p:txBody>
      </p:sp>
    </p:spTree>
    <p:extLst>
      <p:ext uri="{BB962C8B-B14F-4D97-AF65-F5344CB8AC3E}">
        <p14:creationId xmlns:p14="http://schemas.microsoft.com/office/powerpoint/2010/main" val="589926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3D83D2-FF63-418E-818A-02C09EBD31BF}" type="slidenum">
              <a:rPr lang="en-US" smtClean="0"/>
              <a:pPr>
                <a:defRPr/>
              </a:pPr>
              <a:t>10</a:t>
            </a:fld>
            <a:endParaRPr lang="en-US" dirty="0"/>
          </a:p>
        </p:txBody>
      </p:sp>
    </p:spTree>
    <p:extLst>
      <p:ext uri="{BB962C8B-B14F-4D97-AF65-F5344CB8AC3E}">
        <p14:creationId xmlns:p14="http://schemas.microsoft.com/office/powerpoint/2010/main" val="2536115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38" y="0"/>
            <a:ext cx="9143999" cy="514350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3110" y="348759"/>
            <a:ext cx="1650324" cy="528928"/>
          </a:xfrm>
          <a:prstGeom prst="rect">
            <a:avLst/>
          </a:prstGeom>
        </p:spPr>
      </p:pic>
      <p:sp>
        <p:nvSpPr>
          <p:cNvPr id="8" name="Title 1"/>
          <p:cNvSpPr>
            <a:spLocks noGrp="1"/>
          </p:cNvSpPr>
          <p:nvPr>
            <p:ph type="ctrTitle" hasCustomPrompt="1"/>
          </p:nvPr>
        </p:nvSpPr>
        <p:spPr>
          <a:xfrm>
            <a:off x="231798" y="2720193"/>
            <a:ext cx="7137378" cy="544508"/>
          </a:xfrm>
          <a:prstGeom prst="rect">
            <a:avLst/>
          </a:prstGeom>
        </p:spPr>
        <p:txBody>
          <a:bodyPr wrap="none" lIns="0" tIns="0" rIns="0" bIns="0" anchor="t" anchorCtr="0">
            <a:noAutofit/>
          </a:bodyPr>
          <a:lstStyle>
            <a:lvl1pPr algn="l">
              <a:defRPr sz="3200" b="1" baseline="0">
                <a:solidFill>
                  <a:srgbClr val="606060"/>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Main title</a:t>
            </a:r>
            <a:endParaRPr lang="en-US" dirty="0"/>
          </a:p>
        </p:txBody>
      </p:sp>
      <p:sp>
        <p:nvSpPr>
          <p:cNvPr id="9" name="Text Placeholder 6"/>
          <p:cNvSpPr>
            <a:spLocks noGrp="1"/>
          </p:cNvSpPr>
          <p:nvPr>
            <p:ph type="body" sz="quarter" idx="10" hasCustomPrompt="1"/>
          </p:nvPr>
        </p:nvSpPr>
        <p:spPr>
          <a:xfrm>
            <a:off x="246759" y="3441350"/>
            <a:ext cx="5440362" cy="296185"/>
          </a:xfrm>
          <a:prstGeom prst="rect">
            <a:avLst/>
          </a:prstGeom>
        </p:spPr>
        <p:txBody>
          <a:bodyPr lIns="0" tIns="0" rIns="0" bIns="0" anchor="t" anchorCtr="0"/>
          <a:lstStyle>
            <a:lvl1pPr marL="0" indent="0">
              <a:buNone/>
              <a:defRPr lang="en-US" sz="1800" b="0" kern="1200" dirty="0"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First main subtitle</a:t>
            </a:r>
          </a:p>
        </p:txBody>
      </p:sp>
      <p:sp>
        <p:nvSpPr>
          <p:cNvPr id="10" name="Text Placeholder 6"/>
          <p:cNvSpPr>
            <a:spLocks noGrp="1"/>
          </p:cNvSpPr>
          <p:nvPr>
            <p:ph type="body" sz="quarter" idx="11" hasCustomPrompt="1"/>
          </p:nvPr>
        </p:nvSpPr>
        <p:spPr>
          <a:xfrm>
            <a:off x="5296396" y="4701348"/>
            <a:ext cx="3681350" cy="296185"/>
          </a:xfrm>
          <a:prstGeom prst="rect">
            <a:avLst/>
          </a:prstGeom>
        </p:spPr>
        <p:txBody>
          <a:bodyPr lIns="0" tIns="0" rIns="0" bIns="0" anchor="t" anchorCtr="0"/>
          <a:lstStyle>
            <a:lvl1pPr marL="0" indent="0" algn="r">
              <a:buNone/>
              <a:defRPr lang="en-US" sz="1600" b="0" kern="1200" dirty="0"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Second main subtitle</a:t>
            </a:r>
          </a:p>
        </p:txBody>
      </p:sp>
    </p:spTree>
    <p:extLst>
      <p:ext uri="{BB962C8B-B14F-4D97-AF65-F5344CB8AC3E}">
        <p14:creationId xmlns:p14="http://schemas.microsoft.com/office/powerpoint/2010/main" val="1871784766"/>
      </p:ext>
    </p:extLst>
  </p:cSld>
  <p:clrMapOvr>
    <a:masterClrMapping/>
  </p:clrMapOvr>
  <p:transition spd="slow">
    <p:wip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page-forc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97" y="0"/>
            <a:ext cx="9136605" cy="51435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336" y="348759"/>
            <a:ext cx="1650324" cy="528928"/>
          </a:xfrm>
          <a:prstGeom prst="rect">
            <a:avLst/>
          </a:prstGeom>
        </p:spPr>
      </p:pic>
      <p:sp>
        <p:nvSpPr>
          <p:cNvPr id="7" name="Title 1"/>
          <p:cNvSpPr>
            <a:spLocks noGrp="1"/>
          </p:cNvSpPr>
          <p:nvPr>
            <p:ph type="ctrTitle" hasCustomPrompt="1"/>
          </p:nvPr>
        </p:nvSpPr>
        <p:spPr>
          <a:xfrm>
            <a:off x="231798" y="2720193"/>
            <a:ext cx="7137378" cy="544508"/>
          </a:xfrm>
          <a:prstGeom prst="rect">
            <a:avLst/>
          </a:prstGeom>
        </p:spPr>
        <p:txBody>
          <a:bodyPr wrap="none" lIns="0" tIns="0" rIns="0" bIns="0" anchor="t" anchorCtr="0">
            <a:noAutofit/>
          </a:bodyPr>
          <a:lstStyle>
            <a:lvl1pPr algn="l">
              <a:defRPr sz="3200" b="1" baseline="0">
                <a:solidFill>
                  <a:srgbClr val="606060"/>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Main title</a:t>
            </a:r>
            <a:endParaRPr lang="en-US" dirty="0"/>
          </a:p>
        </p:txBody>
      </p:sp>
      <p:sp>
        <p:nvSpPr>
          <p:cNvPr id="8" name="Text Placeholder 6"/>
          <p:cNvSpPr>
            <a:spLocks noGrp="1"/>
          </p:cNvSpPr>
          <p:nvPr>
            <p:ph type="body" sz="quarter" idx="10" hasCustomPrompt="1"/>
          </p:nvPr>
        </p:nvSpPr>
        <p:spPr>
          <a:xfrm>
            <a:off x="246759" y="3441350"/>
            <a:ext cx="5440362" cy="296185"/>
          </a:xfrm>
          <a:prstGeom prst="rect">
            <a:avLst/>
          </a:prstGeom>
        </p:spPr>
        <p:txBody>
          <a:bodyPr lIns="0" tIns="0" rIns="0" bIns="0" anchor="t" anchorCtr="0"/>
          <a:lstStyle>
            <a:lvl1pPr marL="0" indent="0">
              <a:buNone/>
              <a:defRPr lang="en-US" sz="1800" b="0" kern="1200" dirty="0"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First main subtitle</a:t>
            </a:r>
          </a:p>
        </p:txBody>
      </p:sp>
      <p:sp>
        <p:nvSpPr>
          <p:cNvPr id="12" name="Text Placeholder 6"/>
          <p:cNvSpPr>
            <a:spLocks noGrp="1"/>
          </p:cNvSpPr>
          <p:nvPr>
            <p:ph type="body" sz="quarter" idx="11" hasCustomPrompt="1"/>
          </p:nvPr>
        </p:nvSpPr>
        <p:spPr>
          <a:xfrm>
            <a:off x="5296396" y="4701348"/>
            <a:ext cx="3681350" cy="296185"/>
          </a:xfrm>
          <a:prstGeom prst="rect">
            <a:avLst/>
          </a:prstGeom>
        </p:spPr>
        <p:txBody>
          <a:bodyPr lIns="0" tIns="0" rIns="0" bIns="0" anchor="t" anchorCtr="0"/>
          <a:lstStyle>
            <a:lvl1pPr marL="0" indent="0" algn="r">
              <a:buNone/>
              <a:defRPr lang="en-US" sz="1600" b="0" kern="1200" dirty="0"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Second main subtitle</a:t>
            </a:r>
          </a:p>
        </p:txBody>
      </p:sp>
    </p:spTree>
    <p:extLst>
      <p:ext uri="{BB962C8B-B14F-4D97-AF65-F5344CB8AC3E}">
        <p14:creationId xmlns:p14="http://schemas.microsoft.com/office/powerpoint/2010/main" val="1377585466"/>
      </p:ext>
    </p:extLst>
  </p:cSld>
  <p:clrMapOvr>
    <a:masterClrMapping/>
  </p:clrMapOvr>
  <p:transition spd="slow">
    <p:wip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pa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746" y="3993"/>
            <a:ext cx="6113254" cy="5135513"/>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462500" cy="90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66655"/>
            <a:ext cx="1462500" cy="90000"/>
          </a:xfrm>
          <a:prstGeom prst="rect">
            <a:avLst/>
          </a:prstGeom>
        </p:spPr>
      </p:pic>
      <p:sp>
        <p:nvSpPr>
          <p:cNvPr id="4" name="Text Placeholder 24"/>
          <p:cNvSpPr>
            <a:spLocks noGrp="1"/>
          </p:cNvSpPr>
          <p:nvPr>
            <p:ph type="body" sz="quarter" idx="10" hasCustomPrompt="1"/>
          </p:nvPr>
        </p:nvSpPr>
        <p:spPr>
          <a:xfrm>
            <a:off x="436664" y="1586346"/>
            <a:ext cx="7439026" cy="666750"/>
          </a:xfrm>
          <a:prstGeom prst="rect">
            <a:avLst/>
          </a:prstGeom>
        </p:spPr>
        <p:txBody>
          <a:bodyPr wrap="none" lIns="0" tIns="0" rIns="0" bIns="0" anchor="t" anchorCtr="0">
            <a:noAutofit/>
          </a:bodyPr>
          <a:lstStyle>
            <a:lvl1pPr marL="0" indent="0">
              <a:buFont typeface="Arial" pitchFamily="34" charset="0"/>
              <a:buNone/>
              <a:defRPr lang="en-US" sz="2800" b="1" baseline="0" dirty="0" smtClean="0">
                <a:solidFill>
                  <a:srgbClr val="606060"/>
                </a:solidFill>
                <a:latin typeface="Segoe UI" panose="020B0502040204020203" pitchFamily="34" charset="0"/>
                <a:ea typeface="Segoe UI" panose="020B0502040204020203" pitchFamily="34" charset="0"/>
                <a:cs typeface="Segoe UI" panose="020B0502040204020203" pitchFamily="34" charset="0"/>
              </a:defRPr>
            </a:lvl1pPr>
          </a:lstStyle>
          <a:p>
            <a:pPr lvl="0">
              <a:spcBef>
                <a:spcPct val="0"/>
              </a:spcBef>
            </a:pPr>
            <a:r>
              <a:rPr lang="en-US" dirty="0" smtClean="0"/>
              <a:t>Chapter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72898" y="4707708"/>
            <a:ext cx="966412" cy="309735"/>
          </a:xfrm>
          <a:prstGeom prst="rect">
            <a:avLst/>
          </a:prstGeom>
        </p:spPr>
      </p:pic>
    </p:spTree>
    <p:extLst>
      <p:ext uri="{BB962C8B-B14F-4D97-AF65-F5344CB8AC3E}">
        <p14:creationId xmlns:p14="http://schemas.microsoft.com/office/powerpoint/2010/main" val="3627526156"/>
      </p:ext>
    </p:extLst>
  </p:cSld>
  <p:clrMapOvr>
    <a:masterClrMapping/>
  </p:clrMapOvr>
  <p:transition spd="slow">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rdinary p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1" r="13250" b="19917"/>
          <a:stretch/>
        </p:blipFill>
        <p:spPr>
          <a:xfrm>
            <a:off x="48968" y="4975622"/>
            <a:ext cx="7932438" cy="4571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462500" cy="90000"/>
          </a:xfrm>
          <a:prstGeom prst="rect">
            <a:avLst/>
          </a:prstGeom>
        </p:spPr>
      </p:pic>
      <p:sp>
        <p:nvSpPr>
          <p:cNvPr id="6" name="Text Placeholder 24"/>
          <p:cNvSpPr>
            <a:spLocks noGrp="1"/>
          </p:cNvSpPr>
          <p:nvPr>
            <p:ph type="body" sz="quarter" idx="10" hasCustomPrompt="1"/>
          </p:nvPr>
        </p:nvSpPr>
        <p:spPr>
          <a:xfrm>
            <a:off x="136194" y="90000"/>
            <a:ext cx="6905625" cy="352425"/>
          </a:xfrm>
          <a:prstGeom prst="rect">
            <a:avLst/>
          </a:prstGeom>
        </p:spPr>
        <p:txBody>
          <a:bodyPr wrap="none" lIns="0" tIns="0" rIns="0" bIns="0" anchor="t" anchorCtr="0">
            <a:noAutofit/>
          </a:bodyPr>
          <a:lstStyle>
            <a:lvl1pPr marL="0" indent="0">
              <a:buFont typeface="Arial" pitchFamily="34" charset="0"/>
              <a:buNone/>
              <a:defRPr lang="en-US" sz="2400" b="1" dirty="0" smtClean="0">
                <a:solidFill>
                  <a:srgbClr val="4D4D4D"/>
                </a:solidFill>
                <a:latin typeface="Segoe UI" panose="020B0502040204020203" pitchFamily="34" charset="0"/>
                <a:ea typeface="Segoe UI" panose="020B0502040204020203" pitchFamily="34" charset="0"/>
                <a:cs typeface="Segoe UI" panose="020B0502040204020203" pitchFamily="34" charset="0"/>
              </a:defRPr>
            </a:lvl1pPr>
          </a:lstStyle>
          <a:p>
            <a:pPr lvl="0">
              <a:spcBef>
                <a:spcPct val="0"/>
              </a:spcBef>
            </a:pPr>
            <a:r>
              <a:rPr lang="en-US" dirty="0" smtClean="0"/>
              <a:t>Click to edit master text styles</a:t>
            </a:r>
          </a:p>
        </p:txBody>
      </p:sp>
      <p:sp>
        <p:nvSpPr>
          <p:cNvPr id="8" name="Text Placeholder 32"/>
          <p:cNvSpPr>
            <a:spLocks noGrp="1"/>
          </p:cNvSpPr>
          <p:nvPr>
            <p:ph type="body" sz="quarter" idx="13"/>
          </p:nvPr>
        </p:nvSpPr>
        <p:spPr>
          <a:xfrm>
            <a:off x="306408" y="727487"/>
            <a:ext cx="6128511" cy="504825"/>
          </a:xfrm>
          <a:prstGeom prst="rect">
            <a:avLst/>
          </a:prstGeom>
        </p:spPr>
        <p:txBody>
          <a:bodyPr/>
          <a:lstStyle>
            <a:lvl1pPr marL="0" indent="0">
              <a:buNone/>
              <a:defRPr sz="2000" b="1">
                <a:solidFill>
                  <a:srgbClr val="4D4D4D"/>
                </a:solidFill>
                <a:latin typeface="Segoe UI" panose="020B0502040204020203" pitchFamily="34" charset="0"/>
                <a:ea typeface="Segoe UI" panose="020B0502040204020203" pitchFamily="34" charset="0"/>
                <a:cs typeface="Segoe UI" panose="020B0502040204020203" pitchFamily="34" charset="0"/>
              </a:defRPr>
            </a:lvl1pPr>
          </a:lstStyle>
          <a:p>
            <a:pPr lvl="0"/>
            <a:r>
              <a:rPr lang="en-US" dirty="0" smtClean="0"/>
              <a:t>Click to edit Master text styles</a:t>
            </a:r>
          </a:p>
        </p:txBody>
      </p:sp>
      <p:sp>
        <p:nvSpPr>
          <p:cNvPr id="9" name="Content Placeholder 34"/>
          <p:cNvSpPr>
            <a:spLocks noGrp="1"/>
          </p:cNvSpPr>
          <p:nvPr>
            <p:ph sz="quarter" idx="14"/>
          </p:nvPr>
        </p:nvSpPr>
        <p:spPr>
          <a:xfrm>
            <a:off x="296883" y="1289462"/>
            <a:ext cx="8455025" cy="3076575"/>
          </a:xfrm>
          <a:prstGeom prst="rect">
            <a:avLst/>
          </a:prstGeom>
        </p:spPr>
        <p:txBody>
          <a:bodyPr/>
          <a:lstStyle>
            <a:lvl1pPr marL="177800" indent="-177800">
              <a:spcBef>
                <a:spcPts val="0"/>
              </a:spcBef>
              <a:buClr>
                <a:srgbClr val="C00000"/>
              </a:buClr>
              <a:buSzPct val="80000"/>
              <a:buFont typeface="Wingdings" panose="05000000000000000000" pitchFamily="2" charset="2"/>
              <a:buChar char="§"/>
              <a:defRPr sz="18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buNone/>
              <a:defRPr sz="2000">
                <a:solidFill>
                  <a:schemeClr val="bg1">
                    <a:lumMod val="50000"/>
                  </a:schemeClr>
                </a:solidFill>
              </a:defRPr>
            </a:lvl2pPr>
            <a:lvl3pPr marL="914400" indent="0">
              <a:buNone/>
              <a:defRPr>
                <a:solidFill>
                  <a:schemeClr val="bg1">
                    <a:lumMod val="50000"/>
                  </a:schemeClr>
                </a:solidFill>
              </a:defRPr>
            </a:lvl3pPr>
            <a:lvl4pPr marL="1371600" indent="0">
              <a:buNone/>
              <a:defRPr>
                <a:solidFill>
                  <a:schemeClr val="bg1">
                    <a:lumMod val="50000"/>
                  </a:schemeClr>
                </a:solidFill>
              </a:defRPr>
            </a:lvl4pPr>
            <a:lvl5pPr marL="1828800" indent="0">
              <a:buNone/>
              <a:defRPr>
                <a:solidFill>
                  <a:schemeClr val="bg1">
                    <a:lumMod val="50000"/>
                  </a:schemeClr>
                </a:solidFill>
              </a:defRPr>
            </a:lvl5pPr>
          </a:lstStyle>
          <a:p>
            <a:pPr lvl="0"/>
            <a:r>
              <a:rPr lang="en-US" dirty="0" smtClean="0"/>
              <a:t>Click to edit Master text styles</a:t>
            </a:r>
            <a:endParaRPr lang="ru-RU" dirty="0" smtClean="0"/>
          </a:p>
          <a:p>
            <a:pPr lvl="0"/>
            <a:r>
              <a:rPr lang="en-US" dirty="0" smtClean="0"/>
              <a:t>Second level</a:t>
            </a:r>
          </a:p>
        </p:txBody>
      </p:sp>
      <p:sp>
        <p:nvSpPr>
          <p:cNvPr id="7" name="Text Placeholder 30"/>
          <p:cNvSpPr>
            <a:spLocks noGrp="1"/>
          </p:cNvSpPr>
          <p:nvPr>
            <p:ph type="body" sz="quarter" idx="12"/>
          </p:nvPr>
        </p:nvSpPr>
        <p:spPr>
          <a:xfrm>
            <a:off x="81362" y="4712331"/>
            <a:ext cx="3933825" cy="257175"/>
          </a:xfrm>
          <a:prstGeom prst="rect">
            <a:avLst/>
          </a:prstGeom>
        </p:spPr>
        <p:txBody>
          <a:bodyPr lIns="0" tIns="0" rIns="0" bIns="0" anchor="t" anchorCtr="0"/>
          <a:lstStyle>
            <a:lvl1pPr marL="342900" indent="-342900">
              <a:buFont typeface="Arial" pitchFamily="34" charset="0"/>
              <a:buNone/>
              <a:defRPr lang="en-US" sz="1400" b="0" dirty="0" smtClean="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defRPr>
            </a:lvl1pPr>
          </a:lstStyle>
          <a:p>
            <a:pPr marL="0" lvl="0" indent="0"/>
            <a:r>
              <a:rPr lang="en-US" dirty="0" smtClean="0"/>
              <a:t>Click to edit Master text styles</a:t>
            </a:r>
          </a:p>
        </p:txBody>
      </p:sp>
      <p:sp>
        <p:nvSpPr>
          <p:cNvPr id="11" name="Slide Number Placeholder 1"/>
          <p:cNvSpPr>
            <a:spLocks noGrp="1"/>
          </p:cNvSpPr>
          <p:nvPr>
            <p:ph type="sldNum" sz="quarter" idx="4"/>
          </p:nvPr>
        </p:nvSpPr>
        <p:spPr>
          <a:xfrm>
            <a:off x="8605767" y="46756"/>
            <a:ext cx="449036" cy="274637"/>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ea typeface="Segoe UI" panose="020B0502040204020203" pitchFamily="34" charset="0"/>
                <a:cs typeface="Segoe UI" panose="020B0502040204020203" pitchFamily="34" charset="0"/>
              </a:defRPr>
            </a:lvl1pPr>
          </a:lstStyle>
          <a:p>
            <a:fld id="{CE9405B8-4521-4768-926D-5AD4EBF8795D}" type="slidenum">
              <a:rPr lang="en-US" smtClean="0">
                <a:solidFill>
                  <a:srgbClr val="294E8A">
                    <a:tint val="75000"/>
                  </a:srgbClr>
                </a:solidFill>
              </a:rPr>
              <a:pPr/>
              <a:t>‹#›</a:t>
            </a:fld>
            <a:endParaRPr lang="en-US">
              <a:solidFill>
                <a:srgbClr val="294E8A">
                  <a:tint val="75000"/>
                </a:srgbClr>
              </a:solidFill>
            </a:endParaRPr>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59836" y="4707708"/>
            <a:ext cx="966412" cy="309735"/>
          </a:xfrm>
          <a:prstGeom prst="rect">
            <a:avLst/>
          </a:prstGeom>
        </p:spPr>
      </p:pic>
    </p:spTree>
    <p:extLst>
      <p:ext uri="{BB962C8B-B14F-4D97-AF65-F5344CB8AC3E}">
        <p14:creationId xmlns:p14="http://schemas.microsoft.com/office/powerpoint/2010/main" val="390839153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746" y="0"/>
            <a:ext cx="6113254" cy="5143500"/>
          </a:xfrm>
          <a:prstGeom prst="rect">
            <a:avLst/>
          </a:prstGeom>
        </p:spPr>
      </p:pic>
      <p:sp>
        <p:nvSpPr>
          <p:cNvPr id="7" name="Text Placeholder 24"/>
          <p:cNvSpPr>
            <a:spLocks noGrp="1"/>
          </p:cNvSpPr>
          <p:nvPr>
            <p:ph type="body" sz="quarter" idx="10" hasCustomPrompt="1"/>
          </p:nvPr>
        </p:nvSpPr>
        <p:spPr>
          <a:xfrm>
            <a:off x="647203" y="2043545"/>
            <a:ext cx="7439026" cy="666750"/>
          </a:xfrm>
          <a:prstGeom prst="rect">
            <a:avLst/>
          </a:prstGeom>
        </p:spPr>
        <p:txBody>
          <a:bodyPr wrap="none" lIns="0" tIns="0" rIns="0" bIns="0" anchor="t" anchorCtr="0">
            <a:noAutofit/>
          </a:bodyPr>
          <a:lstStyle>
            <a:lvl1pPr marL="0" indent="0">
              <a:buFont typeface="Arial" pitchFamily="34" charset="0"/>
              <a:buNone/>
              <a:defRPr lang="en-US" sz="3200" b="1" dirty="0" smtClean="0">
                <a:solidFill>
                  <a:srgbClr val="606060"/>
                </a:solidFill>
                <a:latin typeface="Segoe UI" panose="020B0502040204020203" pitchFamily="34" charset="0"/>
                <a:ea typeface="Segoe UI" panose="020B0502040204020203" pitchFamily="34" charset="0"/>
                <a:cs typeface="Segoe UI" panose="020B0502040204020203" pitchFamily="34" charset="0"/>
              </a:defRPr>
            </a:lvl1pPr>
          </a:lstStyle>
          <a:p>
            <a:pPr lvl="0">
              <a:spcBef>
                <a:spcPct val="0"/>
              </a:spcBef>
            </a:pPr>
            <a:r>
              <a:rPr lang="en-US" dirty="0" smtClean="0"/>
              <a:t>Click to edit master text styles</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066655"/>
            <a:ext cx="1462500" cy="9000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7338" y="348759"/>
            <a:ext cx="1650324" cy="528928"/>
          </a:xfrm>
          <a:prstGeom prst="rect">
            <a:avLst/>
          </a:prstGeom>
        </p:spPr>
      </p:pic>
    </p:spTree>
    <p:extLst>
      <p:ext uri="{BB962C8B-B14F-4D97-AF65-F5344CB8AC3E}">
        <p14:creationId xmlns:p14="http://schemas.microsoft.com/office/powerpoint/2010/main" val="3539949882"/>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21" r:id="rId2"/>
    <p:sldLayoutId id="2147483720" r:id="rId3"/>
    <p:sldLayoutId id="2147483723" r:id="rId4"/>
    <p:sldLayoutId id="2147483719" r:id="rId5"/>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0.xml"/><Relationship Id="rId7" Type="http://schemas.openxmlformats.org/officeDocument/2006/relationships/image" Target="../media/image36.wmf"/><Relationship Id="rId12" Type="http://schemas.openxmlformats.org/officeDocument/2006/relationships/image" Target="../media/image38.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oleObject" Target="../embeddings/oleObject3.bin"/><Relationship Id="rId5" Type="http://schemas.openxmlformats.org/officeDocument/2006/relationships/image" Target="../media/image40.jpeg"/><Relationship Id="rId10" Type="http://schemas.openxmlformats.org/officeDocument/2006/relationships/image" Target="../media/image41.emf"/><Relationship Id="rId4" Type="http://schemas.openxmlformats.org/officeDocument/2006/relationships/image" Target="../media/image39.jpeg"/><Relationship Id="rId9" Type="http://schemas.openxmlformats.org/officeDocument/2006/relationships/image" Target="../media/image37.wmf"/></Relationships>
</file>

<file path=ppt/slides/_rels/slide12.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11.xml"/><Relationship Id="rId7" Type="http://schemas.openxmlformats.org/officeDocument/2006/relationships/oleObject" Target="../embeddings/oleObject5.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2.wmf"/><Relationship Id="rId11" Type="http://schemas.openxmlformats.org/officeDocument/2006/relationships/image" Target="../media/image45.png"/><Relationship Id="rId5" Type="http://schemas.openxmlformats.org/officeDocument/2006/relationships/oleObject" Target="../embeddings/oleObject4.bin"/><Relationship Id="rId10" Type="http://schemas.openxmlformats.org/officeDocument/2006/relationships/image" Target="../media/image44.wmf"/><Relationship Id="rId4" Type="http://schemas.openxmlformats.org/officeDocument/2006/relationships/hyperlink" Target="https://enav-hermitage.ru/en/" TargetMode="External"/><Relationship Id="rId9"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2.xml"/><Relationship Id="rId7" Type="http://schemas.openxmlformats.org/officeDocument/2006/relationships/image" Target="../media/image47.w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46.wmf"/><Relationship Id="rId4" Type="http://schemas.openxmlformats.org/officeDocument/2006/relationships/oleObject" Target="../embeddings/oleObject7.bin"/><Relationship Id="rId9" Type="http://schemas.openxmlformats.org/officeDocument/2006/relationships/image" Target="../media/image48.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3.xml"/><Relationship Id="rId7" Type="http://schemas.openxmlformats.org/officeDocument/2006/relationships/image" Target="../media/image50.wmf"/><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image" Target="../media/image49.wmf"/><Relationship Id="rId4" Type="http://schemas.openxmlformats.org/officeDocument/2006/relationships/oleObject" Target="../embeddings/oleObject10.bin"/><Relationship Id="rId9" Type="http://schemas.openxmlformats.org/officeDocument/2006/relationships/image" Target="../media/image51.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56.wmf"/><Relationship Id="rId3" Type="http://schemas.openxmlformats.org/officeDocument/2006/relationships/notesSlide" Target="../notesSlides/notesSlide14.xml"/><Relationship Id="rId7" Type="http://schemas.openxmlformats.org/officeDocument/2006/relationships/image" Target="../media/image53.wmf"/><Relationship Id="rId12" Type="http://schemas.openxmlformats.org/officeDocument/2006/relationships/oleObject" Target="../embeddings/oleObject17.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55.wmf"/><Relationship Id="rId5" Type="http://schemas.openxmlformats.org/officeDocument/2006/relationships/image" Target="../media/image52.wmf"/><Relationship Id="rId15" Type="http://schemas.openxmlformats.org/officeDocument/2006/relationships/image" Target="../media/image57.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54.wmf"/><Relationship Id="rId14" Type="http://schemas.openxmlformats.org/officeDocument/2006/relationships/oleObject" Target="../embeddings/oleObject18.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1.bin"/><Relationship Id="rId13" Type="http://schemas.openxmlformats.org/officeDocument/2006/relationships/image" Target="../media/image62.wmf"/><Relationship Id="rId18" Type="http://schemas.openxmlformats.org/officeDocument/2006/relationships/oleObject" Target="../embeddings/oleObject26.bin"/><Relationship Id="rId3" Type="http://schemas.openxmlformats.org/officeDocument/2006/relationships/notesSlide" Target="../notesSlides/notesSlide15.xml"/><Relationship Id="rId21" Type="http://schemas.openxmlformats.org/officeDocument/2006/relationships/image" Target="../media/image66.wmf"/><Relationship Id="rId7" Type="http://schemas.openxmlformats.org/officeDocument/2006/relationships/image" Target="../media/image59.wmf"/><Relationship Id="rId12" Type="http://schemas.openxmlformats.org/officeDocument/2006/relationships/oleObject" Target="../embeddings/oleObject23.bin"/><Relationship Id="rId17" Type="http://schemas.openxmlformats.org/officeDocument/2006/relationships/image" Target="../media/image64.wmf"/><Relationship Id="rId2" Type="http://schemas.openxmlformats.org/officeDocument/2006/relationships/slideLayout" Target="../slideLayouts/slideLayout4.xml"/><Relationship Id="rId16" Type="http://schemas.openxmlformats.org/officeDocument/2006/relationships/oleObject" Target="../embeddings/oleObject25.bin"/><Relationship Id="rId20" Type="http://schemas.openxmlformats.org/officeDocument/2006/relationships/oleObject" Target="../embeddings/oleObject27.bin"/><Relationship Id="rId1" Type="http://schemas.openxmlformats.org/officeDocument/2006/relationships/vmlDrawing" Target="../drawings/vmlDrawing6.vml"/><Relationship Id="rId6" Type="http://schemas.openxmlformats.org/officeDocument/2006/relationships/oleObject" Target="../embeddings/oleObject20.bin"/><Relationship Id="rId11" Type="http://schemas.openxmlformats.org/officeDocument/2006/relationships/image" Target="../media/image61.wmf"/><Relationship Id="rId5" Type="http://schemas.openxmlformats.org/officeDocument/2006/relationships/image" Target="../media/image58.wmf"/><Relationship Id="rId15" Type="http://schemas.openxmlformats.org/officeDocument/2006/relationships/image" Target="../media/image63.wmf"/><Relationship Id="rId10" Type="http://schemas.openxmlformats.org/officeDocument/2006/relationships/oleObject" Target="../embeddings/oleObject22.bin"/><Relationship Id="rId19" Type="http://schemas.openxmlformats.org/officeDocument/2006/relationships/image" Target="../media/image65.wmf"/><Relationship Id="rId4" Type="http://schemas.openxmlformats.org/officeDocument/2006/relationships/oleObject" Target="../embeddings/oleObject19.bin"/><Relationship Id="rId9" Type="http://schemas.openxmlformats.org/officeDocument/2006/relationships/image" Target="../media/image60.wmf"/><Relationship Id="rId14" Type="http://schemas.openxmlformats.org/officeDocument/2006/relationships/oleObject" Target="../embeddings/oleObject24.bin"/></Relationships>
</file>

<file path=ppt/slides/_rels/slide1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The first e-Navigation testbed in Russia </a:t>
            </a:r>
            <a:r>
              <a:rPr lang="en-US" dirty="0" smtClean="0"/>
              <a:t/>
            </a:r>
            <a:br>
              <a:rPr lang="en-US" dirty="0" smtClean="0"/>
            </a:br>
            <a:r>
              <a:rPr lang="en-US" dirty="0" smtClean="0"/>
              <a:t>«</a:t>
            </a:r>
            <a:r>
              <a:rPr lang="en-US" dirty="0"/>
              <a:t>Hermitage»: subtotals</a:t>
            </a:r>
            <a:endParaRPr lang="ru-RU" dirty="0"/>
          </a:p>
        </p:txBody>
      </p:sp>
      <p:sp>
        <p:nvSpPr>
          <p:cNvPr id="4" name="Text Placeholder 3"/>
          <p:cNvSpPr>
            <a:spLocks noGrp="1"/>
          </p:cNvSpPr>
          <p:nvPr>
            <p:ph type="body" sz="quarter" idx="11"/>
          </p:nvPr>
        </p:nvSpPr>
        <p:spPr>
          <a:xfrm>
            <a:off x="3917044" y="3983484"/>
            <a:ext cx="5110258" cy="904321"/>
          </a:xfrm>
        </p:spPr>
        <p:txBody>
          <a:bodyPr/>
          <a:lstStyle/>
          <a:p>
            <a:r>
              <a:rPr lang="en-US" b="1" dirty="0"/>
              <a:t>Marat Ismagilov</a:t>
            </a:r>
          </a:p>
          <a:p>
            <a:r>
              <a:rPr lang="en-US" sz="1400" dirty="0"/>
              <a:t>Head of the testbed «Hermitage» </a:t>
            </a:r>
          </a:p>
          <a:p>
            <a:r>
              <a:rPr lang="en-US" sz="1400" dirty="0" smtClean="0"/>
              <a:t>Director </a:t>
            </a:r>
            <a:r>
              <a:rPr lang="en-US" sz="1400" dirty="0"/>
              <a:t>of Cartography and Hydrography Department </a:t>
            </a:r>
          </a:p>
          <a:p>
            <a:r>
              <a:rPr lang="en-US" sz="1400" dirty="0"/>
              <a:t>"</a:t>
            </a:r>
            <a:r>
              <a:rPr lang="en-US" sz="1400" dirty="0" err="1"/>
              <a:t>Kronstadt</a:t>
            </a:r>
            <a:r>
              <a:rPr lang="en-US" sz="1400" dirty="0"/>
              <a:t> Group“ (St. Petersburg, Russia)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98" y="4120292"/>
            <a:ext cx="2039732" cy="747507"/>
          </a:xfrm>
          <a:prstGeom prst="rect">
            <a:avLst/>
          </a:prstGeom>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Additional Equipment of the </a:t>
            </a:r>
            <a:r>
              <a:rPr lang="en-US" dirty="0" smtClean="0"/>
              <a:t>Testbed</a:t>
            </a:r>
            <a:endParaRPr lang="en-US" dirty="0"/>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10</a:t>
            </a:fld>
            <a:endParaRPr lang="en-US">
              <a:solidFill>
                <a:srgbClr val="294E8A">
                  <a:tint val="75000"/>
                </a:srgbClr>
              </a:solidFill>
            </a:endParaRPr>
          </a:p>
        </p:txBody>
      </p:sp>
      <p:pic>
        <p:nvPicPr>
          <p:cNvPr id="10"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828" y="781757"/>
            <a:ext cx="1929540" cy="242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123" y="781757"/>
            <a:ext cx="1665619" cy="1449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8494" y="2015350"/>
            <a:ext cx="807968" cy="119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3"/>
          <p:cNvSpPr>
            <a:spLocks noGrp="1"/>
          </p:cNvSpPr>
          <p:nvPr>
            <p:ph type="body" sz="quarter" idx="12"/>
          </p:nvPr>
        </p:nvSpPr>
        <p:spPr>
          <a:xfrm>
            <a:off x="283182" y="3407477"/>
            <a:ext cx="1929540" cy="806715"/>
          </a:xfrm>
        </p:spPr>
        <p:txBody>
          <a:bodyPr/>
          <a:lstStyle/>
          <a:p>
            <a:pPr marL="36000" indent="0" algn="ctr"/>
            <a:r>
              <a:rPr lang="en-US" dirty="0"/>
              <a:t>Personal pilot kit with e-Navigation functions - navigation  application for pilot  organizations</a:t>
            </a:r>
          </a:p>
        </p:txBody>
      </p:sp>
      <p:sp>
        <p:nvSpPr>
          <p:cNvPr id="17" name="Text Placeholder 3"/>
          <p:cNvSpPr>
            <a:spLocks noGrp="1"/>
          </p:cNvSpPr>
          <p:nvPr>
            <p:ph type="body" sz="quarter" idx="12"/>
          </p:nvPr>
        </p:nvSpPr>
        <p:spPr>
          <a:xfrm>
            <a:off x="2384908" y="3407477"/>
            <a:ext cx="1929540" cy="1118650"/>
          </a:xfrm>
        </p:spPr>
        <p:txBody>
          <a:bodyPr/>
          <a:lstStyle/>
          <a:p>
            <a:pPr marL="36000" indent="0" algn="ctr"/>
            <a:r>
              <a:rPr lang="en-US" dirty="0"/>
              <a:t>Water level meter - provides information about the water level by GSM communication in VTS</a:t>
            </a:r>
          </a:p>
        </p:txBody>
      </p:sp>
      <p:sp>
        <p:nvSpPr>
          <p:cNvPr id="18" name="Text Placeholder 3"/>
          <p:cNvSpPr>
            <a:spLocks noGrp="1"/>
          </p:cNvSpPr>
          <p:nvPr>
            <p:ph type="body" sz="quarter" idx="12"/>
          </p:nvPr>
        </p:nvSpPr>
        <p:spPr>
          <a:xfrm>
            <a:off x="4476812" y="3407477"/>
            <a:ext cx="1929540" cy="1118650"/>
          </a:xfrm>
        </p:spPr>
        <p:txBody>
          <a:bodyPr/>
          <a:lstStyle/>
          <a:p>
            <a:pPr marL="36000" indent="0" algn="ctr"/>
            <a:r>
              <a:rPr lang="en-US" dirty="0"/>
              <a:t>Synthetic AIS </a:t>
            </a:r>
            <a:r>
              <a:rPr lang="en-US" dirty="0" err="1"/>
              <a:t>AtoN</a:t>
            </a:r>
            <a:r>
              <a:rPr lang="en-US" dirty="0"/>
              <a:t> - sends information about your location by GSM communication or Iridium SBD in VTS</a:t>
            </a:r>
          </a:p>
        </p:txBody>
      </p:sp>
      <p:sp>
        <p:nvSpPr>
          <p:cNvPr id="19" name="Text Placeholder 3"/>
          <p:cNvSpPr>
            <a:spLocks noGrp="1"/>
          </p:cNvSpPr>
          <p:nvPr>
            <p:ph type="body" sz="quarter" idx="12"/>
          </p:nvPr>
        </p:nvSpPr>
        <p:spPr>
          <a:xfrm>
            <a:off x="6483340" y="3407477"/>
            <a:ext cx="2436253" cy="1118650"/>
          </a:xfrm>
        </p:spPr>
        <p:txBody>
          <a:bodyPr/>
          <a:lstStyle/>
          <a:p>
            <a:pPr marL="36000" indent="0" algn="ctr"/>
            <a:r>
              <a:rPr lang="en-US" dirty="0"/>
              <a:t>The ENC </a:t>
            </a:r>
            <a:r>
              <a:rPr lang="en-US" dirty="0" smtClean="0"/>
              <a:t>Remote Transmission System: </a:t>
            </a:r>
            <a:r>
              <a:rPr lang="en-US" dirty="0"/>
              <a:t>access to the Internet, </a:t>
            </a:r>
            <a:r>
              <a:rPr lang="en-US" dirty="0" smtClean="0"/>
              <a:t>ENC database, etc</a:t>
            </a:r>
            <a:r>
              <a:rPr lang="en-US" dirty="0"/>
              <a:t>. via Wi-Fi for a range of up to 3 km. </a:t>
            </a:r>
            <a:r>
              <a:rPr lang="en-US" dirty="0" smtClean="0"/>
              <a:t>Invention patent</a:t>
            </a:r>
            <a:endParaRPr lang="en-US" dirty="0"/>
          </a:p>
        </p:txBody>
      </p:sp>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6640" y="781756"/>
            <a:ext cx="1936125" cy="2429347"/>
          </a:xfrm>
          <a:prstGeom prst="rect">
            <a:avLst/>
          </a:prstGeom>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3978" y="781756"/>
            <a:ext cx="2166642" cy="2429347"/>
          </a:xfrm>
          <a:prstGeom prst="rect">
            <a:avLst/>
          </a:prstGeom>
        </p:spPr>
      </p:pic>
    </p:spTree>
    <p:extLst>
      <p:ext uri="{BB962C8B-B14F-4D97-AF65-F5344CB8AC3E}">
        <p14:creationId xmlns:p14="http://schemas.microsoft.com/office/powerpoint/2010/main" val="2541669920"/>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Perspective projects within the e-Navigation testbed</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11</a:t>
            </a:fld>
            <a:endParaRPr lang="en-US">
              <a:solidFill>
                <a:srgbClr val="294E8A">
                  <a:tint val="75000"/>
                </a:srgbClr>
              </a:solidFill>
            </a:endParaRPr>
          </a:p>
        </p:txBody>
      </p:sp>
      <p:sp>
        <p:nvSpPr>
          <p:cNvPr id="12" name="Text Placeholder 3"/>
          <p:cNvSpPr>
            <a:spLocks noGrp="1"/>
          </p:cNvSpPr>
          <p:nvPr>
            <p:ph type="body" sz="quarter" idx="12"/>
          </p:nvPr>
        </p:nvSpPr>
        <p:spPr>
          <a:xfrm>
            <a:off x="2192457" y="2649918"/>
            <a:ext cx="2268288" cy="1910438"/>
          </a:xfrm>
        </p:spPr>
        <p:txBody>
          <a:bodyPr/>
          <a:lstStyle/>
          <a:p>
            <a:pPr marL="36000" indent="0" algn="ctr"/>
            <a:r>
              <a:rPr lang="en-US" b="1" dirty="0" smtClean="0"/>
              <a:t>VDES</a:t>
            </a:r>
            <a:endParaRPr lang="ru-RU" b="1" dirty="0" smtClean="0"/>
          </a:p>
          <a:p>
            <a:pPr marL="36000" indent="0" algn="ctr">
              <a:spcBef>
                <a:spcPts val="1200"/>
              </a:spcBef>
            </a:pPr>
            <a:r>
              <a:rPr lang="en-US" sz="1200" dirty="0" smtClean="0"/>
              <a:t>In 2018, within </a:t>
            </a:r>
            <a:r>
              <a:rPr lang="en-US" sz="1200" dirty="0"/>
              <a:t>R&amp;D "e-Sea" project developed and tested a model of the VDES coastal and shipborne equipment. </a:t>
            </a:r>
            <a:endParaRPr lang="ru-RU" sz="1200" dirty="0" smtClean="0"/>
          </a:p>
          <a:p>
            <a:pPr marL="36000" indent="0" algn="ctr">
              <a:spcBef>
                <a:spcPts val="1200"/>
              </a:spcBef>
            </a:pPr>
            <a:r>
              <a:rPr lang="en-US" sz="1200" dirty="0" smtClean="0"/>
              <a:t>In </a:t>
            </a:r>
            <a:r>
              <a:rPr lang="en-US" sz="1200" dirty="0"/>
              <a:t>2020-2021, within the framework of </a:t>
            </a:r>
            <a:r>
              <a:rPr lang="en-US" sz="1200" dirty="0" err="1" smtClean="0"/>
              <a:t>MariNet</a:t>
            </a:r>
            <a:r>
              <a:rPr lang="en-US" sz="1200" dirty="0" smtClean="0"/>
              <a:t>, </a:t>
            </a:r>
            <a:r>
              <a:rPr lang="en-US" sz="1200" dirty="0"/>
              <a:t>it is planned to develop serial equipment of VDES.</a:t>
            </a:r>
          </a:p>
        </p:txBody>
      </p:sp>
      <p:sp>
        <p:nvSpPr>
          <p:cNvPr id="13" name="Text Placeholder 3"/>
          <p:cNvSpPr>
            <a:spLocks noGrp="1"/>
          </p:cNvSpPr>
          <p:nvPr>
            <p:ph type="body" sz="quarter" idx="12"/>
          </p:nvPr>
        </p:nvSpPr>
        <p:spPr>
          <a:xfrm>
            <a:off x="4590356" y="2609733"/>
            <a:ext cx="2376210" cy="1907428"/>
          </a:xfrm>
        </p:spPr>
        <p:txBody>
          <a:bodyPr/>
          <a:lstStyle/>
          <a:p>
            <a:pPr marL="36000" indent="0" algn="ctr"/>
            <a:r>
              <a:rPr lang="en-US" b="1" dirty="0"/>
              <a:t>Automated Hydrographic Trawling </a:t>
            </a:r>
            <a:r>
              <a:rPr lang="en-US" b="1" dirty="0" smtClean="0"/>
              <a:t>System (AHTS) </a:t>
            </a:r>
          </a:p>
          <a:p>
            <a:pPr marL="36000" indent="0" algn="ctr"/>
            <a:r>
              <a:rPr lang="en-US" sz="1200" dirty="0" smtClean="0"/>
              <a:t>AHTS - for </a:t>
            </a:r>
            <a:r>
              <a:rPr lang="en-US" sz="1200" dirty="0"/>
              <a:t>high-precision and reliable detection of obstacles lying on the </a:t>
            </a:r>
            <a:r>
              <a:rPr lang="en-US" sz="1200" dirty="0" smtClean="0"/>
              <a:t>seabed</a:t>
            </a:r>
            <a:r>
              <a:rPr lang="ru-RU" sz="1200" dirty="0" smtClean="0"/>
              <a:t>. </a:t>
            </a:r>
            <a:r>
              <a:rPr lang="en-US" sz="1200" dirty="0"/>
              <a:t>It has a special lowered platform with two side-scan sonars emitting in a horizontal plane. Additionally, a </a:t>
            </a:r>
            <a:r>
              <a:rPr lang="en-US" sz="1200" dirty="0" err="1"/>
              <a:t>multibeam</a:t>
            </a:r>
            <a:r>
              <a:rPr lang="en-US" sz="1200" dirty="0"/>
              <a:t> echo sounder and a third side-scan sonar are located on the vessel</a:t>
            </a:r>
            <a:r>
              <a:rPr lang="en-US" sz="1200" dirty="0" smtClean="0"/>
              <a:t>.</a:t>
            </a:r>
            <a:r>
              <a:rPr lang="ru-RU" sz="1200" dirty="0" smtClean="0"/>
              <a:t> </a:t>
            </a:r>
            <a:r>
              <a:rPr lang="en-US" sz="1200" dirty="0" smtClean="0"/>
              <a:t>Invention patent</a:t>
            </a:r>
            <a:r>
              <a:rPr lang="ru-RU" sz="1200" dirty="0" smtClean="0"/>
              <a:t>.</a:t>
            </a:r>
            <a:endParaRPr lang="en-US" sz="1200" dirty="0"/>
          </a:p>
        </p:txBody>
      </p:sp>
      <p:pic>
        <p:nvPicPr>
          <p:cNvPr id="19" name="Рисунок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0299" y="2653215"/>
            <a:ext cx="1956319" cy="1820463"/>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67" y="772547"/>
            <a:ext cx="2032398" cy="1702133"/>
          </a:xfrm>
          <a:prstGeom prst="rect">
            <a:avLst/>
          </a:prstGeom>
        </p:spPr>
      </p:pic>
      <p:sp>
        <p:nvSpPr>
          <p:cNvPr id="4" name="Текст 3"/>
          <p:cNvSpPr>
            <a:spLocks noGrp="1"/>
          </p:cNvSpPr>
          <p:nvPr>
            <p:ph type="body" sz="quarter" idx="12"/>
          </p:nvPr>
        </p:nvSpPr>
        <p:spPr/>
        <p:txBody>
          <a:bodyPr/>
          <a:lstStyle/>
          <a:p>
            <a:endParaRPr lang="ru-RU"/>
          </a:p>
        </p:txBody>
      </p:sp>
      <p:sp>
        <p:nvSpPr>
          <p:cNvPr id="5" name="Текст 4"/>
          <p:cNvSpPr>
            <a:spLocks noGrp="1"/>
          </p:cNvSpPr>
          <p:nvPr>
            <p:ph type="body" sz="quarter" idx="12"/>
          </p:nvPr>
        </p:nvSpPr>
        <p:spPr/>
        <p:txBody>
          <a:bodyPr/>
          <a:lstStyle/>
          <a:p>
            <a:endParaRPr lang="ru-RU"/>
          </a:p>
        </p:txBody>
      </p:sp>
      <p:graphicFrame>
        <p:nvGraphicFramePr>
          <p:cNvPr id="6" name="Объект 5"/>
          <p:cNvGraphicFramePr>
            <a:graphicFrameLocks noChangeAspect="1"/>
          </p:cNvGraphicFramePr>
          <p:nvPr>
            <p:extLst>
              <p:ext uri="{D42A27DB-BD31-4B8C-83A1-F6EECF244321}">
                <p14:modId xmlns:p14="http://schemas.microsoft.com/office/powerpoint/2010/main" val="3110027172"/>
              </p:ext>
            </p:extLst>
          </p:nvPr>
        </p:nvGraphicFramePr>
        <p:xfrm>
          <a:off x="2192457" y="775605"/>
          <a:ext cx="2268288" cy="1706859"/>
        </p:xfrm>
        <a:graphic>
          <a:graphicData uri="http://schemas.openxmlformats.org/presentationml/2006/ole">
            <mc:AlternateContent xmlns:mc="http://schemas.openxmlformats.org/markup-compatibility/2006">
              <mc:Choice xmlns:v="urn:schemas-microsoft-com:vml" Requires="v">
                <p:oleObj spid="_x0000_s2155" r:id="rId6" imgW="10158480" imgH="7656840" progId="">
                  <p:embed/>
                </p:oleObj>
              </mc:Choice>
              <mc:Fallback>
                <p:oleObj r:id="rId6" imgW="10158480" imgH="7656840" progId="">
                  <p:embed/>
                  <p:pic>
                    <p:nvPicPr>
                      <p:cNvPr id="6" name="Объект 5"/>
                      <p:cNvPicPr/>
                      <p:nvPr/>
                    </p:nvPicPr>
                    <p:blipFill>
                      <a:blip r:embed="rId7"/>
                      <a:stretch>
                        <a:fillRect/>
                      </a:stretch>
                    </p:blipFill>
                    <p:spPr>
                      <a:xfrm>
                        <a:off x="2192457" y="775605"/>
                        <a:ext cx="2268288" cy="1706859"/>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3460914889"/>
              </p:ext>
            </p:extLst>
          </p:nvPr>
        </p:nvGraphicFramePr>
        <p:xfrm>
          <a:off x="4590356" y="775606"/>
          <a:ext cx="4386262" cy="1702132"/>
        </p:xfrm>
        <a:graphic>
          <a:graphicData uri="http://schemas.openxmlformats.org/presentationml/2006/ole">
            <mc:AlternateContent xmlns:mc="http://schemas.openxmlformats.org/markup-compatibility/2006">
              <mc:Choice xmlns:v="urn:schemas-microsoft-com:vml" Requires="v">
                <p:oleObj spid="_x0000_s2156" r:id="rId8" imgW="10158480" imgH="3949200" progId="">
                  <p:embed/>
                </p:oleObj>
              </mc:Choice>
              <mc:Fallback>
                <p:oleObj r:id="rId8" imgW="10158480" imgH="3949200" progId="">
                  <p:embed/>
                  <p:pic>
                    <p:nvPicPr>
                      <p:cNvPr id="9" name="Объект 8"/>
                      <p:cNvPicPr/>
                      <p:nvPr/>
                    </p:nvPicPr>
                    <p:blipFill>
                      <a:blip r:embed="rId9"/>
                      <a:stretch>
                        <a:fillRect/>
                      </a:stretch>
                    </p:blipFill>
                    <p:spPr>
                      <a:xfrm>
                        <a:off x="4590356" y="775606"/>
                        <a:ext cx="4386262" cy="1702132"/>
                      </a:xfrm>
                      <a:prstGeom prst="rect">
                        <a:avLst/>
                      </a:prstGeom>
                    </p:spPr>
                  </p:pic>
                </p:oleObj>
              </mc:Fallback>
            </mc:AlternateContent>
          </a:graphicData>
        </a:graphic>
      </p:graphicFrame>
      <p:pic>
        <p:nvPicPr>
          <p:cNvPr id="15" name="Рисунок 14"/>
          <p:cNvPicPr>
            <a:picLocks noChangeAspect="1"/>
          </p:cNvPicPr>
          <p:nvPr/>
        </p:nvPicPr>
        <p:blipFill>
          <a:blip r:embed="rId10"/>
          <a:stretch>
            <a:fillRect/>
          </a:stretch>
        </p:blipFill>
        <p:spPr>
          <a:xfrm>
            <a:off x="8244891" y="442426"/>
            <a:ext cx="771948" cy="1068502"/>
          </a:xfrm>
          <a:prstGeom prst="rect">
            <a:avLst/>
          </a:prstGeom>
        </p:spPr>
      </p:pic>
      <p:graphicFrame>
        <p:nvGraphicFramePr>
          <p:cNvPr id="21" name="Объект 20"/>
          <p:cNvGraphicFramePr>
            <a:graphicFrameLocks noChangeAspect="1"/>
          </p:cNvGraphicFramePr>
          <p:nvPr>
            <p:extLst>
              <p:ext uri="{D42A27DB-BD31-4B8C-83A1-F6EECF244321}">
                <p14:modId xmlns:p14="http://schemas.microsoft.com/office/powerpoint/2010/main" val="2570121923"/>
              </p:ext>
            </p:extLst>
          </p:nvPr>
        </p:nvGraphicFramePr>
        <p:xfrm>
          <a:off x="110167" y="2653215"/>
          <a:ext cx="2032398" cy="1907141"/>
        </p:xfrm>
        <a:graphic>
          <a:graphicData uri="http://schemas.openxmlformats.org/presentationml/2006/ole">
            <mc:AlternateContent xmlns:mc="http://schemas.openxmlformats.org/markup-compatibility/2006">
              <mc:Choice xmlns:v="urn:schemas-microsoft-com:vml" Requires="v">
                <p:oleObj spid="_x0000_s2157" r:id="rId11" imgW="6348960" imgH="5968080" progId="">
                  <p:embed/>
                </p:oleObj>
              </mc:Choice>
              <mc:Fallback>
                <p:oleObj r:id="rId11" imgW="6348960" imgH="5968080" progId="">
                  <p:embed/>
                  <p:pic>
                    <p:nvPicPr>
                      <p:cNvPr id="21" name="Объект 20"/>
                      <p:cNvPicPr/>
                      <p:nvPr/>
                    </p:nvPicPr>
                    <p:blipFill>
                      <a:blip r:embed="rId12"/>
                      <a:stretch>
                        <a:fillRect/>
                      </a:stretch>
                    </p:blipFill>
                    <p:spPr>
                      <a:xfrm>
                        <a:off x="110167" y="2653215"/>
                        <a:ext cx="2032398" cy="1907141"/>
                      </a:xfrm>
                      <a:prstGeom prst="rect">
                        <a:avLst/>
                      </a:prstGeom>
                    </p:spPr>
                  </p:pic>
                </p:oleObj>
              </mc:Fallback>
            </mc:AlternateContent>
          </a:graphicData>
        </a:graphic>
      </p:graphicFrame>
    </p:spTree>
    <p:extLst>
      <p:ext uri="{BB962C8B-B14F-4D97-AF65-F5344CB8AC3E}">
        <p14:creationId xmlns:p14="http://schemas.microsoft.com/office/powerpoint/2010/main" val="138242539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Site testbed "Hermitage" and the portal of </a:t>
            </a:r>
            <a:r>
              <a:rPr lang="en-US" dirty="0" smtClean="0"/>
              <a:t>RIS</a:t>
            </a:r>
            <a:endParaRPr lang="en-US" dirty="0"/>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12</a:t>
            </a:fld>
            <a:endParaRPr lang="en-US">
              <a:solidFill>
                <a:srgbClr val="294E8A">
                  <a:tint val="75000"/>
                </a:srgbClr>
              </a:solidFill>
            </a:endParaRPr>
          </a:p>
        </p:txBody>
      </p:sp>
      <p:sp>
        <p:nvSpPr>
          <p:cNvPr id="12" name="Text Placeholder 3"/>
          <p:cNvSpPr>
            <a:spLocks noGrp="1"/>
          </p:cNvSpPr>
          <p:nvPr>
            <p:ph type="body" sz="quarter" idx="12"/>
          </p:nvPr>
        </p:nvSpPr>
        <p:spPr>
          <a:xfrm>
            <a:off x="2556651" y="1049180"/>
            <a:ext cx="3749346" cy="3791738"/>
          </a:xfrm>
        </p:spPr>
        <p:txBody>
          <a:bodyPr/>
          <a:lstStyle/>
          <a:p>
            <a:pPr marL="36000" indent="0">
              <a:spcBef>
                <a:spcPts val="1200"/>
              </a:spcBef>
            </a:pPr>
            <a:r>
              <a:rPr lang="en-US" sz="1200" dirty="0"/>
              <a:t>In 2018, a website of the </a:t>
            </a:r>
            <a:r>
              <a:rPr lang="en-US" sz="1200" dirty="0" smtClean="0"/>
              <a:t>testbed was </a:t>
            </a:r>
            <a:r>
              <a:rPr lang="en-US" sz="1200" dirty="0"/>
              <a:t>developed (see picture on the left) - </a:t>
            </a:r>
            <a:r>
              <a:rPr lang="en-US" sz="1200" dirty="0">
                <a:hlinkClick r:id="rId4"/>
              </a:rPr>
              <a:t>https://enav-hermitage.ru/en</a:t>
            </a:r>
            <a:r>
              <a:rPr lang="en-US" sz="1200" dirty="0" smtClean="0">
                <a:hlinkClick r:id="rId4"/>
              </a:rPr>
              <a:t>/</a:t>
            </a:r>
            <a:r>
              <a:rPr lang="ru-RU" sz="1200" dirty="0" smtClean="0"/>
              <a:t> </a:t>
            </a:r>
            <a:r>
              <a:rPr lang="en-US" sz="1200" dirty="0" smtClean="0"/>
              <a:t>.</a:t>
            </a:r>
            <a:endParaRPr lang="en-US" sz="1200" dirty="0"/>
          </a:p>
          <a:p>
            <a:pPr marL="36000" indent="0">
              <a:spcBef>
                <a:spcPts val="1200"/>
              </a:spcBef>
            </a:pPr>
            <a:r>
              <a:rPr lang="en-US" sz="1200" dirty="0"/>
              <a:t>In 2019, it will be updated and fully translated into English</a:t>
            </a:r>
            <a:r>
              <a:rPr lang="en-US" sz="1200" dirty="0" smtClean="0"/>
              <a:t>.</a:t>
            </a:r>
            <a:endParaRPr lang="ru-RU" sz="1200" dirty="0" smtClean="0"/>
          </a:p>
          <a:p>
            <a:pPr marL="36000" indent="0">
              <a:spcBef>
                <a:spcPts val="1200"/>
              </a:spcBef>
            </a:pPr>
            <a:r>
              <a:rPr lang="en-US" sz="1200" dirty="0"/>
              <a:t>As our company had previously </a:t>
            </a:r>
            <a:r>
              <a:rPr lang="en-US" sz="1200"/>
              <a:t>developed </a:t>
            </a:r>
            <a:r>
              <a:rPr lang="en-US" sz="1200" smtClean="0"/>
              <a:t>in 2012 web </a:t>
            </a:r>
            <a:r>
              <a:rPr lang="en-US" sz="1200" dirty="0"/>
              <a:t>portals for River Information Services (RIS) for the Inland waterways administration "</a:t>
            </a:r>
            <a:r>
              <a:rPr lang="en-US" sz="1200" dirty="0" err="1"/>
              <a:t>Volgo-Balt</a:t>
            </a:r>
            <a:r>
              <a:rPr lang="en-US" sz="1200" dirty="0"/>
              <a:t>" (St. Petersburg, Russia) and Ukraine (on the Danube), we decided to develop a new RIS portal for "</a:t>
            </a:r>
            <a:r>
              <a:rPr lang="en-US" sz="1200" dirty="0" err="1"/>
              <a:t>Volgo-Balt</a:t>
            </a:r>
            <a:r>
              <a:rPr lang="en-US" sz="1200" dirty="0"/>
              <a:t>". </a:t>
            </a:r>
            <a:endParaRPr lang="ru-RU" sz="1200" dirty="0" smtClean="0"/>
          </a:p>
          <a:p>
            <a:pPr marL="36000" indent="0">
              <a:spcBef>
                <a:spcPts val="1200"/>
              </a:spcBef>
            </a:pPr>
            <a:r>
              <a:rPr lang="en-US" sz="1200" dirty="0"/>
              <a:t>In the new work we are trying to implement the recommendations of PIANC "e-Navigation For Inland Waterways", the key documents of IMO and IALA on the e-Navigation strategy</a:t>
            </a:r>
            <a:r>
              <a:rPr lang="en-US" sz="1200" dirty="0" smtClean="0"/>
              <a:t>.</a:t>
            </a:r>
            <a:endParaRPr lang="ru-RU" sz="1200" dirty="0" smtClean="0"/>
          </a:p>
          <a:p>
            <a:pPr marL="36000" indent="0">
              <a:spcBef>
                <a:spcPts val="1200"/>
              </a:spcBef>
            </a:pPr>
            <a:r>
              <a:rPr lang="en-US" sz="1200" dirty="0"/>
              <a:t>Work is scheduled to be completed in 2020.</a:t>
            </a:r>
          </a:p>
        </p:txBody>
      </p:sp>
      <p:sp>
        <p:nvSpPr>
          <p:cNvPr id="4" name="Текст 3"/>
          <p:cNvSpPr>
            <a:spLocks noGrp="1"/>
          </p:cNvSpPr>
          <p:nvPr>
            <p:ph type="body" sz="quarter" idx="12"/>
          </p:nvPr>
        </p:nvSpPr>
        <p:spPr/>
        <p:txBody>
          <a:bodyPr/>
          <a:lstStyle/>
          <a:p>
            <a:endParaRPr lang="ru-RU"/>
          </a:p>
        </p:txBody>
      </p:sp>
      <p:sp>
        <p:nvSpPr>
          <p:cNvPr id="5" name="Текст 4"/>
          <p:cNvSpPr>
            <a:spLocks noGrp="1"/>
          </p:cNvSpPr>
          <p:nvPr>
            <p:ph type="body" sz="quarter" idx="12"/>
          </p:nvPr>
        </p:nvSpPr>
        <p:spPr/>
        <p:txBody>
          <a:bodyPr/>
          <a:lstStyle/>
          <a:p>
            <a:endParaRPr lang="ru-RU"/>
          </a:p>
        </p:txBody>
      </p:sp>
      <p:sp>
        <p:nvSpPr>
          <p:cNvPr id="22" name="Текст 21"/>
          <p:cNvSpPr>
            <a:spLocks noGrp="1"/>
          </p:cNvSpPr>
          <p:nvPr>
            <p:ph type="body" sz="quarter" idx="12"/>
          </p:nvPr>
        </p:nvSpPr>
        <p:spPr/>
        <p:txBody>
          <a:bodyPr/>
          <a:lstStyle/>
          <a:p>
            <a:endParaRPr lang="ru-RU"/>
          </a:p>
        </p:txBody>
      </p:sp>
      <p:graphicFrame>
        <p:nvGraphicFramePr>
          <p:cNvPr id="6" name="Объект 5"/>
          <p:cNvGraphicFramePr>
            <a:graphicFrameLocks noChangeAspect="1"/>
          </p:cNvGraphicFramePr>
          <p:nvPr>
            <p:extLst>
              <p:ext uri="{D42A27DB-BD31-4B8C-83A1-F6EECF244321}">
                <p14:modId xmlns:p14="http://schemas.microsoft.com/office/powerpoint/2010/main" val="1423085721"/>
              </p:ext>
            </p:extLst>
          </p:nvPr>
        </p:nvGraphicFramePr>
        <p:xfrm>
          <a:off x="178293" y="542067"/>
          <a:ext cx="2063363" cy="4416563"/>
        </p:xfrm>
        <a:graphic>
          <a:graphicData uri="http://schemas.openxmlformats.org/presentationml/2006/ole">
            <mc:AlternateContent xmlns:mc="http://schemas.openxmlformats.org/markup-compatibility/2006">
              <mc:Choice xmlns:v="urn:schemas-microsoft-com:vml" Requires="v">
                <p:oleObj spid="_x0000_s3186" r:id="rId5" imgW="5917320" imgH="12698280" progId="">
                  <p:embed/>
                </p:oleObj>
              </mc:Choice>
              <mc:Fallback>
                <p:oleObj r:id="rId5" imgW="5917320" imgH="12698280" progId="">
                  <p:embed/>
                  <p:pic>
                    <p:nvPicPr>
                      <p:cNvPr id="0" name=""/>
                      <p:cNvPicPr/>
                      <p:nvPr/>
                    </p:nvPicPr>
                    <p:blipFill>
                      <a:blip r:embed="rId6"/>
                      <a:stretch>
                        <a:fillRect/>
                      </a:stretch>
                    </p:blipFill>
                    <p:spPr>
                      <a:xfrm>
                        <a:off x="178293" y="542067"/>
                        <a:ext cx="2063363" cy="4416563"/>
                      </a:xfrm>
                      <a:prstGeom prst="rect">
                        <a:avLst/>
                      </a:prstGeom>
                      <a:ln w="6350">
                        <a:solidFill>
                          <a:schemeClr val="bg1">
                            <a:lumMod val="65000"/>
                            <a:alpha val="67000"/>
                          </a:schemeClr>
                        </a:solidFill>
                      </a:ln>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1321914387"/>
              </p:ext>
            </p:extLst>
          </p:nvPr>
        </p:nvGraphicFramePr>
        <p:xfrm>
          <a:off x="6711640" y="1970421"/>
          <a:ext cx="2247388" cy="1184535"/>
        </p:xfrm>
        <a:graphic>
          <a:graphicData uri="http://schemas.openxmlformats.org/presentationml/2006/ole">
            <mc:AlternateContent xmlns:mc="http://schemas.openxmlformats.org/markup-compatibility/2006">
              <mc:Choice xmlns:v="urn:schemas-microsoft-com:vml" Requires="v">
                <p:oleObj spid="_x0000_s3187" r:id="rId7" imgW="11428560" imgH="6031440" progId="">
                  <p:embed/>
                </p:oleObj>
              </mc:Choice>
              <mc:Fallback>
                <p:oleObj r:id="rId7" imgW="11428560" imgH="6031440" progId="">
                  <p:embed/>
                  <p:pic>
                    <p:nvPicPr>
                      <p:cNvPr id="47" name="Объект 46"/>
                      <p:cNvPicPr/>
                      <p:nvPr/>
                    </p:nvPicPr>
                    <p:blipFill>
                      <a:blip r:embed="rId8"/>
                      <a:stretch>
                        <a:fillRect/>
                      </a:stretch>
                    </p:blipFill>
                    <p:spPr>
                      <a:xfrm>
                        <a:off x="6711640" y="1970421"/>
                        <a:ext cx="2247388" cy="1184535"/>
                      </a:xfrm>
                      <a:prstGeom prst="rect">
                        <a:avLst/>
                      </a:prstGeom>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2637123294"/>
              </p:ext>
            </p:extLst>
          </p:nvPr>
        </p:nvGraphicFramePr>
        <p:xfrm>
          <a:off x="6711640" y="3255565"/>
          <a:ext cx="1738093" cy="1271207"/>
        </p:xfrm>
        <a:graphic>
          <a:graphicData uri="http://schemas.openxmlformats.org/presentationml/2006/ole">
            <mc:AlternateContent xmlns:mc="http://schemas.openxmlformats.org/markup-compatibility/2006">
              <mc:Choice xmlns:v="urn:schemas-microsoft-com:vml" Requires="v">
                <p:oleObj spid="_x0000_s3188" r:id="rId9" imgW="8888760" imgH="6501240" progId="">
                  <p:embed/>
                </p:oleObj>
              </mc:Choice>
              <mc:Fallback>
                <p:oleObj r:id="rId9" imgW="8888760" imgH="6501240" progId="">
                  <p:embed/>
                  <p:pic>
                    <p:nvPicPr>
                      <p:cNvPr id="49" name="Объект 48"/>
                      <p:cNvPicPr/>
                      <p:nvPr/>
                    </p:nvPicPr>
                    <p:blipFill>
                      <a:blip r:embed="rId10"/>
                      <a:stretch>
                        <a:fillRect/>
                      </a:stretch>
                    </p:blipFill>
                    <p:spPr>
                      <a:xfrm>
                        <a:off x="6711640" y="3255565"/>
                        <a:ext cx="1738093" cy="1271207"/>
                      </a:xfrm>
                      <a:prstGeom prst="rect">
                        <a:avLst/>
                      </a:prstGeom>
                      <a:ln w="6350">
                        <a:solidFill>
                          <a:schemeClr val="bg1">
                            <a:lumMod val="85000"/>
                          </a:schemeClr>
                        </a:solidFill>
                      </a:ln>
                    </p:spPr>
                  </p:pic>
                </p:oleObj>
              </mc:Fallback>
            </mc:AlternateContent>
          </a:graphicData>
        </a:graphic>
      </p:graphicFrame>
      <p:pic>
        <p:nvPicPr>
          <p:cNvPr id="14" name="Рисунок 13"/>
          <p:cNvPicPr>
            <a:picLocks noChangeAspect="1"/>
          </p:cNvPicPr>
          <p:nvPr/>
        </p:nvPicPr>
        <p:blipFill rotWithShape="1">
          <a:blip r:embed="rId11" cstate="print">
            <a:extLst>
              <a:ext uri="{28A0092B-C50C-407E-A947-70E740481C1C}">
                <a14:useLocalDpi xmlns:a14="http://schemas.microsoft.com/office/drawing/2010/main" val="0"/>
              </a:ext>
            </a:extLst>
          </a:blip>
          <a:srcRect t="15986"/>
          <a:stretch/>
        </p:blipFill>
        <p:spPr>
          <a:xfrm>
            <a:off x="6711640" y="578761"/>
            <a:ext cx="2247388" cy="1307001"/>
          </a:xfrm>
          <a:prstGeom prst="rect">
            <a:avLst/>
          </a:prstGeom>
        </p:spPr>
      </p:pic>
    </p:spTree>
    <p:extLst>
      <p:ext uri="{BB962C8B-B14F-4D97-AF65-F5344CB8AC3E}">
        <p14:creationId xmlns:p14="http://schemas.microsoft.com/office/powerpoint/2010/main" val="398738116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Promotion </a:t>
            </a:r>
            <a:r>
              <a:rPr lang="en-US" dirty="0"/>
              <a:t>of e-Navigation technology</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13</a:t>
            </a:fld>
            <a:endParaRPr lang="en-US">
              <a:solidFill>
                <a:srgbClr val="294E8A">
                  <a:tint val="75000"/>
                </a:srgbClr>
              </a:solidFill>
            </a:endParaRPr>
          </a:p>
        </p:txBody>
      </p:sp>
      <p:sp>
        <p:nvSpPr>
          <p:cNvPr id="12" name="Text Placeholder 3"/>
          <p:cNvSpPr>
            <a:spLocks noGrp="1"/>
          </p:cNvSpPr>
          <p:nvPr>
            <p:ph type="body" sz="quarter" idx="12"/>
          </p:nvPr>
        </p:nvSpPr>
        <p:spPr>
          <a:xfrm>
            <a:off x="136194" y="535126"/>
            <a:ext cx="3427532" cy="1028021"/>
          </a:xfrm>
        </p:spPr>
        <p:txBody>
          <a:bodyPr/>
          <a:lstStyle/>
          <a:p>
            <a:pPr marL="36000" indent="0">
              <a:spcBef>
                <a:spcPts val="1200"/>
              </a:spcBef>
            </a:pPr>
            <a:r>
              <a:rPr lang="en-US" sz="1200" dirty="0"/>
              <a:t>The site of the </a:t>
            </a:r>
            <a:r>
              <a:rPr lang="en-US" sz="1200" dirty="0" smtClean="0"/>
              <a:t>testbed </a:t>
            </a:r>
            <a:r>
              <a:rPr lang="en-US" sz="1200" dirty="0"/>
              <a:t>in the "e-NAV Library" section contains more than 30 key documents and articles </a:t>
            </a:r>
            <a:r>
              <a:rPr lang="en-US" sz="1200"/>
              <a:t>on </a:t>
            </a:r>
            <a:r>
              <a:rPr lang="en-US" sz="1200" smtClean="0"/>
              <a:t>e-Navigation, including </a:t>
            </a:r>
            <a:r>
              <a:rPr lang="en-US" sz="1200" dirty="0"/>
              <a:t>about 15 IMO and IALA documents that the </a:t>
            </a:r>
            <a:r>
              <a:rPr lang="en-US" sz="1200" dirty="0" err="1"/>
              <a:t>Kronstadt</a:t>
            </a:r>
            <a:r>
              <a:rPr lang="en-US" sz="1200" dirty="0"/>
              <a:t> Group translated into Russian.</a:t>
            </a:r>
          </a:p>
        </p:txBody>
      </p:sp>
      <p:sp>
        <p:nvSpPr>
          <p:cNvPr id="4" name="Текст 3"/>
          <p:cNvSpPr>
            <a:spLocks noGrp="1"/>
          </p:cNvSpPr>
          <p:nvPr>
            <p:ph type="body" sz="quarter" idx="12"/>
          </p:nvPr>
        </p:nvSpPr>
        <p:spPr/>
        <p:txBody>
          <a:bodyPr/>
          <a:lstStyle/>
          <a:p>
            <a:endParaRPr lang="ru-RU"/>
          </a:p>
        </p:txBody>
      </p:sp>
      <p:sp>
        <p:nvSpPr>
          <p:cNvPr id="5" name="Текст 4"/>
          <p:cNvSpPr>
            <a:spLocks noGrp="1"/>
          </p:cNvSpPr>
          <p:nvPr>
            <p:ph type="body" sz="quarter" idx="12"/>
          </p:nvPr>
        </p:nvSpPr>
        <p:spPr/>
        <p:txBody>
          <a:bodyPr/>
          <a:lstStyle/>
          <a:p>
            <a:endParaRPr lang="ru-RU"/>
          </a:p>
        </p:txBody>
      </p:sp>
      <p:sp>
        <p:nvSpPr>
          <p:cNvPr id="22" name="Текст 21"/>
          <p:cNvSpPr>
            <a:spLocks noGrp="1"/>
          </p:cNvSpPr>
          <p:nvPr>
            <p:ph type="body" sz="quarter" idx="12"/>
          </p:nvPr>
        </p:nvSpPr>
        <p:spPr/>
        <p:txBody>
          <a:bodyPr/>
          <a:lstStyle/>
          <a:p>
            <a:endParaRPr lang="ru-RU"/>
          </a:p>
        </p:txBody>
      </p:sp>
      <p:graphicFrame>
        <p:nvGraphicFramePr>
          <p:cNvPr id="2" name="Объект 1"/>
          <p:cNvGraphicFramePr>
            <a:graphicFrameLocks noChangeAspect="1"/>
          </p:cNvGraphicFramePr>
          <p:nvPr>
            <p:extLst>
              <p:ext uri="{D42A27DB-BD31-4B8C-83A1-F6EECF244321}">
                <p14:modId xmlns:p14="http://schemas.microsoft.com/office/powerpoint/2010/main" val="786310027"/>
              </p:ext>
            </p:extLst>
          </p:nvPr>
        </p:nvGraphicFramePr>
        <p:xfrm>
          <a:off x="4015187" y="516772"/>
          <a:ext cx="4019025" cy="4413858"/>
        </p:xfrm>
        <a:graphic>
          <a:graphicData uri="http://schemas.openxmlformats.org/presentationml/2006/ole">
            <mc:AlternateContent xmlns:mc="http://schemas.openxmlformats.org/markup-compatibility/2006">
              <mc:Choice xmlns:v="urn:schemas-microsoft-com:vml" Requires="v">
                <p:oleObj spid="_x0000_s7223" r:id="rId4" imgW="13498200" imgH="14856840" progId="">
                  <p:embed/>
                </p:oleObj>
              </mc:Choice>
              <mc:Fallback>
                <p:oleObj r:id="rId4" imgW="13498200" imgH="14856840" progId="">
                  <p:embed/>
                  <p:pic>
                    <p:nvPicPr>
                      <p:cNvPr id="0" name=""/>
                      <p:cNvPicPr/>
                      <p:nvPr/>
                    </p:nvPicPr>
                    <p:blipFill>
                      <a:blip r:embed="rId5"/>
                      <a:stretch>
                        <a:fillRect/>
                      </a:stretch>
                    </p:blipFill>
                    <p:spPr>
                      <a:xfrm>
                        <a:off x="4015187" y="516772"/>
                        <a:ext cx="4019025" cy="4413858"/>
                      </a:xfrm>
                      <a:prstGeom prst="rect">
                        <a:avLst/>
                      </a:prstGeom>
                      <a:ln w="6350">
                        <a:solidFill>
                          <a:schemeClr val="bg1">
                            <a:lumMod val="65000"/>
                          </a:schemeClr>
                        </a:solidFill>
                      </a:ln>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674347841"/>
              </p:ext>
            </p:extLst>
          </p:nvPr>
        </p:nvGraphicFramePr>
        <p:xfrm>
          <a:off x="81362" y="1575453"/>
          <a:ext cx="1809349" cy="2047421"/>
        </p:xfrm>
        <a:graphic>
          <a:graphicData uri="http://schemas.openxmlformats.org/presentationml/2006/ole">
            <mc:AlternateContent xmlns:mc="http://schemas.openxmlformats.org/markup-compatibility/2006">
              <mc:Choice xmlns:v="urn:schemas-microsoft-com:vml" Requires="v">
                <p:oleObj spid="_x0000_s7224" r:id="rId6" imgW="6717240" imgH="7619040" progId="">
                  <p:embed/>
                </p:oleObj>
              </mc:Choice>
              <mc:Fallback>
                <p:oleObj r:id="rId6" imgW="6717240" imgH="7619040" progId="">
                  <p:embed/>
                  <p:pic>
                    <p:nvPicPr>
                      <p:cNvPr id="0" name=""/>
                      <p:cNvPicPr/>
                      <p:nvPr/>
                    </p:nvPicPr>
                    <p:blipFill>
                      <a:blip r:embed="rId7"/>
                      <a:stretch>
                        <a:fillRect/>
                      </a:stretch>
                    </p:blipFill>
                    <p:spPr>
                      <a:xfrm>
                        <a:off x="81362" y="1575453"/>
                        <a:ext cx="1809349" cy="2047421"/>
                      </a:xfrm>
                      <a:prstGeom prst="rect">
                        <a:avLst/>
                      </a:prstGeom>
                      <a:ln w="6350">
                        <a:solidFill>
                          <a:schemeClr val="bg1">
                            <a:lumMod val="65000"/>
                          </a:schemeClr>
                        </a:solidFill>
                      </a:ln>
                    </p:spPr>
                  </p:pic>
                </p:oleObj>
              </mc:Fallback>
            </mc:AlternateContent>
          </a:graphicData>
        </a:graphic>
      </p:graphicFrame>
      <p:sp>
        <p:nvSpPr>
          <p:cNvPr id="17" name="Стрелка вправо 16"/>
          <p:cNvSpPr/>
          <p:nvPr/>
        </p:nvSpPr>
        <p:spPr>
          <a:xfrm rot="18455494">
            <a:off x="1406870" y="1876291"/>
            <a:ext cx="3092158" cy="201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rot="8923368">
            <a:off x="2928790" y="3201026"/>
            <a:ext cx="1093946" cy="201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18" name="Объект 17"/>
          <p:cNvGraphicFramePr>
            <a:graphicFrameLocks noChangeAspect="1"/>
          </p:cNvGraphicFramePr>
          <p:nvPr>
            <p:extLst>
              <p:ext uri="{D42A27DB-BD31-4B8C-83A1-F6EECF244321}">
                <p14:modId xmlns:p14="http://schemas.microsoft.com/office/powerpoint/2010/main" val="3094723092"/>
              </p:ext>
            </p:extLst>
          </p:nvPr>
        </p:nvGraphicFramePr>
        <p:xfrm>
          <a:off x="81362" y="3672004"/>
          <a:ext cx="3864078" cy="1259189"/>
        </p:xfrm>
        <a:graphic>
          <a:graphicData uri="http://schemas.openxmlformats.org/presentationml/2006/ole">
            <mc:AlternateContent xmlns:mc="http://schemas.openxmlformats.org/markup-compatibility/2006">
              <mc:Choice xmlns:v="urn:schemas-microsoft-com:vml" Requires="v">
                <p:oleObj spid="_x0000_s7225" r:id="rId8" imgW="10158480" imgH="3314160" progId="">
                  <p:embed/>
                </p:oleObj>
              </mc:Choice>
              <mc:Fallback>
                <p:oleObj r:id="rId8" imgW="10158480" imgH="3314160" progId="">
                  <p:embed/>
                  <p:pic>
                    <p:nvPicPr>
                      <p:cNvPr id="0" name=""/>
                      <p:cNvPicPr/>
                      <p:nvPr/>
                    </p:nvPicPr>
                    <p:blipFill>
                      <a:blip r:embed="rId9"/>
                      <a:stretch>
                        <a:fillRect/>
                      </a:stretch>
                    </p:blipFill>
                    <p:spPr>
                      <a:xfrm>
                        <a:off x="81362" y="3672004"/>
                        <a:ext cx="3864078" cy="1259189"/>
                      </a:xfrm>
                      <a:prstGeom prst="rect">
                        <a:avLst/>
                      </a:prstGeom>
                      <a:ln w="6350">
                        <a:solidFill>
                          <a:schemeClr val="bg1">
                            <a:lumMod val="65000"/>
                          </a:schemeClr>
                        </a:solidFill>
                      </a:ln>
                    </p:spPr>
                  </p:pic>
                </p:oleObj>
              </mc:Fallback>
            </mc:AlternateContent>
          </a:graphicData>
        </a:graphic>
      </p:graphicFrame>
    </p:spTree>
    <p:extLst>
      <p:ext uri="{BB962C8B-B14F-4D97-AF65-F5344CB8AC3E}">
        <p14:creationId xmlns:p14="http://schemas.microsoft.com/office/powerpoint/2010/main" val="86464264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The use of unmanned aerial vehicles</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14</a:t>
            </a:fld>
            <a:endParaRPr lang="en-US">
              <a:solidFill>
                <a:srgbClr val="294E8A">
                  <a:tint val="75000"/>
                </a:srgbClr>
              </a:solidFill>
            </a:endParaRPr>
          </a:p>
        </p:txBody>
      </p:sp>
      <p:sp>
        <p:nvSpPr>
          <p:cNvPr id="12" name="Text Placeholder 3"/>
          <p:cNvSpPr>
            <a:spLocks noGrp="1"/>
          </p:cNvSpPr>
          <p:nvPr>
            <p:ph type="body" sz="quarter" idx="12"/>
          </p:nvPr>
        </p:nvSpPr>
        <p:spPr>
          <a:xfrm>
            <a:off x="136194" y="523035"/>
            <a:ext cx="5405253" cy="1920462"/>
          </a:xfrm>
        </p:spPr>
        <p:txBody>
          <a:bodyPr/>
          <a:lstStyle/>
          <a:p>
            <a:pPr marL="36000" indent="0">
              <a:spcBef>
                <a:spcPts val="300"/>
              </a:spcBef>
            </a:pPr>
            <a:r>
              <a:rPr lang="en-US" sz="1200" dirty="0"/>
              <a:t>The </a:t>
            </a:r>
            <a:r>
              <a:rPr lang="en-US" sz="1200" dirty="0" err="1"/>
              <a:t>Kronstadt</a:t>
            </a:r>
            <a:r>
              <a:rPr lang="en-US" sz="1200" dirty="0"/>
              <a:t> Group is one of the leading Russian developers of large unmanned aerial vehicles (UAVs) of the HALE and MALE class. In addition, we actively use small UAVs to perform practical tasks of monitoring the earth's surface.</a:t>
            </a:r>
          </a:p>
          <a:p>
            <a:pPr marL="36000" indent="0">
              <a:spcBef>
                <a:spcPts val="300"/>
              </a:spcBef>
            </a:pPr>
            <a:r>
              <a:rPr lang="en-US" sz="1200" dirty="0"/>
              <a:t>As part of the </a:t>
            </a:r>
            <a:r>
              <a:rPr lang="en-US" sz="1200" dirty="0" smtClean="0"/>
              <a:t>testbed project, </a:t>
            </a:r>
            <a:r>
              <a:rPr lang="en-US" sz="1200" dirty="0"/>
              <a:t>we decided to conduct a study of the capabilities of the UAV for solving the problems of inland </a:t>
            </a:r>
            <a:r>
              <a:rPr lang="en-US" sz="1200" dirty="0" smtClean="0"/>
              <a:t>waterways</a:t>
            </a:r>
            <a:r>
              <a:rPr lang="ru-RU" sz="1200" dirty="0" smtClean="0"/>
              <a:t> </a:t>
            </a:r>
            <a:r>
              <a:rPr lang="en-US" sz="1200" dirty="0"/>
              <a:t>(control of buoys, objects on the shore, operational monitoring of incidents, ice conditions, etc.). In 2018, test studies were conducted on a short stretch of the river (see photo</a:t>
            </a:r>
            <a:r>
              <a:rPr lang="en-US" sz="1200" dirty="0" smtClean="0"/>
              <a:t>).</a:t>
            </a:r>
            <a:endParaRPr lang="ru-RU" sz="1200" dirty="0" smtClean="0"/>
          </a:p>
          <a:p>
            <a:pPr marL="36000" indent="0">
              <a:spcBef>
                <a:spcPts val="300"/>
              </a:spcBef>
            </a:pPr>
            <a:r>
              <a:rPr lang="en-US" sz="1200" dirty="0"/>
              <a:t>In 2019, a survey of the entire </a:t>
            </a:r>
            <a:r>
              <a:rPr lang="en-US" sz="1200" dirty="0" err="1"/>
              <a:t>Svir</a:t>
            </a:r>
            <a:r>
              <a:rPr lang="en-US" sz="1200" dirty="0"/>
              <a:t> River (224 km) is planned at various altitudes, with various sensors (photo, video, IR, </a:t>
            </a:r>
            <a:r>
              <a:rPr lang="en-US" sz="1200" dirty="0" err="1"/>
              <a:t>lidar</a:t>
            </a:r>
            <a:r>
              <a:rPr lang="en-US" sz="1200" dirty="0"/>
              <a:t>, etc.).</a:t>
            </a:r>
          </a:p>
        </p:txBody>
      </p:sp>
      <p:sp>
        <p:nvSpPr>
          <p:cNvPr id="4" name="Текст 3"/>
          <p:cNvSpPr>
            <a:spLocks noGrp="1"/>
          </p:cNvSpPr>
          <p:nvPr>
            <p:ph type="body" sz="quarter" idx="12"/>
          </p:nvPr>
        </p:nvSpPr>
        <p:spPr/>
        <p:txBody>
          <a:bodyPr/>
          <a:lstStyle/>
          <a:p>
            <a:endParaRPr lang="ru-RU"/>
          </a:p>
        </p:txBody>
      </p:sp>
      <p:sp>
        <p:nvSpPr>
          <p:cNvPr id="5" name="Текст 4"/>
          <p:cNvSpPr>
            <a:spLocks noGrp="1"/>
          </p:cNvSpPr>
          <p:nvPr>
            <p:ph type="body" sz="quarter" idx="12"/>
          </p:nvPr>
        </p:nvSpPr>
        <p:spPr/>
        <p:txBody>
          <a:bodyPr/>
          <a:lstStyle/>
          <a:p>
            <a:endParaRPr lang="ru-RU"/>
          </a:p>
        </p:txBody>
      </p:sp>
      <p:sp>
        <p:nvSpPr>
          <p:cNvPr id="22" name="Текст 21"/>
          <p:cNvSpPr>
            <a:spLocks noGrp="1"/>
          </p:cNvSpPr>
          <p:nvPr>
            <p:ph type="body" sz="quarter" idx="12"/>
          </p:nvPr>
        </p:nvSpPr>
        <p:spPr/>
        <p:txBody>
          <a:bodyPr/>
          <a:lstStyle/>
          <a:p>
            <a:endParaRPr lang="ru-RU"/>
          </a:p>
        </p:txBody>
      </p:sp>
      <p:graphicFrame>
        <p:nvGraphicFramePr>
          <p:cNvPr id="2" name="Объект 1"/>
          <p:cNvGraphicFramePr>
            <a:graphicFrameLocks noChangeAspect="1"/>
          </p:cNvGraphicFramePr>
          <p:nvPr>
            <p:extLst>
              <p:ext uri="{D42A27DB-BD31-4B8C-83A1-F6EECF244321}">
                <p14:modId xmlns:p14="http://schemas.microsoft.com/office/powerpoint/2010/main" val="1812287091"/>
              </p:ext>
            </p:extLst>
          </p:nvPr>
        </p:nvGraphicFramePr>
        <p:xfrm>
          <a:off x="5642799" y="403488"/>
          <a:ext cx="3360523" cy="2105432"/>
        </p:xfrm>
        <a:graphic>
          <a:graphicData uri="http://schemas.openxmlformats.org/presentationml/2006/ole">
            <mc:AlternateContent xmlns:mc="http://schemas.openxmlformats.org/markup-compatibility/2006">
              <mc:Choice xmlns:v="urn:schemas-microsoft-com:vml" Requires="v">
                <p:oleObj spid="_x0000_s4199" r:id="rId4" imgW="11428560" imgH="7174440" progId="">
                  <p:embed/>
                </p:oleObj>
              </mc:Choice>
              <mc:Fallback>
                <p:oleObj r:id="rId4" imgW="11428560" imgH="7174440" progId="">
                  <p:embed/>
                  <p:pic>
                    <p:nvPicPr>
                      <p:cNvPr id="0" name=""/>
                      <p:cNvPicPr/>
                      <p:nvPr/>
                    </p:nvPicPr>
                    <p:blipFill>
                      <a:blip r:embed="rId5"/>
                      <a:stretch>
                        <a:fillRect/>
                      </a:stretch>
                    </p:blipFill>
                    <p:spPr>
                      <a:xfrm>
                        <a:off x="5642799" y="403488"/>
                        <a:ext cx="3360523" cy="2105432"/>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2182318975"/>
              </p:ext>
            </p:extLst>
          </p:nvPr>
        </p:nvGraphicFramePr>
        <p:xfrm>
          <a:off x="5642800" y="2560367"/>
          <a:ext cx="3360523" cy="2109146"/>
        </p:xfrm>
        <a:graphic>
          <a:graphicData uri="http://schemas.openxmlformats.org/presentationml/2006/ole">
            <mc:AlternateContent xmlns:mc="http://schemas.openxmlformats.org/markup-compatibility/2006">
              <mc:Choice xmlns:v="urn:schemas-microsoft-com:vml" Requires="v">
                <p:oleObj spid="_x0000_s4200" r:id="rId6" imgW="11428560" imgH="7187040" progId="">
                  <p:embed/>
                </p:oleObj>
              </mc:Choice>
              <mc:Fallback>
                <p:oleObj r:id="rId6" imgW="11428560" imgH="7187040" progId="">
                  <p:embed/>
                  <p:pic>
                    <p:nvPicPr>
                      <p:cNvPr id="0" name=""/>
                      <p:cNvPicPr/>
                      <p:nvPr/>
                    </p:nvPicPr>
                    <p:blipFill>
                      <a:blip r:embed="rId7"/>
                      <a:stretch>
                        <a:fillRect/>
                      </a:stretch>
                    </p:blipFill>
                    <p:spPr>
                      <a:xfrm>
                        <a:off x="5642800" y="2560367"/>
                        <a:ext cx="3360523" cy="2109146"/>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645184848"/>
              </p:ext>
            </p:extLst>
          </p:nvPr>
        </p:nvGraphicFramePr>
        <p:xfrm>
          <a:off x="203667" y="2560367"/>
          <a:ext cx="5337780" cy="2111766"/>
        </p:xfrm>
        <a:graphic>
          <a:graphicData uri="http://schemas.openxmlformats.org/presentationml/2006/ole">
            <mc:AlternateContent xmlns:mc="http://schemas.openxmlformats.org/markup-compatibility/2006">
              <mc:Choice xmlns:v="urn:schemas-microsoft-com:vml" Requires="v">
                <p:oleObj spid="_x0000_s4201" r:id="rId8" imgW="12698280" imgH="5041080" progId="">
                  <p:embed/>
                </p:oleObj>
              </mc:Choice>
              <mc:Fallback>
                <p:oleObj r:id="rId8" imgW="12698280" imgH="5041080" progId="">
                  <p:embed/>
                  <p:pic>
                    <p:nvPicPr>
                      <p:cNvPr id="0" name=""/>
                      <p:cNvPicPr/>
                      <p:nvPr/>
                    </p:nvPicPr>
                    <p:blipFill>
                      <a:blip r:embed="rId9"/>
                      <a:stretch>
                        <a:fillRect/>
                      </a:stretch>
                    </p:blipFill>
                    <p:spPr>
                      <a:xfrm>
                        <a:off x="203667" y="2560367"/>
                        <a:ext cx="5337780" cy="2111766"/>
                      </a:xfrm>
                      <a:prstGeom prst="rect">
                        <a:avLst/>
                      </a:prstGeom>
                    </p:spPr>
                  </p:pic>
                </p:oleObj>
              </mc:Fallback>
            </mc:AlternateContent>
          </a:graphicData>
        </a:graphic>
      </p:graphicFrame>
    </p:spTree>
    <p:extLst>
      <p:ext uri="{BB962C8B-B14F-4D97-AF65-F5344CB8AC3E}">
        <p14:creationId xmlns:p14="http://schemas.microsoft.com/office/powerpoint/2010/main" val="78518211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Organization of interaction with STM</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15</a:t>
            </a:fld>
            <a:endParaRPr lang="en-US">
              <a:solidFill>
                <a:srgbClr val="294E8A">
                  <a:tint val="75000"/>
                </a:srgbClr>
              </a:solidFill>
            </a:endParaRPr>
          </a:p>
        </p:txBody>
      </p:sp>
      <p:sp>
        <p:nvSpPr>
          <p:cNvPr id="12" name="Text Placeholder 3"/>
          <p:cNvSpPr>
            <a:spLocks noGrp="1"/>
          </p:cNvSpPr>
          <p:nvPr>
            <p:ph type="body" sz="quarter" idx="12"/>
          </p:nvPr>
        </p:nvSpPr>
        <p:spPr>
          <a:xfrm>
            <a:off x="1565795" y="592053"/>
            <a:ext cx="5990565" cy="1756640"/>
          </a:xfrm>
        </p:spPr>
        <p:txBody>
          <a:bodyPr/>
          <a:lstStyle/>
          <a:p>
            <a:pPr marL="36000" indent="0">
              <a:spcBef>
                <a:spcPts val="1200"/>
              </a:spcBef>
            </a:pPr>
            <a:r>
              <a:rPr lang="en-US" sz="1200" dirty="0"/>
              <a:t>Current situation: about 50 vessels operating under the STM come to the ports of </a:t>
            </a:r>
            <a:r>
              <a:rPr lang="en-US" sz="1200" dirty="0" err="1" smtClean="0"/>
              <a:t>St.Petersburg</a:t>
            </a:r>
            <a:r>
              <a:rPr lang="en-US" sz="1200" dirty="0" smtClean="0"/>
              <a:t> </a:t>
            </a:r>
            <a:r>
              <a:rPr lang="en-US" sz="1200" dirty="0"/>
              <a:t>(of which 20 are Russian - </a:t>
            </a:r>
            <a:r>
              <a:rPr lang="en-US" sz="1200" dirty="0" err="1"/>
              <a:t>Sovkomflot</a:t>
            </a:r>
            <a:r>
              <a:rPr lang="en-US" sz="1200" dirty="0"/>
              <a:t>, etc.). When the Hermitage and STM testbeds work together, this will not only improve the safety of navigation in the Gulf of Finland, but also give additional practice to VTS operators and navigators</a:t>
            </a:r>
            <a:r>
              <a:rPr lang="en-US" sz="1200" dirty="0" smtClean="0"/>
              <a:t>.</a:t>
            </a:r>
            <a:endParaRPr lang="ru-RU" sz="1200" dirty="0" smtClean="0"/>
          </a:p>
          <a:p>
            <a:pPr marL="36000" indent="0">
              <a:spcBef>
                <a:spcPts val="1200"/>
              </a:spcBef>
            </a:pPr>
            <a:r>
              <a:rPr lang="en-US" sz="1200" dirty="0"/>
              <a:t>This is a difficult task in organizational terms, but we have already begun to jointly solve it. The Swedish Maritime Administration has prepared a letter addressed to us. We sent it to the Ministry of Transport, explained the situation and received their support. The next steps are coordination with the agency (</a:t>
            </a:r>
            <a:r>
              <a:rPr lang="en-US" sz="1200" dirty="0" err="1"/>
              <a:t>Rosmorrechflot</a:t>
            </a:r>
            <a:r>
              <a:rPr lang="en-US" sz="1200" dirty="0"/>
              <a:t>) and authority (</a:t>
            </a:r>
            <a:r>
              <a:rPr lang="en-US" sz="1200" dirty="0" err="1"/>
              <a:t>Rosmorport</a:t>
            </a:r>
            <a:r>
              <a:rPr lang="en-US" sz="1200" dirty="0"/>
              <a:t>). We hope that the answer will be positive.</a:t>
            </a:r>
          </a:p>
        </p:txBody>
      </p:sp>
      <p:sp>
        <p:nvSpPr>
          <p:cNvPr id="4" name="Текст 3"/>
          <p:cNvSpPr>
            <a:spLocks noGrp="1"/>
          </p:cNvSpPr>
          <p:nvPr>
            <p:ph type="body" sz="quarter" idx="12"/>
          </p:nvPr>
        </p:nvSpPr>
        <p:spPr/>
        <p:txBody>
          <a:bodyPr/>
          <a:lstStyle/>
          <a:p>
            <a:endParaRPr lang="ru-RU"/>
          </a:p>
        </p:txBody>
      </p:sp>
      <p:sp>
        <p:nvSpPr>
          <p:cNvPr id="5" name="Текст 4"/>
          <p:cNvSpPr>
            <a:spLocks noGrp="1"/>
          </p:cNvSpPr>
          <p:nvPr>
            <p:ph type="body" sz="quarter" idx="12"/>
          </p:nvPr>
        </p:nvSpPr>
        <p:spPr/>
        <p:txBody>
          <a:bodyPr/>
          <a:lstStyle/>
          <a:p>
            <a:endParaRPr lang="ru-RU"/>
          </a:p>
        </p:txBody>
      </p:sp>
      <p:sp>
        <p:nvSpPr>
          <p:cNvPr id="22" name="Текст 21"/>
          <p:cNvSpPr>
            <a:spLocks noGrp="1"/>
          </p:cNvSpPr>
          <p:nvPr>
            <p:ph type="body" sz="quarter" idx="12"/>
          </p:nvPr>
        </p:nvSpPr>
        <p:spPr/>
        <p:txBody>
          <a:bodyPr/>
          <a:lstStyle/>
          <a:p>
            <a:endParaRPr lang="ru-RU"/>
          </a:p>
        </p:txBody>
      </p:sp>
      <p:graphicFrame>
        <p:nvGraphicFramePr>
          <p:cNvPr id="2" name="Объект 1"/>
          <p:cNvGraphicFramePr>
            <a:graphicFrameLocks noChangeAspect="1"/>
          </p:cNvGraphicFramePr>
          <p:nvPr>
            <p:extLst>
              <p:ext uri="{D42A27DB-BD31-4B8C-83A1-F6EECF244321}">
                <p14:modId xmlns:p14="http://schemas.microsoft.com/office/powerpoint/2010/main" val="769319944"/>
              </p:ext>
            </p:extLst>
          </p:nvPr>
        </p:nvGraphicFramePr>
        <p:xfrm>
          <a:off x="4716953" y="2657785"/>
          <a:ext cx="1197136" cy="640655"/>
        </p:xfrm>
        <a:graphic>
          <a:graphicData uri="http://schemas.openxmlformats.org/presentationml/2006/ole">
            <mc:AlternateContent xmlns:mc="http://schemas.openxmlformats.org/markup-compatibility/2006">
              <mc:Choice xmlns:v="urn:schemas-microsoft-com:vml" Requires="v">
                <p:oleObj spid="_x0000_s5313" r:id="rId4" imgW="3657240" imgH="1956600" progId="">
                  <p:embed/>
                </p:oleObj>
              </mc:Choice>
              <mc:Fallback>
                <p:oleObj r:id="rId4" imgW="3657240" imgH="1956600" progId="">
                  <p:embed/>
                  <p:pic>
                    <p:nvPicPr>
                      <p:cNvPr id="0" name=""/>
                      <p:cNvPicPr/>
                      <p:nvPr/>
                    </p:nvPicPr>
                    <p:blipFill>
                      <a:blip r:embed="rId5"/>
                      <a:stretch>
                        <a:fillRect/>
                      </a:stretch>
                    </p:blipFill>
                    <p:spPr>
                      <a:xfrm>
                        <a:off x="4716953" y="2657785"/>
                        <a:ext cx="1197136" cy="640655"/>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1933158344"/>
              </p:ext>
            </p:extLst>
          </p:nvPr>
        </p:nvGraphicFramePr>
        <p:xfrm>
          <a:off x="2235754" y="2657785"/>
          <a:ext cx="1510535" cy="638201"/>
        </p:xfrm>
        <a:graphic>
          <a:graphicData uri="http://schemas.openxmlformats.org/presentationml/2006/ole">
            <mc:AlternateContent xmlns:mc="http://schemas.openxmlformats.org/markup-compatibility/2006">
              <mc:Choice xmlns:v="urn:schemas-microsoft-com:vml" Requires="v">
                <p:oleObj spid="_x0000_s5314" r:id="rId6" imgW="5079240" imgH="2145960" progId="">
                  <p:embed/>
                </p:oleObj>
              </mc:Choice>
              <mc:Fallback>
                <p:oleObj r:id="rId6" imgW="5079240" imgH="2145960" progId="">
                  <p:embed/>
                  <p:pic>
                    <p:nvPicPr>
                      <p:cNvPr id="0" name=""/>
                      <p:cNvPicPr/>
                      <p:nvPr/>
                    </p:nvPicPr>
                    <p:blipFill>
                      <a:blip r:embed="rId7"/>
                      <a:stretch>
                        <a:fillRect/>
                      </a:stretch>
                    </p:blipFill>
                    <p:spPr>
                      <a:xfrm>
                        <a:off x="2235754" y="2657785"/>
                        <a:ext cx="1510535" cy="638201"/>
                      </a:xfrm>
                      <a:prstGeom prst="rect">
                        <a:avLst/>
                      </a:prstGeom>
                      <a:ln w="6350">
                        <a:solidFill>
                          <a:schemeClr val="bg1">
                            <a:lumMod val="65000"/>
                          </a:schemeClr>
                        </a:solidFill>
                      </a:ln>
                    </p:spPr>
                  </p:pic>
                </p:oleObj>
              </mc:Fallback>
            </mc:AlternateContent>
          </a:graphicData>
        </a:graphic>
      </p:graphicFrame>
      <p:sp>
        <p:nvSpPr>
          <p:cNvPr id="10" name="Двойная стрелка влево/вправо 9"/>
          <p:cNvSpPr/>
          <p:nvPr/>
        </p:nvSpPr>
        <p:spPr>
          <a:xfrm>
            <a:off x="3900560" y="2884528"/>
            <a:ext cx="680615" cy="256238"/>
          </a:xfrm>
          <a:prstGeom prst="leftRightArrow">
            <a:avLst>
              <a:gd name="adj1" fmla="val 50000"/>
              <a:gd name="adj2" fmla="val 69231"/>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aphicFrame>
        <p:nvGraphicFramePr>
          <p:cNvPr id="7" name="Объект 6"/>
          <p:cNvGraphicFramePr>
            <a:graphicFrameLocks noChangeAspect="1"/>
          </p:cNvGraphicFramePr>
          <p:nvPr>
            <p:extLst>
              <p:ext uri="{D42A27DB-BD31-4B8C-83A1-F6EECF244321}">
                <p14:modId xmlns:p14="http://schemas.microsoft.com/office/powerpoint/2010/main" val="1012715882"/>
              </p:ext>
            </p:extLst>
          </p:nvPr>
        </p:nvGraphicFramePr>
        <p:xfrm>
          <a:off x="5162228" y="3405675"/>
          <a:ext cx="2430411" cy="1235347"/>
        </p:xfrm>
        <a:graphic>
          <a:graphicData uri="http://schemas.openxmlformats.org/presentationml/2006/ole">
            <mc:AlternateContent xmlns:mc="http://schemas.openxmlformats.org/markup-compatibility/2006">
              <mc:Choice xmlns:v="urn:schemas-microsoft-com:vml" Requires="v">
                <p:oleObj spid="_x0000_s5315" r:id="rId8" imgW="11428560" imgH="5815800" progId="">
                  <p:embed/>
                </p:oleObj>
              </mc:Choice>
              <mc:Fallback>
                <p:oleObj r:id="rId8" imgW="11428560" imgH="5815800" progId="">
                  <p:embed/>
                  <p:pic>
                    <p:nvPicPr>
                      <p:cNvPr id="0" name=""/>
                      <p:cNvPicPr/>
                      <p:nvPr/>
                    </p:nvPicPr>
                    <p:blipFill>
                      <a:blip r:embed="rId9"/>
                      <a:stretch>
                        <a:fillRect/>
                      </a:stretch>
                    </p:blipFill>
                    <p:spPr>
                      <a:xfrm>
                        <a:off x="5162228" y="3405675"/>
                        <a:ext cx="2430411" cy="1235347"/>
                      </a:xfrm>
                      <a:prstGeom prst="rect">
                        <a:avLst/>
                      </a:prstGeom>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3829486827"/>
              </p:ext>
            </p:extLst>
          </p:nvPr>
        </p:nvGraphicFramePr>
        <p:xfrm>
          <a:off x="867003" y="3402913"/>
          <a:ext cx="2435847" cy="1238110"/>
        </p:xfrm>
        <a:graphic>
          <a:graphicData uri="http://schemas.openxmlformats.org/presentationml/2006/ole">
            <mc:AlternateContent xmlns:mc="http://schemas.openxmlformats.org/markup-compatibility/2006">
              <mc:Choice xmlns:v="urn:schemas-microsoft-com:vml" Requires="v">
                <p:oleObj spid="_x0000_s5316" r:id="rId10" imgW="11428560" imgH="5815800" progId="">
                  <p:embed/>
                </p:oleObj>
              </mc:Choice>
              <mc:Fallback>
                <p:oleObj r:id="rId10" imgW="11428560" imgH="5815800" progId="">
                  <p:embed/>
                  <p:pic>
                    <p:nvPicPr>
                      <p:cNvPr id="0" name=""/>
                      <p:cNvPicPr/>
                      <p:nvPr/>
                    </p:nvPicPr>
                    <p:blipFill>
                      <a:blip r:embed="rId11"/>
                      <a:stretch>
                        <a:fillRect/>
                      </a:stretch>
                    </p:blipFill>
                    <p:spPr>
                      <a:xfrm>
                        <a:off x="867003" y="3402913"/>
                        <a:ext cx="2435847" cy="1238110"/>
                      </a:xfrm>
                      <a:prstGeom prst="rect">
                        <a:avLst/>
                      </a:prstGeom>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3160649032"/>
              </p:ext>
            </p:extLst>
          </p:nvPr>
        </p:nvGraphicFramePr>
        <p:xfrm>
          <a:off x="7710631" y="1505841"/>
          <a:ext cx="1266139" cy="1785049"/>
        </p:xfrm>
        <a:graphic>
          <a:graphicData uri="http://schemas.openxmlformats.org/presentationml/2006/ole">
            <mc:AlternateContent xmlns:mc="http://schemas.openxmlformats.org/markup-compatibility/2006">
              <mc:Choice xmlns:v="urn:schemas-microsoft-com:vml" Requires="v">
                <p:oleObj spid="_x0000_s5317" r:id="rId12" imgW="5396760" imgH="7619040" progId="">
                  <p:embed/>
                </p:oleObj>
              </mc:Choice>
              <mc:Fallback>
                <p:oleObj r:id="rId12" imgW="5396760" imgH="7619040" progId="">
                  <p:embed/>
                  <p:pic>
                    <p:nvPicPr>
                      <p:cNvPr id="0" name=""/>
                      <p:cNvPicPr/>
                      <p:nvPr/>
                    </p:nvPicPr>
                    <p:blipFill>
                      <a:blip r:embed="rId13"/>
                      <a:stretch>
                        <a:fillRect/>
                      </a:stretch>
                    </p:blipFill>
                    <p:spPr>
                      <a:xfrm>
                        <a:off x="7710631" y="1505841"/>
                        <a:ext cx="1266139" cy="1785049"/>
                      </a:xfrm>
                      <a:prstGeom prst="rect">
                        <a:avLst/>
                      </a:prstGeom>
                      <a:ln w="3175">
                        <a:solidFill>
                          <a:schemeClr val="bg1">
                            <a:lumMod val="65000"/>
                          </a:schemeClr>
                        </a:solidFill>
                      </a:ln>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3339011696"/>
              </p:ext>
            </p:extLst>
          </p:nvPr>
        </p:nvGraphicFramePr>
        <p:xfrm>
          <a:off x="136194" y="1505841"/>
          <a:ext cx="1269754" cy="1790145"/>
        </p:xfrm>
        <a:graphic>
          <a:graphicData uri="http://schemas.openxmlformats.org/presentationml/2006/ole">
            <mc:AlternateContent xmlns:mc="http://schemas.openxmlformats.org/markup-compatibility/2006">
              <mc:Choice xmlns:v="urn:schemas-microsoft-com:vml" Requires="v">
                <p:oleObj spid="_x0000_s5318" r:id="rId14" imgW="5396760" imgH="7619040" progId="">
                  <p:embed/>
                </p:oleObj>
              </mc:Choice>
              <mc:Fallback>
                <p:oleObj r:id="rId14" imgW="5396760" imgH="7619040" progId="">
                  <p:embed/>
                  <p:pic>
                    <p:nvPicPr>
                      <p:cNvPr id="0" name=""/>
                      <p:cNvPicPr/>
                      <p:nvPr/>
                    </p:nvPicPr>
                    <p:blipFill>
                      <a:blip r:embed="rId15"/>
                      <a:stretch>
                        <a:fillRect/>
                      </a:stretch>
                    </p:blipFill>
                    <p:spPr>
                      <a:xfrm>
                        <a:off x="136194" y="1505841"/>
                        <a:ext cx="1269754" cy="1790145"/>
                      </a:xfrm>
                      <a:prstGeom prst="rect">
                        <a:avLst/>
                      </a:prstGeom>
                      <a:ln w="3175">
                        <a:solidFill>
                          <a:schemeClr val="bg1">
                            <a:lumMod val="65000"/>
                          </a:schemeClr>
                        </a:solidFill>
                      </a:ln>
                    </p:spPr>
                  </p:pic>
                </p:oleObj>
              </mc:Fallback>
            </mc:AlternateContent>
          </a:graphicData>
        </a:graphic>
      </p:graphicFrame>
    </p:spTree>
    <p:extLst>
      <p:ext uri="{BB962C8B-B14F-4D97-AF65-F5344CB8AC3E}">
        <p14:creationId xmlns:p14="http://schemas.microsoft.com/office/powerpoint/2010/main" val="33675023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048274" y="75639"/>
            <a:ext cx="4692694" cy="352425"/>
          </a:xfrm>
        </p:spPr>
        <p:txBody>
          <a:bodyPr/>
          <a:lstStyle/>
          <a:p>
            <a:r>
              <a:rPr lang="en-US" dirty="0"/>
              <a:t>Problems and possible solutions</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16</a:t>
            </a:fld>
            <a:endParaRPr lang="en-US">
              <a:solidFill>
                <a:srgbClr val="294E8A">
                  <a:tint val="75000"/>
                </a:srgbClr>
              </a:solidFill>
            </a:endParaRPr>
          </a:p>
        </p:txBody>
      </p:sp>
      <p:sp>
        <p:nvSpPr>
          <p:cNvPr id="12" name="Text Placeholder 3"/>
          <p:cNvSpPr>
            <a:spLocks noGrp="1"/>
          </p:cNvSpPr>
          <p:nvPr>
            <p:ph type="body" sz="quarter" idx="12"/>
          </p:nvPr>
        </p:nvSpPr>
        <p:spPr>
          <a:xfrm>
            <a:off x="2209723" y="589538"/>
            <a:ext cx="4641954" cy="720211"/>
          </a:xfrm>
        </p:spPr>
        <p:txBody>
          <a:bodyPr/>
          <a:lstStyle/>
          <a:p>
            <a:pPr marL="36000" indent="0" algn="just">
              <a:spcBef>
                <a:spcPts val="300"/>
              </a:spcBef>
            </a:pPr>
            <a:r>
              <a:rPr lang="en-US" sz="1200" dirty="0"/>
              <a:t>When creating a testbed and introducing e-Navigation, we ran into a number of problems</a:t>
            </a:r>
            <a:r>
              <a:rPr lang="en-US" sz="1200" dirty="0" smtClean="0"/>
              <a:t>.</a:t>
            </a:r>
          </a:p>
          <a:p>
            <a:pPr marL="36000" indent="0" algn="just">
              <a:spcBef>
                <a:spcPts val="300"/>
              </a:spcBef>
            </a:pPr>
            <a:r>
              <a:rPr lang="en-US" sz="1200" dirty="0" smtClean="0"/>
              <a:t>1</a:t>
            </a:r>
            <a:r>
              <a:rPr lang="en-US" sz="1200" dirty="0"/>
              <a:t>. Participation in the work of the testbed was an additional burden on the staff, so some of them were reluctant to deal with new tasks.</a:t>
            </a:r>
          </a:p>
          <a:p>
            <a:pPr marL="36000" indent="0" algn="just">
              <a:spcBef>
                <a:spcPts val="300"/>
              </a:spcBef>
            </a:pPr>
            <a:endParaRPr lang="en-US" sz="1200" dirty="0"/>
          </a:p>
        </p:txBody>
      </p:sp>
      <p:sp>
        <p:nvSpPr>
          <p:cNvPr id="4" name="Текст 3"/>
          <p:cNvSpPr>
            <a:spLocks noGrp="1"/>
          </p:cNvSpPr>
          <p:nvPr>
            <p:ph type="body" sz="quarter" idx="12"/>
          </p:nvPr>
        </p:nvSpPr>
        <p:spPr/>
        <p:txBody>
          <a:bodyPr/>
          <a:lstStyle/>
          <a:p>
            <a:endParaRPr lang="ru-RU"/>
          </a:p>
        </p:txBody>
      </p:sp>
      <p:sp>
        <p:nvSpPr>
          <p:cNvPr id="5" name="Текст 4"/>
          <p:cNvSpPr>
            <a:spLocks noGrp="1"/>
          </p:cNvSpPr>
          <p:nvPr>
            <p:ph type="body" sz="quarter" idx="12"/>
          </p:nvPr>
        </p:nvSpPr>
        <p:spPr/>
        <p:txBody>
          <a:bodyPr/>
          <a:lstStyle/>
          <a:p>
            <a:endParaRPr lang="ru-RU"/>
          </a:p>
        </p:txBody>
      </p:sp>
      <p:sp>
        <p:nvSpPr>
          <p:cNvPr id="22" name="Текст 21"/>
          <p:cNvSpPr>
            <a:spLocks noGrp="1"/>
          </p:cNvSpPr>
          <p:nvPr>
            <p:ph type="body" sz="quarter" idx="12"/>
          </p:nvPr>
        </p:nvSpPr>
        <p:spPr/>
        <p:txBody>
          <a:bodyPr/>
          <a:lstStyle/>
          <a:p>
            <a:endParaRPr lang="ru-RU"/>
          </a:p>
        </p:txBody>
      </p:sp>
      <p:graphicFrame>
        <p:nvGraphicFramePr>
          <p:cNvPr id="6" name="Объект 5"/>
          <p:cNvGraphicFramePr>
            <a:graphicFrameLocks noChangeAspect="1"/>
          </p:cNvGraphicFramePr>
          <p:nvPr>
            <p:extLst>
              <p:ext uri="{D42A27DB-BD31-4B8C-83A1-F6EECF244321}">
                <p14:modId xmlns:p14="http://schemas.microsoft.com/office/powerpoint/2010/main" val="135641981"/>
              </p:ext>
            </p:extLst>
          </p:nvPr>
        </p:nvGraphicFramePr>
        <p:xfrm>
          <a:off x="6962386" y="354454"/>
          <a:ext cx="2005747" cy="1483521"/>
        </p:xfrm>
        <a:graphic>
          <a:graphicData uri="http://schemas.openxmlformats.org/presentationml/2006/ole">
            <mc:AlternateContent xmlns:mc="http://schemas.openxmlformats.org/markup-compatibility/2006">
              <mc:Choice xmlns:v="urn:schemas-microsoft-com:vml" Requires="v">
                <p:oleObj spid="_x0000_s6348" r:id="rId4" imgW="7619040" imgH="5637960" progId="">
                  <p:embed/>
                </p:oleObj>
              </mc:Choice>
              <mc:Fallback>
                <p:oleObj r:id="rId4" imgW="7619040" imgH="5637960" progId="">
                  <p:embed/>
                  <p:pic>
                    <p:nvPicPr>
                      <p:cNvPr id="0" name=""/>
                      <p:cNvPicPr/>
                      <p:nvPr/>
                    </p:nvPicPr>
                    <p:blipFill>
                      <a:blip r:embed="rId5"/>
                      <a:stretch>
                        <a:fillRect/>
                      </a:stretch>
                    </p:blipFill>
                    <p:spPr>
                      <a:xfrm>
                        <a:off x="6962386" y="354454"/>
                        <a:ext cx="2005747" cy="1483521"/>
                      </a:xfrm>
                      <a:prstGeom prst="rect">
                        <a:avLst/>
                      </a:prstGeom>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1519471044"/>
              </p:ext>
            </p:extLst>
          </p:nvPr>
        </p:nvGraphicFramePr>
        <p:xfrm>
          <a:off x="6962386" y="1869653"/>
          <a:ext cx="1999737" cy="1253013"/>
        </p:xfrm>
        <a:graphic>
          <a:graphicData uri="http://schemas.openxmlformats.org/presentationml/2006/ole">
            <mc:AlternateContent xmlns:mc="http://schemas.openxmlformats.org/markup-compatibility/2006">
              <mc:Choice xmlns:v="urn:schemas-microsoft-com:vml" Requires="v">
                <p:oleObj spid="_x0000_s6349" r:id="rId6" imgW="7619040" imgH="4774320" progId="">
                  <p:embed/>
                </p:oleObj>
              </mc:Choice>
              <mc:Fallback>
                <p:oleObj r:id="rId6" imgW="7619040" imgH="4774320" progId="">
                  <p:embed/>
                  <p:pic>
                    <p:nvPicPr>
                      <p:cNvPr id="0" name=""/>
                      <p:cNvPicPr/>
                      <p:nvPr/>
                    </p:nvPicPr>
                    <p:blipFill>
                      <a:blip r:embed="rId7"/>
                      <a:stretch>
                        <a:fillRect/>
                      </a:stretch>
                    </p:blipFill>
                    <p:spPr>
                      <a:xfrm>
                        <a:off x="6962386" y="1869653"/>
                        <a:ext cx="1999737" cy="1253013"/>
                      </a:xfrm>
                      <a:prstGeom prst="rect">
                        <a:avLst/>
                      </a:prstGeom>
                    </p:spPr>
                  </p:pic>
                </p:oleObj>
              </mc:Fallback>
            </mc:AlternateContent>
          </a:graphicData>
        </a:graphic>
      </p:graphicFrame>
      <p:graphicFrame>
        <p:nvGraphicFramePr>
          <p:cNvPr id="9" name="Объект 8"/>
          <p:cNvGraphicFramePr>
            <a:graphicFrameLocks noChangeAspect="1"/>
          </p:cNvGraphicFramePr>
          <p:nvPr>
            <p:extLst>
              <p:ext uri="{D42A27DB-BD31-4B8C-83A1-F6EECF244321}">
                <p14:modId xmlns:p14="http://schemas.microsoft.com/office/powerpoint/2010/main" val="2051056614"/>
              </p:ext>
            </p:extLst>
          </p:nvPr>
        </p:nvGraphicFramePr>
        <p:xfrm>
          <a:off x="136194" y="589538"/>
          <a:ext cx="1996874" cy="1357742"/>
        </p:xfrm>
        <a:graphic>
          <a:graphicData uri="http://schemas.openxmlformats.org/presentationml/2006/ole">
            <mc:AlternateContent xmlns:mc="http://schemas.openxmlformats.org/markup-compatibility/2006">
              <mc:Choice xmlns:v="urn:schemas-microsoft-com:vml" Requires="v">
                <p:oleObj spid="_x0000_s6350" r:id="rId8" imgW="7619040" imgH="5180760" progId="">
                  <p:embed/>
                </p:oleObj>
              </mc:Choice>
              <mc:Fallback>
                <p:oleObj r:id="rId8" imgW="7619040" imgH="5180760" progId="">
                  <p:embed/>
                  <p:pic>
                    <p:nvPicPr>
                      <p:cNvPr id="0" name=""/>
                      <p:cNvPicPr/>
                      <p:nvPr/>
                    </p:nvPicPr>
                    <p:blipFill>
                      <a:blip r:embed="rId9"/>
                      <a:stretch>
                        <a:fillRect/>
                      </a:stretch>
                    </p:blipFill>
                    <p:spPr>
                      <a:xfrm>
                        <a:off x="136194" y="589538"/>
                        <a:ext cx="1996874" cy="1357742"/>
                      </a:xfrm>
                      <a:prstGeom prst="rect">
                        <a:avLst/>
                      </a:prstGeom>
                    </p:spPr>
                  </p:pic>
                </p:oleObj>
              </mc:Fallback>
            </mc:AlternateContent>
          </a:graphicData>
        </a:graphic>
      </p:graphicFrame>
      <p:graphicFrame>
        <p:nvGraphicFramePr>
          <p:cNvPr id="10" name="Объект 9"/>
          <p:cNvGraphicFramePr>
            <a:graphicFrameLocks noChangeAspect="1"/>
          </p:cNvGraphicFramePr>
          <p:nvPr>
            <p:extLst>
              <p:ext uri="{D42A27DB-BD31-4B8C-83A1-F6EECF244321}">
                <p14:modId xmlns:p14="http://schemas.microsoft.com/office/powerpoint/2010/main" val="1583722845"/>
              </p:ext>
            </p:extLst>
          </p:nvPr>
        </p:nvGraphicFramePr>
        <p:xfrm>
          <a:off x="132914" y="1973961"/>
          <a:ext cx="2000154" cy="1446214"/>
        </p:xfrm>
        <a:graphic>
          <a:graphicData uri="http://schemas.openxmlformats.org/presentationml/2006/ole">
            <mc:AlternateContent xmlns:mc="http://schemas.openxmlformats.org/markup-compatibility/2006">
              <mc:Choice xmlns:v="urn:schemas-microsoft-com:vml" Requires="v">
                <p:oleObj spid="_x0000_s6351" r:id="rId10" imgW="7619040" imgH="5510880" progId="">
                  <p:embed/>
                </p:oleObj>
              </mc:Choice>
              <mc:Fallback>
                <p:oleObj r:id="rId10" imgW="7619040" imgH="5510880" progId="">
                  <p:embed/>
                  <p:pic>
                    <p:nvPicPr>
                      <p:cNvPr id="0" name=""/>
                      <p:cNvPicPr/>
                      <p:nvPr/>
                    </p:nvPicPr>
                    <p:blipFill>
                      <a:blip r:embed="rId11"/>
                      <a:stretch>
                        <a:fillRect/>
                      </a:stretch>
                    </p:blipFill>
                    <p:spPr>
                      <a:xfrm>
                        <a:off x="132914" y="1973961"/>
                        <a:ext cx="2000154" cy="1446214"/>
                      </a:xfrm>
                      <a:prstGeom prst="rect">
                        <a:avLst/>
                      </a:prstGeom>
                    </p:spPr>
                  </p:pic>
                </p:oleObj>
              </mc:Fallback>
            </mc:AlternateContent>
          </a:graphicData>
        </a:graphic>
      </p:graphicFrame>
      <p:graphicFrame>
        <p:nvGraphicFramePr>
          <p:cNvPr id="11" name="Объект 10"/>
          <p:cNvGraphicFramePr>
            <a:graphicFrameLocks noChangeAspect="1"/>
          </p:cNvGraphicFramePr>
          <p:nvPr>
            <p:extLst>
              <p:ext uri="{D42A27DB-BD31-4B8C-83A1-F6EECF244321}">
                <p14:modId xmlns:p14="http://schemas.microsoft.com/office/powerpoint/2010/main" val="2955482285"/>
              </p:ext>
            </p:extLst>
          </p:nvPr>
        </p:nvGraphicFramePr>
        <p:xfrm>
          <a:off x="132914" y="3446856"/>
          <a:ext cx="2000154" cy="1495969"/>
        </p:xfrm>
        <a:graphic>
          <a:graphicData uri="http://schemas.openxmlformats.org/presentationml/2006/ole">
            <mc:AlternateContent xmlns:mc="http://schemas.openxmlformats.org/markup-compatibility/2006">
              <mc:Choice xmlns:v="urn:schemas-microsoft-com:vml" Requires="v">
                <p:oleObj spid="_x0000_s6352" r:id="rId12" imgW="7619040" imgH="5701320" progId="">
                  <p:embed/>
                </p:oleObj>
              </mc:Choice>
              <mc:Fallback>
                <p:oleObj r:id="rId12" imgW="7619040" imgH="5701320" progId="">
                  <p:embed/>
                  <p:pic>
                    <p:nvPicPr>
                      <p:cNvPr id="0" name=""/>
                      <p:cNvPicPr/>
                      <p:nvPr/>
                    </p:nvPicPr>
                    <p:blipFill>
                      <a:blip r:embed="rId13"/>
                      <a:stretch>
                        <a:fillRect/>
                      </a:stretch>
                    </p:blipFill>
                    <p:spPr>
                      <a:xfrm>
                        <a:off x="132914" y="3446856"/>
                        <a:ext cx="2000154" cy="1495969"/>
                      </a:xfrm>
                      <a:prstGeom prst="rect">
                        <a:avLst/>
                      </a:prstGeom>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2420494498"/>
              </p:ext>
            </p:extLst>
          </p:nvPr>
        </p:nvGraphicFramePr>
        <p:xfrm>
          <a:off x="6967979" y="3151287"/>
          <a:ext cx="2000154" cy="1432947"/>
        </p:xfrm>
        <a:graphic>
          <a:graphicData uri="http://schemas.openxmlformats.org/presentationml/2006/ole">
            <mc:AlternateContent xmlns:mc="http://schemas.openxmlformats.org/markup-compatibility/2006">
              <mc:Choice xmlns:v="urn:schemas-microsoft-com:vml" Requires="v">
                <p:oleObj spid="_x0000_s6353" r:id="rId14" imgW="7619040" imgH="5460120" progId="">
                  <p:embed/>
                </p:oleObj>
              </mc:Choice>
              <mc:Fallback>
                <p:oleObj r:id="rId14" imgW="7619040" imgH="5460120" progId="">
                  <p:embed/>
                  <p:pic>
                    <p:nvPicPr>
                      <p:cNvPr id="0" name=""/>
                      <p:cNvPicPr/>
                      <p:nvPr/>
                    </p:nvPicPr>
                    <p:blipFill>
                      <a:blip r:embed="rId15"/>
                      <a:stretch>
                        <a:fillRect/>
                      </a:stretch>
                    </p:blipFill>
                    <p:spPr>
                      <a:xfrm>
                        <a:off x="6967979" y="3151287"/>
                        <a:ext cx="2000154" cy="1432947"/>
                      </a:xfrm>
                      <a:prstGeom prst="rect">
                        <a:avLst/>
                      </a:prstGeom>
                    </p:spPr>
                  </p:pic>
                </p:oleObj>
              </mc:Fallback>
            </mc:AlternateContent>
          </a:graphicData>
        </a:graphic>
      </p:graphicFrame>
      <p:graphicFrame>
        <p:nvGraphicFramePr>
          <p:cNvPr id="14" name="Объект 13"/>
          <p:cNvGraphicFramePr>
            <a:graphicFrameLocks noChangeAspect="1"/>
          </p:cNvGraphicFramePr>
          <p:nvPr>
            <p:extLst>
              <p:ext uri="{D42A27DB-BD31-4B8C-83A1-F6EECF244321}">
                <p14:modId xmlns:p14="http://schemas.microsoft.com/office/powerpoint/2010/main" val="3865957161"/>
              </p:ext>
            </p:extLst>
          </p:nvPr>
        </p:nvGraphicFramePr>
        <p:xfrm>
          <a:off x="2301416" y="3446854"/>
          <a:ext cx="2249108" cy="1495969"/>
        </p:xfrm>
        <a:graphic>
          <a:graphicData uri="http://schemas.openxmlformats.org/presentationml/2006/ole">
            <mc:AlternateContent xmlns:mc="http://schemas.openxmlformats.org/markup-compatibility/2006">
              <mc:Choice xmlns:v="urn:schemas-microsoft-com:vml" Requires="v">
                <p:oleObj spid="_x0000_s6354" r:id="rId16" imgW="7619040" imgH="5066640" progId="">
                  <p:embed/>
                </p:oleObj>
              </mc:Choice>
              <mc:Fallback>
                <p:oleObj r:id="rId16" imgW="7619040" imgH="5066640" progId="">
                  <p:embed/>
                  <p:pic>
                    <p:nvPicPr>
                      <p:cNvPr id="0" name=""/>
                      <p:cNvPicPr/>
                      <p:nvPr/>
                    </p:nvPicPr>
                    <p:blipFill>
                      <a:blip r:embed="rId17"/>
                      <a:stretch>
                        <a:fillRect/>
                      </a:stretch>
                    </p:blipFill>
                    <p:spPr>
                      <a:xfrm>
                        <a:off x="2301416" y="3446854"/>
                        <a:ext cx="2249108" cy="1495969"/>
                      </a:xfrm>
                      <a:prstGeom prst="rect">
                        <a:avLst/>
                      </a:prstGeom>
                    </p:spPr>
                  </p:pic>
                </p:oleObj>
              </mc:Fallback>
            </mc:AlternateContent>
          </a:graphicData>
        </a:graphic>
      </p:graphicFrame>
      <p:graphicFrame>
        <p:nvGraphicFramePr>
          <p:cNvPr id="15" name="Объект 14"/>
          <p:cNvGraphicFramePr>
            <a:graphicFrameLocks noChangeAspect="1"/>
          </p:cNvGraphicFramePr>
          <p:nvPr>
            <p:extLst>
              <p:ext uri="{D42A27DB-BD31-4B8C-83A1-F6EECF244321}">
                <p14:modId xmlns:p14="http://schemas.microsoft.com/office/powerpoint/2010/main" val="1308227748"/>
              </p:ext>
            </p:extLst>
          </p:nvPr>
        </p:nvGraphicFramePr>
        <p:xfrm>
          <a:off x="2178279" y="1426454"/>
          <a:ext cx="1503570" cy="1993721"/>
        </p:xfrm>
        <a:graphic>
          <a:graphicData uri="http://schemas.openxmlformats.org/presentationml/2006/ole">
            <mc:AlternateContent xmlns:mc="http://schemas.openxmlformats.org/markup-compatibility/2006">
              <mc:Choice xmlns:v="urn:schemas-microsoft-com:vml" Requires="v">
                <p:oleObj spid="_x0000_s6355" r:id="rId18" imgW="5726880" imgH="7619040" progId="">
                  <p:embed/>
                </p:oleObj>
              </mc:Choice>
              <mc:Fallback>
                <p:oleObj r:id="rId18" imgW="5726880" imgH="7619040" progId="">
                  <p:embed/>
                  <p:pic>
                    <p:nvPicPr>
                      <p:cNvPr id="0" name=""/>
                      <p:cNvPicPr/>
                      <p:nvPr/>
                    </p:nvPicPr>
                    <p:blipFill>
                      <a:blip r:embed="rId19"/>
                      <a:stretch>
                        <a:fillRect/>
                      </a:stretch>
                    </p:blipFill>
                    <p:spPr>
                      <a:xfrm>
                        <a:off x="2178279" y="1426454"/>
                        <a:ext cx="1503570" cy="1993721"/>
                      </a:xfrm>
                      <a:prstGeom prst="rect">
                        <a:avLst/>
                      </a:prstGeom>
                    </p:spPr>
                  </p:pic>
                </p:oleObj>
              </mc:Fallback>
            </mc:AlternateContent>
          </a:graphicData>
        </a:graphic>
      </p:graphicFrame>
      <p:graphicFrame>
        <p:nvGraphicFramePr>
          <p:cNvPr id="16" name="Объект 15"/>
          <p:cNvGraphicFramePr>
            <a:graphicFrameLocks noChangeAspect="1"/>
          </p:cNvGraphicFramePr>
          <p:nvPr>
            <p:extLst>
              <p:ext uri="{D42A27DB-BD31-4B8C-83A1-F6EECF244321}">
                <p14:modId xmlns:p14="http://schemas.microsoft.com/office/powerpoint/2010/main" val="3269677337"/>
              </p:ext>
            </p:extLst>
          </p:nvPr>
        </p:nvGraphicFramePr>
        <p:xfrm>
          <a:off x="4718872" y="3446854"/>
          <a:ext cx="2068966" cy="1495969"/>
        </p:xfrm>
        <a:graphic>
          <a:graphicData uri="http://schemas.openxmlformats.org/presentationml/2006/ole">
            <mc:AlternateContent xmlns:mc="http://schemas.openxmlformats.org/markup-compatibility/2006">
              <mc:Choice xmlns:v="urn:schemas-microsoft-com:vml" Requires="v">
                <p:oleObj spid="_x0000_s6356" r:id="rId20" imgW="7619040" imgH="5510880" progId="">
                  <p:embed/>
                </p:oleObj>
              </mc:Choice>
              <mc:Fallback>
                <p:oleObj r:id="rId20" imgW="7619040" imgH="5510880" progId="">
                  <p:embed/>
                  <p:pic>
                    <p:nvPicPr>
                      <p:cNvPr id="0" name=""/>
                      <p:cNvPicPr/>
                      <p:nvPr/>
                    </p:nvPicPr>
                    <p:blipFill>
                      <a:blip r:embed="rId21"/>
                      <a:stretch>
                        <a:fillRect/>
                      </a:stretch>
                    </p:blipFill>
                    <p:spPr>
                      <a:xfrm>
                        <a:off x="4718872" y="3446854"/>
                        <a:ext cx="2068966" cy="1495969"/>
                      </a:xfrm>
                      <a:prstGeom prst="rect">
                        <a:avLst/>
                      </a:prstGeom>
                    </p:spPr>
                  </p:pic>
                </p:oleObj>
              </mc:Fallback>
            </mc:AlternateContent>
          </a:graphicData>
        </a:graphic>
      </p:graphicFrame>
      <p:sp>
        <p:nvSpPr>
          <p:cNvPr id="18" name="Text Placeholder 3"/>
          <p:cNvSpPr>
            <a:spLocks noGrp="1"/>
          </p:cNvSpPr>
          <p:nvPr>
            <p:ph type="body" sz="quarter" idx="12"/>
          </p:nvPr>
        </p:nvSpPr>
        <p:spPr>
          <a:xfrm>
            <a:off x="3729260" y="1468269"/>
            <a:ext cx="3113242" cy="1820064"/>
          </a:xfrm>
        </p:spPr>
        <p:txBody>
          <a:bodyPr/>
          <a:lstStyle/>
          <a:p>
            <a:pPr marL="36000" indent="0">
              <a:spcBef>
                <a:spcPts val="300"/>
              </a:spcBef>
            </a:pPr>
            <a:r>
              <a:rPr lang="en-US" sz="1200" dirty="0" smtClean="0"/>
              <a:t>2</a:t>
            </a:r>
            <a:r>
              <a:rPr lang="en-US" sz="1200" dirty="0"/>
              <a:t>. Not very high preparation of colleagues from the administration of inland waterways.</a:t>
            </a:r>
          </a:p>
          <a:p>
            <a:pPr marL="36000" indent="0">
              <a:spcBef>
                <a:spcPts val="300"/>
              </a:spcBef>
            </a:pPr>
            <a:r>
              <a:rPr lang="en-US" sz="1200" dirty="0"/>
              <a:t>3. Lack of legislative base for the implementation of e-Navigation. Because of this, there were difficulties with the allocation of additional personnel, especially in the VTS.</a:t>
            </a:r>
          </a:p>
          <a:p>
            <a:pPr marL="36000" indent="0">
              <a:spcBef>
                <a:spcPts val="300"/>
              </a:spcBef>
            </a:pPr>
            <a:r>
              <a:rPr lang="en-US" sz="1200" dirty="0"/>
              <a:t>4. Most of the marine ships included in the testbed are icebreakers, this is what makes it difficult to carry out practical tests .</a:t>
            </a:r>
          </a:p>
        </p:txBody>
      </p:sp>
    </p:spTree>
    <p:extLst>
      <p:ext uri="{BB962C8B-B14F-4D97-AF65-F5344CB8AC3E}">
        <p14:creationId xmlns:p14="http://schemas.microsoft.com/office/powerpoint/2010/main" val="305634796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Thank you for your attention</a:t>
            </a:r>
          </a:p>
        </p:txBody>
      </p:sp>
      <p:sp>
        <p:nvSpPr>
          <p:cNvPr id="7" name="Text Placeholder 3"/>
          <p:cNvSpPr txBox="1">
            <a:spLocks/>
          </p:cNvSpPr>
          <p:nvPr/>
        </p:nvSpPr>
        <p:spPr>
          <a:xfrm>
            <a:off x="448491" y="3772223"/>
            <a:ext cx="7836450" cy="904321"/>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b="1" dirty="0" smtClean="0">
                <a:solidFill>
                  <a:schemeClr val="bg1">
                    <a:lumMod val="65000"/>
                  </a:schemeClr>
                </a:solidFill>
                <a:latin typeface="Segoe UI" panose="020B0502040204020203" pitchFamily="34" charset="0"/>
                <a:cs typeface="Segoe UI" panose="020B0502040204020203" pitchFamily="34" charset="0"/>
              </a:rPr>
              <a:t>Marat </a:t>
            </a:r>
            <a:r>
              <a:rPr lang="en-US" sz="1600" b="1" dirty="0">
                <a:solidFill>
                  <a:schemeClr val="bg1">
                    <a:lumMod val="65000"/>
                  </a:schemeClr>
                </a:solidFill>
                <a:latin typeface="Segoe UI" panose="020B0502040204020203" pitchFamily="34" charset="0"/>
                <a:cs typeface="Segoe UI" panose="020B0502040204020203" pitchFamily="34" charset="0"/>
              </a:rPr>
              <a:t>Ismagilov</a:t>
            </a:r>
          </a:p>
          <a:p>
            <a:pPr marL="0" indent="0">
              <a:buNone/>
            </a:pPr>
            <a:r>
              <a:rPr lang="en-US" sz="1600" dirty="0">
                <a:solidFill>
                  <a:schemeClr val="bg1">
                    <a:lumMod val="65000"/>
                  </a:schemeClr>
                </a:solidFill>
                <a:latin typeface="Segoe UI" panose="020B0502040204020203" pitchFamily="34" charset="0"/>
                <a:cs typeface="Segoe UI" panose="020B0502040204020203" pitchFamily="34" charset="0"/>
              </a:rPr>
              <a:t>Head of the testbed «Hermitage»</a:t>
            </a:r>
            <a:endParaRPr lang="en-US" sz="1600" dirty="0" smtClean="0">
              <a:solidFill>
                <a:schemeClr val="bg1">
                  <a:lumMod val="65000"/>
                </a:schemeClr>
              </a:solidFill>
              <a:latin typeface="Segoe UI" panose="020B0502040204020203" pitchFamily="34" charset="0"/>
              <a:cs typeface="Segoe UI" panose="020B0502040204020203" pitchFamily="34" charset="0"/>
            </a:endParaRPr>
          </a:p>
          <a:p>
            <a:pPr marL="0" indent="0">
              <a:buNone/>
            </a:pPr>
            <a:r>
              <a:rPr lang="en-US" sz="1600" dirty="0" smtClean="0">
                <a:solidFill>
                  <a:schemeClr val="bg1">
                    <a:lumMod val="65000"/>
                  </a:schemeClr>
                </a:solidFill>
                <a:latin typeface="Segoe UI" panose="020B0502040204020203" pitchFamily="34" charset="0"/>
                <a:cs typeface="Segoe UI" panose="020B0502040204020203" pitchFamily="34" charset="0"/>
              </a:rPr>
              <a:t>Director </a:t>
            </a:r>
            <a:r>
              <a:rPr lang="en-US" sz="1600" dirty="0">
                <a:solidFill>
                  <a:schemeClr val="bg1">
                    <a:lumMod val="65000"/>
                  </a:schemeClr>
                </a:solidFill>
                <a:latin typeface="Segoe UI" panose="020B0502040204020203" pitchFamily="34" charset="0"/>
                <a:cs typeface="Segoe UI" panose="020B0502040204020203" pitchFamily="34" charset="0"/>
              </a:rPr>
              <a:t>of Cartography and Hydrography Department </a:t>
            </a:r>
          </a:p>
          <a:p>
            <a:pPr marL="0" indent="0">
              <a:buNone/>
            </a:pPr>
            <a:r>
              <a:rPr lang="en-US" sz="1600" dirty="0">
                <a:solidFill>
                  <a:schemeClr val="bg1">
                    <a:lumMod val="65000"/>
                  </a:schemeClr>
                </a:solidFill>
                <a:latin typeface="Segoe UI" panose="020B0502040204020203" pitchFamily="34" charset="0"/>
                <a:cs typeface="Segoe UI" panose="020B0502040204020203" pitchFamily="34" charset="0"/>
              </a:rPr>
              <a:t>"</a:t>
            </a:r>
            <a:r>
              <a:rPr lang="en-US" sz="1600" dirty="0" err="1">
                <a:solidFill>
                  <a:schemeClr val="bg1">
                    <a:lumMod val="65000"/>
                  </a:schemeClr>
                </a:solidFill>
                <a:latin typeface="Segoe UI" panose="020B0502040204020203" pitchFamily="34" charset="0"/>
                <a:cs typeface="Segoe UI" panose="020B0502040204020203" pitchFamily="34" charset="0"/>
              </a:rPr>
              <a:t>Kronstadt</a:t>
            </a:r>
            <a:r>
              <a:rPr lang="en-US" sz="1600" dirty="0">
                <a:solidFill>
                  <a:schemeClr val="bg1">
                    <a:lumMod val="65000"/>
                  </a:schemeClr>
                </a:solidFill>
                <a:latin typeface="Segoe UI" panose="020B0502040204020203" pitchFamily="34" charset="0"/>
                <a:cs typeface="Segoe UI" panose="020B0502040204020203" pitchFamily="34" charset="0"/>
              </a:rPr>
              <a:t> Group“ (St. Petersburg, Russia)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0176" y="4287587"/>
            <a:ext cx="1684132" cy="617189"/>
          </a:xfrm>
          <a:prstGeom prst="rect">
            <a:avLst/>
          </a:prstGeom>
        </p:spPr>
      </p:pic>
    </p:spTree>
    <p:extLst>
      <p:ext uri="{BB962C8B-B14F-4D97-AF65-F5344CB8AC3E}">
        <p14:creationId xmlns:p14="http://schemas.microsoft.com/office/powerpoint/2010/main" val="212797644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About </a:t>
            </a:r>
            <a:r>
              <a:rPr lang="ru-RU" dirty="0" smtClean="0"/>
              <a:t>«</a:t>
            </a:r>
            <a:r>
              <a:rPr lang="en-US" dirty="0" err="1" smtClean="0"/>
              <a:t>Kronstadt</a:t>
            </a:r>
            <a:r>
              <a:rPr lang="en-US" dirty="0" smtClean="0"/>
              <a:t> Technologies</a:t>
            </a:r>
            <a:r>
              <a:rPr lang="ru-RU" dirty="0" smtClean="0"/>
              <a:t>» </a:t>
            </a:r>
            <a:r>
              <a:rPr lang="en-US" dirty="0"/>
              <a:t>(JSC)</a:t>
            </a:r>
            <a:endParaRPr lang="ru-RU" dirty="0" smtClean="0"/>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2</a:t>
            </a:fld>
            <a:endParaRPr lang="en-US">
              <a:solidFill>
                <a:srgbClr val="294E8A">
                  <a:tint val="75000"/>
                </a:srgbClr>
              </a:solidFill>
            </a:endParaRPr>
          </a:p>
        </p:txBody>
      </p:sp>
      <p:sp>
        <p:nvSpPr>
          <p:cNvPr id="5" name="Content Placeholder 17"/>
          <p:cNvSpPr>
            <a:spLocks noGrp="1"/>
          </p:cNvSpPr>
          <p:nvPr>
            <p:ph sz="quarter" idx="14"/>
          </p:nvPr>
        </p:nvSpPr>
        <p:spPr>
          <a:xfrm>
            <a:off x="3159343" y="486412"/>
            <a:ext cx="5778380" cy="3601563"/>
          </a:xfrm>
        </p:spPr>
        <p:txBody>
          <a:bodyPr/>
          <a:lstStyle/>
          <a:p>
            <a:pPr algn="just" defTabSz="444500">
              <a:spcAft>
                <a:spcPts val="1200"/>
              </a:spcAft>
            </a:pPr>
            <a:r>
              <a:rPr lang="en-US" sz="1400" dirty="0" err="1">
                <a:solidFill>
                  <a:srgbClr val="606060"/>
                </a:solidFill>
              </a:rPr>
              <a:t>Kronstadt</a:t>
            </a:r>
            <a:r>
              <a:rPr lang="en-US" sz="1400" dirty="0">
                <a:solidFill>
                  <a:srgbClr val="606060"/>
                </a:solidFill>
              </a:rPr>
              <a:t> Group </a:t>
            </a:r>
            <a:r>
              <a:rPr lang="ru-RU" sz="1400" dirty="0" smtClean="0">
                <a:solidFill>
                  <a:srgbClr val="606060"/>
                </a:solidFill>
              </a:rPr>
              <a:t>(</a:t>
            </a:r>
            <a:r>
              <a:rPr lang="en-US" sz="1400" dirty="0">
                <a:solidFill>
                  <a:srgbClr val="606060"/>
                </a:solidFill>
              </a:rPr>
              <a:t>includes JSC "</a:t>
            </a:r>
            <a:r>
              <a:rPr lang="en-US" sz="1400" dirty="0" err="1">
                <a:solidFill>
                  <a:srgbClr val="606060"/>
                </a:solidFill>
              </a:rPr>
              <a:t>Kronstadt</a:t>
            </a:r>
            <a:r>
              <a:rPr lang="en-US" sz="1400" dirty="0">
                <a:solidFill>
                  <a:srgbClr val="606060"/>
                </a:solidFill>
              </a:rPr>
              <a:t> Technology"</a:t>
            </a:r>
            <a:r>
              <a:rPr lang="ru-RU" sz="1400" dirty="0" smtClean="0">
                <a:solidFill>
                  <a:srgbClr val="606060"/>
                </a:solidFill>
              </a:rPr>
              <a:t>) </a:t>
            </a:r>
            <a:r>
              <a:rPr lang="en-US" sz="1400" dirty="0" smtClean="0">
                <a:solidFill>
                  <a:srgbClr val="606060"/>
                </a:solidFill>
              </a:rPr>
              <a:t>is </a:t>
            </a:r>
            <a:r>
              <a:rPr lang="en-US" sz="1400" dirty="0">
                <a:solidFill>
                  <a:srgbClr val="606060"/>
                </a:solidFill>
              </a:rPr>
              <a:t>a Russian high-tech, IT and engineering company specializing in research, design, manufacturing and integration of advanced technology products and solutions for air, marine and ground vehicles and installations. We strive to provide key elements for better performance, safer operations and more efficient personnel training</a:t>
            </a:r>
            <a:r>
              <a:rPr lang="en-US" sz="1400" dirty="0" smtClean="0">
                <a:solidFill>
                  <a:srgbClr val="606060"/>
                </a:solidFill>
              </a:rPr>
              <a:t>. </a:t>
            </a:r>
            <a:r>
              <a:rPr lang="en-US" sz="1400" dirty="0" err="1" smtClean="0">
                <a:solidFill>
                  <a:srgbClr val="606060"/>
                </a:solidFill>
              </a:rPr>
              <a:t>Kronstadt</a:t>
            </a:r>
            <a:r>
              <a:rPr lang="en-US" sz="1400" dirty="0" smtClean="0">
                <a:solidFill>
                  <a:srgbClr val="606060"/>
                </a:solidFill>
              </a:rPr>
              <a:t> </a:t>
            </a:r>
            <a:r>
              <a:rPr lang="en-US" sz="1400" dirty="0">
                <a:solidFill>
                  <a:srgbClr val="606060"/>
                </a:solidFill>
              </a:rPr>
              <a:t>Group has more than 1300 employees (65% - engineers).</a:t>
            </a:r>
          </a:p>
          <a:p>
            <a:pPr eaLnBrk="1" fontAlgn="auto" hangingPunct="1">
              <a:spcAft>
                <a:spcPts val="1200"/>
              </a:spcAft>
              <a:defRPr/>
            </a:pPr>
            <a:r>
              <a:rPr lang="en-US" sz="1400" dirty="0" err="1" smtClean="0"/>
              <a:t>Kronstadt</a:t>
            </a:r>
            <a:r>
              <a:rPr lang="en-US" sz="1400" dirty="0" smtClean="0"/>
              <a:t> </a:t>
            </a:r>
            <a:r>
              <a:rPr lang="en-US" sz="1400" dirty="0"/>
              <a:t>Group (until 2015 - part of </a:t>
            </a:r>
            <a:r>
              <a:rPr lang="en-US" sz="1400" dirty="0" err="1"/>
              <a:t>Transas</a:t>
            </a:r>
            <a:r>
              <a:rPr lang="en-US" sz="1400" dirty="0"/>
              <a:t> Group) has been operating in this market for more than 25 years. Now we are part of the largest Russian financial corporation </a:t>
            </a:r>
            <a:r>
              <a:rPr lang="en-US" sz="1400" dirty="0" smtClean="0"/>
              <a:t>– </a:t>
            </a:r>
            <a:r>
              <a:rPr lang="en-US" sz="1400" dirty="0"/>
              <a:t>«</a:t>
            </a:r>
            <a:r>
              <a:rPr lang="en-US" sz="1400" dirty="0" smtClean="0"/>
              <a:t>SISTEMA» (SYSTEM) </a:t>
            </a:r>
            <a:r>
              <a:rPr lang="ru-RU" sz="1400" dirty="0" smtClean="0"/>
              <a:t>.</a:t>
            </a:r>
          </a:p>
          <a:p>
            <a:pPr eaLnBrk="1" fontAlgn="auto" hangingPunct="1">
              <a:spcAft>
                <a:spcPts val="1200"/>
              </a:spcAft>
              <a:defRPr/>
            </a:pPr>
            <a:r>
              <a:rPr lang="en-US" sz="1400" dirty="0"/>
              <a:t>«</a:t>
            </a:r>
            <a:r>
              <a:rPr lang="en-US" sz="1400" dirty="0" err="1"/>
              <a:t>Kronstadt</a:t>
            </a:r>
            <a:r>
              <a:rPr lang="en-US" sz="1400" dirty="0"/>
              <a:t> Technologies» is the only Russian technology company to have become a member in IALA </a:t>
            </a:r>
            <a:r>
              <a:rPr lang="en-US" sz="1400" dirty="0" smtClean="0"/>
              <a:t>association. </a:t>
            </a:r>
            <a:endParaRPr lang="en-US" sz="1400" dirty="0"/>
          </a:p>
          <a:p>
            <a:pPr eaLnBrk="1" fontAlgn="auto" hangingPunct="1">
              <a:spcAft>
                <a:spcPts val="1200"/>
              </a:spcAft>
              <a:defRPr/>
            </a:pPr>
            <a:r>
              <a:rPr lang="en-US" sz="1400" dirty="0"/>
              <a:t> </a:t>
            </a:r>
            <a:r>
              <a:rPr lang="en-US" sz="1400" dirty="0" smtClean="0"/>
              <a:t>«</a:t>
            </a:r>
            <a:r>
              <a:rPr lang="en-US" sz="1400" dirty="0" err="1" smtClean="0"/>
              <a:t>Kronstadt</a:t>
            </a:r>
            <a:r>
              <a:rPr lang="en-US" sz="1400" dirty="0" smtClean="0"/>
              <a:t> Technologies» is a </a:t>
            </a:r>
            <a:r>
              <a:rPr lang="en-US" sz="1400" dirty="0"/>
              <a:t>contractor for developing business road map e-Navigation in MARINET by the order of </a:t>
            </a:r>
            <a:r>
              <a:rPr lang="en-US" sz="1400" dirty="0" smtClean="0"/>
              <a:t>NTI of </a:t>
            </a:r>
            <a:r>
              <a:rPr lang="en-US" sz="1400" dirty="0"/>
              <a:t>Russia. </a:t>
            </a:r>
          </a:p>
        </p:txBody>
      </p:sp>
      <p:pic>
        <p:nvPicPr>
          <p:cNvPr id="7" name="Picture 8" descr="https://upload.wikimedia.org/wikipedia/en/thumb/9/9f/AFK_Sistema.svg/1280px-AFK_Sistema.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7353" y="4127483"/>
            <a:ext cx="907955" cy="72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2722" y="4050442"/>
            <a:ext cx="775811" cy="879786"/>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473" y="4172522"/>
            <a:ext cx="1282404" cy="676283"/>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5951" y="3387366"/>
            <a:ext cx="962710" cy="962710"/>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892" y="3397974"/>
            <a:ext cx="960654" cy="960654"/>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624" y="616250"/>
            <a:ext cx="855441" cy="855441"/>
          </a:xfrm>
          <a:prstGeom prst="rect">
            <a:avLst/>
          </a:prstGeom>
        </p:spPr>
      </p:pic>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911" y="2101822"/>
            <a:ext cx="901083" cy="901083"/>
          </a:xfrm>
          <a:prstGeom prst="rect">
            <a:avLst/>
          </a:prstGeom>
        </p:spPr>
      </p:pic>
      <p:pic>
        <p:nvPicPr>
          <p:cNvPr id="14" name="Рисунок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7282" y="598458"/>
            <a:ext cx="891023" cy="891023"/>
          </a:xfrm>
          <a:prstGeom prst="rect">
            <a:avLst/>
          </a:prstGeom>
        </p:spPr>
      </p:pic>
      <p:pic>
        <p:nvPicPr>
          <p:cNvPr id="15" name="Рисунок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8463" y="2108884"/>
            <a:ext cx="913596" cy="913596"/>
          </a:xfrm>
          <a:prstGeom prst="rect">
            <a:avLst/>
          </a:prstGeom>
        </p:spPr>
      </p:pic>
      <p:pic>
        <p:nvPicPr>
          <p:cNvPr id="16" name="Рисунок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80959" y="626502"/>
            <a:ext cx="913595" cy="913595"/>
          </a:xfrm>
          <a:prstGeom prst="rect">
            <a:avLst/>
          </a:prstGeom>
        </p:spPr>
      </p:pic>
      <p:sp>
        <p:nvSpPr>
          <p:cNvPr id="17" name="Content Placeholder 9"/>
          <p:cNvSpPr txBox="1">
            <a:spLocks/>
          </p:cNvSpPr>
          <p:nvPr/>
        </p:nvSpPr>
        <p:spPr>
          <a:xfrm>
            <a:off x="-92029" y="2814517"/>
            <a:ext cx="1044777" cy="319670"/>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dirty="0">
                <a:solidFill>
                  <a:srgbClr val="606060"/>
                </a:solidFill>
              </a:rPr>
              <a:t>More than</a:t>
            </a:r>
            <a:r>
              <a:rPr lang="ru-RU" sz="1000" dirty="0">
                <a:solidFill>
                  <a:srgbClr val="606060"/>
                </a:solidFill>
              </a:rPr>
              <a:t> </a:t>
            </a:r>
          </a:p>
          <a:p>
            <a:pPr marL="0" indent="0" algn="ctr">
              <a:buNone/>
            </a:pPr>
            <a:r>
              <a:rPr lang="ru-RU" sz="1400" b="1" dirty="0">
                <a:solidFill>
                  <a:srgbClr val="606060"/>
                </a:solidFill>
              </a:rPr>
              <a:t>430</a:t>
            </a:r>
            <a:endParaRPr lang="ru-RU" sz="1400" dirty="0">
              <a:solidFill>
                <a:srgbClr val="606060"/>
              </a:solidFill>
            </a:endParaRPr>
          </a:p>
          <a:p>
            <a:pPr marL="0" indent="0" algn="ctr">
              <a:buNone/>
            </a:pPr>
            <a:r>
              <a:rPr lang="en-US" sz="1000" dirty="0" smtClean="0">
                <a:solidFill>
                  <a:srgbClr val="606060"/>
                </a:solidFill>
              </a:rPr>
              <a:t>employees</a:t>
            </a:r>
            <a:endParaRPr lang="ru-RU" sz="1000" dirty="0">
              <a:solidFill>
                <a:srgbClr val="606060"/>
              </a:solidFill>
            </a:endParaRPr>
          </a:p>
        </p:txBody>
      </p:sp>
      <p:sp>
        <p:nvSpPr>
          <p:cNvPr id="18" name="Content Placeholder 9"/>
          <p:cNvSpPr txBox="1">
            <a:spLocks/>
          </p:cNvSpPr>
          <p:nvPr/>
        </p:nvSpPr>
        <p:spPr>
          <a:xfrm>
            <a:off x="1947866" y="2991900"/>
            <a:ext cx="1014193" cy="111707"/>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1000" dirty="0">
                <a:solidFill>
                  <a:srgbClr val="606060"/>
                </a:solidFill>
              </a:rPr>
              <a:t>45</a:t>
            </a:r>
            <a:r>
              <a:rPr lang="ru-RU" sz="1000" dirty="0" smtClean="0">
                <a:solidFill>
                  <a:srgbClr val="606060"/>
                </a:solidFill>
              </a:rPr>
              <a:t>%</a:t>
            </a:r>
            <a:r>
              <a:rPr lang="en-US" sz="1000" dirty="0" smtClean="0">
                <a:solidFill>
                  <a:srgbClr val="606060"/>
                </a:solidFill>
              </a:rPr>
              <a:t> Software engineers</a:t>
            </a:r>
            <a:endParaRPr lang="ru-RU" sz="1000" dirty="0">
              <a:solidFill>
                <a:srgbClr val="606060"/>
              </a:solidFill>
            </a:endParaRPr>
          </a:p>
        </p:txBody>
      </p:sp>
      <p:sp>
        <p:nvSpPr>
          <p:cNvPr id="19" name="Content Placeholder 9"/>
          <p:cNvSpPr txBox="1">
            <a:spLocks/>
          </p:cNvSpPr>
          <p:nvPr/>
        </p:nvSpPr>
        <p:spPr>
          <a:xfrm>
            <a:off x="1957878" y="4350076"/>
            <a:ext cx="1065059" cy="83819"/>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000" dirty="0">
                <a:solidFill>
                  <a:srgbClr val="606060"/>
                </a:solidFill>
              </a:rPr>
              <a:t>20</a:t>
            </a:r>
            <a:r>
              <a:rPr lang="ru-RU" sz="1000" dirty="0" smtClean="0">
                <a:solidFill>
                  <a:srgbClr val="606060"/>
                </a:solidFill>
              </a:rPr>
              <a:t>%</a:t>
            </a:r>
            <a:r>
              <a:rPr lang="en-US" sz="1000" dirty="0" smtClean="0">
                <a:solidFill>
                  <a:srgbClr val="606060"/>
                </a:solidFill>
              </a:rPr>
              <a:t> Designers</a:t>
            </a:r>
            <a:endParaRPr lang="ru-RU" sz="1000" dirty="0">
              <a:solidFill>
                <a:srgbClr val="606060"/>
              </a:solidFill>
            </a:endParaRPr>
          </a:p>
        </p:txBody>
      </p:sp>
      <p:sp>
        <p:nvSpPr>
          <p:cNvPr id="20" name="Content Placeholder 9"/>
          <p:cNvSpPr txBox="1">
            <a:spLocks/>
          </p:cNvSpPr>
          <p:nvPr/>
        </p:nvSpPr>
        <p:spPr>
          <a:xfrm>
            <a:off x="892819" y="4350076"/>
            <a:ext cx="1065059" cy="83819"/>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1000" dirty="0">
                <a:solidFill>
                  <a:srgbClr val="606060"/>
                </a:solidFill>
              </a:rPr>
              <a:t>10</a:t>
            </a:r>
            <a:r>
              <a:rPr lang="ru-RU" sz="1000" dirty="0" smtClean="0">
                <a:solidFill>
                  <a:srgbClr val="606060"/>
                </a:solidFill>
              </a:rPr>
              <a:t>%</a:t>
            </a:r>
            <a:r>
              <a:rPr lang="en-US" sz="1000" dirty="0" smtClean="0">
                <a:solidFill>
                  <a:srgbClr val="606060"/>
                </a:solidFill>
              </a:rPr>
              <a:t> Managers</a:t>
            </a:r>
            <a:endParaRPr lang="ru-RU" sz="1000" dirty="0">
              <a:solidFill>
                <a:srgbClr val="606060"/>
              </a:solidFill>
            </a:endParaRPr>
          </a:p>
        </p:txBody>
      </p:sp>
      <p:sp>
        <p:nvSpPr>
          <p:cNvPr id="21" name="Content Placeholder 9"/>
          <p:cNvSpPr txBox="1">
            <a:spLocks/>
          </p:cNvSpPr>
          <p:nvPr/>
        </p:nvSpPr>
        <p:spPr>
          <a:xfrm>
            <a:off x="761070" y="2995386"/>
            <a:ext cx="1246548" cy="83561"/>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1000" dirty="0">
                <a:solidFill>
                  <a:srgbClr val="606060"/>
                </a:solidFill>
              </a:rPr>
              <a:t>25</a:t>
            </a:r>
            <a:r>
              <a:rPr lang="ru-RU" sz="1000" dirty="0" smtClean="0">
                <a:solidFill>
                  <a:srgbClr val="606060"/>
                </a:solidFill>
              </a:rPr>
              <a:t>%</a:t>
            </a:r>
            <a:r>
              <a:rPr lang="en-US" sz="1000" dirty="0" smtClean="0">
                <a:solidFill>
                  <a:srgbClr val="606060"/>
                </a:solidFill>
              </a:rPr>
              <a:t> Development engineers</a:t>
            </a:r>
            <a:endParaRPr lang="ru-RU" sz="1000" dirty="0">
              <a:solidFill>
                <a:srgbClr val="606060"/>
              </a:solidFill>
            </a:endParaRPr>
          </a:p>
        </p:txBody>
      </p:sp>
      <p:sp>
        <p:nvSpPr>
          <p:cNvPr id="22" name="Content Placeholder 9"/>
          <p:cNvSpPr txBox="1">
            <a:spLocks/>
          </p:cNvSpPr>
          <p:nvPr/>
        </p:nvSpPr>
        <p:spPr>
          <a:xfrm>
            <a:off x="-41509" y="1462631"/>
            <a:ext cx="1033999" cy="128842"/>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1400" b="1" dirty="0" smtClean="0">
                <a:solidFill>
                  <a:srgbClr val="606060"/>
                </a:solidFill>
              </a:rPr>
              <a:t>2500</a:t>
            </a:r>
            <a:r>
              <a:rPr lang="en-US" sz="1400" b="1" dirty="0" smtClean="0">
                <a:solidFill>
                  <a:srgbClr val="606060"/>
                </a:solidFill>
              </a:rPr>
              <a:t> m</a:t>
            </a:r>
            <a:r>
              <a:rPr lang="ru-RU" sz="1400" baseline="30000" dirty="0" smtClean="0">
                <a:solidFill>
                  <a:srgbClr val="606060"/>
                </a:solidFill>
              </a:rPr>
              <a:t>2</a:t>
            </a:r>
            <a:endParaRPr lang="en-US" sz="1400" baseline="30000" dirty="0">
              <a:solidFill>
                <a:srgbClr val="606060"/>
              </a:solidFill>
            </a:endParaRPr>
          </a:p>
          <a:p>
            <a:pPr marL="0" indent="0" algn="ctr">
              <a:buNone/>
            </a:pPr>
            <a:r>
              <a:rPr lang="en-US" sz="1000" dirty="0" smtClean="0">
                <a:solidFill>
                  <a:srgbClr val="606060"/>
                </a:solidFill>
              </a:rPr>
              <a:t>Overall area of office space</a:t>
            </a:r>
            <a:endParaRPr lang="ru-RU" sz="1000" dirty="0">
              <a:solidFill>
                <a:srgbClr val="606060"/>
              </a:solidFill>
            </a:endParaRPr>
          </a:p>
        </p:txBody>
      </p:sp>
      <p:sp>
        <p:nvSpPr>
          <p:cNvPr id="23" name="Content Placeholder 9"/>
          <p:cNvSpPr txBox="1">
            <a:spLocks/>
          </p:cNvSpPr>
          <p:nvPr/>
        </p:nvSpPr>
        <p:spPr>
          <a:xfrm>
            <a:off x="901932" y="1462648"/>
            <a:ext cx="1146531" cy="128842"/>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ru-RU" sz="1400" b="1" dirty="0" smtClean="0">
                <a:solidFill>
                  <a:srgbClr val="606060"/>
                </a:solidFill>
              </a:rPr>
              <a:t>500</a:t>
            </a:r>
            <a:r>
              <a:rPr lang="en-US" sz="1400" b="1" dirty="0" smtClean="0">
                <a:solidFill>
                  <a:srgbClr val="606060"/>
                </a:solidFill>
              </a:rPr>
              <a:t> m</a:t>
            </a:r>
            <a:r>
              <a:rPr lang="ru-RU" sz="1400" baseline="30000" dirty="0" smtClean="0">
                <a:solidFill>
                  <a:srgbClr val="606060"/>
                </a:solidFill>
              </a:rPr>
              <a:t>2</a:t>
            </a:r>
            <a:endParaRPr lang="en-US" sz="1400" baseline="30000" dirty="0">
              <a:solidFill>
                <a:srgbClr val="606060"/>
              </a:solidFill>
            </a:endParaRPr>
          </a:p>
          <a:p>
            <a:pPr marL="0" indent="0" algn="ctr">
              <a:buNone/>
            </a:pPr>
            <a:r>
              <a:rPr lang="en-US" sz="1000" dirty="0" smtClean="0">
                <a:solidFill>
                  <a:srgbClr val="606060"/>
                </a:solidFill>
              </a:rPr>
              <a:t>Manufacturing area</a:t>
            </a:r>
            <a:endParaRPr lang="ru-RU" sz="1000" dirty="0">
              <a:solidFill>
                <a:srgbClr val="606060"/>
              </a:solidFill>
            </a:endParaRPr>
          </a:p>
        </p:txBody>
      </p:sp>
      <p:sp>
        <p:nvSpPr>
          <p:cNvPr id="24" name="Content Placeholder 9"/>
          <p:cNvSpPr txBox="1">
            <a:spLocks/>
          </p:cNvSpPr>
          <p:nvPr/>
        </p:nvSpPr>
        <p:spPr>
          <a:xfrm>
            <a:off x="2086868" y="1462655"/>
            <a:ext cx="947593" cy="175151"/>
          </a:xfrm>
          <a:prstGeom prst="rect">
            <a:avLst/>
          </a:prstGeom>
        </p:spPr>
        <p:txBody>
          <a:bodyPr/>
          <a:lstStyle>
            <a:lvl1pPr marL="177800" indent="-177800" algn="l" defTabSz="914400" rtl="0" eaLnBrk="1" latinLnBrk="0" hangingPunct="1">
              <a:spcBef>
                <a:spcPts val="0"/>
              </a:spcBef>
              <a:buClr>
                <a:srgbClr val="C00000"/>
              </a:buClr>
              <a:buSzPct val="80000"/>
              <a:buFont typeface="Wingdings" panose="05000000000000000000" pitchFamily="2" charset="2"/>
              <a:buChar char="§"/>
              <a:defRPr sz="1200" kern="120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bg1">
                    <a:lumMod val="50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000" dirty="0" smtClean="0">
                <a:solidFill>
                  <a:srgbClr val="606060"/>
                </a:solidFill>
              </a:rPr>
              <a:t>More than</a:t>
            </a:r>
            <a:r>
              <a:rPr lang="ru-RU" sz="1000" dirty="0" smtClean="0">
                <a:solidFill>
                  <a:srgbClr val="606060"/>
                </a:solidFill>
              </a:rPr>
              <a:t> </a:t>
            </a:r>
            <a:r>
              <a:rPr lang="ru-RU" sz="1400" b="1" dirty="0" smtClean="0">
                <a:solidFill>
                  <a:srgbClr val="606060"/>
                </a:solidFill>
              </a:rPr>
              <a:t>800</a:t>
            </a:r>
            <a:r>
              <a:rPr lang="en-US" sz="1400" b="1" dirty="0" smtClean="0">
                <a:solidFill>
                  <a:srgbClr val="606060"/>
                </a:solidFill>
              </a:rPr>
              <a:t> m</a:t>
            </a:r>
            <a:r>
              <a:rPr lang="ru-RU" sz="1400" baseline="30000" dirty="0" smtClean="0">
                <a:solidFill>
                  <a:srgbClr val="606060"/>
                </a:solidFill>
              </a:rPr>
              <a:t>2</a:t>
            </a:r>
            <a:endParaRPr lang="en-US" sz="1400" baseline="30000" dirty="0">
              <a:solidFill>
                <a:srgbClr val="606060"/>
              </a:solidFill>
            </a:endParaRPr>
          </a:p>
          <a:p>
            <a:pPr marL="0" indent="0" algn="ctr">
              <a:buNone/>
            </a:pPr>
            <a:r>
              <a:rPr lang="en-US" sz="1000" dirty="0">
                <a:solidFill>
                  <a:srgbClr val="606060"/>
                </a:solidFill>
              </a:rPr>
              <a:t>o</a:t>
            </a:r>
            <a:r>
              <a:rPr lang="en-US" sz="1000" dirty="0" smtClean="0">
                <a:solidFill>
                  <a:srgbClr val="606060"/>
                </a:solidFill>
              </a:rPr>
              <a:t>f warehouse</a:t>
            </a:r>
            <a:endParaRPr lang="ru-RU" sz="1000" dirty="0">
              <a:solidFill>
                <a:srgbClr val="606060"/>
              </a:solidFill>
            </a:endParaRPr>
          </a:p>
        </p:txBody>
      </p:sp>
    </p:spTree>
    <p:extLst>
      <p:ext uri="{BB962C8B-B14F-4D97-AF65-F5344CB8AC3E}">
        <p14:creationId xmlns:p14="http://schemas.microsoft.com/office/powerpoint/2010/main" val="1846719421"/>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The second stage of development </a:t>
            </a:r>
            <a:r>
              <a:rPr lang="en-US" dirty="0" smtClean="0"/>
              <a:t>testbed “Hermitage”</a:t>
            </a:r>
            <a:endParaRPr lang="en-US" dirty="0"/>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3</a:t>
            </a:fld>
            <a:endParaRPr lang="en-US">
              <a:solidFill>
                <a:srgbClr val="294E8A">
                  <a:tint val="75000"/>
                </a:srgbClr>
              </a:solidFill>
            </a:endParaRPr>
          </a:p>
        </p:txBody>
      </p:sp>
      <p:sp>
        <p:nvSpPr>
          <p:cNvPr id="9" name="Content Placeholder 17"/>
          <p:cNvSpPr>
            <a:spLocks noGrp="1"/>
          </p:cNvSpPr>
          <p:nvPr>
            <p:ph sz="quarter" idx="14"/>
          </p:nvPr>
        </p:nvSpPr>
        <p:spPr>
          <a:xfrm>
            <a:off x="216230" y="608654"/>
            <a:ext cx="8640300" cy="4256857"/>
          </a:xfrm>
        </p:spPr>
        <p:txBody>
          <a:bodyPr/>
          <a:lstStyle/>
          <a:p>
            <a:pPr eaLnBrk="1" fontAlgn="auto" hangingPunct="1">
              <a:spcAft>
                <a:spcPts val="1200"/>
              </a:spcAft>
              <a:defRPr/>
            </a:pPr>
            <a:r>
              <a:rPr lang="en-US" sz="1800" dirty="0"/>
              <a:t>In 2016 </a:t>
            </a:r>
            <a:r>
              <a:rPr lang="en-US" sz="1800" dirty="0" smtClean="0"/>
              <a:t>we started </a:t>
            </a:r>
            <a:r>
              <a:rPr lang="en-US" sz="1800" dirty="0"/>
              <a:t>creating the first </a:t>
            </a:r>
            <a:r>
              <a:rPr lang="en-US" sz="1800" dirty="0" smtClean="0"/>
              <a:t>testbed </a:t>
            </a:r>
            <a:r>
              <a:rPr lang="en-US" sz="1800" dirty="0"/>
              <a:t>e-Navigation in Russia</a:t>
            </a:r>
            <a:r>
              <a:rPr lang="en-US" sz="1800" dirty="0" smtClean="0"/>
              <a:t>.</a:t>
            </a:r>
          </a:p>
          <a:p>
            <a:pPr eaLnBrk="1" fontAlgn="auto" hangingPunct="1">
              <a:spcAft>
                <a:spcPts val="1200"/>
              </a:spcAft>
              <a:defRPr/>
            </a:pPr>
            <a:r>
              <a:rPr lang="en-US" dirty="0"/>
              <a:t>Now the second stage of the testbed's development is taking </a:t>
            </a:r>
            <a:r>
              <a:rPr lang="en-US" dirty="0" smtClean="0"/>
              <a:t>place.</a:t>
            </a:r>
          </a:p>
          <a:p>
            <a:pPr eaLnBrk="1" fontAlgn="auto" hangingPunct="1">
              <a:spcAft>
                <a:spcPts val="1200"/>
              </a:spcAft>
              <a:defRPr/>
            </a:pPr>
            <a:r>
              <a:rPr lang="en-US" sz="1800" dirty="0" smtClean="0"/>
              <a:t>This </a:t>
            </a:r>
            <a:r>
              <a:rPr lang="en-US" sz="1800" dirty="0"/>
              <a:t>work </a:t>
            </a:r>
            <a:r>
              <a:rPr lang="en-US" sz="1800" dirty="0" smtClean="0"/>
              <a:t>is performed </a:t>
            </a:r>
            <a:r>
              <a:rPr lang="en-US" sz="1800" dirty="0"/>
              <a:t>by the </a:t>
            </a:r>
            <a:r>
              <a:rPr lang="en-US" sz="1800" dirty="0" err="1"/>
              <a:t>Kronstadt</a:t>
            </a:r>
            <a:r>
              <a:rPr lang="en-US" sz="1800" dirty="0"/>
              <a:t> Group </a:t>
            </a:r>
            <a:r>
              <a:rPr lang="en-US" sz="1800" dirty="0" smtClean="0"/>
              <a:t>in cooperation </a:t>
            </a:r>
            <a:r>
              <a:rPr lang="en-US" sz="1800" dirty="0"/>
              <a:t>with </a:t>
            </a:r>
            <a:r>
              <a:rPr lang="en-US" sz="1800" dirty="0" smtClean="0"/>
              <a:t>our partners.</a:t>
            </a:r>
          </a:p>
          <a:p>
            <a:pPr eaLnBrk="1" fontAlgn="auto" hangingPunct="1">
              <a:spcAft>
                <a:spcPts val="1200"/>
              </a:spcAft>
              <a:defRPr/>
            </a:pPr>
            <a:r>
              <a:rPr lang="en-US" dirty="0"/>
              <a:t>Customers - Ministry of Transport of Russia and, </a:t>
            </a:r>
            <a:r>
              <a:rPr lang="ru-RU" dirty="0" smtClean="0"/>
              <a:t/>
            </a:r>
            <a:br>
              <a:rPr lang="ru-RU" dirty="0" smtClean="0"/>
            </a:br>
            <a:r>
              <a:rPr lang="en-US" dirty="0" smtClean="0"/>
              <a:t>in </a:t>
            </a:r>
            <a:r>
              <a:rPr lang="en-US" dirty="0"/>
              <a:t>the future, </a:t>
            </a:r>
            <a:r>
              <a:rPr lang="en-US" dirty="0" err="1" smtClean="0"/>
              <a:t>MariNet</a:t>
            </a:r>
            <a:r>
              <a:rPr lang="ru-RU" dirty="0" smtClean="0"/>
              <a:t> </a:t>
            </a:r>
            <a:r>
              <a:rPr lang="en-US" dirty="0" smtClean="0"/>
              <a:t>Group </a:t>
            </a:r>
            <a:r>
              <a:rPr lang="en-US" dirty="0"/>
              <a:t>(from the National </a:t>
            </a:r>
            <a:r>
              <a:rPr lang="ru-RU" dirty="0" smtClean="0"/>
              <a:t/>
            </a:r>
            <a:br>
              <a:rPr lang="ru-RU" dirty="0" smtClean="0"/>
            </a:br>
            <a:r>
              <a:rPr lang="en-US" dirty="0" smtClean="0"/>
              <a:t>Technological Initiative</a:t>
            </a:r>
            <a:r>
              <a:rPr lang="ru-RU" dirty="0" smtClean="0"/>
              <a:t> </a:t>
            </a:r>
            <a:r>
              <a:rPr lang="en-US" dirty="0"/>
              <a:t>of Russia</a:t>
            </a:r>
            <a:r>
              <a:rPr lang="en-US" dirty="0" smtClean="0"/>
              <a:t>).</a:t>
            </a:r>
            <a:endParaRPr lang="ru-RU" dirty="0" smtClean="0"/>
          </a:p>
          <a:p>
            <a:pPr eaLnBrk="1" fontAlgn="auto" hangingPunct="1">
              <a:spcAft>
                <a:spcPts val="1200"/>
              </a:spcAft>
              <a:defRPr/>
            </a:pPr>
            <a:r>
              <a:rPr lang="en-US" dirty="0" smtClean="0"/>
              <a:t>Research </a:t>
            </a:r>
            <a:r>
              <a:rPr lang="en-US" sz="1800" dirty="0" smtClean="0"/>
              <a:t>and development (R&amp;D) name</a:t>
            </a:r>
            <a:r>
              <a:rPr lang="en-US" dirty="0" smtClean="0"/>
              <a:t>:</a:t>
            </a:r>
            <a:r>
              <a:rPr lang="ru-RU" dirty="0" smtClean="0"/>
              <a:t> </a:t>
            </a:r>
            <a:r>
              <a:rPr lang="en-US" dirty="0" smtClean="0"/>
              <a:t>“</a:t>
            </a:r>
            <a:r>
              <a:rPr lang="en-US" sz="1800" dirty="0" smtClean="0"/>
              <a:t>e-Sea”.</a:t>
            </a:r>
          </a:p>
          <a:p>
            <a:pPr eaLnBrk="1" fontAlgn="auto" hangingPunct="1">
              <a:spcAft>
                <a:spcPts val="1200"/>
              </a:spcAft>
              <a:defRPr/>
            </a:pPr>
            <a:r>
              <a:rPr lang="en-US" sz="1800" dirty="0" smtClean="0"/>
              <a:t>Implementation period – 2016-2021.</a:t>
            </a:r>
          </a:p>
          <a:p>
            <a:pPr eaLnBrk="1" fontAlgn="auto" hangingPunct="1">
              <a:spcAft>
                <a:spcPts val="1200"/>
              </a:spcAft>
              <a:defRPr/>
            </a:pPr>
            <a:r>
              <a:rPr lang="en-US" dirty="0" smtClean="0"/>
              <a:t>The </a:t>
            </a:r>
            <a:r>
              <a:rPr lang="en-US" dirty="0"/>
              <a:t>name of </a:t>
            </a:r>
            <a:r>
              <a:rPr lang="en-US" dirty="0" smtClean="0"/>
              <a:t>testbed </a:t>
            </a:r>
            <a:r>
              <a:rPr lang="en-US" dirty="0"/>
              <a:t>- "Hermitage" (in honor of </a:t>
            </a:r>
            <a:r>
              <a:rPr lang="en-US" dirty="0" smtClean="0"/>
              <a:t/>
            </a:r>
            <a:br>
              <a:rPr lang="en-US" dirty="0" smtClean="0"/>
            </a:br>
            <a:r>
              <a:rPr lang="en-US" dirty="0" smtClean="0"/>
              <a:t>the </a:t>
            </a:r>
            <a:r>
              <a:rPr lang="en-US" dirty="0"/>
              <a:t>famous museum in St. Petersburg).</a:t>
            </a:r>
          </a:p>
          <a:p>
            <a:pPr eaLnBrk="1" fontAlgn="auto" hangingPunct="1">
              <a:spcAft>
                <a:spcPts val="1200"/>
              </a:spcAft>
              <a:defRPr/>
            </a:pPr>
            <a:r>
              <a:rPr lang="en-US" dirty="0" smtClean="0"/>
              <a:t>Testbed </a:t>
            </a:r>
            <a:r>
              <a:rPr lang="en-US" dirty="0"/>
              <a:t>includes the </a:t>
            </a:r>
            <a:r>
              <a:rPr lang="en-US" dirty="0" smtClean="0"/>
              <a:t>marine </a:t>
            </a:r>
            <a:r>
              <a:rPr lang="en-US" dirty="0"/>
              <a:t>and the river segments</a:t>
            </a:r>
            <a:r>
              <a:rPr lang="en-US" dirty="0" smtClean="0"/>
              <a:t>.</a:t>
            </a:r>
            <a:endParaRPr lang="en-US" dirty="0"/>
          </a:p>
        </p:txBody>
      </p:sp>
      <p:pic>
        <p:nvPicPr>
          <p:cNvPr id="10" name="Рисунок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7428" y="1972535"/>
            <a:ext cx="3279263" cy="205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7"/>
          <p:cNvSpPr txBox="1">
            <a:spLocks/>
          </p:cNvSpPr>
          <p:nvPr/>
        </p:nvSpPr>
        <p:spPr bwMode="auto">
          <a:xfrm>
            <a:off x="5906110" y="4048641"/>
            <a:ext cx="2924175"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C00000"/>
              </a:buClr>
              <a:buFont typeface="Arial" panose="020B0604020202020204" pitchFamily="34" charset="0"/>
              <a:buNone/>
            </a:pPr>
            <a:r>
              <a:rPr lang="en-US" altLang="ru-RU" sz="1400" b="1" dirty="0">
                <a:solidFill>
                  <a:srgbClr val="7F7F7F"/>
                </a:solidFill>
              </a:rPr>
              <a:t>The State Hermitage Museum,</a:t>
            </a:r>
          </a:p>
          <a:p>
            <a:pPr algn="ctr" eaLnBrk="1" hangingPunct="1">
              <a:buClr>
                <a:srgbClr val="C00000"/>
              </a:buClr>
              <a:buFont typeface="Arial" panose="020B0604020202020204" pitchFamily="34" charset="0"/>
              <a:buNone/>
            </a:pPr>
            <a:r>
              <a:rPr lang="en-US" altLang="ru-RU" sz="1400" dirty="0">
                <a:solidFill>
                  <a:srgbClr val="7F7F7F"/>
                </a:solidFill>
              </a:rPr>
              <a:t>Saint Petersburg, Russia</a:t>
            </a:r>
          </a:p>
        </p:txBody>
      </p:sp>
    </p:spTree>
    <p:extLst>
      <p:ext uri="{BB962C8B-B14F-4D97-AF65-F5344CB8AC3E}">
        <p14:creationId xmlns:p14="http://schemas.microsoft.com/office/powerpoint/2010/main" val="478846096"/>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Borders of </a:t>
            </a:r>
            <a:r>
              <a:rPr lang="en-US" dirty="0" smtClean="0"/>
              <a:t>testbed “Hermitage” </a:t>
            </a:r>
            <a:r>
              <a:rPr lang="en-US" dirty="0"/>
              <a:t>in Russia</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4</a:t>
            </a:fld>
            <a:endParaRPr lang="en-US">
              <a:solidFill>
                <a:srgbClr val="294E8A">
                  <a:tint val="75000"/>
                </a:srgbClr>
              </a:solidFill>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22" y="506263"/>
            <a:ext cx="8462357" cy="4138622"/>
          </a:xfrm>
          <a:prstGeom prst="rect">
            <a:avLst/>
          </a:prstGeom>
        </p:spPr>
      </p:pic>
    </p:spTree>
    <p:extLst>
      <p:ext uri="{BB962C8B-B14F-4D97-AF65-F5344CB8AC3E}">
        <p14:creationId xmlns:p14="http://schemas.microsoft.com/office/powerpoint/2010/main" val="153758570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Implementing e-Navigation in Russia</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5</a:t>
            </a:fld>
            <a:endParaRPr lang="en-US">
              <a:solidFill>
                <a:srgbClr val="294E8A">
                  <a:tint val="75000"/>
                </a:srgbClr>
              </a:solidFill>
            </a:endParaRPr>
          </a:p>
        </p:txBody>
      </p:sp>
      <p:sp>
        <p:nvSpPr>
          <p:cNvPr id="9" name="TextBox 8"/>
          <p:cNvSpPr txBox="1"/>
          <p:nvPr/>
        </p:nvSpPr>
        <p:spPr>
          <a:xfrm>
            <a:off x="2617368" y="569223"/>
            <a:ext cx="4223699" cy="307777"/>
          </a:xfrm>
          <a:prstGeom prst="rect">
            <a:avLst/>
          </a:prstGeom>
          <a:noFill/>
          <a:ln w="6350">
            <a:solidFill>
              <a:schemeClr val="tx1"/>
            </a:solidFill>
          </a:ln>
        </p:spPr>
        <p:txBody>
          <a:bodyPr wrap="square">
            <a:spAutoFit/>
          </a:bodyPr>
          <a:lstStyle/>
          <a:p>
            <a:pPr algn="ctr" eaLnBrk="1" hangingPunct="1">
              <a:defRPr/>
            </a:pPr>
            <a:r>
              <a:rPr lang="en-US" sz="1400" dirty="0">
                <a:solidFill>
                  <a:schemeClr val="bg1">
                    <a:lumMod val="50000"/>
                  </a:schemeClr>
                </a:solidFill>
                <a:latin typeface="Arial" charset="0"/>
                <a:cs typeface="Arial" charset="0"/>
              </a:rPr>
              <a:t>The ways of implementing </a:t>
            </a:r>
            <a:r>
              <a:rPr lang="en-US" sz="1400" dirty="0" smtClean="0">
                <a:solidFill>
                  <a:schemeClr val="bg1">
                    <a:lumMod val="50000"/>
                  </a:schemeClr>
                </a:solidFill>
                <a:latin typeface="Arial" charset="0"/>
                <a:cs typeface="Arial" charset="0"/>
              </a:rPr>
              <a:t>e-Navigation </a:t>
            </a:r>
            <a:r>
              <a:rPr lang="en-US" sz="1400" dirty="0">
                <a:solidFill>
                  <a:schemeClr val="bg1">
                    <a:lumMod val="50000"/>
                  </a:schemeClr>
                </a:solidFill>
                <a:latin typeface="Arial" charset="0"/>
                <a:cs typeface="Arial" charset="0"/>
              </a:rPr>
              <a:t>in Russia</a:t>
            </a:r>
            <a:endParaRPr lang="ru-RU" sz="1400" dirty="0">
              <a:solidFill>
                <a:schemeClr val="bg1">
                  <a:lumMod val="50000"/>
                </a:schemeClr>
              </a:solidFill>
              <a:latin typeface="Arial" charset="0"/>
              <a:cs typeface="Arial" charset="0"/>
            </a:endParaRPr>
          </a:p>
        </p:txBody>
      </p:sp>
      <p:sp>
        <p:nvSpPr>
          <p:cNvPr id="10" name="TextBox 9"/>
          <p:cNvSpPr txBox="1"/>
          <p:nvPr/>
        </p:nvSpPr>
        <p:spPr>
          <a:xfrm>
            <a:off x="547430" y="1199449"/>
            <a:ext cx="1366022" cy="738664"/>
          </a:xfrm>
          <a:prstGeom prst="rect">
            <a:avLst/>
          </a:prstGeom>
          <a:noFill/>
          <a:ln w="6350">
            <a:solidFill>
              <a:schemeClr val="tx1"/>
            </a:solidFill>
          </a:ln>
        </p:spPr>
        <p:txBody>
          <a:bodyPr wrap="square">
            <a:spAutoFit/>
          </a:bodyPr>
          <a:lstStyle/>
          <a:p>
            <a:pPr algn="ctr" eaLnBrk="1" hangingPunct="1">
              <a:defRPr/>
            </a:pPr>
            <a:r>
              <a:rPr lang="en-US" sz="1400" dirty="0">
                <a:solidFill>
                  <a:schemeClr val="bg1">
                    <a:lumMod val="50000"/>
                  </a:schemeClr>
                </a:solidFill>
                <a:latin typeface="Arial" charset="0"/>
                <a:cs typeface="Arial" charset="0"/>
              </a:rPr>
              <a:t>Federal target program "GLONASS"</a:t>
            </a:r>
            <a:endParaRPr lang="ru-RU" sz="1400" dirty="0">
              <a:solidFill>
                <a:schemeClr val="bg1">
                  <a:lumMod val="50000"/>
                </a:schemeClr>
              </a:solidFill>
              <a:latin typeface="Arial" charset="0"/>
              <a:cs typeface="Arial" charset="0"/>
            </a:endParaRPr>
          </a:p>
        </p:txBody>
      </p:sp>
      <p:sp>
        <p:nvSpPr>
          <p:cNvPr id="11" name="TextBox 10"/>
          <p:cNvSpPr txBox="1"/>
          <p:nvPr/>
        </p:nvSpPr>
        <p:spPr>
          <a:xfrm>
            <a:off x="2314847" y="1199449"/>
            <a:ext cx="1895894" cy="738664"/>
          </a:xfrm>
          <a:prstGeom prst="rect">
            <a:avLst/>
          </a:prstGeom>
          <a:noFill/>
          <a:ln w="6350">
            <a:solidFill>
              <a:schemeClr val="tx1"/>
            </a:solidFill>
          </a:ln>
        </p:spPr>
        <p:txBody>
          <a:bodyPr wrap="square">
            <a:spAutoFit/>
          </a:bodyPr>
          <a:lstStyle/>
          <a:p>
            <a:pPr algn="ctr" eaLnBrk="1" hangingPunct="1">
              <a:defRPr/>
            </a:pPr>
            <a:r>
              <a:rPr lang="en-US" sz="1400" dirty="0">
                <a:solidFill>
                  <a:schemeClr val="bg1">
                    <a:lumMod val="50000"/>
                  </a:schemeClr>
                </a:solidFill>
                <a:latin typeface="Arial" charset="0"/>
                <a:cs typeface="Arial" charset="0"/>
              </a:rPr>
              <a:t>State program "National Technology Initiative"</a:t>
            </a:r>
            <a:endParaRPr lang="ru-RU" sz="1400" dirty="0">
              <a:solidFill>
                <a:schemeClr val="bg1">
                  <a:lumMod val="50000"/>
                </a:schemeClr>
              </a:solidFill>
              <a:latin typeface="Arial" charset="0"/>
              <a:cs typeface="Arial" charset="0"/>
            </a:endParaRPr>
          </a:p>
        </p:txBody>
      </p:sp>
      <p:sp>
        <p:nvSpPr>
          <p:cNvPr id="12" name="TextBox 11"/>
          <p:cNvSpPr txBox="1"/>
          <p:nvPr/>
        </p:nvSpPr>
        <p:spPr>
          <a:xfrm>
            <a:off x="546805" y="2229078"/>
            <a:ext cx="1366022" cy="954107"/>
          </a:xfrm>
          <a:prstGeom prst="rect">
            <a:avLst/>
          </a:prstGeom>
          <a:noFill/>
          <a:ln w="6350">
            <a:solidFill>
              <a:schemeClr val="tx1"/>
            </a:solidFill>
          </a:ln>
        </p:spPr>
        <p:txBody>
          <a:bodyPr wrap="square">
            <a:spAutoFit/>
          </a:bodyPr>
          <a:lstStyle/>
          <a:p>
            <a:pPr algn="ctr" eaLnBrk="1" hangingPunct="1">
              <a:defRPr/>
            </a:pPr>
            <a:endParaRPr lang="ru-RU" sz="1400" dirty="0" smtClean="0">
              <a:solidFill>
                <a:schemeClr val="bg1">
                  <a:lumMod val="50000"/>
                </a:schemeClr>
              </a:solidFill>
              <a:latin typeface="Arial" charset="0"/>
              <a:cs typeface="Arial" charset="0"/>
            </a:endParaRPr>
          </a:p>
          <a:p>
            <a:pPr algn="ctr" eaLnBrk="1" hangingPunct="1">
              <a:defRPr/>
            </a:pPr>
            <a:r>
              <a:rPr lang="en-US" sz="1400" dirty="0" smtClean="0">
                <a:solidFill>
                  <a:schemeClr val="bg1">
                    <a:lumMod val="50000"/>
                  </a:schemeClr>
                </a:solidFill>
                <a:latin typeface="Arial" charset="0"/>
                <a:cs typeface="Arial" charset="0"/>
              </a:rPr>
              <a:t>Ministry </a:t>
            </a:r>
            <a:r>
              <a:rPr lang="en-US" sz="1400" dirty="0">
                <a:solidFill>
                  <a:schemeClr val="bg1">
                    <a:lumMod val="50000"/>
                  </a:schemeClr>
                </a:solidFill>
                <a:latin typeface="Arial" charset="0"/>
                <a:cs typeface="Arial" charset="0"/>
              </a:rPr>
              <a:t>of </a:t>
            </a:r>
            <a:r>
              <a:rPr lang="en-US" sz="1400" dirty="0" smtClean="0">
                <a:solidFill>
                  <a:schemeClr val="bg1">
                    <a:lumMod val="50000"/>
                  </a:schemeClr>
                </a:solidFill>
                <a:latin typeface="Arial" charset="0"/>
                <a:cs typeface="Arial" charset="0"/>
              </a:rPr>
              <a:t>Transport</a:t>
            </a:r>
            <a:endParaRPr lang="ru-RU" sz="1400" dirty="0" smtClean="0">
              <a:solidFill>
                <a:schemeClr val="bg1">
                  <a:lumMod val="50000"/>
                </a:schemeClr>
              </a:solidFill>
              <a:latin typeface="Arial" charset="0"/>
              <a:cs typeface="Arial" charset="0"/>
            </a:endParaRPr>
          </a:p>
          <a:p>
            <a:pPr algn="ctr" eaLnBrk="1" hangingPunct="1">
              <a:defRPr/>
            </a:pPr>
            <a:endParaRPr lang="ru-RU" sz="1400" dirty="0">
              <a:solidFill>
                <a:schemeClr val="bg1">
                  <a:lumMod val="50000"/>
                </a:schemeClr>
              </a:solidFill>
              <a:latin typeface="Arial" charset="0"/>
              <a:cs typeface="Arial" charset="0"/>
            </a:endParaRPr>
          </a:p>
        </p:txBody>
      </p:sp>
      <p:sp>
        <p:nvSpPr>
          <p:cNvPr id="13" name="TextBox 12"/>
          <p:cNvSpPr txBox="1"/>
          <p:nvPr/>
        </p:nvSpPr>
        <p:spPr>
          <a:xfrm>
            <a:off x="2314847" y="2232342"/>
            <a:ext cx="1895894" cy="954107"/>
          </a:xfrm>
          <a:prstGeom prst="rect">
            <a:avLst/>
          </a:prstGeom>
          <a:noFill/>
          <a:ln w="6350">
            <a:solidFill>
              <a:schemeClr val="tx1"/>
            </a:solidFill>
          </a:ln>
        </p:spPr>
        <p:txBody>
          <a:bodyPr wrap="square">
            <a:spAutoFit/>
          </a:bodyPr>
          <a:lstStyle/>
          <a:p>
            <a:pPr algn="ctr" eaLnBrk="1" hangingPunct="1">
              <a:defRPr/>
            </a:pPr>
            <a:endParaRPr lang="ru-RU" sz="1400" dirty="0" smtClean="0">
              <a:solidFill>
                <a:schemeClr val="bg1">
                  <a:lumMod val="50000"/>
                </a:schemeClr>
              </a:solidFill>
              <a:latin typeface="Arial" charset="0"/>
            </a:endParaRPr>
          </a:p>
          <a:p>
            <a:pPr algn="ctr" eaLnBrk="1" hangingPunct="1">
              <a:defRPr/>
            </a:pPr>
            <a:r>
              <a:rPr lang="en-US" sz="1400" dirty="0" smtClean="0">
                <a:solidFill>
                  <a:schemeClr val="bg1">
                    <a:lumMod val="50000"/>
                  </a:schemeClr>
                </a:solidFill>
                <a:latin typeface="Arial" charset="0"/>
              </a:rPr>
              <a:t>Working </a:t>
            </a:r>
            <a:r>
              <a:rPr lang="en-US" sz="1400" dirty="0">
                <a:solidFill>
                  <a:schemeClr val="bg1">
                    <a:lumMod val="50000"/>
                  </a:schemeClr>
                </a:solidFill>
                <a:latin typeface="Arial" charset="0"/>
              </a:rPr>
              <a:t>group</a:t>
            </a:r>
            <a:endParaRPr lang="ru-RU" sz="1400" dirty="0" smtClean="0">
              <a:solidFill>
                <a:schemeClr val="bg1">
                  <a:lumMod val="50000"/>
                </a:schemeClr>
              </a:solidFill>
              <a:latin typeface="Arial" charset="0"/>
              <a:cs typeface="Arial" charset="0"/>
            </a:endParaRPr>
          </a:p>
          <a:p>
            <a:pPr algn="ctr" eaLnBrk="1" hangingPunct="1">
              <a:defRPr/>
            </a:pPr>
            <a:r>
              <a:rPr lang="en-US" sz="1400" dirty="0" smtClean="0">
                <a:solidFill>
                  <a:schemeClr val="bg1">
                    <a:lumMod val="50000"/>
                  </a:schemeClr>
                </a:solidFill>
                <a:latin typeface="Arial" charset="0"/>
                <a:cs typeface="Arial" charset="0"/>
              </a:rPr>
              <a:t>"</a:t>
            </a:r>
            <a:r>
              <a:rPr lang="en-US" sz="1400" dirty="0" err="1" smtClean="0">
                <a:solidFill>
                  <a:schemeClr val="bg1">
                    <a:lumMod val="50000"/>
                  </a:schemeClr>
                </a:solidFill>
                <a:latin typeface="Arial" charset="0"/>
                <a:cs typeface="Arial" charset="0"/>
              </a:rPr>
              <a:t>MariNet</a:t>
            </a:r>
            <a:r>
              <a:rPr lang="en-US" sz="1400" dirty="0" smtClean="0">
                <a:solidFill>
                  <a:schemeClr val="bg1">
                    <a:lumMod val="50000"/>
                  </a:schemeClr>
                </a:solidFill>
                <a:latin typeface="Arial" charset="0"/>
                <a:cs typeface="Arial" charset="0"/>
              </a:rPr>
              <a:t>“ </a:t>
            </a:r>
          </a:p>
          <a:p>
            <a:pPr algn="ctr" eaLnBrk="1" hangingPunct="1">
              <a:defRPr/>
            </a:pPr>
            <a:endParaRPr lang="ru-RU" sz="1400" dirty="0">
              <a:solidFill>
                <a:schemeClr val="bg1">
                  <a:lumMod val="50000"/>
                </a:schemeClr>
              </a:solidFill>
              <a:latin typeface="Arial" charset="0"/>
              <a:cs typeface="Arial" charset="0"/>
            </a:endParaRPr>
          </a:p>
        </p:txBody>
      </p:sp>
      <p:sp>
        <p:nvSpPr>
          <p:cNvPr id="14" name="TextBox 13"/>
          <p:cNvSpPr txBox="1"/>
          <p:nvPr/>
        </p:nvSpPr>
        <p:spPr>
          <a:xfrm>
            <a:off x="536176" y="3429069"/>
            <a:ext cx="1366022" cy="954107"/>
          </a:xfrm>
          <a:prstGeom prst="rect">
            <a:avLst/>
          </a:prstGeom>
          <a:noFill/>
          <a:ln w="6350">
            <a:solidFill>
              <a:schemeClr val="tx1"/>
            </a:solidFill>
          </a:ln>
        </p:spPr>
        <p:txBody>
          <a:bodyPr wrap="square">
            <a:spAutoFit/>
          </a:bodyPr>
          <a:lstStyle/>
          <a:p>
            <a:pPr algn="ctr" eaLnBrk="1" hangingPunct="1">
              <a:defRPr/>
            </a:pPr>
            <a:endParaRPr lang="ru-RU" sz="1400" dirty="0" smtClean="0">
              <a:solidFill>
                <a:schemeClr val="bg1">
                  <a:lumMod val="50000"/>
                </a:schemeClr>
              </a:solidFill>
              <a:latin typeface="Arial" charset="0"/>
              <a:cs typeface="Arial" charset="0"/>
            </a:endParaRPr>
          </a:p>
          <a:p>
            <a:pPr algn="ctr" eaLnBrk="1" hangingPunct="1">
              <a:defRPr/>
            </a:pPr>
            <a:r>
              <a:rPr lang="en-US" sz="1400" dirty="0" smtClean="0">
                <a:solidFill>
                  <a:schemeClr val="bg1">
                    <a:lumMod val="50000"/>
                  </a:schemeClr>
                </a:solidFill>
                <a:latin typeface="Arial" charset="0"/>
                <a:cs typeface="Arial" charset="0"/>
              </a:rPr>
              <a:t>R&amp;D </a:t>
            </a:r>
            <a:r>
              <a:rPr lang="en-US" sz="1400" dirty="0">
                <a:solidFill>
                  <a:schemeClr val="bg1">
                    <a:lumMod val="50000"/>
                  </a:schemeClr>
                </a:solidFill>
                <a:latin typeface="Arial" charset="0"/>
                <a:cs typeface="Arial" charset="0"/>
              </a:rPr>
              <a:t>"</a:t>
            </a:r>
            <a:r>
              <a:rPr lang="en-US" sz="1400" dirty="0" smtClean="0">
                <a:solidFill>
                  <a:schemeClr val="bg1">
                    <a:lumMod val="50000"/>
                  </a:schemeClr>
                </a:solidFill>
                <a:latin typeface="Arial" charset="0"/>
                <a:cs typeface="Arial" charset="0"/>
              </a:rPr>
              <a:t>e-Sea“</a:t>
            </a:r>
            <a:endParaRPr lang="ru-RU" sz="1400" dirty="0" smtClean="0">
              <a:solidFill>
                <a:schemeClr val="bg1">
                  <a:lumMod val="50000"/>
                </a:schemeClr>
              </a:solidFill>
              <a:latin typeface="Arial" charset="0"/>
              <a:cs typeface="Arial" charset="0"/>
            </a:endParaRPr>
          </a:p>
          <a:p>
            <a:pPr algn="ctr" eaLnBrk="1" hangingPunct="1">
              <a:defRPr/>
            </a:pPr>
            <a:endParaRPr lang="en-US" sz="1400" dirty="0" smtClean="0">
              <a:solidFill>
                <a:schemeClr val="bg1">
                  <a:lumMod val="50000"/>
                </a:schemeClr>
              </a:solidFill>
              <a:latin typeface="Arial" charset="0"/>
              <a:cs typeface="Arial" charset="0"/>
            </a:endParaRPr>
          </a:p>
          <a:p>
            <a:pPr algn="ctr" eaLnBrk="1" hangingPunct="1">
              <a:defRPr/>
            </a:pPr>
            <a:endParaRPr lang="ru-RU" sz="1400" dirty="0">
              <a:solidFill>
                <a:schemeClr val="bg1">
                  <a:lumMod val="50000"/>
                </a:schemeClr>
              </a:solidFill>
              <a:latin typeface="Arial" charset="0"/>
              <a:cs typeface="Arial" charset="0"/>
            </a:endParaRPr>
          </a:p>
        </p:txBody>
      </p:sp>
      <p:sp>
        <p:nvSpPr>
          <p:cNvPr id="15" name="TextBox 14"/>
          <p:cNvSpPr txBox="1"/>
          <p:nvPr/>
        </p:nvSpPr>
        <p:spPr>
          <a:xfrm>
            <a:off x="2314847" y="3429069"/>
            <a:ext cx="1895894" cy="954107"/>
          </a:xfrm>
          <a:prstGeom prst="rect">
            <a:avLst/>
          </a:prstGeom>
          <a:noFill/>
          <a:ln w="6350">
            <a:solidFill>
              <a:schemeClr val="tx1"/>
            </a:solidFill>
          </a:ln>
        </p:spPr>
        <p:txBody>
          <a:bodyPr wrap="square">
            <a:spAutoFit/>
          </a:bodyPr>
          <a:lstStyle/>
          <a:p>
            <a:pPr algn="ctr">
              <a:defRPr/>
            </a:pPr>
            <a:endParaRPr lang="ru-RU" sz="1400" dirty="0" smtClean="0">
              <a:solidFill>
                <a:schemeClr val="bg1">
                  <a:lumMod val="50000"/>
                </a:schemeClr>
              </a:solidFill>
              <a:latin typeface="Arial" charset="0"/>
            </a:endParaRPr>
          </a:p>
          <a:p>
            <a:pPr algn="ctr">
              <a:defRPr/>
            </a:pPr>
            <a:r>
              <a:rPr lang="en-US" sz="1400" dirty="0" smtClean="0">
                <a:solidFill>
                  <a:schemeClr val="bg1">
                    <a:lumMod val="50000"/>
                  </a:schemeClr>
                </a:solidFill>
                <a:latin typeface="Arial" charset="0"/>
              </a:rPr>
              <a:t>R&amp;D "e-NAV“</a:t>
            </a:r>
            <a:endParaRPr lang="ru-RU" sz="1400" dirty="0" smtClean="0">
              <a:solidFill>
                <a:schemeClr val="bg1">
                  <a:lumMod val="50000"/>
                </a:schemeClr>
              </a:solidFill>
              <a:latin typeface="Arial" charset="0"/>
            </a:endParaRPr>
          </a:p>
          <a:p>
            <a:pPr algn="ctr">
              <a:defRPr/>
            </a:pPr>
            <a:endParaRPr lang="en-US" sz="1400" dirty="0" smtClean="0">
              <a:solidFill>
                <a:schemeClr val="bg1">
                  <a:lumMod val="50000"/>
                </a:schemeClr>
              </a:solidFill>
              <a:latin typeface="Arial" charset="0"/>
            </a:endParaRPr>
          </a:p>
          <a:p>
            <a:pPr algn="ctr">
              <a:defRPr/>
            </a:pPr>
            <a:endParaRPr lang="ru-RU" sz="1400" dirty="0">
              <a:solidFill>
                <a:schemeClr val="bg1">
                  <a:lumMod val="50000"/>
                </a:schemeClr>
              </a:solidFill>
              <a:latin typeface="Arial" charset="0"/>
            </a:endParaRPr>
          </a:p>
        </p:txBody>
      </p:sp>
      <p:cxnSp>
        <p:nvCxnSpPr>
          <p:cNvPr id="19" name="Прямая со стрелкой 18"/>
          <p:cNvCxnSpPr/>
          <p:nvPr/>
        </p:nvCxnSpPr>
        <p:spPr>
          <a:xfrm>
            <a:off x="1229816" y="984142"/>
            <a:ext cx="0" cy="21828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4435642" y="878732"/>
            <a:ext cx="0" cy="109142"/>
          </a:xfrm>
          <a:prstGeom prst="straightConnector1">
            <a:avLst/>
          </a:prstGeom>
          <a:ln>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10" idx="2"/>
          </p:cNvCxnSpPr>
          <p:nvPr/>
        </p:nvCxnSpPr>
        <p:spPr>
          <a:xfrm>
            <a:off x="1230441" y="1938113"/>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Текст 1"/>
          <p:cNvSpPr>
            <a:spLocks noGrp="1"/>
          </p:cNvSpPr>
          <p:nvPr>
            <p:ph type="body" sz="quarter" idx="12"/>
          </p:nvPr>
        </p:nvSpPr>
        <p:spPr>
          <a:xfrm>
            <a:off x="831024" y="4178152"/>
            <a:ext cx="639534" cy="170434"/>
          </a:xfrm>
        </p:spPr>
        <p:txBody>
          <a:bodyPr/>
          <a:lstStyle/>
          <a:p>
            <a:pPr>
              <a:defRPr/>
            </a:pPr>
            <a:r>
              <a:rPr sz="1000" dirty="0" smtClean="0">
                <a:solidFill>
                  <a:schemeClr val="bg1">
                    <a:lumMod val="50000"/>
                  </a:schemeClr>
                </a:solidFill>
              </a:rPr>
              <a:t>2016-2020</a:t>
            </a:r>
            <a:endParaRPr lang="ru-RU" sz="1000" dirty="0">
              <a:solidFill>
                <a:schemeClr val="bg1">
                  <a:lumMod val="50000"/>
                </a:schemeClr>
              </a:solidFill>
            </a:endParaRPr>
          </a:p>
        </p:txBody>
      </p:sp>
      <p:sp>
        <p:nvSpPr>
          <p:cNvPr id="45" name="Текст 1"/>
          <p:cNvSpPr>
            <a:spLocks noGrp="1"/>
          </p:cNvSpPr>
          <p:nvPr>
            <p:ph type="body" sz="quarter" idx="12"/>
          </p:nvPr>
        </p:nvSpPr>
        <p:spPr>
          <a:xfrm>
            <a:off x="2877992" y="4179866"/>
            <a:ext cx="638482" cy="168742"/>
          </a:xfrm>
        </p:spPr>
        <p:txBody>
          <a:bodyPr/>
          <a:lstStyle/>
          <a:p>
            <a:pPr>
              <a:defRPr/>
            </a:pPr>
            <a:r>
              <a:rPr sz="1000" dirty="0" smtClean="0">
                <a:solidFill>
                  <a:schemeClr val="bg1">
                    <a:lumMod val="50000"/>
                  </a:schemeClr>
                </a:solidFill>
              </a:rPr>
              <a:t>2019-2021</a:t>
            </a:r>
            <a:endParaRPr lang="ru-RU" sz="1000" dirty="0">
              <a:solidFill>
                <a:schemeClr val="bg1">
                  <a:lumMod val="50000"/>
                </a:schemeClr>
              </a:solidFill>
            </a:endParaRPr>
          </a:p>
        </p:txBody>
      </p:sp>
      <p:sp>
        <p:nvSpPr>
          <p:cNvPr id="24" name="TextBox 23"/>
          <p:cNvSpPr txBox="1"/>
          <p:nvPr/>
        </p:nvSpPr>
        <p:spPr>
          <a:xfrm>
            <a:off x="4612134" y="1199449"/>
            <a:ext cx="1958175" cy="738664"/>
          </a:xfrm>
          <a:prstGeom prst="rect">
            <a:avLst/>
          </a:prstGeom>
          <a:solidFill>
            <a:schemeClr val="bg1">
              <a:lumMod val="95000"/>
              <a:alpha val="50000"/>
            </a:schemeClr>
          </a:solidFill>
          <a:ln w="6350">
            <a:solidFill>
              <a:schemeClr val="tx1"/>
            </a:solidFill>
          </a:ln>
        </p:spPr>
        <p:txBody>
          <a:bodyPr wrap="square">
            <a:spAutoFit/>
          </a:bodyPr>
          <a:lstStyle/>
          <a:p>
            <a:pPr algn="ctr">
              <a:defRPr/>
            </a:pPr>
            <a:r>
              <a:rPr lang="en-US" sz="1400" dirty="0">
                <a:solidFill>
                  <a:schemeClr val="bg1">
                    <a:lumMod val="50000"/>
                  </a:schemeClr>
                </a:solidFill>
                <a:latin typeface="Arial" charset="0"/>
              </a:rPr>
              <a:t>State program </a:t>
            </a:r>
            <a:r>
              <a:rPr lang="ru-RU" sz="1400" dirty="0" smtClean="0">
                <a:solidFill>
                  <a:schemeClr val="bg1">
                    <a:lumMod val="50000"/>
                  </a:schemeClr>
                </a:solidFill>
                <a:latin typeface="Arial" charset="0"/>
              </a:rPr>
              <a:t>"</a:t>
            </a:r>
            <a:r>
              <a:rPr lang="en-US" sz="1400" dirty="0" smtClean="0">
                <a:solidFill>
                  <a:schemeClr val="bg1">
                    <a:lumMod val="50000"/>
                  </a:schemeClr>
                </a:solidFill>
                <a:latin typeface="Arial" charset="0"/>
              </a:rPr>
              <a:t>Digital </a:t>
            </a:r>
            <a:r>
              <a:rPr lang="en-US" sz="1400" dirty="0">
                <a:solidFill>
                  <a:schemeClr val="bg1">
                    <a:lumMod val="50000"/>
                  </a:schemeClr>
                </a:solidFill>
                <a:latin typeface="Arial" charset="0"/>
              </a:rPr>
              <a:t>Economy of the Russian </a:t>
            </a:r>
            <a:r>
              <a:rPr lang="en-US" sz="1400" dirty="0" smtClean="0">
                <a:solidFill>
                  <a:schemeClr val="bg1">
                    <a:lumMod val="50000"/>
                  </a:schemeClr>
                </a:solidFill>
                <a:latin typeface="Arial" charset="0"/>
              </a:rPr>
              <a:t>Federation"</a:t>
            </a:r>
            <a:endParaRPr lang="ru-RU" sz="1400" dirty="0">
              <a:solidFill>
                <a:schemeClr val="bg1">
                  <a:lumMod val="50000"/>
                </a:schemeClr>
              </a:solidFill>
              <a:latin typeface="Arial" charset="0"/>
              <a:cs typeface="Arial" charset="0"/>
            </a:endParaRPr>
          </a:p>
        </p:txBody>
      </p:sp>
      <p:sp>
        <p:nvSpPr>
          <p:cNvPr id="25" name="TextBox 24"/>
          <p:cNvSpPr txBox="1"/>
          <p:nvPr/>
        </p:nvSpPr>
        <p:spPr>
          <a:xfrm>
            <a:off x="4612135" y="2206537"/>
            <a:ext cx="1958173" cy="954107"/>
          </a:xfrm>
          <a:prstGeom prst="rect">
            <a:avLst/>
          </a:prstGeom>
          <a:solidFill>
            <a:schemeClr val="bg1">
              <a:lumMod val="95000"/>
              <a:alpha val="50000"/>
            </a:schemeClr>
          </a:solidFill>
          <a:ln w="6350">
            <a:solidFill>
              <a:schemeClr val="tx1"/>
            </a:solidFill>
          </a:ln>
        </p:spPr>
        <p:txBody>
          <a:bodyPr wrap="square">
            <a:spAutoFit/>
          </a:bodyPr>
          <a:lstStyle/>
          <a:p>
            <a:pPr algn="ctr" eaLnBrk="1" hangingPunct="1">
              <a:defRPr/>
            </a:pPr>
            <a:r>
              <a:rPr lang="en-US" sz="1400" dirty="0">
                <a:solidFill>
                  <a:schemeClr val="bg1">
                    <a:lumMod val="50000"/>
                  </a:schemeClr>
                </a:solidFill>
                <a:latin typeface="Arial" charset="0"/>
                <a:cs typeface="Arial" charset="0"/>
              </a:rPr>
              <a:t>Ministry of </a:t>
            </a:r>
            <a:r>
              <a:rPr lang="en-US" sz="1400" dirty="0" smtClean="0">
                <a:solidFill>
                  <a:schemeClr val="bg1">
                    <a:lumMod val="50000"/>
                  </a:schemeClr>
                </a:solidFill>
                <a:latin typeface="Arial" charset="0"/>
                <a:cs typeface="Arial" charset="0"/>
              </a:rPr>
              <a:t>Transport</a:t>
            </a:r>
            <a:r>
              <a:rPr lang="ru-RU" sz="1400" dirty="0" smtClean="0">
                <a:solidFill>
                  <a:schemeClr val="bg1">
                    <a:lumMod val="50000"/>
                  </a:schemeClr>
                </a:solidFill>
                <a:latin typeface="Arial" charset="0"/>
                <a:cs typeface="Arial" charset="0"/>
              </a:rPr>
              <a:t>, </a:t>
            </a:r>
            <a:r>
              <a:rPr lang="en-US" sz="1400" dirty="0">
                <a:solidFill>
                  <a:schemeClr val="bg1">
                    <a:lumMod val="50000"/>
                  </a:schemeClr>
                </a:solidFill>
                <a:latin typeface="Arial" charset="0"/>
              </a:rPr>
              <a:t>Federal Agency for Maritime and River Transport</a:t>
            </a:r>
            <a:endParaRPr lang="ru-RU" sz="1400" dirty="0">
              <a:solidFill>
                <a:schemeClr val="bg1">
                  <a:lumMod val="50000"/>
                </a:schemeClr>
              </a:solidFill>
              <a:latin typeface="Arial" charset="0"/>
              <a:cs typeface="Arial" charset="0"/>
            </a:endParaRPr>
          </a:p>
        </p:txBody>
      </p:sp>
      <p:sp>
        <p:nvSpPr>
          <p:cNvPr id="26" name="TextBox 25"/>
          <p:cNvSpPr txBox="1"/>
          <p:nvPr/>
        </p:nvSpPr>
        <p:spPr>
          <a:xfrm>
            <a:off x="4612134" y="3429069"/>
            <a:ext cx="1958174" cy="954107"/>
          </a:xfrm>
          <a:prstGeom prst="rect">
            <a:avLst/>
          </a:prstGeom>
          <a:solidFill>
            <a:schemeClr val="bg1">
              <a:lumMod val="95000"/>
              <a:alpha val="50000"/>
            </a:schemeClr>
          </a:solidFill>
          <a:ln w="6350">
            <a:solidFill>
              <a:schemeClr val="tx1"/>
            </a:solidFill>
          </a:ln>
        </p:spPr>
        <p:txBody>
          <a:bodyPr wrap="square">
            <a:spAutoFit/>
          </a:bodyPr>
          <a:lstStyle/>
          <a:p>
            <a:pPr algn="ctr" eaLnBrk="1" hangingPunct="1">
              <a:defRPr/>
            </a:pPr>
            <a:r>
              <a:rPr lang="en-US" sz="1400" dirty="0">
                <a:solidFill>
                  <a:schemeClr val="bg1">
                    <a:lumMod val="50000"/>
                  </a:schemeClr>
                </a:solidFill>
                <a:latin typeface="Arial" charset="0"/>
              </a:rPr>
              <a:t>Departmental project </a:t>
            </a:r>
            <a:r>
              <a:rPr lang="en-US" sz="1400" dirty="0" smtClean="0">
                <a:solidFill>
                  <a:schemeClr val="bg1">
                    <a:lumMod val="50000"/>
                  </a:schemeClr>
                </a:solidFill>
                <a:latin typeface="Arial" charset="0"/>
              </a:rPr>
              <a:t>"Digital </a:t>
            </a:r>
            <a:r>
              <a:rPr lang="en-US" sz="1400" dirty="0">
                <a:solidFill>
                  <a:schemeClr val="bg1">
                    <a:lumMod val="50000"/>
                  </a:schemeClr>
                </a:solidFill>
                <a:latin typeface="Arial" charset="0"/>
              </a:rPr>
              <a:t>transport and </a:t>
            </a:r>
            <a:r>
              <a:rPr lang="en-US" sz="1400" dirty="0" smtClean="0">
                <a:solidFill>
                  <a:schemeClr val="bg1">
                    <a:lumMod val="50000"/>
                  </a:schemeClr>
                </a:solidFill>
                <a:latin typeface="Arial" charset="0"/>
              </a:rPr>
              <a:t>logistics“</a:t>
            </a:r>
          </a:p>
          <a:p>
            <a:pPr algn="ctr" eaLnBrk="1" hangingPunct="1">
              <a:defRPr/>
            </a:pPr>
            <a:endParaRPr lang="ru-RU" sz="1400" dirty="0">
              <a:solidFill>
                <a:schemeClr val="bg1">
                  <a:lumMod val="50000"/>
                </a:schemeClr>
              </a:solidFill>
              <a:latin typeface="Arial" charset="0"/>
              <a:cs typeface="Arial" charset="0"/>
            </a:endParaRPr>
          </a:p>
        </p:txBody>
      </p:sp>
      <p:sp>
        <p:nvSpPr>
          <p:cNvPr id="27" name="Текст 1"/>
          <p:cNvSpPr>
            <a:spLocks noGrp="1"/>
          </p:cNvSpPr>
          <p:nvPr>
            <p:ph type="body" sz="quarter" idx="12"/>
          </p:nvPr>
        </p:nvSpPr>
        <p:spPr>
          <a:xfrm>
            <a:off x="5067866" y="4178152"/>
            <a:ext cx="1005153" cy="172170"/>
          </a:xfrm>
        </p:spPr>
        <p:txBody>
          <a:bodyPr/>
          <a:lstStyle/>
          <a:p>
            <a:pPr>
              <a:defRPr/>
            </a:pPr>
            <a:r>
              <a:rPr sz="1000" dirty="0" smtClean="0">
                <a:solidFill>
                  <a:schemeClr val="bg1">
                    <a:lumMod val="50000"/>
                  </a:schemeClr>
                </a:solidFill>
              </a:rPr>
              <a:t>2019-2024 (2050)</a:t>
            </a:r>
            <a:endParaRPr lang="ru-RU" sz="1000" dirty="0">
              <a:solidFill>
                <a:schemeClr val="bg1">
                  <a:lumMod val="50000"/>
                </a:schemeClr>
              </a:solidFill>
            </a:endParaRPr>
          </a:p>
        </p:txBody>
      </p:sp>
      <p:sp>
        <p:nvSpPr>
          <p:cNvPr id="28" name="TextBox 27"/>
          <p:cNvSpPr txBox="1"/>
          <p:nvPr/>
        </p:nvSpPr>
        <p:spPr>
          <a:xfrm>
            <a:off x="6982957" y="1199449"/>
            <a:ext cx="1366022" cy="738664"/>
          </a:xfrm>
          <a:prstGeom prst="rect">
            <a:avLst/>
          </a:prstGeom>
          <a:solidFill>
            <a:schemeClr val="bg1">
              <a:lumMod val="85000"/>
              <a:alpha val="50000"/>
            </a:schemeClr>
          </a:solidFill>
          <a:ln w="6350">
            <a:solidFill>
              <a:schemeClr val="tx1"/>
            </a:solidFill>
          </a:ln>
        </p:spPr>
        <p:txBody>
          <a:bodyPr wrap="square">
            <a:spAutoFit/>
          </a:bodyPr>
          <a:lstStyle/>
          <a:p>
            <a:pPr algn="ctr" eaLnBrk="1" hangingPunct="1">
              <a:defRPr/>
            </a:pPr>
            <a:r>
              <a:rPr lang="en-US" sz="1400" dirty="0" smtClean="0">
                <a:solidFill>
                  <a:schemeClr val="bg1">
                    <a:lumMod val="50000"/>
                  </a:schemeClr>
                </a:solidFill>
                <a:latin typeface="Arial" charset="0"/>
              </a:rPr>
              <a:t>Future</a:t>
            </a:r>
            <a:r>
              <a:rPr lang="ru-RU" sz="1400" dirty="0" smtClean="0">
                <a:solidFill>
                  <a:schemeClr val="bg1">
                    <a:lumMod val="50000"/>
                  </a:schemeClr>
                </a:solidFill>
                <a:latin typeface="Arial" charset="0"/>
              </a:rPr>
              <a:t> </a:t>
            </a:r>
            <a:r>
              <a:rPr lang="en-US" sz="1400" dirty="0" smtClean="0">
                <a:solidFill>
                  <a:schemeClr val="bg1">
                    <a:lumMod val="50000"/>
                  </a:schemeClr>
                </a:solidFill>
                <a:latin typeface="Arial" charset="0"/>
              </a:rPr>
              <a:t>Federal </a:t>
            </a:r>
            <a:r>
              <a:rPr lang="en-US" sz="1400" dirty="0">
                <a:solidFill>
                  <a:schemeClr val="bg1">
                    <a:lumMod val="50000"/>
                  </a:schemeClr>
                </a:solidFill>
                <a:latin typeface="Arial" charset="0"/>
                <a:cs typeface="Arial" charset="0"/>
              </a:rPr>
              <a:t>target program "GLONASS"</a:t>
            </a:r>
            <a:endParaRPr lang="ru-RU" sz="1400" dirty="0">
              <a:solidFill>
                <a:schemeClr val="bg1">
                  <a:lumMod val="50000"/>
                </a:schemeClr>
              </a:solidFill>
              <a:latin typeface="Arial" charset="0"/>
              <a:cs typeface="Arial" charset="0"/>
            </a:endParaRPr>
          </a:p>
        </p:txBody>
      </p:sp>
      <p:sp>
        <p:nvSpPr>
          <p:cNvPr id="29" name="TextBox 28"/>
          <p:cNvSpPr txBox="1"/>
          <p:nvPr/>
        </p:nvSpPr>
        <p:spPr>
          <a:xfrm>
            <a:off x="6963467" y="2208918"/>
            <a:ext cx="1366022" cy="954107"/>
          </a:xfrm>
          <a:prstGeom prst="rect">
            <a:avLst/>
          </a:prstGeom>
          <a:solidFill>
            <a:schemeClr val="bg1">
              <a:lumMod val="85000"/>
              <a:alpha val="50000"/>
            </a:schemeClr>
          </a:solidFill>
          <a:ln w="6350">
            <a:solidFill>
              <a:schemeClr val="tx1"/>
            </a:solidFill>
          </a:ln>
        </p:spPr>
        <p:txBody>
          <a:bodyPr wrap="square">
            <a:spAutoFit/>
          </a:bodyPr>
          <a:lstStyle/>
          <a:p>
            <a:pPr algn="ctr" eaLnBrk="1" hangingPunct="1">
              <a:defRPr/>
            </a:pPr>
            <a:endParaRPr lang="ru-RU" sz="1400" dirty="0" smtClean="0">
              <a:solidFill>
                <a:schemeClr val="bg1">
                  <a:lumMod val="50000"/>
                </a:schemeClr>
              </a:solidFill>
              <a:latin typeface="Arial" charset="0"/>
              <a:cs typeface="Arial" charset="0"/>
            </a:endParaRPr>
          </a:p>
          <a:p>
            <a:pPr algn="ctr" eaLnBrk="1" hangingPunct="1">
              <a:defRPr/>
            </a:pPr>
            <a:r>
              <a:rPr lang="en-US" sz="1400" dirty="0" smtClean="0">
                <a:solidFill>
                  <a:schemeClr val="bg1">
                    <a:lumMod val="50000"/>
                  </a:schemeClr>
                </a:solidFill>
                <a:latin typeface="Arial" charset="0"/>
                <a:cs typeface="Arial" charset="0"/>
              </a:rPr>
              <a:t>Ministry </a:t>
            </a:r>
            <a:r>
              <a:rPr lang="en-US" sz="1400" dirty="0">
                <a:solidFill>
                  <a:schemeClr val="bg1">
                    <a:lumMod val="50000"/>
                  </a:schemeClr>
                </a:solidFill>
                <a:latin typeface="Arial" charset="0"/>
                <a:cs typeface="Arial" charset="0"/>
              </a:rPr>
              <a:t>of </a:t>
            </a:r>
            <a:r>
              <a:rPr lang="en-US" sz="1400" dirty="0" smtClean="0">
                <a:solidFill>
                  <a:schemeClr val="bg1">
                    <a:lumMod val="50000"/>
                  </a:schemeClr>
                </a:solidFill>
                <a:latin typeface="Arial" charset="0"/>
                <a:cs typeface="Arial" charset="0"/>
              </a:rPr>
              <a:t>Transport</a:t>
            </a:r>
            <a:endParaRPr lang="ru-RU" sz="1400" dirty="0" smtClean="0">
              <a:solidFill>
                <a:schemeClr val="bg1">
                  <a:lumMod val="50000"/>
                </a:schemeClr>
              </a:solidFill>
              <a:latin typeface="Arial" charset="0"/>
              <a:cs typeface="Arial" charset="0"/>
            </a:endParaRPr>
          </a:p>
          <a:p>
            <a:pPr algn="ctr" eaLnBrk="1" hangingPunct="1">
              <a:defRPr/>
            </a:pPr>
            <a:endParaRPr lang="ru-RU" sz="1400" dirty="0">
              <a:solidFill>
                <a:schemeClr val="bg1">
                  <a:lumMod val="50000"/>
                </a:schemeClr>
              </a:solidFill>
              <a:latin typeface="Arial" charset="0"/>
              <a:cs typeface="Arial" charset="0"/>
            </a:endParaRPr>
          </a:p>
        </p:txBody>
      </p:sp>
      <p:sp>
        <p:nvSpPr>
          <p:cNvPr id="30" name="TextBox 29"/>
          <p:cNvSpPr txBox="1"/>
          <p:nvPr/>
        </p:nvSpPr>
        <p:spPr>
          <a:xfrm>
            <a:off x="6982957" y="3429069"/>
            <a:ext cx="1366022" cy="954107"/>
          </a:xfrm>
          <a:prstGeom prst="rect">
            <a:avLst/>
          </a:prstGeom>
          <a:solidFill>
            <a:schemeClr val="bg1">
              <a:lumMod val="85000"/>
              <a:alpha val="50000"/>
            </a:schemeClr>
          </a:solidFill>
          <a:ln w="6350">
            <a:solidFill>
              <a:schemeClr val="tx1"/>
            </a:solidFill>
          </a:ln>
        </p:spPr>
        <p:txBody>
          <a:bodyPr wrap="square">
            <a:spAutoFit/>
          </a:bodyPr>
          <a:lstStyle/>
          <a:p>
            <a:pPr algn="ctr" eaLnBrk="1" hangingPunct="1">
              <a:defRPr/>
            </a:pPr>
            <a:r>
              <a:rPr lang="en-US" sz="1400" dirty="0">
                <a:solidFill>
                  <a:schemeClr val="bg1">
                    <a:lumMod val="50000"/>
                  </a:schemeClr>
                </a:solidFill>
                <a:latin typeface="Arial" charset="0"/>
                <a:cs typeface="Arial" charset="0"/>
              </a:rPr>
              <a:t>R&amp;D "</a:t>
            </a:r>
            <a:r>
              <a:rPr lang="en-US" sz="1400" dirty="0" smtClean="0">
                <a:solidFill>
                  <a:schemeClr val="bg1">
                    <a:lumMod val="50000"/>
                  </a:schemeClr>
                </a:solidFill>
                <a:latin typeface="Arial" charset="0"/>
                <a:cs typeface="Arial" charset="0"/>
              </a:rPr>
              <a:t>e-Sea</a:t>
            </a:r>
            <a:r>
              <a:rPr lang="ru-RU" sz="1400" dirty="0" smtClean="0">
                <a:solidFill>
                  <a:schemeClr val="bg1">
                    <a:lumMod val="50000"/>
                  </a:schemeClr>
                </a:solidFill>
                <a:latin typeface="Arial" charset="0"/>
                <a:cs typeface="Arial" charset="0"/>
              </a:rPr>
              <a:t> </a:t>
            </a:r>
            <a:r>
              <a:rPr lang="en-US" sz="1400" dirty="0" smtClean="0">
                <a:solidFill>
                  <a:schemeClr val="bg1">
                    <a:lumMod val="50000"/>
                  </a:schemeClr>
                </a:solidFill>
                <a:latin typeface="Arial" charset="0"/>
                <a:cs typeface="Arial" charset="0"/>
              </a:rPr>
              <a:t>non</a:t>
            </a:r>
            <a:r>
              <a:rPr lang="ru-RU" sz="1400" dirty="0" smtClean="0">
                <a:solidFill>
                  <a:schemeClr val="bg1">
                    <a:lumMod val="50000"/>
                  </a:schemeClr>
                </a:solidFill>
                <a:latin typeface="Arial" charset="0"/>
                <a:cs typeface="Arial" charset="0"/>
              </a:rPr>
              <a:t>-</a:t>
            </a:r>
            <a:r>
              <a:rPr lang="en-US" sz="1400" dirty="0" smtClean="0">
                <a:solidFill>
                  <a:schemeClr val="bg1">
                    <a:lumMod val="50000"/>
                  </a:schemeClr>
                </a:solidFill>
                <a:latin typeface="Arial" charset="0"/>
                <a:cs typeface="Arial" charset="0"/>
              </a:rPr>
              <a:t>SOLAS“</a:t>
            </a:r>
            <a:endParaRPr lang="ru-RU" sz="1400" dirty="0" smtClean="0">
              <a:solidFill>
                <a:schemeClr val="bg1">
                  <a:lumMod val="50000"/>
                </a:schemeClr>
              </a:solidFill>
              <a:latin typeface="Arial" charset="0"/>
              <a:cs typeface="Arial" charset="0"/>
            </a:endParaRPr>
          </a:p>
          <a:p>
            <a:pPr algn="ctr" eaLnBrk="1" hangingPunct="1">
              <a:defRPr/>
            </a:pPr>
            <a:endParaRPr lang="en-US" sz="1400" dirty="0" smtClean="0">
              <a:solidFill>
                <a:schemeClr val="bg1">
                  <a:lumMod val="50000"/>
                </a:schemeClr>
              </a:solidFill>
              <a:latin typeface="Arial" charset="0"/>
              <a:cs typeface="Arial" charset="0"/>
            </a:endParaRPr>
          </a:p>
          <a:p>
            <a:pPr algn="ctr" eaLnBrk="1" hangingPunct="1">
              <a:defRPr/>
            </a:pPr>
            <a:endParaRPr lang="ru-RU" sz="1400" dirty="0">
              <a:solidFill>
                <a:schemeClr val="bg1">
                  <a:lumMod val="50000"/>
                </a:schemeClr>
              </a:solidFill>
              <a:latin typeface="Arial" charset="0"/>
              <a:cs typeface="Arial" charset="0"/>
            </a:endParaRPr>
          </a:p>
        </p:txBody>
      </p:sp>
      <p:sp>
        <p:nvSpPr>
          <p:cNvPr id="31" name="Текст 1"/>
          <p:cNvSpPr>
            <a:spLocks noGrp="1"/>
          </p:cNvSpPr>
          <p:nvPr>
            <p:ph type="body" sz="quarter" idx="12"/>
          </p:nvPr>
        </p:nvSpPr>
        <p:spPr>
          <a:xfrm>
            <a:off x="7359154" y="4145372"/>
            <a:ext cx="639534" cy="170434"/>
          </a:xfrm>
        </p:spPr>
        <p:txBody>
          <a:bodyPr/>
          <a:lstStyle/>
          <a:p>
            <a:pPr>
              <a:defRPr/>
            </a:pPr>
            <a:r>
              <a:rPr sz="1000" dirty="0" smtClean="0">
                <a:solidFill>
                  <a:schemeClr val="bg1">
                    <a:lumMod val="50000"/>
                  </a:schemeClr>
                </a:solidFill>
              </a:rPr>
              <a:t>2021-2024</a:t>
            </a:r>
            <a:endParaRPr lang="ru-RU" sz="1000" dirty="0">
              <a:solidFill>
                <a:schemeClr val="bg1">
                  <a:lumMod val="50000"/>
                </a:schemeClr>
              </a:solidFill>
            </a:endParaRPr>
          </a:p>
        </p:txBody>
      </p:sp>
      <p:sp>
        <p:nvSpPr>
          <p:cNvPr id="32" name="Content Placeholder 17"/>
          <p:cNvSpPr txBox="1">
            <a:spLocks/>
          </p:cNvSpPr>
          <p:nvPr/>
        </p:nvSpPr>
        <p:spPr bwMode="auto">
          <a:xfrm>
            <a:off x="5016498" y="4500290"/>
            <a:ext cx="1149445" cy="2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C00000"/>
              </a:buClr>
              <a:buFont typeface="Arial" panose="020B0604020202020204" pitchFamily="34" charset="0"/>
              <a:buNone/>
            </a:pPr>
            <a:r>
              <a:rPr lang="en-US" altLang="ru-RU" sz="1000" dirty="0">
                <a:solidFill>
                  <a:srgbClr val="7F7F7F"/>
                </a:solidFill>
              </a:rPr>
              <a:t>Not yet approved</a:t>
            </a:r>
          </a:p>
        </p:txBody>
      </p:sp>
      <p:sp>
        <p:nvSpPr>
          <p:cNvPr id="33" name="Content Placeholder 17"/>
          <p:cNvSpPr txBox="1">
            <a:spLocks/>
          </p:cNvSpPr>
          <p:nvPr/>
        </p:nvSpPr>
        <p:spPr bwMode="auto">
          <a:xfrm>
            <a:off x="7041819" y="4500290"/>
            <a:ext cx="1149445" cy="2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C00000"/>
              </a:buClr>
              <a:buFont typeface="Arial" panose="020B0604020202020204" pitchFamily="34" charset="0"/>
              <a:buNone/>
            </a:pPr>
            <a:r>
              <a:rPr lang="en-US" altLang="ru-RU" sz="1000" dirty="0">
                <a:solidFill>
                  <a:srgbClr val="7F7F7F"/>
                </a:solidFill>
              </a:rPr>
              <a:t>Not yet approved</a:t>
            </a:r>
          </a:p>
        </p:txBody>
      </p:sp>
      <p:sp>
        <p:nvSpPr>
          <p:cNvPr id="34" name="Content Placeholder 17"/>
          <p:cNvSpPr txBox="1">
            <a:spLocks/>
          </p:cNvSpPr>
          <p:nvPr/>
        </p:nvSpPr>
        <p:spPr bwMode="auto">
          <a:xfrm>
            <a:off x="526125" y="4500290"/>
            <a:ext cx="1407381" cy="2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C00000"/>
              </a:buClr>
              <a:buFont typeface="Arial" panose="020B0604020202020204" pitchFamily="34" charset="0"/>
              <a:buNone/>
            </a:pPr>
            <a:r>
              <a:rPr lang="en-US" altLang="ru-RU" sz="1000" dirty="0">
                <a:solidFill>
                  <a:srgbClr val="00B050"/>
                </a:solidFill>
              </a:rPr>
              <a:t>Accepted, functioning</a:t>
            </a:r>
          </a:p>
        </p:txBody>
      </p:sp>
      <p:sp>
        <p:nvSpPr>
          <p:cNvPr id="35" name="Content Placeholder 17"/>
          <p:cNvSpPr txBox="1">
            <a:spLocks/>
          </p:cNvSpPr>
          <p:nvPr/>
        </p:nvSpPr>
        <p:spPr bwMode="auto">
          <a:xfrm>
            <a:off x="2260076" y="4501071"/>
            <a:ext cx="1994766" cy="25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Clr>
                <a:srgbClr val="C00000"/>
              </a:buClr>
              <a:buFont typeface="Arial" panose="020B0604020202020204" pitchFamily="34" charset="0"/>
              <a:buNone/>
            </a:pPr>
            <a:r>
              <a:rPr lang="en-US" altLang="ru-RU" sz="1000" dirty="0">
                <a:solidFill>
                  <a:srgbClr val="00B050"/>
                </a:solidFill>
              </a:rPr>
              <a:t>Accepted</a:t>
            </a:r>
            <a:r>
              <a:rPr lang="en-US" altLang="ru-RU" sz="1000" dirty="0">
                <a:solidFill>
                  <a:srgbClr val="7F7F7F"/>
                </a:solidFill>
              </a:rPr>
              <a:t>, but not yet launched</a:t>
            </a:r>
          </a:p>
        </p:txBody>
      </p:sp>
      <p:cxnSp>
        <p:nvCxnSpPr>
          <p:cNvPr id="49" name="Прямая со стрелкой 48"/>
          <p:cNvCxnSpPr/>
          <p:nvPr/>
        </p:nvCxnSpPr>
        <p:spPr>
          <a:xfrm>
            <a:off x="3257459" y="1938113"/>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0" name="Прямая со стрелкой 49"/>
          <p:cNvCxnSpPr/>
          <p:nvPr/>
        </p:nvCxnSpPr>
        <p:spPr>
          <a:xfrm>
            <a:off x="5544072" y="1926842"/>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7637040" y="1919290"/>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2" name="Прямая со стрелкой 51"/>
          <p:cNvCxnSpPr/>
          <p:nvPr/>
        </p:nvCxnSpPr>
        <p:spPr>
          <a:xfrm>
            <a:off x="1210163" y="3162074"/>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a:off x="3257459" y="3170391"/>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p:nvPr/>
        </p:nvCxnSpPr>
        <p:spPr>
          <a:xfrm>
            <a:off x="5539051" y="3160644"/>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a:off x="7620521" y="3149047"/>
            <a:ext cx="5021" cy="290965"/>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1229816" y="993422"/>
            <a:ext cx="641666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a:off x="3281495" y="987284"/>
            <a:ext cx="0" cy="21828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p:nvPr/>
        </p:nvCxnSpPr>
        <p:spPr>
          <a:xfrm>
            <a:off x="5549618" y="993422"/>
            <a:ext cx="0" cy="21828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a:off x="7639556" y="997048"/>
            <a:ext cx="0" cy="218281"/>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8281"/>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Infrastructure of t</a:t>
            </a:r>
            <a:r>
              <a:rPr lang="en-US" dirty="0" smtClean="0"/>
              <a:t>he Marine </a:t>
            </a:r>
            <a:r>
              <a:rPr lang="en-US" dirty="0"/>
              <a:t>segment</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6</a:t>
            </a:fld>
            <a:endParaRPr lang="en-US">
              <a:solidFill>
                <a:srgbClr val="294E8A">
                  <a:tint val="75000"/>
                </a:srgbClr>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9901"/>
            <a:ext cx="9144000" cy="3513221"/>
          </a:xfrm>
          <a:prstGeom prst="rect">
            <a:avLst/>
          </a:prstGeom>
        </p:spPr>
      </p:pic>
      <p:sp>
        <p:nvSpPr>
          <p:cNvPr id="7" name="Text Placeholder 3"/>
          <p:cNvSpPr>
            <a:spLocks noGrp="1"/>
          </p:cNvSpPr>
          <p:nvPr>
            <p:ph type="body" sz="quarter" idx="12"/>
          </p:nvPr>
        </p:nvSpPr>
        <p:spPr>
          <a:xfrm>
            <a:off x="69129" y="4150598"/>
            <a:ext cx="3178673" cy="257175"/>
          </a:xfrm>
        </p:spPr>
        <p:txBody>
          <a:bodyPr/>
          <a:lstStyle/>
          <a:p>
            <a:r>
              <a:rPr lang="en-US" sz="1200" dirty="0"/>
              <a:t>VTS - vessel traffic </a:t>
            </a:r>
            <a:r>
              <a:rPr lang="en-US" sz="1200" dirty="0" smtClean="0"/>
              <a:t>service</a:t>
            </a:r>
          </a:p>
          <a:p>
            <a:r>
              <a:rPr lang="en-US" sz="1200" dirty="0"/>
              <a:t>AIS - </a:t>
            </a:r>
            <a:r>
              <a:rPr lang="en-US" sz="1200" dirty="0" smtClean="0"/>
              <a:t>automatic </a:t>
            </a:r>
            <a:r>
              <a:rPr lang="en-US" sz="1200" dirty="0"/>
              <a:t>identification </a:t>
            </a:r>
            <a:r>
              <a:rPr lang="en-US" sz="1200" dirty="0" smtClean="0"/>
              <a:t>system</a:t>
            </a:r>
          </a:p>
          <a:p>
            <a:r>
              <a:rPr lang="en-US" sz="1200" dirty="0"/>
              <a:t>DGPS - differential global positioning system</a:t>
            </a:r>
          </a:p>
        </p:txBody>
      </p:sp>
      <p:sp>
        <p:nvSpPr>
          <p:cNvPr id="10" name="Text Placeholder 3"/>
          <p:cNvSpPr>
            <a:spLocks noGrp="1"/>
          </p:cNvSpPr>
          <p:nvPr>
            <p:ph type="body" sz="quarter" idx="12"/>
          </p:nvPr>
        </p:nvSpPr>
        <p:spPr>
          <a:xfrm>
            <a:off x="3623960" y="4150598"/>
            <a:ext cx="4293704" cy="257175"/>
          </a:xfrm>
        </p:spPr>
        <p:txBody>
          <a:bodyPr/>
          <a:lstStyle/>
          <a:p>
            <a:r>
              <a:rPr lang="en-US" sz="1200" dirty="0"/>
              <a:t>ECDIS - electronic chart display and information system</a:t>
            </a:r>
            <a:endParaRPr lang="en-US" sz="1200" dirty="0" smtClean="0"/>
          </a:p>
          <a:p>
            <a:r>
              <a:rPr lang="en-US" sz="1200" dirty="0"/>
              <a:t>USV - </a:t>
            </a:r>
            <a:r>
              <a:rPr lang="en-US" sz="1200" dirty="0" smtClean="0"/>
              <a:t>unmanned </a:t>
            </a:r>
            <a:r>
              <a:rPr lang="en-US" sz="1200" dirty="0"/>
              <a:t>surface </a:t>
            </a:r>
            <a:r>
              <a:rPr lang="en-US" sz="1200" dirty="0" smtClean="0"/>
              <a:t>vehicles</a:t>
            </a:r>
            <a:r>
              <a:rPr lang="ru-RU" sz="1200" dirty="0" smtClean="0"/>
              <a:t> (</a:t>
            </a:r>
            <a:r>
              <a:rPr lang="en-US" sz="1200" dirty="0"/>
              <a:t>in perspective</a:t>
            </a:r>
            <a:r>
              <a:rPr lang="ru-RU" sz="1200" dirty="0" smtClean="0"/>
              <a:t>)</a:t>
            </a:r>
            <a:endParaRPr lang="en-US" sz="1200" dirty="0"/>
          </a:p>
        </p:txBody>
      </p:sp>
    </p:spTree>
    <p:extLst>
      <p:ext uri="{BB962C8B-B14F-4D97-AF65-F5344CB8AC3E}">
        <p14:creationId xmlns:p14="http://schemas.microsoft.com/office/powerpoint/2010/main" val="1042098297"/>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Infrastructure of </a:t>
            </a:r>
            <a:r>
              <a:rPr lang="en-US" dirty="0" smtClean="0"/>
              <a:t>the River </a:t>
            </a:r>
            <a:r>
              <a:rPr lang="en-US" dirty="0"/>
              <a:t>segment</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7</a:t>
            </a:fld>
            <a:endParaRPr lang="en-US">
              <a:solidFill>
                <a:srgbClr val="294E8A">
                  <a:tint val="75000"/>
                </a:srgbClr>
              </a:solidFill>
            </a:endParaRPr>
          </a:p>
        </p:txBody>
      </p:sp>
      <p:sp>
        <p:nvSpPr>
          <p:cNvPr id="7" name="Text Placeholder 3"/>
          <p:cNvSpPr>
            <a:spLocks noGrp="1"/>
          </p:cNvSpPr>
          <p:nvPr>
            <p:ph type="body" sz="quarter" idx="12"/>
          </p:nvPr>
        </p:nvSpPr>
        <p:spPr>
          <a:xfrm>
            <a:off x="69129" y="4150598"/>
            <a:ext cx="3472260" cy="257175"/>
          </a:xfrm>
        </p:spPr>
        <p:txBody>
          <a:bodyPr/>
          <a:lstStyle/>
          <a:p>
            <a:r>
              <a:rPr lang="en-US" sz="1200" dirty="0"/>
              <a:t>VTS - vessel traffic services on inland </a:t>
            </a:r>
            <a:r>
              <a:rPr lang="en-US" sz="1200" dirty="0" smtClean="0"/>
              <a:t>waterways</a:t>
            </a:r>
          </a:p>
          <a:p>
            <a:r>
              <a:rPr lang="en-US" sz="1200" dirty="0" smtClean="0"/>
              <a:t>AIS </a:t>
            </a:r>
            <a:r>
              <a:rPr lang="en-US" sz="1200" dirty="0"/>
              <a:t>- </a:t>
            </a:r>
            <a:r>
              <a:rPr lang="en-US" sz="1200" dirty="0" smtClean="0"/>
              <a:t>automatic </a:t>
            </a:r>
            <a:r>
              <a:rPr lang="en-US" sz="1200" dirty="0"/>
              <a:t>identification </a:t>
            </a:r>
            <a:r>
              <a:rPr lang="en-US" sz="1200" dirty="0" smtClean="0"/>
              <a:t>system</a:t>
            </a:r>
          </a:p>
          <a:p>
            <a:r>
              <a:rPr lang="en-US" sz="1200" dirty="0"/>
              <a:t>Synthetic AIS </a:t>
            </a:r>
            <a:r>
              <a:rPr lang="en-US" sz="1200" dirty="0" err="1"/>
              <a:t>AtoN</a:t>
            </a:r>
            <a:r>
              <a:rPr lang="en-US" sz="1200" dirty="0"/>
              <a:t> (Aids to Navigation)</a:t>
            </a:r>
          </a:p>
        </p:txBody>
      </p:sp>
      <p:sp>
        <p:nvSpPr>
          <p:cNvPr id="10" name="Text Placeholder 3"/>
          <p:cNvSpPr>
            <a:spLocks noGrp="1"/>
          </p:cNvSpPr>
          <p:nvPr>
            <p:ph type="body" sz="quarter" idx="12"/>
          </p:nvPr>
        </p:nvSpPr>
        <p:spPr>
          <a:xfrm>
            <a:off x="3623960" y="4150598"/>
            <a:ext cx="4293704" cy="257175"/>
          </a:xfrm>
        </p:spPr>
        <p:txBody>
          <a:bodyPr/>
          <a:lstStyle/>
          <a:p>
            <a:r>
              <a:rPr lang="en-US" sz="1200" dirty="0"/>
              <a:t>ECDIS - electronic chart display and information system</a:t>
            </a:r>
            <a:endParaRPr lang="en-US" sz="1200" dirty="0" smtClean="0"/>
          </a:p>
          <a:p>
            <a:r>
              <a:rPr lang="en-US" sz="1200" dirty="0"/>
              <a:t>USV - </a:t>
            </a:r>
            <a:r>
              <a:rPr lang="en-US" sz="1200" dirty="0" smtClean="0"/>
              <a:t>unmanned </a:t>
            </a:r>
            <a:r>
              <a:rPr lang="en-US" sz="1200" dirty="0"/>
              <a:t>surface </a:t>
            </a:r>
            <a:r>
              <a:rPr lang="en-US" sz="1200" dirty="0" smtClean="0"/>
              <a:t>vehicles</a:t>
            </a:r>
          </a:p>
          <a:p>
            <a:r>
              <a:rPr lang="en-US" sz="1200" dirty="0" smtClean="0"/>
              <a:t>Water level gage</a:t>
            </a:r>
            <a:endParaRPr lang="en-US" sz="1200" dirty="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9901"/>
            <a:ext cx="9144000" cy="3513221"/>
          </a:xfrm>
          <a:prstGeom prst="rect">
            <a:avLst/>
          </a:prstGeom>
        </p:spPr>
      </p:pic>
    </p:spTree>
    <p:extLst>
      <p:ext uri="{BB962C8B-B14F-4D97-AF65-F5344CB8AC3E}">
        <p14:creationId xmlns:p14="http://schemas.microsoft.com/office/powerpoint/2010/main" val="955423936"/>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36194" y="90000"/>
            <a:ext cx="7721747" cy="352425"/>
          </a:xfrm>
        </p:spPr>
        <p:txBody>
          <a:bodyPr/>
          <a:lstStyle/>
          <a:p>
            <a:r>
              <a:rPr lang="en-US" dirty="0"/>
              <a:t>Onshore </a:t>
            </a:r>
            <a:r>
              <a:rPr lang="en-US" dirty="0" smtClean="0"/>
              <a:t>the marine </a:t>
            </a:r>
            <a:r>
              <a:rPr lang="en-US" dirty="0"/>
              <a:t>and </a:t>
            </a:r>
            <a:r>
              <a:rPr lang="en-US" dirty="0" smtClean="0"/>
              <a:t>the river </a:t>
            </a:r>
            <a:r>
              <a:rPr lang="en-US" dirty="0"/>
              <a:t>segments (VTS)</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8</a:t>
            </a:fld>
            <a:endParaRPr lang="en-US">
              <a:solidFill>
                <a:srgbClr val="294E8A">
                  <a:tint val="75000"/>
                </a:srgbClr>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454" y="472321"/>
            <a:ext cx="5168349" cy="2407589"/>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78" y="2516895"/>
            <a:ext cx="4888278" cy="2414810"/>
          </a:xfrm>
          <a:prstGeom prst="rect">
            <a:avLst/>
          </a:prstGeom>
        </p:spPr>
      </p:pic>
      <p:sp>
        <p:nvSpPr>
          <p:cNvPr id="9" name="Text Placeholder 3"/>
          <p:cNvSpPr>
            <a:spLocks noGrp="1"/>
          </p:cNvSpPr>
          <p:nvPr>
            <p:ph type="body" sz="quarter" idx="12"/>
          </p:nvPr>
        </p:nvSpPr>
        <p:spPr>
          <a:xfrm>
            <a:off x="136194" y="553986"/>
            <a:ext cx="3623425" cy="1794707"/>
          </a:xfrm>
        </p:spPr>
        <p:txBody>
          <a:bodyPr/>
          <a:lstStyle/>
          <a:p>
            <a:pPr marL="207450" indent="-171450">
              <a:spcBef>
                <a:spcPts val="1200"/>
              </a:spcBef>
              <a:buFont typeface="Arial" panose="020B0604020202020204" pitchFamily="34" charset="0"/>
              <a:buChar char="•"/>
            </a:pPr>
            <a:r>
              <a:rPr lang="en-US" sz="1200" dirty="0" smtClean="0"/>
              <a:t>In 2016, the </a:t>
            </a:r>
            <a:r>
              <a:rPr lang="en-US" sz="1200" dirty="0"/>
              <a:t>equipment </a:t>
            </a:r>
            <a:r>
              <a:rPr lang="en-US" sz="1200" dirty="0" smtClean="0"/>
              <a:t>main marine and main river VTS are </a:t>
            </a:r>
            <a:r>
              <a:rPr lang="en-US" sz="1200" dirty="0"/>
              <a:t>installed in Coastal </a:t>
            </a:r>
            <a:r>
              <a:rPr lang="en-US" sz="1200" dirty="0" smtClean="0"/>
              <a:t>Vessel Traffic Services </a:t>
            </a:r>
            <a:r>
              <a:rPr lang="ru-RU" sz="1200" dirty="0" smtClean="0"/>
              <a:t>- </a:t>
            </a:r>
            <a:r>
              <a:rPr lang="en-US" sz="1200" dirty="0" smtClean="0"/>
              <a:t>VTS </a:t>
            </a:r>
            <a:r>
              <a:rPr lang="en-US" sz="1200" dirty="0"/>
              <a:t>(</a:t>
            </a:r>
            <a:r>
              <a:rPr lang="en-US" sz="1200" dirty="0" err="1"/>
              <a:t>Petrodvorets</a:t>
            </a:r>
            <a:r>
              <a:rPr lang="en-US" sz="1200" dirty="0"/>
              <a:t>) and in </a:t>
            </a:r>
            <a:r>
              <a:rPr lang="en-US" sz="1200" dirty="0" smtClean="0"/>
              <a:t>river segment </a:t>
            </a:r>
            <a:r>
              <a:rPr lang="ru-RU" sz="1200" dirty="0" smtClean="0"/>
              <a:t>– </a:t>
            </a:r>
            <a:r>
              <a:rPr lang="en-US" sz="1200" dirty="0" smtClean="0"/>
              <a:t>VTS</a:t>
            </a:r>
            <a:r>
              <a:rPr lang="ru-RU" sz="1200" dirty="0" smtClean="0"/>
              <a:t> </a:t>
            </a:r>
            <a:r>
              <a:rPr lang="en-US" sz="1200" dirty="0" smtClean="0"/>
              <a:t>on </a:t>
            </a:r>
            <a:r>
              <a:rPr lang="en-US" sz="1200" dirty="0"/>
              <a:t>inland waterways </a:t>
            </a:r>
            <a:r>
              <a:rPr lang="en-US" sz="1200" dirty="0" smtClean="0"/>
              <a:t>(</a:t>
            </a:r>
            <a:r>
              <a:rPr lang="en-US" sz="1200" dirty="0" err="1"/>
              <a:t>Shlisselburg</a:t>
            </a:r>
            <a:r>
              <a:rPr lang="en-US" sz="1200" dirty="0" smtClean="0"/>
              <a:t>).</a:t>
            </a:r>
          </a:p>
          <a:p>
            <a:pPr marL="207450" indent="-171450">
              <a:spcBef>
                <a:spcPts val="1200"/>
              </a:spcBef>
              <a:buFont typeface="Arial" panose="020B0604020202020204" pitchFamily="34" charset="0"/>
              <a:buChar char="•"/>
            </a:pPr>
            <a:r>
              <a:rPr lang="en-US" sz="1200" dirty="0"/>
              <a:t>In 2018, three additional VTS were deployed: one in the maritime segment (in the pilotage service in St. Petersburg) and two in the river segment (in the Dispatching offices of the </a:t>
            </a:r>
            <a:r>
              <a:rPr lang="en-US" sz="1200" dirty="0" err="1"/>
              <a:t>Sviritsa</a:t>
            </a:r>
            <a:r>
              <a:rPr lang="en-US" sz="1200" dirty="0"/>
              <a:t> and </a:t>
            </a:r>
            <a:r>
              <a:rPr lang="en-US" sz="1200" dirty="0" err="1"/>
              <a:t>Otradnoe</a:t>
            </a:r>
            <a:r>
              <a:rPr lang="en-US" sz="1200" dirty="0"/>
              <a:t> settlements).</a:t>
            </a:r>
          </a:p>
        </p:txBody>
      </p:sp>
      <p:sp>
        <p:nvSpPr>
          <p:cNvPr id="11" name="Текст 10"/>
          <p:cNvSpPr>
            <a:spLocks noGrp="1"/>
          </p:cNvSpPr>
          <p:nvPr>
            <p:ph type="body" sz="quarter" idx="12"/>
          </p:nvPr>
        </p:nvSpPr>
        <p:spPr/>
        <p:txBody>
          <a:bodyPr/>
          <a:lstStyle/>
          <a:p>
            <a:endParaRPr lang="ru-RU"/>
          </a:p>
        </p:txBody>
      </p:sp>
      <p:sp>
        <p:nvSpPr>
          <p:cNvPr id="12" name="Text Placeholder 3"/>
          <p:cNvSpPr>
            <a:spLocks noGrp="1"/>
          </p:cNvSpPr>
          <p:nvPr>
            <p:ph type="body" sz="quarter" idx="12"/>
          </p:nvPr>
        </p:nvSpPr>
        <p:spPr>
          <a:xfrm>
            <a:off x="5632389" y="4685378"/>
            <a:ext cx="2172122" cy="210791"/>
          </a:xfrm>
        </p:spPr>
        <p:txBody>
          <a:bodyPr/>
          <a:lstStyle/>
          <a:p>
            <a:pPr marL="36000" indent="0" algn="r"/>
            <a:r>
              <a:rPr lang="en-US" sz="1200" dirty="0"/>
              <a:t>Marine and river VTS locations.</a:t>
            </a: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7489" y="2986587"/>
            <a:ext cx="3327314" cy="1627265"/>
          </a:xfrm>
          <a:prstGeom prst="rect">
            <a:avLst/>
          </a:prstGeom>
        </p:spPr>
      </p:pic>
    </p:spTree>
    <p:extLst>
      <p:ext uri="{BB962C8B-B14F-4D97-AF65-F5344CB8AC3E}">
        <p14:creationId xmlns:p14="http://schemas.microsoft.com/office/powerpoint/2010/main" val="4135924108"/>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The ship </a:t>
            </a:r>
            <a:r>
              <a:rPr lang="en-US" dirty="0" smtClean="0"/>
              <a:t>the marine </a:t>
            </a:r>
            <a:r>
              <a:rPr lang="en-US" dirty="0"/>
              <a:t>and the river </a:t>
            </a:r>
            <a:r>
              <a:rPr lang="en-US" dirty="0" smtClean="0"/>
              <a:t>segments </a:t>
            </a:r>
            <a:r>
              <a:rPr lang="en-US" dirty="0"/>
              <a:t>(ECDIS)</a:t>
            </a:r>
          </a:p>
        </p:txBody>
      </p:sp>
      <p:sp>
        <p:nvSpPr>
          <p:cNvPr id="8" name="Slide Number Placeholder 7"/>
          <p:cNvSpPr>
            <a:spLocks noGrp="1"/>
          </p:cNvSpPr>
          <p:nvPr>
            <p:ph type="sldNum" sz="quarter" idx="4"/>
          </p:nvPr>
        </p:nvSpPr>
        <p:spPr/>
        <p:txBody>
          <a:bodyPr/>
          <a:lstStyle/>
          <a:p>
            <a:fld id="{CE9405B8-4521-4768-926D-5AD4EBF8795D}" type="slidenum">
              <a:rPr lang="en-US" smtClean="0">
                <a:solidFill>
                  <a:srgbClr val="294E8A">
                    <a:tint val="75000"/>
                  </a:srgbClr>
                </a:solidFill>
              </a:rPr>
              <a:pPr/>
              <a:t>9</a:t>
            </a:fld>
            <a:endParaRPr lang="en-US">
              <a:solidFill>
                <a:srgbClr val="294E8A">
                  <a:tint val="75000"/>
                </a:srgbClr>
              </a:solidFill>
            </a:endParaRPr>
          </a:p>
        </p:txBody>
      </p:sp>
      <p:sp>
        <p:nvSpPr>
          <p:cNvPr id="9" name="Text Placeholder 3"/>
          <p:cNvSpPr>
            <a:spLocks noGrp="1"/>
          </p:cNvSpPr>
          <p:nvPr>
            <p:ph type="body" sz="quarter" idx="12"/>
          </p:nvPr>
        </p:nvSpPr>
        <p:spPr>
          <a:xfrm>
            <a:off x="232277" y="560298"/>
            <a:ext cx="3759160" cy="1109476"/>
          </a:xfrm>
        </p:spPr>
        <p:txBody>
          <a:bodyPr/>
          <a:lstStyle/>
          <a:p>
            <a:pPr marL="36000" indent="0"/>
            <a:r>
              <a:rPr lang="en-US" dirty="0"/>
              <a:t>ECDIS with e-Navigation functions is elaborated to 7* marine and 5** river </a:t>
            </a:r>
            <a:r>
              <a:rPr lang="en-US" dirty="0" smtClean="0"/>
              <a:t>vessels</a:t>
            </a:r>
            <a:endParaRPr lang="ru-RU" dirty="0" smtClean="0"/>
          </a:p>
          <a:p>
            <a:pPr marL="36000" indent="0"/>
            <a:endParaRPr lang="ru-RU" sz="1000" dirty="0"/>
          </a:p>
          <a:p>
            <a:pPr marL="36000" indent="0"/>
            <a:r>
              <a:rPr lang="en-US" sz="1200" dirty="0"/>
              <a:t>* North-Western Basin Branch FSUE “</a:t>
            </a:r>
            <a:r>
              <a:rPr lang="en-US" sz="1200" dirty="0" err="1"/>
              <a:t>Rosmorport</a:t>
            </a:r>
            <a:r>
              <a:rPr lang="en-US" sz="1200" dirty="0"/>
              <a:t>”</a:t>
            </a:r>
          </a:p>
          <a:p>
            <a:pPr marL="36000" indent="0"/>
            <a:r>
              <a:rPr lang="en-US" sz="1200" dirty="0"/>
              <a:t>** </a:t>
            </a:r>
            <a:r>
              <a:rPr lang="en-US" sz="1200" dirty="0" smtClean="0"/>
              <a:t>Inland </a:t>
            </a:r>
            <a:r>
              <a:rPr lang="en-US" sz="1200" dirty="0"/>
              <a:t>waterways administration "</a:t>
            </a:r>
            <a:r>
              <a:rPr lang="en-US" sz="1200" dirty="0" err="1"/>
              <a:t>Volgo-Balt</a:t>
            </a:r>
            <a:r>
              <a:rPr lang="en-US" sz="1200" dirty="0"/>
              <a:t>"</a:t>
            </a:r>
          </a:p>
          <a:p>
            <a:pPr marL="36000" indent="0"/>
            <a:endParaRPr lang="en-US"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852" y="709544"/>
            <a:ext cx="4756909" cy="1327096"/>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8691" y="2678621"/>
            <a:ext cx="4762070" cy="1342782"/>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772" y="3351968"/>
            <a:ext cx="3312665" cy="1338869"/>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277" y="1810253"/>
            <a:ext cx="3312665" cy="1253292"/>
          </a:xfrm>
          <a:prstGeom prst="rect">
            <a:avLst/>
          </a:prstGeom>
        </p:spPr>
      </p:pic>
      <p:sp>
        <p:nvSpPr>
          <p:cNvPr id="14" name="Text Placeholder 3"/>
          <p:cNvSpPr>
            <a:spLocks noGrp="1"/>
          </p:cNvSpPr>
          <p:nvPr>
            <p:ph type="body" sz="quarter" idx="12"/>
          </p:nvPr>
        </p:nvSpPr>
        <p:spPr>
          <a:xfrm>
            <a:off x="4739784" y="4085710"/>
            <a:ext cx="3559884" cy="311973"/>
          </a:xfrm>
        </p:spPr>
        <p:txBody>
          <a:bodyPr/>
          <a:lstStyle/>
          <a:p>
            <a:pPr marL="36000" indent="0" algn="ctr"/>
            <a:r>
              <a:rPr lang="en-US" sz="1200" dirty="0"/>
              <a:t>Examples of river vessels bridges</a:t>
            </a:r>
          </a:p>
        </p:txBody>
      </p:sp>
      <p:sp>
        <p:nvSpPr>
          <p:cNvPr id="15" name="Text Placeholder 3"/>
          <p:cNvSpPr>
            <a:spLocks noGrp="1"/>
          </p:cNvSpPr>
          <p:nvPr>
            <p:ph type="body" sz="quarter" idx="12"/>
          </p:nvPr>
        </p:nvSpPr>
        <p:spPr>
          <a:xfrm>
            <a:off x="4804006" y="2074729"/>
            <a:ext cx="3559884" cy="311973"/>
          </a:xfrm>
        </p:spPr>
        <p:txBody>
          <a:bodyPr/>
          <a:lstStyle/>
          <a:p>
            <a:pPr marL="36000" indent="0" algn="ctr"/>
            <a:r>
              <a:rPr lang="en-US" sz="1200" dirty="0"/>
              <a:t>Examples of </a:t>
            </a:r>
            <a:r>
              <a:rPr lang="en-US" sz="1200" dirty="0" smtClean="0"/>
              <a:t>marine </a:t>
            </a:r>
            <a:r>
              <a:rPr lang="en-US" sz="1200" dirty="0"/>
              <a:t>vessels bridges</a:t>
            </a:r>
          </a:p>
        </p:txBody>
      </p:sp>
      <p:sp>
        <p:nvSpPr>
          <p:cNvPr id="17" name="Text Placeholder 3"/>
          <p:cNvSpPr>
            <a:spLocks noGrp="1"/>
          </p:cNvSpPr>
          <p:nvPr>
            <p:ph type="body" sz="quarter" idx="12"/>
          </p:nvPr>
        </p:nvSpPr>
        <p:spPr>
          <a:xfrm>
            <a:off x="136194" y="3068699"/>
            <a:ext cx="3559884" cy="185220"/>
          </a:xfrm>
        </p:spPr>
        <p:txBody>
          <a:bodyPr/>
          <a:lstStyle/>
          <a:p>
            <a:pPr marL="36000" indent="0" algn="ctr"/>
            <a:r>
              <a:rPr lang="en-US" sz="1200" dirty="0" smtClean="0"/>
              <a:t>Sea icebreaker "Captain </a:t>
            </a:r>
            <a:r>
              <a:rPr lang="en-US" sz="1200" dirty="0" err="1" smtClean="0"/>
              <a:t>Zarubin</a:t>
            </a:r>
            <a:r>
              <a:rPr lang="en-US" sz="1200" dirty="0" smtClean="0"/>
              <a:t>"</a:t>
            </a:r>
            <a:endParaRPr lang="en-US" sz="1200" dirty="0"/>
          </a:p>
        </p:txBody>
      </p:sp>
      <p:sp>
        <p:nvSpPr>
          <p:cNvPr id="18" name="Text Placeholder 3"/>
          <p:cNvSpPr>
            <a:spLocks noGrp="1"/>
          </p:cNvSpPr>
          <p:nvPr>
            <p:ph type="body" sz="quarter" idx="12"/>
          </p:nvPr>
        </p:nvSpPr>
        <p:spPr>
          <a:xfrm>
            <a:off x="457305" y="4703070"/>
            <a:ext cx="3559884" cy="185220"/>
          </a:xfrm>
        </p:spPr>
        <p:txBody>
          <a:bodyPr/>
          <a:lstStyle/>
          <a:p>
            <a:pPr marL="36000" indent="0" algn="ctr"/>
            <a:r>
              <a:rPr lang="en-US" sz="1200" dirty="0"/>
              <a:t>River Tugboat "MB-1219"</a:t>
            </a:r>
          </a:p>
        </p:txBody>
      </p:sp>
    </p:spTree>
    <p:extLst>
      <p:ext uri="{BB962C8B-B14F-4D97-AF65-F5344CB8AC3E}">
        <p14:creationId xmlns:p14="http://schemas.microsoft.com/office/powerpoint/2010/main" val="2602290509"/>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ca6bf3abc8c515d48857a5c5328843bb275e6"/>
</p:tagLst>
</file>

<file path=ppt/theme/theme1.xml><?xml version="1.0" encoding="utf-8"?>
<a:theme xmlns:a="http://schemas.openxmlformats.org/drawingml/2006/main" name="TransasPresent">
  <a:themeElements>
    <a:clrScheme name="Transas">
      <a:dk1>
        <a:srgbClr val="294E8A"/>
      </a:dk1>
      <a:lt1>
        <a:sysClr val="window" lastClr="FFFFFF"/>
      </a:lt1>
      <a:dk2>
        <a:srgbClr val="294E8A"/>
      </a:dk2>
      <a:lt2>
        <a:srgbClr val="FFFFFF"/>
      </a:lt2>
      <a:accent1>
        <a:srgbClr val="294E8A"/>
      </a:accent1>
      <a:accent2>
        <a:srgbClr val="C0504D"/>
      </a:accent2>
      <a:accent3>
        <a:srgbClr val="9BBB59"/>
      </a:accent3>
      <a:accent4>
        <a:srgbClr val="8064A2"/>
      </a:accent4>
      <a:accent5>
        <a:srgbClr val="4BACC6"/>
      </a:accent5>
      <a:accent6>
        <a:srgbClr val="F79646"/>
      </a:accent6>
      <a:hlink>
        <a:srgbClr val="0091C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9C062CB00EA9764099B7FF4B626CE852" ma:contentTypeVersion="0" ma:contentTypeDescription="Создание документа." ma:contentTypeScope="" ma:versionID="94a041ec2e40b25b2a17d23ce47024be">
  <xsd:schema xmlns:xsd="http://www.w3.org/2001/XMLSchema" xmlns:xs="http://www.w3.org/2001/XMLSchema" xmlns:p="http://schemas.microsoft.com/office/2006/metadata/properties" targetNamespace="http://schemas.microsoft.com/office/2006/metadata/properties" ma:root="true" ma:fieldsID="89d58f4857a619b7c345529988bca39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305452E-9F5A-49EA-B785-7417512FBC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E093B48-3BFF-48C5-9467-C4D35CE634DA}">
  <ds:schemaRefs>
    <ds:schemaRef ds:uri="http://schemas.microsoft.com/sharepoint/v3/contenttype/forms"/>
  </ds:schemaRefs>
</ds:datastoreItem>
</file>

<file path=customXml/itemProps3.xml><?xml version="1.0" encoding="utf-8"?>
<ds:datastoreItem xmlns:ds="http://schemas.openxmlformats.org/officeDocument/2006/customXml" ds:itemID="{190870C2-A331-48BE-A9FB-03D4EA53A9B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21424</TotalTime>
  <Words>1484</Words>
  <Application>Microsoft Office PowerPoint</Application>
  <PresentationFormat>Экран (16:9)</PresentationFormat>
  <Paragraphs>156</Paragraphs>
  <Slides>17</Slides>
  <Notes>15</Notes>
  <HiddenSlides>0</HiddenSlides>
  <MMClips>0</MMClips>
  <ScaleCrop>false</ScaleCrop>
  <HeadingPairs>
    <vt:vector size="8" baseType="variant">
      <vt:variant>
        <vt:lpstr>Использованные шрифты</vt:lpstr>
      </vt:variant>
      <vt:variant>
        <vt:i4>4</vt:i4>
      </vt:variant>
      <vt:variant>
        <vt:lpstr>Тема</vt:lpstr>
      </vt:variant>
      <vt:variant>
        <vt:i4>1</vt:i4>
      </vt:variant>
      <vt:variant>
        <vt:lpstr>Внедренные серверы OLE</vt:lpstr>
      </vt:variant>
      <vt:variant>
        <vt:i4>0</vt:i4>
      </vt:variant>
      <vt:variant>
        <vt:lpstr>Заголовки слайдов</vt:lpstr>
      </vt:variant>
      <vt:variant>
        <vt:i4>17</vt:i4>
      </vt:variant>
    </vt:vector>
  </HeadingPairs>
  <TitlesOfParts>
    <vt:vector size="22" baseType="lpstr">
      <vt:lpstr>Arial</vt:lpstr>
      <vt:lpstr>Calibri</vt:lpstr>
      <vt:lpstr>Segoe UI</vt:lpstr>
      <vt:lpstr>Wingdings</vt:lpstr>
      <vt:lpstr>TransasPresent</vt:lpstr>
      <vt:lpstr>The first e-Navigation testbed in Russia  «Hermitage»: subtotals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Dmitriev Alex</dc:creator>
  <cp:lastModifiedBy>Dell</cp:lastModifiedBy>
  <cp:revision>907</cp:revision>
  <cp:lastPrinted>2019-02-04T14:10:58Z</cp:lastPrinted>
  <dcterms:created xsi:type="dcterms:W3CDTF">2011-11-25T10:22:43Z</dcterms:created>
  <dcterms:modified xsi:type="dcterms:W3CDTF">2019-02-05T18:36:07Z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0x0101009C062CB00EA9764099B7FF4B626CE852</vt:lpwstr>
  </property>
</Properties>
</file>