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  <p:sldMasterId id="2147483709" r:id="rId4"/>
  </p:sldMasterIdLst>
  <p:notesMasterIdLst>
    <p:notesMasterId r:id="rId16"/>
  </p:notesMasterIdLst>
  <p:handoutMasterIdLst>
    <p:handoutMasterId r:id="rId17"/>
  </p:handoutMasterIdLst>
  <p:sldIdLst>
    <p:sldId id="282" r:id="rId5"/>
    <p:sldId id="314" r:id="rId6"/>
    <p:sldId id="316" r:id="rId7"/>
    <p:sldId id="315" r:id="rId8"/>
    <p:sldId id="317" r:id="rId9"/>
    <p:sldId id="318" r:id="rId10"/>
    <p:sldId id="319" r:id="rId11"/>
    <p:sldId id="320" r:id="rId12"/>
    <p:sldId id="321" r:id="rId13"/>
    <p:sldId id="323" r:id="rId14"/>
    <p:sldId id="322" r:id="rId15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71" autoAdjust="0"/>
  </p:normalViewPr>
  <p:slideViewPr>
    <p:cSldViewPr>
      <p:cViewPr varScale="1">
        <p:scale>
          <a:sx n="74" d="100"/>
          <a:sy n="74" d="100"/>
        </p:scale>
        <p:origin x="145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DF81C150-0C25-4BE8-AF23-F58B6523BF54}" type="datetimeFigureOut">
              <a:rPr lang="en-GB" smtClean="0"/>
              <a:t>24/11/2014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CB40FEB-51FB-466F-9547-70CDAC9DAC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9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0ABB1C9B-78FF-4639-8571-D076D3CBD0C1}" type="datetimeFigureOut">
              <a:rPr lang="en-US" smtClean="0"/>
              <a:pPr/>
              <a:t>11/24/2014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9C69CE1-47DD-44FA-9C25-ECF1E2E4A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5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C890C-A472-7948-BD88-E407CB5895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519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5E1DB-6B91-47E8-9112-4E9C3A756BBD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19EF7-503D-40F6-92F2-6669AB423785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032B8-D033-4EAB-8BF0-4DABA043BF1B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05C7-B3A1-4F35-8441-6A68339F61F5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17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8173-050D-4A75-A541-B2EC28CAB23C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84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45C8F-B8ED-4CFC-8AC4-6EE1C85F6B2E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1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F689A-64B1-4645-A66F-6F678B3E4FE1}" type="datetime1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40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61FA9-7C78-4B92-A92A-A682B64E3CC6}" type="datetime1">
              <a:rPr lang="en-GB" smtClean="0"/>
              <a:t>24/11/2014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42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16473-FB48-4981-B515-F6843DC56C10}" type="datetime1">
              <a:rPr lang="en-GB" smtClean="0"/>
              <a:t>24/11/2014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869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97864-AFBF-4592-9F02-C690DB79797E}" type="datetime1">
              <a:rPr lang="en-GB" smtClean="0"/>
              <a:t>24/11/2014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03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4B79-FF9B-4FAF-B599-3122A532A3BB}" type="datetime1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4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62656-7AAF-428C-9618-E411697D0C33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55FE7-5DCF-4AD0-86F8-C36DDB6CD5F2}" type="datetime1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066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EF69E-A067-40EC-A491-E2F9BF7233F2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05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3A171-6627-427B-8F89-BF58432239EB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47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C1338-7B4E-49ED-A890-2064E87A2C54}" type="datetime1">
              <a:rPr lang="en-GB" smtClean="0"/>
              <a:t>24/11/2014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693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A8CC3-08C4-4B01-AE3E-B103AF87F909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65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8F691-B40F-4A83-AE3D-5B5E935E6901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98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954F-9D0F-487B-950F-745A90FB9440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867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4A45-FFC7-4B6C-AE51-526F148777D2}" type="datetime1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25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0B837-0923-4B53-8E45-CC5135B7B05E}" type="datetime1">
              <a:rPr lang="en-GB" smtClean="0"/>
              <a:t>24/11/2014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94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D0C55-C7C8-4AF7-8D4D-B91811F8B1B9}" type="datetime1">
              <a:rPr lang="en-GB" smtClean="0"/>
              <a:t>24/11/2014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2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0457-7EF1-495D-BF4B-34DDD5BEC984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73B8D-FBC7-47AC-9F85-21C9794014C9}" type="datetime1">
              <a:rPr lang="en-GB" smtClean="0"/>
              <a:t>24/11/2014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096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A3034-6002-431C-9268-663F4E9DA7E3}" type="datetime1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7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86A6F-96E6-4DA5-BCAF-9976E86138DF}" type="datetime1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26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1E62C-D222-48E3-B807-39F5ACF3D765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62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787A6-8E02-491A-B7BE-FCF5EAE94075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469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923F1-E111-4AD8-B645-5DF5B259D004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37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7C6F-FF39-48E1-82F4-4414D8DDFF83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1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1B2B4-ED89-4534-8C66-8E3CC1A26578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57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91A09-68B9-4B4E-BED6-138746A7053F}" type="datetime1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513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D97D9-462D-4BD7-8435-DDB9D2D8E73D}" type="datetime1">
              <a:rPr lang="en-GB" smtClean="0"/>
              <a:t>24/11/2014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CAEC4-49C1-426E-81B3-AD19FDC57602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4AF5-1F87-4053-9B65-4AB8091B3076}" type="datetime1">
              <a:rPr lang="en-GB" smtClean="0"/>
              <a:t>24/11/2014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53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6FE4-3B56-4CAE-B37A-00FA104E6B63}" type="datetime1">
              <a:rPr lang="en-GB" smtClean="0"/>
              <a:t>24/11/2014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79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B1C97-8DDF-49C3-B938-C763578EEB66}" type="datetime1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4048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89CB6-4C79-45A3-A40B-5DE148FD6AC2}" type="datetime1">
              <a:rPr lang="en-GB" smtClean="0"/>
              <a:t>24/11/2014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02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0D530-939C-4977-BA93-12FF2064F1F5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1564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0D15A-D997-49EC-877E-99E41864BB5A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75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0E156-90D9-4A57-A8A7-998DB1045277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64BF8-BBAE-476C-AB60-F56CA9A73B52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278FC-6C22-4F66-916F-6EE3B6A26302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77A96-80E6-4E59-8064-4B679D86ED9D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6C378-8584-4EDD-8C89-E08DEE190B91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C28762-44E0-4D01-B2E2-64BB79EF7702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50331"/>
            <a:ext cx="755452" cy="1039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D73C4-6A70-4F07-BCF2-343025C8511C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5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93CD0-3737-470F-8EB6-C503331215FA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3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45350-71F7-4E16-AEA7-538D0722D48A}" type="datetime1">
              <a:rPr lang="en-GB" smtClean="0"/>
              <a:t>24/11/2014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ARM-1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844825"/>
            <a:ext cx="704106" cy="9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7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494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The IALA World-Wide Academy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7854696" cy="1176536"/>
          </a:xfrm>
        </p:spPr>
        <p:txBody>
          <a:bodyPr/>
          <a:lstStyle/>
          <a:p>
            <a:r>
              <a:rPr lang="en-GB" dirty="0" smtClean="0"/>
              <a:t>Stephen </a:t>
            </a:r>
            <a:r>
              <a:rPr lang="en-GB" dirty="0"/>
              <a:t>Bennett; Programme Manager IALA </a:t>
            </a:r>
            <a:r>
              <a:rPr lang="en-GB" dirty="0" smtClean="0"/>
              <a:t>WWA</a:t>
            </a:r>
          </a:p>
          <a:p>
            <a:r>
              <a:rPr lang="en-GB" dirty="0" smtClean="0"/>
              <a:t>(Vice-Dean from 1 January)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E4AD7-CB6A-4AEE-B46B-C41C8F028D09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356350"/>
            <a:ext cx="5616624" cy="365125"/>
          </a:xfrm>
        </p:spPr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755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r>
              <a:rPr lang="en-GB" dirty="0" smtClean="0"/>
              <a:t>Matters for ARM-1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/>
          </a:bodyPr>
          <a:lstStyle/>
          <a:p>
            <a:r>
              <a:rPr lang="en-GB" dirty="0" smtClean="0"/>
              <a:t>E-141 Edition 3 – termination of Grandfather Clause</a:t>
            </a:r>
          </a:p>
          <a:p>
            <a:pPr lvl="1"/>
            <a:r>
              <a:rPr lang="en-GB" dirty="0" smtClean="0"/>
              <a:t>Output to Council if approved</a:t>
            </a:r>
          </a:p>
          <a:p>
            <a:r>
              <a:rPr lang="en-GB" dirty="0" smtClean="0"/>
              <a:t>IALA WWA.L1.5 – new model course on Historic Lighthouse Projects output from ENG-1</a:t>
            </a:r>
          </a:p>
          <a:p>
            <a:r>
              <a:rPr lang="en-GB" dirty="0" smtClean="0"/>
              <a:t>4 new editions of L2 courses – mainly editorial</a:t>
            </a:r>
          </a:p>
          <a:p>
            <a:r>
              <a:rPr lang="en-GB" dirty="0" smtClean="0"/>
              <a:t>Work plan for 2 new L1 model courses:</a:t>
            </a:r>
          </a:p>
          <a:p>
            <a:pPr lvl="1"/>
            <a:r>
              <a:rPr lang="en-GB" dirty="0" smtClean="0"/>
              <a:t>IALA WWA.L1.6 – Running a PAWSA workshop</a:t>
            </a:r>
          </a:p>
          <a:p>
            <a:pPr lvl="1"/>
            <a:r>
              <a:rPr lang="en-GB" dirty="0" smtClean="0"/>
              <a:t>IALA WWA.L1.4 – Satellite and e-Navigation (for grown-ups)</a:t>
            </a:r>
          </a:p>
          <a:p>
            <a:pPr lvl="1"/>
            <a:r>
              <a:rPr lang="en-GB" dirty="0" smtClean="0"/>
              <a:t>New editions of 4 L1 courses and 33 L2 courses by 2018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E3AF1-9654-45D5-A4CA-F27383330F36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3767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Thank you</a:t>
            </a:r>
            <a:endParaRPr lang="en-GB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Questions?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2C642-6D6B-4609-A702-E05EE1FA042A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0000">
            <a:off x="4437973" y="1228169"/>
            <a:ext cx="2639974" cy="3959962"/>
          </a:xfrm>
        </p:spPr>
      </p:pic>
    </p:spTree>
    <p:extLst>
      <p:ext uri="{BB962C8B-B14F-4D97-AF65-F5344CB8AC3E}">
        <p14:creationId xmlns:p14="http://schemas.microsoft.com/office/powerpoint/2010/main" val="14722569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042276" cy="14351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IALA World-Wide Academy “The Academy”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420888"/>
            <a:ext cx="8042276" cy="39553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</a:t>
            </a:r>
            <a:r>
              <a:rPr lang="en-US" sz="2800" i="1" dirty="0"/>
              <a:t>The IALA World-Wide Academy is the vehicle by which IALA delivers training and capacity </a:t>
            </a:r>
            <a:r>
              <a:rPr lang="en-US" sz="2800" i="1" dirty="0" smtClean="0"/>
              <a:t>building”</a:t>
            </a:r>
          </a:p>
          <a:p>
            <a:r>
              <a:rPr lang="en-AU" sz="2800" dirty="0" smtClean="0"/>
              <a:t>Independently funded by donations and support</a:t>
            </a:r>
          </a:p>
          <a:p>
            <a:r>
              <a:rPr lang="en-AU" sz="2800" dirty="0" smtClean="0"/>
              <a:t>Success 2012-2014 exceeded expectations</a:t>
            </a:r>
          </a:p>
          <a:p>
            <a:r>
              <a:rPr lang="en-AU" sz="2800" dirty="0" smtClean="0"/>
              <a:t>International demand for expanding training and capacity building programme and greater commitments requiring increase in manpower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993F9-4152-4F48-B1DF-DC355764BCD0}" type="datetime1">
              <a:rPr lang="en-GB" smtClean="0"/>
              <a:t>24/11/2014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9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Deliverables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042276" cy="475492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3 levels of AtoN training</a:t>
            </a:r>
          </a:p>
          <a:p>
            <a:pPr lvl="1"/>
            <a:r>
              <a:rPr lang="en-GB" dirty="0" smtClean="0"/>
              <a:t> 1+ - senior management of national authorities</a:t>
            </a:r>
          </a:p>
          <a:p>
            <a:pPr lvl="1"/>
            <a:r>
              <a:rPr lang="en-GB" dirty="0" smtClean="0"/>
              <a:t>1 – AtoN managers</a:t>
            </a:r>
          </a:p>
          <a:p>
            <a:pPr lvl="1"/>
            <a:r>
              <a:rPr lang="en-GB" dirty="0" smtClean="0"/>
              <a:t>2 – AtoN technicians</a:t>
            </a:r>
          </a:p>
          <a:p>
            <a:r>
              <a:rPr lang="en-GB" dirty="0" smtClean="0"/>
              <a:t>4 </a:t>
            </a:r>
            <a:r>
              <a:rPr lang="en-GB" dirty="0"/>
              <a:t>stage capacity building strategy</a:t>
            </a:r>
          </a:p>
          <a:p>
            <a:pPr lvl="1"/>
            <a:r>
              <a:rPr lang="en-GB" dirty="0" smtClean="0"/>
              <a:t>Stage 1 – “Level 1+ awareness” seminars</a:t>
            </a:r>
          </a:p>
          <a:p>
            <a:pPr lvl="1"/>
            <a:r>
              <a:rPr lang="en-GB" dirty="0" smtClean="0"/>
              <a:t>2012 delivered to 74 delegates from 12 target States</a:t>
            </a:r>
          </a:p>
          <a:p>
            <a:pPr lvl="1"/>
            <a:r>
              <a:rPr lang="en-GB" dirty="0" smtClean="0"/>
              <a:t>2013 delivered to 345 delegates from 40 target States</a:t>
            </a:r>
          </a:p>
          <a:p>
            <a:pPr lvl="1"/>
            <a:r>
              <a:rPr lang="en-GB" dirty="0" smtClean="0"/>
              <a:t>2014 expected to 460 delegates from 49 target States</a:t>
            </a:r>
          </a:p>
          <a:p>
            <a:pPr lvl="1"/>
            <a:r>
              <a:rPr lang="en-GB" dirty="0" smtClean="0"/>
              <a:t>Stage 2 – Needs Assessment Missions –</a:t>
            </a:r>
          </a:p>
          <a:p>
            <a:pPr lvl="1"/>
            <a:r>
              <a:rPr lang="en-GB" b="1" dirty="0" smtClean="0"/>
              <a:t>experts wanted!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90B8D-9F3A-43F3-B9F4-629CA0CEC280}" type="datetime1">
              <a:rPr lang="en-GB" smtClean="0"/>
              <a:t>24/11/2014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407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Capacity Building Regions</a:t>
            </a:r>
            <a:br>
              <a:rPr lang="en-GB" dirty="0" smtClean="0"/>
            </a:br>
            <a:r>
              <a:rPr lang="en-GB" dirty="0" smtClean="0"/>
              <a:t>2012 - 2014</a:t>
            </a:r>
            <a:endParaRPr lang="en-GB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93042414"/>
              </p:ext>
            </p:extLst>
          </p:nvPr>
        </p:nvGraphicFramePr>
        <p:xfrm>
          <a:off x="467544" y="1988840"/>
          <a:ext cx="3898776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066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North Indian Ocean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Eastern</a:t>
                      </a:r>
                      <a:r>
                        <a:rPr lang="en-GB" baseline="0" dirty="0" smtClean="0"/>
                        <a:t> Atlantic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Southern Africa and Islands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Meso-America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South-west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ROPME 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Target</a:t>
                      </a:r>
                      <a:r>
                        <a:rPr lang="en-GB" b="1" baseline="0" dirty="0" smtClean="0"/>
                        <a:t> States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78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36912"/>
            <a:ext cx="4151753" cy="311381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8BC3C-956E-4F57-9557-F94507604241}" type="datetime1">
              <a:rPr lang="en-GB" smtClean="0"/>
              <a:t>24/11/2014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05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7260"/>
            <a:ext cx="8229600" cy="55049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Capacity Building Deliverables – 2013-15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120218"/>
              </p:ext>
            </p:extLst>
          </p:nvPr>
        </p:nvGraphicFramePr>
        <p:xfrm>
          <a:off x="467544" y="1196753"/>
          <a:ext cx="7920880" cy="50040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584176"/>
                <a:gridCol w="1656184"/>
                <a:gridCol w="2160240"/>
                <a:gridCol w="1584176"/>
              </a:tblGrid>
              <a:tr h="43204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</a:tr>
              <a:tr h="251180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Stage 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Awareness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Mauritania</a:t>
                      </a:r>
                    </a:p>
                    <a:p>
                      <a:r>
                        <a:rPr lang="en-GB" sz="1600" dirty="0" smtClean="0"/>
                        <a:t>Myanmar</a:t>
                      </a:r>
                    </a:p>
                    <a:p>
                      <a:r>
                        <a:rPr lang="en-GB" sz="1600" dirty="0" smtClean="0"/>
                        <a:t>Riyadh</a:t>
                      </a:r>
                    </a:p>
                    <a:p>
                      <a:r>
                        <a:rPr lang="en-GB" sz="1600" dirty="0" smtClean="0"/>
                        <a:t>Mombasa</a:t>
                      </a:r>
                    </a:p>
                    <a:p>
                      <a:r>
                        <a:rPr lang="en-GB" sz="1600" dirty="0" smtClean="0"/>
                        <a:t>Indonesia - VTS</a:t>
                      </a:r>
                    </a:p>
                    <a:p>
                      <a:r>
                        <a:rPr lang="en-GB" sz="1600" dirty="0" smtClean="0"/>
                        <a:t>Bangkok</a:t>
                      </a:r>
                    </a:p>
                    <a:p>
                      <a:r>
                        <a:rPr lang="en-GB" sz="1600" dirty="0" smtClean="0"/>
                        <a:t>Singapore</a:t>
                      </a:r>
                    </a:p>
                    <a:p>
                      <a:r>
                        <a:rPr lang="en-GB" sz="1600" dirty="0" smtClean="0"/>
                        <a:t>Vanuatu</a:t>
                      </a:r>
                    </a:p>
                    <a:p>
                      <a:r>
                        <a:rPr lang="en-GB" sz="1600" dirty="0" smtClean="0"/>
                        <a:t>St Maarten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Abu Dhabi</a:t>
                      </a:r>
                    </a:p>
                    <a:p>
                      <a:r>
                        <a:rPr lang="en-GB" sz="1600" dirty="0" smtClean="0"/>
                        <a:t>Qatar</a:t>
                      </a:r>
                    </a:p>
                    <a:p>
                      <a:r>
                        <a:rPr lang="en-GB" sz="1600" dirty="0" smtClean="0"/>
                        <a:t>Kandla, India</a:t>
                      </a:r>
                    </a:p>
                    <a:p>
                      <a:r>
                        <a:rPr lang="en-GB" sz="1600" dirty="0" smtClean="0"/>
                        <a:t>Bangkok</a:t>
                      </a:r>
                    </a:p>
                    <a:p>
                      <a:r>
                        <a:rPr lang="en-GB" sz="1600" dirty="0" smtClean="0"/>
                        <a:t>Ghana</a:t>
                      </a:r>
                    </a:p>
                    <a:p>
                      <a:r>
                        <a:rPr lang="en-GB" sz="1600" dirty="0" smtClean="0"/>
                        <a:t>Mozambique</a:t>
                      </a:r>
                    </a:p>
                    <a:p>
                      <a:r>
                        <a:rPr lang="en-GB" sz="1600" dirty="0" smtClean="0"/>
                        <a:t>Indonesia</a:t>
                      </a:r>
                    </a:p>
                    <a:p>
                      <a:r>
                        <a:rPr lang="en-GB" sz="1600" dirty="0" smtClean="0"/>
                        <a:t>Japan</a:t>
                      </a:r>
                    </a:p>
                    <a:p>
                      <a:r>
                        <a:rPr lang="en-GB" sz="1600" dirty="0" smtClean="0"/>
                        <a:t>Malaysia</a:t>
                      </a:r>
                    </a:p>
                    <a:p>
                      <a:r>
                        <a:rPr lang="en-GB" sz="1600" dirty="0" smtClean="0"/>
                        <a:t>Mexico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Programme nearing completion</a:t>
                      </a:r>
                      <a:r>
                        <a:rPr lang="en-GB" sz="1600" dirty="0" smtClean="0"/>
                        <a:t>: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Cook Is</a:t>
                      </a:r>
                    </a:p>
                    <a:p>
                      <a:r>
                        <a:rPr lang="en-GB" sz="1600" dirty="0" smtClean="0"/>
                        <a:t>Abu Dhabi</a:t>
                      </a:r>
                    </a:p>
                    <a:p>
                      <a:r>
                        <a:rPr lang="en-GB" sz="1600" dirty="0" smtClean="0"/>
                        <a:t>Panama</a:t>
                      </a:r>
                    </a:p>
                    <a:p>
                      <a:r>
                        <a:rPr lang="en-GB" sz="1600" dirty="0" smtClean="0"/>
                        <a:t>West Africa</a:t>
                      </a:r>
                    </a:p>
                    <a:p>
                      <a:r>
                        <a:rPr lang="en-GB" sz="1600" dirty="0" smtClean="0"/>
                        <a:t>Caribbean</a:t>
                      </a:r>
                      <a:endParaRPr lang="en-GB" sz="1600" dirty="0"/>
                    </a:p>
                  </a:txBody>
                  <a:tcPr/>
                </a:tc>
              </a:tr>
              <a:tr h="8985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Stage 2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Needs assessment technical</a:t>
                      </a:r>
                      <a:r>
                        <a:rPr lang="en-GB" sz="1600" baseline="0" dirty="0" smtClean="0"/>
                        <a:t> visits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Mauritius</a:t>
                      </a:r>
                    </a:p>
                    <a:p>
                      <a:r>
                        <a:rPr lang="en-GB" sz="1600" dirty="0" smtClean="0"/>
                        <a:t>Cameroon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Fiji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Comoros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Vietnam 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Trinidad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Brunei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Myanmar</a:t>
                      </a: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Ivory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Coast</a:t>
                      </a: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Congo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Timor Leste</a:t>
                      </a:r>
                      <a:endParaRPr lang="en-GB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Madagascar</a:t>
                      </a:r>
                    </a:p>
                    <a:p>
                      <a:r>
                        <a:rPr lang="en-GB" sz="1600" baseline="0" dirty="0" smtClean="0"/>
                        <a:t>SW Pacific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5399-F5E4-4529-879B-96E8C4BC29EE}" type="datetime1">
              <a:rPr lang="en-GB" smtClean="0"/>
              <a:t>24/11/2014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4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518372"/>
            <a:ext cx="4618856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Training Update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43205891"/>
              </p:ext>
            </p:extLst>
          </p:nvPr>
        </p:nvGraphicFramePr>
        <p:xfrm>
          <a:off x="395536" y="1268760"/>
          <a:ext cx="4680520" cy="5402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8896"/>
                <a:gridCol w="1419496"/>
                <a:gridCol w="1152128"/>
              </a:tblGrid>
              <a:tr h="359830">
                <a:tc>
                  <a:txBody>
                    <a:bodyPr/>
                    <a:lstStyle/>
                    <a:p>
                      <a:r>
                        <a:rPr lang="en-GB" dirty="0" smtClean="0"/>
                        <a:t>Event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March</a:t>
                      </a:r>
                      <a:r>
                        <a:rPr lang="en-GB" baseline="0" dirty="0" smtClean="0"/>
                        <a:t> 2014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Brest; 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2014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Risk</a:t>
                      </a:r>
                      <a:r>
                        <a:rPr lang="en-GB" baseline="0" dirty="0" smtClean="0"/>
                        <a:t> Management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Istanbul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14</a:t>
                      </a:r>
                      <a:endParaRPr lang="en-GB" dirty="0"/>
                    </a:p>
                  </a:txBody>
                  <a:tcPr/>
                </a:tc>
              </a:tr>
              <a:tr h="35983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E-Nav intro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IALA HQ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Nov 14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July 2015</a:t>
                      </a:r>
                      <a:endParaRPr lang="en-GB" dirty="0"/>
                    </a:p>
                  </a:txBody>
                  <a:tcPr/>
                </a:tc>
              </a:tr>
              <a:tr h="8872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L1 AtoN Manager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Wenzhou China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Sep </a:t>
                      </a:r>
                      <a:r>
                        <a:rPr lang="en-GB" smtClean="0"/>
                        <a:t>2015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L1 AtoN Manager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Brest; IALA HQ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2015</a:t>
                      </a:r>
                      <a:endParaRPr lang="en-GB" dirty="0"/>
                    </a:p>
                  </a:txBody>
                  <a:tcPr/>
                </a:tc>
              </a:tr>
              <a:tr h="621076">
                <a:tc>
                  <a:txBody>
                    <a:bodyPr/>
                    <a:lstStyle/>
                    <a:p>
                      <a:r>
                        <a:rPr lang="en-GB" dirty="0" smtClean="0"/>
                        <a:t>Risk Management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East Asia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Oct 15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905" y="3356992"/>
            <a:ext cx="3570485" cy="26778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401B-2240-48A9-9EFD-CEF297335B63}" type="datetime1">
              <a:rPr lang="en-GB" smtClean="0"/>
              <a:t>24/11/2014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6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8720"/>
            <a:ext cx="3024336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1853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7920880" cy="9719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Capacity Building – Master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4" y="1608083"/>
            <a:ext cx="5080562" cy="4792716"/>
          </a:xfrm>
        </p:spPr>
        <p:txBody>
          <a:bodyPr>
            <a:noAutofit/>
          </a:bodyPr>
          <a:lstStyle/>
          <a:p>
            <a:r>
              <a:rPr lang="en-GB" sz="2400" dirty="0" smtClean="0"/>
              <a:t>Success 2012 – 2014 resulted in removal of 5 States </a:t>
            </a:r>
            <a:r>
              <a:rPr lang="en-GB" sz="2400" dirty="0"/>
              <a:t>from </a:t>
            </a:r>
            <a:r>
              <a:rPr lang="en-GB" sz="2400" dirty="0" smtClean="0"/>
              <a:t>2012 target list</a:t>
            </a:r>
          </a:p>
          <a:p>
            <a:r>
              <a:rPr lang="en-GB" sz="2400" dirty="0" smtClean="0"/>
              <a:t>Demand for Stage 2 visits and Level 1 training increasing</a:t>
            </a:r>
            <a:endParaRPr lang="en-GB" sz="2400" dirty="0"/>
          </a:p>
          <a:p>
            <a:r>
              <a:rPr lang="en-GB" sz="2400" dirty="0" smtClean="0"/>
              <a:t>Increased demand requires new Master Plan </a:t>
            </a:r>
            <a:r>
              <a:rPr lang="en-GB" sz="2400" dirty="0"/>
              <a:t>2015 </a:t>
            </a:r>
            <a:r>
              <a:rPr lang="en-GB" sz="2400" dirty="0" smtClean="0"/>
              <a:t>– 2019</a:t>
            </a:r>
          </a:p>
          <a:p>
            <a:r>
              <a:rPr lang="en-GB" sz="2400" dirty="0" smtClean="0"/>
              <a:t>Review of target States based on least developed and developing nations resulted in new total of 69 target States</a:t>
            </a:r>
          </a:p>
          <a:p>
            <a:endParaRPr lang="en-GB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4171" y="2585656"/>
            <a:ext cx="3162029" cy="2254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8C1DB-36DF-473A-AF09-563B1F3A23D2}" type="datetime1">
              <a:rPr lang="en-GB" smtClean="0"/>
              <a:t>24/11/2014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91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r>
              <a:rPr lang="en-GB" dirty="0" smtClean="0"/>
              <a:t>Target States 2015</a:t>
            </a:r>
            <a:endParaRPr lang="en-GB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93855915"/>
              </p:ext>
            </p:extLst>
          </p:nvPr>
        </p:nvGraphicFramePr>
        <p:xfrm>
          <a:off x="323528" y="2276872"/>
          <a:ext cx="3395661" cy="3506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012"/>
                <a:gridCol w="125664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Anglophone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Francophone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Near 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 East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1889">
                <a:tc>
                  <a:txBody>
                    <a:bodyPr/>
                    <a:lstStyle/>
                    <a:p>
                      <a:r>
                        <a:rPr lang="en-GB" dirty="0" smtClean="0"/>
                        <a:t>South West 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 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States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69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DDF9-EC5E-43ED-8C6E-FC5F8F8A5F6A}" type="datetime1">
              <a:rPr lang="en-GB" smtClean="0"/>
              <a:t>24/11/2014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8</a:t>
            </a:fld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81687" y="1619113"/>
            <a:ext cx="3425494" cy="4741012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330228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 2015 - 2019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2276872"/>
            <a:ext cx="8042276" cy="3714024"/>
          </a:xfrm>
        </p:spPr>
        <p:txBody>
          <a:bodyPr>
            <a:normAutofit/>
          </a:bodyPr>
          <a:lstStyle/>
          <a:p>
            <a:pPr lvl="0"/>
            <a:r>
              <a:rPr lang="en-GB" dirty="0" smtClean="0"/>
              <a:t>New </a:t>
            </a:r>
            <a:r>
              <a:rPr lang="en-GB" dirty="0"/>
              <a:t>capacity building </a:t>
            </a:r>
            <a:r>
              <a:rPr lang="en-GB" dirty="0" smtClean="0"/>
              <a:t>High </a:t>
            </a:r>
            <a:r>
              <a:rPr lang="en-GB" dirty="0"/>
              <a:t>Level visits to key target States by </a:t>
            </a:r>
            <a:r>
              <a:rPr lang="en-GB" dirty="0" smtClean="0"/>
              <a:t>Secretary-General </a:t>
            </a:r>
            <a:r>
              <a:rPr lang="en-GB" dirty="0"/>
              <a:t>and the Dean</a:t>
            </a:r>
          </a:p>
          <a:p>
            <a:pPr lvl="0"/>
            <a:r>
              <a:rPr lang="en-GB" dirty="0"/>
              <a:t>Steady increase in targeted </a:t>
            </a:r>
            <a:r>
              <a:rPr lang="en-GB" dirty="0" smtClean="0"/>
              <a:t>capacity building awareness and technical visits</a:t>
            </a:r>
          </a:p>
          <a:p>
            <a:r>
              <a:rPr lang="en-GB" dirty="0" smtClean="0"/>
              <a:t>Regional training developments to be facilitated</a:t>
            </a:r>
          </a:p>
          <a:p>
            <a:r>
              <a:rPr lang="en-GB" dirty="0" smtClean="0"/>
              <a:t>New </a:t>
            </a:r>
            <a:r>
              <a:rPr lang="en-GB" dirty="0"/>
              <a:t>full time member of staff based at IALA </a:t>
            </a:r>
            <a:r>
              <a:rPr lang="en-GB" dirty="0" smtClean="0"/>
              <a:t>HQ to manage increased tasking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0BF57-E381-4FF6-940A-FAD92A935E38}" type="datetime1">
              <a:rPr lang="en-GB" smtClean="0"/>
              <a:t>24/11/2014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ARM-1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02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1456</TotalTime>
  <Words>618</Words>
  <Application>Microsoft Office PowerPoint</Application>
  <PresentationFormat>On-screen Show (4:3)</PresentationFormat>
  <Paragraphs>187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Constantia</vt:lpstr>
      <vt:lpstr>Wingdings 2</vt:lpstr>
      <vt:lpstr>Flow</vt:lpstr>
      <vt:lpstr>Custom Design</vt:lpstr>
      <vt:lpstr>1_Custom Design</vt:lpstr>
      <vt:lpstr>2_Custom Design</vt:lpstr>
      <vt:lpstr>The IALA World-Wide Academy</vt:lpstr>
      <vt:lpstr>The IALA World-Wide Academy “The Academy”</vt:lpstr>
      <vt:lpstr>Deliverables</vt:lpstr>
      <vt:lpstr>Capacity Building Regions 2012 - 2014</vt:lpstr>
      <vt:lpstr>Capacity Building Deliverables – 2013-15</vt:lpstr>
      <vt:lpstr>Training Update</vt:lpstr>
      <vt:lpstr>Capacity Building – Master Plan</vt:lpstr>
      <vt:lpstr>Target States 2015</vt:lpstr>
      <vt:lpstr>Outlook 2015 - 2019</vt:lpstr>
      <vt:lpstr>Matters for ARM-1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Training Level 1</dc:title>
  <dc:creator>stephen</dc:creator>
  <cp:lastModifiedBy>Plenary Room</cp:lastModifiedBy>
  <cp:revision>311</cp:revision>
  <cp:lastPrinted>2013-08-12T13:04:02Z</cp:lastPrinted>
  <dcterms:created xsi:type="dcterms:W3CDTF">2010-10-18T11:26:06Z</dcterms:created>
  <dcterms:modified xsi:type="dcterms:W3CDTF">2014-11-24T14:45:31Z</dcterms:modified>
</cp:coreProperties>
</file>