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9.xml" ContentType="application/vnd.openxmlformats-officedocument.presentationml.tags+xml"/>
  <Override PartName="/ppt/tags/tag7.xml" ContentType="application/vnd.openxmlformats-officedocument.presentationml.tags+xml"/>
  <Override PartName="/ppt/tags/tag10.xml" ContentType="application/vnd.openxmlformats-officedocument.presentationml.tags+xml"/>
  <Override PartName="/ppt/tags/tag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5.xml" ContentType="application/vnd.openxmlformats-officedocument.presentationml.tags+xml"/>
  <Override PartName="/ppt/tags/tag6.xml" ContentType="application/vnd.openxmlformats-officedocument.presentationml.tags+xml"/>
  <Override PartName="/ppt/tags/tag11.xml" ContentType="application/vnd.openxmlformats-officedocument.presentationml.tags+xml"/>
  <Override PartName="/ppt/tags/tag4.xml" ContentType="application/vnd.openxmlformats-officedocument.presentationml.tag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84" r:id="rId3"/>
    <p:sldId id="257" r:id="rId4"/>
    <p:sldId id="274" r:id="rId5"/>
    <p:sldId id="288" r:id="rId6"/>
    <p:sldId id="259" r:id="rId7"/>
    <p:sldId id="265" r:id="rId8"/>
    <p:sldId id="260" r:id="rId9"/>
    <p:sldId id="279" r:id="rId10"/>
    <p:sldId id="280" r:id="rId11"/>
    <p:sldId id="286" r:id="rId12"/>
    <p:sldId id="289" r:id="rId13"/>
    <p:sldId id="261" r:id="rId14"/>
    <p:sldId id="263" r:id="rId15"/>
    <p:sldId id="283" r:id="rId16"/>
  </p:sldIdLst>
  <p:sldSz cx="9144000" cy="5143500" type="screen16x9"/>
  <p:notesSz cx="6858000" cy="9144000"/>
  <p:custDataLst>
    <p:tags r:id="rId1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B0D2"/>
    <a:srgbClr val="58C4B8"/>
    <a:srgbClr val="0000FF"/>
    <a:srgbClr val="067ABA"/>
    <a:srgbClr val="15B1B8"/>
    <a:srgbClr val="DDE9E8"/>
    <a:srgbClr val="DFE4E9"/>
    <a:srgbClr val="F2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08"/>
    <p:restoredTop sz="99855" autoAdjust="0"/>
  </p:normalViewPr>
  <p:slideViewPr>
    <p:cSldViewPr snapToGrid="0" snapToObjects="1">
      <p:cViewPr>
        <p:scale>
          <a:sx n="130" d="100"/>
          <a:sy n="130" d="100"/>
        </p:scale>
        <p:origin x="-2910" y="-372"/>
      </p:cViewPr>
      <p:guideLst>
        <p:guide orient="horz" pos="1620"/>
        <p:guide pos="2880"/>
      </p:guideLst>
    </p:cSldViewPr>
  </p:slideViewPr>
  <p:notesTextViewPr>
    <p:cViewPr>
      <p:scale>
        <a:sx n="1" d="1"/>
        <a:sy n="1" d="1"/>
      </p:scale>
      <p:origin x="0" y="0"/>
    </p:cViewPr>
  </p:notesTextViewPr>
  <p:sorterViewPr>
    <p:cViewPr>
      <p:scale>
        <a:sx n="139" d="100"/>
        <a:sy n="139" d="100"/>
      </p:scale>
      <p:origin x="0" y="0"/>
    </p:cViewPr>
  </p:sorterViewPr>
  <p:notesViewPr>
    <p:cSldViewPr snapToGrid="0" snapToObjects="1">
      <p:cViewPr varScale="1">
        <p:scale>
          <a:sx n="83" d="100"/>
          <a:sy n="83" d="100"/>
        </p:scale>
        <p:origin x="-381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9"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CF912-D16B-4D62-9FCB-4B859A060116}" type="datetimeFigureOut">
              <a:rPr lang="zh-CN" altLang="en-US" smtClean="0"/>
              <a:t>2020/9/25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1A219-AFB3-4262-B118-BD901D2AE21C}" type="slidenum">
              <a:rPr lang="zh-CN" altLang="en-US" smtClean="0"/>
              <a:t>‹#›</a:t>
            </a:fld>
            <a:endParaRPr lang="zh-CN" altLang="en-US"/>
          </a:p>
        </p:txBody>
      </p:sp>
    </p:spTree>
    <p:extLst>
      <p:ext uri="{BB962C8B-B14F-4D97-AF65-F5344CB8AC3E}">
        <p14:creationId xmlns:p14="http://schemas.microsoft.com/office/powerpoint/2010/main" val="31869923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0" dirty="0" smtClean="0">
                <a:solidFill>
                  <a:srgbClr val="333333"/>
                </a:solidFill>
                <a:effectLst/>
                <a:latin typeface="Times New Roman"/>
                <a:ea typeface="宋体"/>
              </a:rPr>
              <a:t>Hello everyone, it is my great honor to stand here and attend the performance speech. </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a:t>
            </a:fld>
            <a:endParaRPr lang="zh-CN" altLang="en-US"/>
          </a:p>
        </p:txBody>
      </p:sp>
    </p:spTree>
    <p:extLst>
      <p:ext uri="{BB962C8B-B14F-4D97-AF65-F5344CB8AC3E}">
        <p14:creationId xmlns:p14="http://schemas.microsoft.com/office/powerpoint/2010/main" val="1855632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For example, the </a:t>
            </a:r>
            <a:r>
              <a:rPr lang="en-US" altLang="zh-CN" sz="1200" kern="0" dirty="0" err="1" smtClean="0">
                <a:solidFill>
                  <a:srgbClr val="333333"/>
                </a:solidFill>
                <a:effectLst/>
                <a:latin typeface="Times New Roman"/>
                <a:ea typeface="宋体"/>
                <a:cs typeface="Times New Roman"/>
              </a:rPr>
              <a:t>Laotieshan</a:t>
            </a:r>
            <a:r>
              <a:rPr lang="en-US" altLang="zh-CN" sz="1200" kern="0" dirty="0" smtClean="0">
                <a:solidFill>
                  <a:srgbClr val="333333"/>
                </a:solidFill>
                <a:effectLst/>
                <a:latin typeface="Times New Roman"/>
                <a:ea typeface="宋体"/>
                <a:cs typeface="Times New Roman"/>
              </a:rPr>
              <a:t> lighthouse is equipped with an RBN/DGPS station; AIS base station and VHF base station are added to </a:t>
            </a:r>
            <a:r>
              <a:rPr lang="en-US" altLang="zh-CN" sz="1200" kern="0" dirty="0" err="1" smtClean="0">
                <a:solidFill>
                  <a:srgbClr val="333333"/>
                </a:solidFill>
                <a:effectLst/>
                <a:latin typeface="Times New Roman"/>
                <a:ea typeface="宋体"/>
                <a:cs typeface="Times New Roman"/>
              </a:rPr>
              <a:t>Huaniaoshan</a:t>
            </a:r>
            <a:r>
              <a:rPr lang="en-US" altLang="zh-CN" sz="1200" kern="0" dirty="0" smtClean="0">
                <a:solidFill>
                  <a:srgbClr val="333333"/>
                </a:solidFill>
                <a:effectLst/>
                <a:latin typeface="Times New Roman"/>
                <a:ea typeface="宋体"/>
                <a:cs typeface="Times New Roman"/>
              </a:rPr>
              <a:t> lighthouse. </a:t>
            </a:r>
            <a:r>
              <a:rPr lang="en-US" altLang="zh-CN" sz="1200" kern="0" dirty="0" err="1" smtClean="0">
                <a:solidFill>
                  <a:srgbClr val="333333"/>
                </a:solidFill>
                <a:effectLst/>
                <a:latin typeface="Times New Roman"/>
                <a:ea typeface="宋体"/>
                <a:cs typeface="Times New Roman"/>
              </a:rPr>
              <a:t>Mulantou</a:t>
            </a:r>
            <a:r>
              <a:rPr lang="en-US" altLang="zh-CN" sz="1200" kern="0" dirty="0" smtClean="0">
                <a:solidFill>
                  <a:srgbClr val="333333"/>
                </a:solidFill>
                <a:effectLst/>
                <a:latin typeface="Times New Roman"/>
                <a:ea typeface="宋体"/>
                <a:cs typeface="Times New Roman"/>
              </a:rPr>
              <a:t> lighthouse is equipped with AIS, VTS, and the VHF communication system around the island is installed. </a:t>
            </a:r>
            <a:r>
              <a:rPr lang="en-US" altLang="zh-CN" sz="1200" kern="0" dirty="0" err="1" smtClean="0">
                <a:solidFill>
                  <a:srgbClr val="333333"/>
                </a:solidFill>
                <a:effectLst/>
                <a:latin typeface="Times New Roman"/>
                <a:ea typeface="宋体"/>
                <a:cs typeface="Times New Roman"/>
              </a:rPr>
              <a:t>Dagu</a:t>
            </a:r>
            <a:r>
              <a:rPr lang="en-US" altLang="zh-CN" sz="1200" kern="0" dirty="0" smtClean="0">
                <a:solidFill>
                  <a:srgbClr val="333333"/>
                </a:solidFill>
                <a:effectLst/>
                <a:latin typeface="Times New Roman"/>
                <a:ea typeface="宋体"/>
                <a:cs typeface="Times New Roman"/>
              </a:rPr>
              <a:t> lighthouse has built a communication base station, used to implement  /'</a:t>
            </a:r>
            <a:r>
              <a:rPr lang="en-US" altLang="zh-CN" sz="1200" kern="0" dirty="0" err="1" smtClean="0">
                <a:solidFill>
                  <a:srgbClr val="333333"/>
                </a:solidFill>
                <a:effectLst/>
                <a:latin typeface="Times New Roman"/>
                <a:ea typeface="宋体"/>
                <a:cs typeface="Times New Roman"/>
              </a:rPr>
              <a:t>ɪmplɪm</a:t>
            </a:r>
            <a:r>
              <a:rPr lang="en-US" altLang="zh-CN" sz="1200" kern="0" dirty="0" smtClean="0">
                <a:solidFill>
                  <a:srgbClr val="333333"/>
                </a:solidFill>
                <a:effectLst/>
                <a:latin typeface="Times New Roman"/>
                <a:ea typeface="宋体"/>
                <a:cs typeface="Times New Roman"/>
              </a:rPr>
              <a:t>(ə)</a:t>
            </a:r>
            <a:r>
              <a:rPr lang="en-US" altLang="zh-CN" sz="1200" kern="0" dirty="0" err="1" smtClean="0">
                <a:solidFill>
                  <a:srgbClr val="333333"/>
                </a:solidFill>
                <a:effectLst/>
                <a:latin typeface="Times New Roman"/>
                <a:ea typeface="宋体"/>
                <a:cs typeface="Times New Roman"/>
              </a:rPr>
              <a:t>nt</a:t>
            </a:r>
            <a:r>
              <a:rPr lang="en-US" altLang="zh-CN" sz="1200" kern="0" dirty="0" smtClean="0">
                <a:solidFill>
                  <a:srgbClr val="333333"/>
                </a:solidFill>
                <a:effectLst/>
                <a:latin typeface="Times New Roman"/>
                <a:ea typeface="宋体"/>
                <a:cs typeface="Times New Roman"/>
              </a:rPr>
              <a:t>/  social service. </a:t>
            </a:r>
            <a:endParaRPr lang="zh-CN" altLang="zh-CN" sz="1050" kern="100" dirty="0" smtClean="0">
              <a:solidFill>
                <a:srgbClr val="333333"/>
              </a:solidFill>
              <a:effectLst/>
              <a:latin typeface="Calibri"/>
              <a:ea typeface="宋体"/>
              <a:cs typeface="Times New Roman"/>
            </a:endParaRPr>
          </a:p>
          <a:p>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10</a:t>
            </a:fld>
            <a:endParaRPr lang="zh-CN" altLang="en-US"/>
          </a:p>
        </p:txBody>
      </p:sp>
    </p:spTree>
    <p:extLst>
      <p:ext uri="{BB962C8B-B14F-4D97-AF65-F5344CB8AC3E}">
        <p14:creationId xmlns:p14="http://schemas.microsoft.com/office/powerpoint/2010/main" val="2546426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These traditional lighthouses make full use of their own equipment and human resources to realize the transformation from the traditional single navigation lighting function to the modern comprehensive navigation system.</a:t>
            </a:r>
            <a:endParaRPr lang="zh-CN" altLang="zh-CN" sz="1050" kern="100" dirty="0" smtClean="0">
              <a:solidFill>
                <a:srgbClr val="333333"/>
              </a:solidFill>
              <a:effectLst/>
              <a:latin typeface="Calibri"/>
              <a:ea typeface="宋体"/>
              <a:cs typeface="Times New Roman"/>
            </a:endParaRPr>
          </a:p>
          <a:p>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11</a:t>
            </a:fld>
            <a:endParaRPr lang="zh-CN" altLang="en-US"/>
          </a:p>
        </p:txBody>
      </p:sp>
    </p:spTree>
    <p:extLst>
      <p:ext uri="{BB962C8B-B14F-4D97-AF65-F5344CB8AC3E}">
        <p14:creationId xmlns:p14="http://schemas.microsoft.com/office/powerpoint/2010/main" val="2546426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•Because most lighthouses are located in remote areas, which is not conducive /</a:t>
            </a:r>
            <a:r>
              <a:rPr lang="en-US" altLang="zh-CN" dirty="0" err="1" smtClean="0"/>
              <a:t>kən'djuːsɪv</a:t>
            </a:r>
            <a:r>
              <a:rPr lang="en-US" altLang="zh-CN" dirty="0" smtClean="0"/>
              <a:t>/ to daily maintenance and inspection /</a:t>
            </a:r>
            <a:r>
              <a:rPr lang="en-US" altLang="zh-CN" dirty="0" err="1" smtClean="0"/>
              <a:t>ɪn'spekʃn</a:t>
            </a:r>
            <a:r>
              <a:rPr lang="en-US" altLang="zh-CN" dirty="0" smtClean="0"/>
              <a:t>/, some of them currently adopt the mode of manned /</a:t>
            </a:r>
            <a:r>
              <a:rPr lang="en-US" altLang="zh-CN" dirty="0" err="1" smtClean="0"/>
              <a:t>mænd</a:t>
            </a:r>
            <a:r>
              <a:rPr lang="en-US" altLang="zh-CN" dirty="0" smtClean="0"/>
              <a:t>/ duty. With the development of science and technology, lighthouse departments have gradually carried out intelligent management of lighthouses by means of information technology. At present, telemetry /</a:t>
            </a:r>
            <a:r>
              <a:rPr lang="en-US" altLang="zh-CN" dirty="0" err="1" smtClean="0"/>
              <a:t>tɪ'lemɪtrɪ</a:t>
            </a:r>
            <a:r>
              <a:rPr lang="en-US" altLang="zh-CN" dirty="0" smtClean="0"/>
              <a:t>/ and remote control system, solar power supply system and HD video monitoring /'</a:t>
            </a:r>
            <a:r>
              <a:rPr lang="en-US" altLang="zh-CN" dirty="0" err="1" smtClean="0"/>
              <a:t>mɒnɪtərɪŋ</a:t>
            </a:r>
            <a:r>
              <a:rPr lang="en-US" altLang="zh-CN" dirty="0" smtClean="0"/>
              <a:t>/ system are widely used.</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12</a:t>
            </a:fld>
            <a:endParaRPr lang="zh-CN" altLang="en-US"/>
          </a:p>
        </p:txBody>
      </p:sp>
    </p:spTree>
    <p:extLst>
      <p:ext uri="{BB962C8B-B14F-4D97-AF65-F5344CB8AC3E}">
        <p14:creationId xmlns:p14="http://schemas.microsoft.com/office/powerpoint/2010/main" val="3608882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effectLst/>
                <a:latin typeface="Times New Roman"/>
                <a:ea typeface="宋体"/>
              </a:rPr>
              <a:t>In the last part, let's discuss the</a:t>
            </a:r>
            <a:r>
              <a:rPr lang="en-US" altLang="zh-CN" sz="1200" b="1" dirty="0" smtClean="0">
                <a:effectLst/>
                <a:latin typeface="Times New Roman"/>
                <a:ea typeface="宋体"/>
              </a:rPr>
              <a:t> </a:t>
            </a:r>
            <a:r>
              <a:rPr lang="en-US" altLang="zh-CN" sz="1200" b="1" kern="0" dirty="0" smtClean="0">
                <a:solidFill>
                  <a:srgbClr val="333333"/>
                </a:solidFill>
                <a:effectLst/>
                <a:latin typeface="Times New Roman"/>
                <a:ea typeface="宋体"/>
              </a:rPr>
              <a:t>Configuration</a:t>
            </a:r>
            <a:r>
              <a:rPr lang="en-US" altLang="zh-CN" sz="1000" kern="0" dirty="0" smtClean="0">
                <a:solidFill>
                  <a:srgbClr val="666666"/>
                </a:solidFill>
                <a:effectLst/>
                <a:latin typeface="Arial"/>
                <a:ea typeface="宋体"/>
              </a:rPr>
              <a:t> </a:t>
            </a:r>
            <a:r>
              <a:rPr lang="en-US" altLang="zh-CN" sz="1200" b="1" kern="0" dirty="0" smtClean="0">
                <a:solidFill>
                  <a:srgbClr val="333333"/>
                </a:solidFill>
                <a:effectLst/>
                <a:latin typeface="Times New Roman"/>
                <a:ea typeface="宋体"/>
              </a:rPr>
              <a:t>/</a:t>
            </a:r>
            <a:r>
              <a:rPr lang="en-US" altLang="zh-CN" sz="1200" b="1" kern="0" dirty="0" err="1" smtClean="0">
                <a:solidFill>
                  <a:srgbClr val="333333"/>
                </a:solidFill>
                <a:effectLst/>
                <a:latin typeface="Times New Roman"/>
                <a:ea typeface="宋体"/>
              </a:rPr>
              <a:t>kən,fɪɡjə'reʃən</a:t>
            </a:r>
            <a:r>
              <a:rPr lang="en-US" altLang="zh-CN" sz="1200" b="1" kern="0" dirty="0" smtClean="0">
                <a:solidFill>
                  <a:srgbClr val="333333"/>
                </a:solidFill>
                <a:effectLst/>
                <a:latin typeface="Times New Roman"/>
                <a:ea typeface="宋体"/>
              </a:rPr>
              <a:t>/ scheme /</a:t>
            </a:r>
            <a:r>
              <a:rPr lang="en-US" altLang="zh-CN" sz="1200" b="1" kern="0" dirty="0" err="1" smtClean="0">
                <a:solidFill>
                  <a:srgbClr val="333333"/>
                </a:solidFill>
                <a:effectLst/>
                <a:latin typeface="Times New Roman"/>
                <a:ea typeface="宋体"/>
              </a:rPr>
              <a:t>skiːm</a:t>
            </a:r>
            <a:r>
              <a:rPr lang="en-US" altLang="zh-CN" sz="1200" b="1" kern="0" dirty="0" smtClean="0">
                <a:solidFill>
                  <a:srgbClr val="333333"/>
                </a:solidFill>
                <a:effectLst/>
                <a:latin typeface="Times New Roman"/>
                <a:ea typeface="宋体"/>
              </a:rPr>
              <a:t>/ of modern equipment for traditional lighthouses</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13</a:t>
            </a:fld>
            <a:endParaRPr lang="zh-CN" altLang="en-US"/>
          </a:p>
        </p:txBody>
      </p:sp>
    </p:spTree>
    <p:extLst>
      <p:ext uri="{BB962C8B-B14F-4D97-AF65-F5344CB8AC3E}">
        <p14:creationId xmlns:p14="http://schemas.microsoft.com/office/powerpoint/2010/main" val="2431533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Space and energy are the key issues in the application of modern equipment to traditional lighthouses. We can divide lighthouses into three types: the land lighthouse, the island lighthouse, and the water lighthouse</a:t>
            </a:r>
            <a:endParaRPr lang="zh-CN" altLang="zh-CN" sz="1050" kern="100" dirty="0" smtClean="0">
              <a:solidFill>
                <a:srgbClr val="333333"/>
              </a:solidFill>
              <a:effectLst/>
              <a:latin typeface="Calibri"/>
              <a:ea typeface="宋体"/>
              <a:cs typeface="Times New Roman"/>
            </a:endParaRPr>
          </a:p>
          <a:p>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14</a:t>
            </a:fld>
            <a:endParaRPr lang="zh-CN" altLang="en-US"/>
          </a:p>
        </p:txBody>
      </p:sp>
    </p:spTree>
    <p:extLst>
      <p:ext uri="{BB962C8B-B14F-4D97-AF65-F5344CB8AC3E}">
        <p14:creationId xmlns:p14="http://schemas.microsoft.com/office/powerpoint/2010/main" val="683417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(1)The land lighthouse: can be connected to urban power, has enough extension space, and can basically realize the installation and use of all modern equipment.</a:t>
            </a:r>
            <a:endParaRPr lang="zh-CN" altLang="zh-CN" sz="1050" kern="100" dirty="0" smtClean="0">
              <a:solidFill>
                <a:srgbClr val="333333"/>
              </a:solidFill>
              <a:effectLst/>
              <a:latin typeface="Calibri"/>
              <a:ea typeface="宋体"/>
              <a:cs typeface="Times New Roman"/>
            </a:endParaRPr>
          </a:p>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(2) The Island lighthouse’s space and energy are limited. Small equipment can use solar power systems; Large - scale equipment can use the combination</a:t>
            </a:r>
            <a:r>
              <a:rPr lang="en-US" altLang="zh-CN" sz="1000" kern="0" dirty="0" smtClean="0">
                <a:solidFill>
                  <a:srgbClr val="666666"/>
                </a:solidFill>
                <a:effectLst/>
                <a:latin typeface="Arial"/>
                <a:ea typeface="宋体"/>
                <a:cs typeface="Times New Roman"/>
              </a:rPr>
              <a:t> </a:t>
            </a:r>
            <a:r>
              <a:rPr lang="en-US" altLang="zh-CN" sz="1200" kern="0" dirty="0" smtClean="0">
                <a:solidFill>
                  <a:srgbClr val="333333"/>
                </a:solidFill>
                <a:effectLst/>
                <a:latin typeface="Times New Roman"/>
                <a:ea typeface="宋体"/>
                <a:cs typeface="Times New Roman"/>
              </a:rPr>
              <a:t>/</a:t>
            </a:r>
            <a:r>
              <a:rPr lang="en-US" altLang="zh-CN" sz="1200" kern="0" dirty="0" err="1" smtClean="0">
                <a:solidFill>
                  <a:srgbClr val="333333"/>
                </a:solidFill>
                <a:effectLst/>
                <a:latin typeface="Times New Roman"/>
                <a:ea typeface="宋体"/>
                <a:cs typeface="Times New Roman"/>
              </a:rPr>
              <a:t>kɒmbɪ'neɪʃ</a:t>
            </a:r>
            <a:r>
              <a:rPr lang="en-US" altLang="zh-CN" sz="1200" kern="0" dirty="0" smtClean="0">
                <a:solidFill>
                  <a:srgbClr val="333333"/>
                </a:solidFill>
                <a:effectLst/>
                <a:latin typeface="Times New Roman"/>
                <a:ea typeface="宋体"/>
                <a:cs typeface="Times New Roman"/>
              </a:rPr>
              <a:t>(ə)n/ of solar and diesel</a:t>
            </a:r>
            <a:r>
              <a:rPr lang="en-US" altLang="zh-CN" sz="1000" kern="0" dirty="0" smtClean="0">
                <a:solidFill>
                  <a:srgbClr val="666666"/>
                </a:solidFill>
                <a:effectLst/>
                <a:latin typeface="Arial"/>
                <a:ea typeface="宋体"/>
                <a:cs typeface="Times New Roman"/>
              </a:rPr>
              <a:t> </a:t>
            </a:r>
            <a:r>
              <a:rPr lang="en-US" altLang="zh-CN" sz="1200" kern="0" dirty="0" smtClean="0">
                <a:solidFill>
                  <a:srgbClr val="333333"/>
                </a:solidFill>
                <a:effectLst/>
                <a:latin typeface="Times New Roman"/>
                <a:ea typeface="宋体"/>
                <a:cs typeface="Times New Roman"/>
              </a:rPr>
              <a:t> /'</a:t>
            </a:r>
            <a:r>
              <a:rPr lang="en-US" altLang="zh-CN" sz="1200" kern="0" dirty="0" err="1" smtClean="0">
                <a:solidFill>
                  <a:srgbClr val="333333"/>
                </a:solidFill>
                <a:effectLst/>
                <a:latin typeface="Times New Roman"/>
                <a:ea typeface="宋体"/>
                <a:cs typeface="Times New Roman"/>
              </a:rPr>
              <a:t>diːz</a:t>
            </a:r>
            <a:r>
              <a:rPr lang="en-US" altLang="zh-CN" sz="1200" kern="0" dirty="0" smtClean="0">
                <a:solidFill>
                  <a:srgbClr val="333333"/>
                </a:solidFill>
                <a:effectLst/>
                <a:latin typeface="Times New Roman"/>
                <a:ea typeface="宋体"/>
                <a:cs typeface="Times New Roman"/>
              </a:rPr>
              <a:t>(ə)l/  generators</a:t>
            </a:r>
            <a:r>
              <a:rPr lang="en-US" altLang="zh-CN" sz="1000" kern="0" dirty="0" smtClean="0">
                <a:solidFill>
                  <a:srgbClr val="666666"/>
                </a:solidFill>
                <a:effectLst/>
                <a:latin typeface="Arial"/>
                <a:ea typeface="宋体"/>
                <a:cs typeface="Times New Roman"/>
              </a:rPr>
              <a:t> </a:t>
            </a:r>
            <a:r>
              <a:rPr lang="en-US" altLang="zh-CN" sz="1200" kern="0" dirty="0" smtClean="0">
                <a:solidFill>
                  <a:srgbClr val="333333"/>
                </a:solidFill>
                <a:effectLst/>
                <a:latin typeface="Times New Roman"/>
                <a:ea typeface="宋体"/>
                <a:cs typeface="Times New Roman"/>
              </a:rPr>
              <a:t> /'</a:t>
            </a:r>
            <a:r>
              <a:rPr lang="en-US" altLang="zh-CN" sz="1200" kern="0" dirty="0" err="1" smtClean="0">
                <a:solidFill>
                  <a:srgbClr val="333333"/>
                </a:solidFill>
                <a:effectLst/>
                <a:latin typeface="Times New Roman"/>
                <a:ea typeface="宋体"/>
                <a:cs typeface="Times New Roman"/>
              </a:rPr>
              <a:t>dʒɛnə,retɚ</a:t>
            </a:r>
            <a:r>
              <a:rPr lang="en-US" altLang="zh-CN" sz="1200" kern="0" dirty="0" smtClean="0">
                <a:solidFill>
                  <a:srgbClr val="333333"/>
                </a:solidFill>
                <a:effectLst/>
                <a:latin typeface="Times New Roman"/>
                <a:ea typeface="宋体"/>
                <a:cs typeface="Times New Roman"/>
              </a:rPr>
              <a:t>/  or combined solar and wind power to generate electricity. In terms of space, the tower body and existing buildings should be rationally planned, and necessary modern equipment should be selected for installation.</a:t>
            </a:r>
            <a:endParaRPr lang="zh-CN" altLang="zh-CN" sz="1050" kern="100" dirty="0" smtClean="0">
              <a:effectLst/>
              <a:latin typeface="Calibri"/>
              <a:ea typeface="宋体"/>
              <a:cs typeface="Times New Roman"/>
            </a:endParaRPr>
          </a:p>
          <a:p>
            <a:pPr marL="342900" lvl="0" indent="-342900" algn="just">
              <a:spcAft>
                <a:spcPts val="0"/>
              </a:spcAft>
              <a:buSzPts val="1000"/>
              <a:buFont typeface="Symbol"/>
              <a:buChar char=""/>
              <a:tabLst>
                <a:tab pos="457200" algn="l"/>
              </a:tabLst>
            </a:pPr>
            <a:r>
              <a:rPr lang="en-US" altLang="zh-CN" sz="1200" kern="0" dirty="0" smtClean="0">
                <a:solidFill>
                  <a:srgbClr val="333333"/>
                </a:solidFill>
                <a:effectLst/>
                <a:latin typeface="Times New Roman"/>
                <a:ea typeface="宋体"/>
                <a:cs typeface="Times New Roman"/>
              </a:rPr>
              <a:t>(3) the water lighthouses are similar to the island lighthouses, they mainly rely on the space of the tower to accommodate</a:t>
            </a:r>
            <a:r>
              <a:rPr lang="en-US" altLang="zh-CN" sz="1000" kern="0" dirty="0" smtClean="0">
                <a:solidFill>
                  <a:srgbClr val="666666"/>
                </a:solidFill>
                <a:effectLst/>
                <a:latin typeface="Arial"/>
                <a:ea typeface="宋体"/>
                <a:cs typeface="Times New Roman"/>
              </a:rPr>
              <a:t> </a:t>
            </a:r>
            <a:r>
              <a:rPr lang="en-US" altLang="zh-CN" sz="1200" kern="0" dirty="0" smtClean="0">
                <a:solidFill>
                  <a:srgbClr val="333333"/>
                </a:solidFill>
                <a:effectLst/>
                <a:latin typeface="Times New Roman"/>
                <a:ea typeface="宋体"/>
                <a:cs typeface="Times New Roman"/>
              </a:rPr>
              <a:t> /</a:t>
            </a:r>
            <a:r>
              <a:rPr lang="en-US" altLang="zh-CN" sz="1200" kern="0" dirty="0" err="1" smtClean="0">
                <a:solidFill>
                  <a:srgbClr val="333333"/>
                </a:solidFill>
                <a:effectLst/>
                <a:latin typeface="Times New Roman"/>
                <a:ea typeface="宋体"/>
                <a:cs typeface="Times New Roman"/>
              </a:rPr>
              <a:t>ə'kɒmədeɪt</a:t>
            </a:r>
            <a:r>
              <a:rPr lang="en-US" altLang="zh-CN" sz="1200" kern="0" dirty="0" smtClean="0">
                <a:solidFill>
                  <a:srgbClr val="333333"/>
                </a:solidFill>
                <a:effectLst/>
                <a:latin typeface="Times New Roman"/>
                <a:ea typeface="宋体"/>
                <a:cs typeface="Times New Roman"/>
              </a:rPr>
              <a:t>/ modern equipment.</a:t>
            </a:r>
            <a:endParaRPr lang="zh-CN" altLang="zh-CN" sz="1050" kern="100" dirty="0" smtClean="0">
              <a:solidFill>
                <a:srgbClr val="333333"/>
              </a:solidFill>
              <a:effectLst/>
              <a:latin typeface="Calibri"/>
              <a:ea typeface="宋体"/>
              <a:cs typeface="Times New Roman"/>
            </a:endParaRPr>
          </a:p>
          <a:p>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15</a:t>
            </a:fld>
            <a:endParaRPr lang="zh-CN" altLang="en-US"/>
          </a:p>
        </p:txBody>
      </p:sp>
    </p:spTree>
    <p:extLst>
      <p:ext uri="{BB962C8B-B14F-4D97-AF65-F5344CB8AC3E}">
        <p14:creationId xmlns:p14="http://schemas.microsoft.com/office/powerpoint/2010/main" val="2295769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This topic is mainly developed from the following four aspects(/'</a:t>
            </a:r>
            <a:r>
              <a:rPr lang="en-US" altLang="zh-CN" dirty="0" err="1" smtClean="0"/>
              <a:t>æspekts</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2</a:t>
            </a:fld>
            <a:endParaRPr lang="zh-CN" altLang="en-US"/>
          </a:p>
        </p:txBody>
      </p:sp>
    </p:spTree>
    <p:extLst>
      <p:ext uri="{BB962C8B-B14F-4D97-AF65-F5344CB8AC3E}">
        <p14:creationId xmlns:p14="http://schemas.microsoft.com/office/powerpoint/2010/main" val="2927651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3</a:t>
            </a:fld>
            <a:endParaRPr lang="zh-CN" altLang="en-US"/>
          </a:p>
        </p:txBody>
      </p:sp>
    </p:spTree>
    <p:extLst>
      <p:ext uri="{BB962C8B-B14F-4D97-AF65-F5344CB8AC3E}">
        <p14:creationId xmlns:p14="http://schemas.microsoft.com/office/powerpoint/2010/main" val="3067410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spcAft>
                <a:spcPts val="0"/>
              </a:spcAft>
              <a:buSzPts val="1000"/>
              <a:buFont typeface="Symbol"/>
              <a:buNone/>
              <a:tabLst>
                <a:tab pos="457200" algn="l"/>
              </a:tabLst>
            </a:pP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4</a:t>
            </a:fld>
            <a:endParaRPr lang="zh-CN" altLang="en-US"/>
          </a:p>
        </p:txBody>
      </p:sp>
    </p:spTree>
    <p:extLst>
      <p:ext uri="{BB962C8B-B14F-4D97-AF65-F5344CB8AC3E}">
        <p14:creationId xmlns:p14="http://schemas.microsoft.com/office/powerpoint/2010/main" val="3973908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spcAft>
                <a:spcPts val="0"/>
              </a:spcAft>
              <a:buSzPts val="1000"/>
              <a:buFont typeface="Symbol"/>
              <a:buNone/>
              <a:tabLst>
                <a:tab pos="457200" algn="l"/>
              </a:tabLst>
            </a:pP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5</a:t>
            </a:fld>
            <a:endParaRPr lang="zh-CN" altLang="en-US"/>
          </a:p>
        </p:txBody>
      </p:sp>
    </p:spTree>
    <p:extLst>
      <p:ext uri="{BB962C8B-B14F-4D97-AF65-F5344CB8AC3E}">
        <p14:creationId xmlns:p14="http://schemas.microsoft.com/office/powerpoint/2010/main" val="3973908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6</a:t>
            </a:fld>
            <a:endParaRPr lang="zh-CN" altLang="en-US"/>
          </a:p>
        </p:txBody>
      </p:sp>
    </p:spTree>
    <p:extLst>
      <p:ext uri="{BB962C8B-B14F-4D97-AF65-F5344CB8AC3E}">
        <p14:creationId xmlns:p14="http://schemas.microsoft.com/office/powerpoint/2010/main" val="3362293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•Because most lighthouses are located in remote areas, which is not conducive /</a:t>
            </a:r>
            <a:r>
              <a:rPr lang="en-US" altLang="zh-CN" dirty="0" err="1" smtClean="0"/>
              <a:t>kən'djuːsɪv</a:t>
            </a:r>
            <a:r>
              <a:rPr lang="en-US" altLang="zh-CN" dirty="0" smtClean="0"/>
              <a:t>/ to daily maintenance and inspection /</a:t>
            </a:r>
            <a:r>
              <a:rPr lang="en-US" altLang="zh-CN" dirty="0" err="1" smtClean="0"/>
              <a:t>ɪn'spekʃn</a:t>
            </a:r>
            <a:r>
              <a:rPr lang="en-US" altLang="zh-CN" dirty="0" smtClean="0"/>
              <a:t>/, some of them currently adopt the mode of manned /</a:t>
            </a:r>
            <a:r>
              <a:rPr lang="en-US" altLang="zh-CN" dirty="0" err="1" smtClean="0"/>
              <a:t>mænd</a:t>
            </a:r>
            <a:r>
              <a:rPr lang="en-US" altLang="zh-CN" dirty="0" smtClean="0"/>
              <a:t>/ duty. With the development of science and technology, lighthouse departments have gradually carried out intelligent management of lighthouses by means of information technology. At present, telemetry /</a:t>
            </a:r>
            <a:r>
              <a:rPr lang="en-US" altLang="zh-CN" dirty="0" err="1" smtClean="0"/>
              <a:t>tɪ'lemɪtrɪ</a:t>
            </a:r>
            <a:r>
              <a:rPr lang="en-US" altLang="zh-CN" dirty="0" smtClean="0"/>
              <a:t>/ and remote control system, solar power supply system and HD video monitoring /'</a:t>
            </a:r>
            <a:r>
              <a:rPr lang="en-US" altLang="zh-CN" dirty="0" err="1" smtClean="0"/>
              <a:t>mɒnɪtərɪŋ</a:t>
            </a:r>
            <a:r>
              <a:rPr lang="en-US" altLang="zh-CN" dirty="0" smtClean="0"/>
              <a:t>/ system are widely used.</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7</a:t>
            </a:fld>
            <a:endParaRPr lang="zh-CN" altLang="en-US"/>
          </a:p>
        </p:txBody>
      </p:sp>
    </p:spTree>
    <p:extLst>
      <p:ext uri="{BB962C8B-B14F-4D97-AF65-F5344CB8AC3E}">
        <p14:creationId xmlns:p14="http://schemas.microsoft.com/office/powerpoint/2010/main" val="3608882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0" dirty="0" smtClean="0">
                <a:solidFill>
                  <a:srgbClr val="333333"/>
                </a:solidFill>
                <a:effectLst/>
                <a:latin typeface="Times New Roman"/>
                <a:ea typeface="宋体"/>
              </a:rPr>
              <a:t>We can also achieve the</a:t>
            </a:r>
            <a:r>
              <a:rPr lang="en-US" altLang="zh-CN" sz="1200" b="1" kern="0" dirty="0" smtClean="0">
                <a:solidFill>
                  <a:srgbClr val="333333"/>
                </a:solidFill>
                <a:effectLst/>
                <a:latin typeface="Times New Roman"/>
                <a:ea typeface="宋体"/>
              </a:rPr>
              <a:t> Multi-functional construction of traditional lighthouses with modern equipment</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8</a:t>
            </a:fld>
            <a:endParaRPr lang="zh-CN" altLang="en-US"/>
          </a:p>
        </p:txBody>
      </p:sp>
    </p:spTree>
    <p:extLst>
      <p:ext uri="{BB962C8B-B14F-4D97-AF65-F5344CB8AC3E}">
        <p14:creationId xmlns:p14="http://schemas.microsoft.com/office/powerpoint/2010/main" val="2034299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•In the past few decades, Chinese lighthouse managers have transformed the existing traditional lighthouses, making full use of their tall towers, open surroundings and important geographical  /</a:t>
            </a:r>
            <a:r>
              <a:rPr lang="en-US" altLang="zh-CN" dirty="0" err="1" smtClean="0"/>
              <a:t>dʒɪə'græfɪk</a:t>
            </a:r>
            <a:r>
              <a:rPr lang="en-US" altLang="zh-CN" dirty="0" smtClean="0"/>
              <a:t>(ə)l/ locations, and installing a series of modern equipment to meet their navigational service and social service.</a:t>
            </a:r>
            <a:endParaRPr lang="zh-CN" altLang="en-US" dirty="0"/>
          </a:p>
        </p:txBody>
      </p:sp>
      <p:sp>
        <p:nvSpPr>
          <p:cNvPr id="4" name="灯片编号占位符 3"/>
          <p:cNvSpPr>
            <a:spLocks noGrp="1"/>
          </p:cNvSpPr>
          <p:nvPr>
            <p:ph type="sldNum" sz="quarter" idx="10"/>
          </p:nvPr>
        </p:nvSpPr>
        <p:spPr/>
        <p:txBody>
          <a:bodyPr/>
          <a:lstStyle/>
          <a:p>
            <a:fld id="{A311A219-AFB3-4262-B118-BD901D2AE21C}" type="slidenum">
              <a:rPr lang="zh-CN" altLang="en-US" smtClean="0"/>
              <a:t>9</a:t>
            </a:fld>
            <a:endParaRPr lang="zh-CN" altLang="en-US"/>
          </a:p>
        </p:txBody>
      </p:sp>
    </p:spTree>
    <p:extLst>
      <p:ext uri="{BB962C8B-B14F-4D97-AF65-F5344CB8AC3E}">
        <p14:creationId xmlns:p14="http://schemas.microsoft.com/office/powerpoint/2010/main" val="2546426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kumimoji="1"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FF6DA3B1-F9D2-4905-A183-E26B6093DA84}" type="datetime1">
              <a:rPr kumimoji="1" lang="zh-CN" altLang="en-US" smtClean="0"/>
              <a:t>2020/9/25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7205746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7105253C-9562-4BEF-9462-A8277034E1EE}" type="datetime1">
              <a:rPr kumimoji="1" lang="zh-CN" altLang="en-US" smtClean="0"/>
              <a:t>2020/9/25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23248185"/>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628650" y="273844"/>
            <a:ext cx="5800725" cy="4358879"/>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AC0E43F8-6E89-4C1D-84FA-1C9660BC02C1}" type="datetime1">
              <a:rPr kumimoji="1" lang="zh-CN" altLang="en-US" smtClean="0"/>
              <a:t>2020/9/25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07968940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任意形状 7"/>
          <p:cNvSpPr/>
          <p:nvPr userDrawn="1"/>
        </p:nvSpPr>
        <p:spPr>
          <a:xfrm>
            <a:off x="2511238" y="423582"/>
            <a:ext cx="4276165" cy="655544"/>
          </a:xfrm>
          <a:custGeom>
            <a:avLst/>
            <a:gdLst>
              <a:gd name="connsiteX0" fmla="*/ 174812 w 5701553"/>
              <a:gd name="connsiteY0" fmla="*/ 26894 h 874059"/>
              <a:gd name="connsiteX1" fmla="*/ 0 w 5701553"/>
              <a:gd name="connsiteY1" fmla="*/ 874059 h 874059"/>
              <a:gd name="connsiteX2" fmla="*/ 5499847 w 5701553"/>
              <a:gd name="connsiteY2" fmla="*/ 632012 h 874059"/>
              <a:gd name="connsiteX3" fmla="*/ 5701553 w 5701553"/>
              <a:gd name="connsiteY3" fmla="*/ 0 h 874059"/>
              <a:gd name="connsiteX4" fmla="*/ 174812 w 5701553"/>
              <a:gd name="connsiteY4" fmla="*/ 26894 h 874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1553" h="874059">
                <a:moveTo>
                  <a:pt x="174812" y="26894"/>
                </a:moveTo>
                <a:lnTo>
                  <a:pt x="0" y="874059"/>
                </a:lnTo>
                <a:lnTo>
                  <a:pt x="5499847" y="632012"/>
                </a:lnTo>
                <a:lnTo>
                  <a:pt x="5701553" y="0"/>
                </a:lnTo>
                <a:lnTo>
                  <a:pt x="174812" y="26894"/>
                </a:lnTo>
                <a:close/>
              </a:path>
            </a:pathLst>
          </a:custGeom>
          <a:ln>
            <a:noFill/>
          </a:ln>
          <a:effectLst>
            <a:outerShdw blurRad="50800" dist="762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Tree>
    <p:extLst>
      <p:ext uri="{BB962C8B-B14F-4D97-AF65-F5344CB8AC3E}">
        <p14:creationId xmlns:p14="http://schemas.microsoft.com/office/powerpoint/2010/main" val="127017559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82440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4629150" y="1369219"/>
            <a:ext cx="3886200" cy="3263504"/>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F2BD6238-59C7-4070-A7FA-62BFF138724E}" type="datetime1">
              <a:rPr kumimoji="1" lang="zh-CN" altLang="en-US" smtClean="0"/>
              <a:t>2020/9/25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3404096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a:xfrm>
            <a:off x="629841" y="273844"/>
            <a:ext cx="7886700" cy="994172"/>
          </a:xfrm>
        </p:spPr>
        <p:txBody>
          <a:bodyPr/>
          <a:lstStyle/>
          <a:p>
            <a:r>
              <a:rPr kumimoji="1"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B9AFC7CA-579F-42B1-AC78-331BF6E028CA}" type="datetime1">
              <a:rPr kumimoji="1" lang="zh-CN" altLang="en-US" smtClean="0"/>
              <a:t>2020/9/25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2085333327"/>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54D565D6-3E81-44C7-B558-BED1A3128DF1}" type="datetime1">
              <a:rPr kumimoji="1" lang="zh-CN" altLang="en-US" smtClean="0"/>
              <a:t>2020/9/25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6410784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A551E2-6264-4266-93DA-74C25A4173CD}" type="datetime1">
              <a:rPr kumimoji="1" lang="zh-CN" altLang="en-US" smtClean="0"/>
              <a:t>2020/9/25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804898372"/>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kumimoji="1"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F6A2399C-5198-4A5E-964B-3A9D215D81F3}" type="datetime1">
              <a:rPr kumimoji="1" lang="zh-CN" altLang="en-US" smtClean="0"/>
              <a:t>2020/9/25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92744575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kumimoji="1"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9A1EAFBC-62C2-4C28-BA73-0FE3D234E314}" type="datetime1">
              <a:rPr kumimoji="1" lang="zh-CN" altLang="en-US" smtClean="0"/>
              <a:t>2020/9/25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14442713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BF8307C3-2F26-49FE-9A2C-B91BACE6ECDA}" type="datetime1">
              <a:rPr kumimoji="1" lang="zh-CN" altLang="en-US" smtClean="0"/>
              <a:t>2020/9/25</a:t>
            </a:fld>
            <a:endParaRPr kumimoji="1"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688261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3.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1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 Id="rId9" Type="http://schemas.openxmlformats.org/officeDocument/2006/relationships/image" Target="../media/image37.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notesSlide" Target="../notesSlides/notesSlide1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notesSlide" Target="../notesSlides/notesSlide4.xml"/><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6.xml"/><Relationship Id="rId7" Type="http://schemas.openxmlformats.org/officeDocument/2006/relationships/image" Target="../media/image15.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notesSlide" Target="../notesSlides/notesSlide7.xml"/><Relationship Id="rId4" Type="http://schemas.openxmlformats.org/officeDocument/2006/relationships/slideLayout" Target="../slideLayouts/slideLayout2.xm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8" name="直角三角形 7"/>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latin typeface="Times New Roman" panose="02020603050405020304" pitchFamily="18" charset="0"/>
              <a:cs typeface="Times New Roman" panose="02020603050405020304" pitchFamily="18" charset="0"/>
            </a:endParaRPr>
          </a:p>
        </p:txBody>
      </p:sp>
      <p:sp>
        <p:nvSpPr>
          <p:cNvPr id="7" name="直角三角形 6"/>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67347" y="0"/>
            <a:ext cx="5776653" cy="1131570"/>
          </a:xfrm>
          <a:prstGeom prst="rect">
            <a:avLst/>
          </a:prstGeom>
        </p:spPr>
      </p:pic>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t="20800" r="52969"/>
          <a:stretch/>
        </p:blipFill>
        <p:spPr>
          <a:xfrm>
            <a:off x="0" y="3086100"/>
            <a:ext cx="4691495" cy="2057400"/>
          </a:xfrm>
          <a:prstGeom prst="rect">
            <a:avLst/>
          </a:prstGeom>
        </p:spPr>
      </p:pic>
      <p:sp>
        <p:nvSpPr>
          <p:cNvPr id="9" name="文本框 8"/>
          <p:cNvSpPr txBox="1"/>
          <p:nvPr/>
        </p:nvSpPr>
        <p:spPr>
          <a:xfrm>
            <a:off x="695024" y="1817805"/>
            <a:ext cx="8137485" cy="530915"/>
          </a:xfrm>
          <a:prstGeom prst="rect">
            <a:avLst/>
          </a:prstGeom>
          <a:noFill/>
        </p:spPr>
        <p:txBody>
          <a:bodyPr wrap="none" lIns="68580" tIns="34290" rIns="68580" bIns="34290" rtlCol="0">
            <a:spAutoFit/>
          </a:bodyPr>
          <a:lstStyle/>
          <a:p>
            <a:pPr algn="ct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Use of Modern Equipment on Heritage Lighthouses</a:t>
            </a:r>
            <a:endParaRPr kumimoji="1" lang="zh-CN" altLang="en-US" sz="3000" dirty="0">
              <a:solidFill>
                <a:srgbClr val="002060"/>
              </a:solidFill>
              <a:latin typeface="Times New Roman" panose="02020603050405020304" pitchFamily="18" charset="0"/>
              <a:ea typeface="Microsoft YaHei" charset="-122"/>
              <a:cs typeface="Times New Roman" panose="02020603050405020304" pitchFamily="18" charset="0"/>
            </a:endParaRPr>
          </a:p>
        </p:txBody>
      </p:sp>
      <p:sp>
        <p:nvSpPr>
          <p:cNvPr id="11" name="文本框 10"/>
          <p:cNvSpPr txBox="1"/>
          <p:nvPr/>
        </p:nvSpPr>
        <p:spPr>
          <a:xfrm>
            <a:off x="2784756" y="2797644"/>
            <a:ext cx="3374963" cy="469359"/>
          </a:xfrm>
          <a:prstGeom prst="rect">
            <a:avLst/>
          </a:prstGeom>
          <a:noFill/>
        </p:spPr>
        <p:txBody>
          <a:bodyPr wrap="none" lIns="68580" tIns="34290" rIns="68580" bIns="34290" rtlCol="0">
            <a:spAutoFit/>
          </a:bodyPr>
          <a:lstStyle/>
          <a:p>
            <a:endParaRPr kumimoji="1" lang="en-US" altLang="zh-CN" sz="1100" dirty="0">
              <a:solidFill>
                <a:schemeClr val="tx1">
                  <a:lumMod val="75000"/>
                  <a:lumOff val="25000"/>
                </a:schemeClr>
              </a:solidFill>
              <a:latin typeface="Times New Roman" panose="02020603050405020304" pitchFamily="18" charset="0"/>
              <a:cs typeface="Times New Roman" panose="02020603050405020304" pitchFamily="18" charset="0"/>
            </a:endParaRPr>
          </a:p>
          <a:p>
            <a:r>
              <a:rPr kumimoji="1" lang="en-US" altLang="zh-CN" sz="1500" dirty="0">
                <a:solidFill>
                  <a:schemeClr val="tx1">
                    <a:lumMod val="75000"/>
                    <a:lumOff val="25000"/>
                  </a:schemeClr>
                </a:solidFill>
                <a:latin typeface="Times New Roman" panose="02020603050405020304" pitchFamily="18" charset="0"/>
                <a:cs typeface="Times New Roman" panose="02020603050405020304" pitchFamily="18" charset="0"/>
              </a:rPr>
              <a:t>Reporter</a:t>
            </a:r>
            <a:r>
              <a:rPr kumimoji="1" lang="zh-CN" altLang="en-US" sz="1500" dirty="0" smtClean="0">
                <a:solidFill>
                  <a:schemeClr val="tx1">
                    <a:lumMod val="75000"/>
                    <a:lumOff val="25000"/>
                  </a:schemeClr>
                </a:solidFill>
                <a:latin typeface="Times New Roman" panose="02020603050405020304" pitchFamily="18" charset="0"/>
                <a:cs typeface="Times New Roman" panose="02020603050405020304" pitchFamily="18" charset="0"/>
              </a:rPr>
              <a:t>：</a:t>
            </a:r>
            <a:r>
              <a:rPr kumimoji="1" lang="en-US" altLang="zh-CN" sz="1500" dirty="0" err="1" smtClean="0">
                <a:solidFill>
                  <a:schemeClr val="tx1">
                    <a:lumMod val="75000"/>
                    <a:lumOff val="25000"/>
                  </a:schemeClr>
                </a:solidFill>
                <a:latin typeface="Times New Roman" panose="02020603050405020304" pitchFamily="18" charset="0"/>
                <a:cs typeface="Times New Roman" panose="02020603050405020304" pitchFamily="18" charset="0"/>
              </a:rPr>
              <a:t>Liai</a:t>
            </a:r>
            <a:r>
              <a:rPr kumimoji="1" lang="en-US" altLang="zh-CN" sz="1500" dirty="0" smtClean="0">
                <a:solidFill>
                  <a:schemeClr val="tx1">
                    <a:lumMod val="75000"/>
                    <a:lumOff val="25000"/>
                  </a:schemeClr>
                </a:solidFill>
                <a:latin typeface="Times New Roman" panose="02020603050405020304" pitchFamily="18" charset="0"/>
                <a:cs typeface="Times New Roman" panose="02020603050405020304" pitchFamily="18" charset="0"/>
              </a:rPr>
              <a:t>      Report  </a:t>
            </a:r>
            <a:r>
              <a:rPr kumimoji="1" lang="en-US" altLang="zh-CN" sz="1500" dirty="0">
                <a:solidFill>
                  <a:schemeClr val="tx1">
                    <a:lumMod val="75000"/>
                    <a:lumOff val="25000"/>
                  </a:schemeClr>
                </a:solidFill>
                <a:latin typeface="Times New Roman" panose="02020603050405020304" pitchFamily="18" charset="0"/>
                <a:cs typeface="Times New Roman" panose="02020603050405020304" pitchFamily="18" charset="0"/>
              </a:rPr>
              <a:t>time</a:t>
            </a:r>
            <a:r>
              <a:rPr kumimoji="1" lang="zh-CN" altLang="en-US" sz="1500" dirty="0">
                <a:solidFill>
                  <a:schemeClr val="tx1">
                    <a:lumMod val="75000"/>
                    <a:lumOff val="25000"/>
                  </a:schemeClr>
                </a:solidFill>
                <a:latin typeface="Times New Roman" panose="02020603050405020304" pitchFamily="18" charset="0"/>
                <a:cs typeface="Times New Roman" panose="02020603050405020304" pitchFamily="18" charset="0"/>
              </a:rPr>
              <a:t>：</a:t>
            </a:r>
            <a:r>
              <a:rPr kumimoji="1" lang="en-US" altLang="zh-CN" sz="1500" dirty="0" smtClean="0">
                <a:solidFill>
                  <a:schemeClr val="tx1">
                    <a:lumMod val="75000"/>
                    <a:lumOff val="25000"/>
                  </a:schemeClr>
                </a:solidFill>
                <a:latin typeface="Times New Roman" panose="02020603050405020304" pitchFamily="18" charset="0"/>
                <a:cs typeface="Times New Roman" panose="02020603050405020304" pitchFamily="18" charset="0"/>
              </a:rPr>
              <a:t>2020.10</a:t>
            </a:r>
            <a:endParaRPr kumimoji="1" lang="zh-CN" altLang="en-US" sz="15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063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71135" y="413498"/>
            <a:ext cx="4598839" cy="623248"/>
          </a:xfrm>
          <a:prstGeom prst="rect">
            <a:avLst/>
          </a:prstGeom>
          <a:noFill/>
        </p:spPr>
        <p:txBody>
          <a:bodyPr wrap="square" lIns="68580" tIns="34290" rIns="68580" bIns="34290" rtlCol="0">
            <a:spAutoFit/>
          </a:bodyPr>
          <a:lstStyle/>
          <a:p>
            <a:r>
              <a:rPr kumimoji="1" lang="en-US" altLang="zh-CN" sz="1800" dirty="0" smtClean="0">
                <a:solidFill>
                  <a:schemeClr val="bg1"/>
                </a:solidFill>
                <a:latin typeface="Times New Roman" pitchFamily="18" charset="0"/>
                <a:cs typeface="Times New Roman" pitchFamily="18" charset="0"/>
              </a:rPr>
              <a:t>Construction of multiple  </a:t>
            </a:r>
            <a:r>
              <a:rPr kumimoji="1" lang="en-US" altLang="zh-CN" sz="1800" dirty="0">
                <a:solidFill>
                  <a:schemeClr val="bg1"/>
                </a:solidFill>
                <a:latin typeface="Times New Roman" pitchFamily="18" charset="0"/>
                <a:cs typeface="Times New Roman" pitchFamily="18" charset="0"/>
              </a:rPr>
              <a:t>AIDS </a:t>
            </a:r>
            <a:endParaRPr kumimoji="1" lang="en-US" altLang="zh-CN" sz="1800" dirty="0" smtClean="0">
              <a:solidFill>
                <a:schemeClr val="bg1"/>
              </a:solidFill>
              <a:latin typeface="Times New Roman" pitchFamily="18" charset="0"/>
              <a:cs typeface="Times New Roman" pitchFamily="18" charset="0"/>
            </a:endParaRPr>
          </a:p>
          <a:p>
            <a:pPr algn="ctr"/>
            <a:r>
              <a:rPr kumimoji="1" lang="en-US" altLang="zh-CN" sz="1800" dirty="0" smtClean="0">
                <a:solidFill>
                  <a:schemeClr val="bg1"/>
                </a:solidFill>
                <a:latin typeface="Times New Roman" pitchFamily="18" charset="0"/>
                <a:cs typeface="Times New Roman" pitchFamily="18" charset="0"/>
              </a:rPr>
              <a:t> to navigation function</a:t>
            </a:r>
            <a:endParaRPr kumimoji="1" lang="zh-CN" altLang="en-US" sz="1800" dirty="0">
              <a:solidFill>
                <a:schemeClr val="bg1"/>
              </a:solidFill>
              <a:latin typeface="Times New Roman" pitchFamily="18" charset="0"/>
              <a:cs typeface="Times New Roman" pitchFamily="18" charset="0"/>
            </a:endParaRPr>
          </a:p>
        </p:txBody>
      </p:sp>
      <p:pic>
        <p:nvPicPr>
          <p:cNvPr id="3074" name="Picture 2" descr="C:\Users\Administrator\Desktop\灯塔\花鸟灯塔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484" y="1295262"/>
            <a:ext cx="1980000" cy="1435500"/>
          </a:xfrm>
          <a:prstGeom prst="can">
            <a:avLst/>
          </a:prstGeom>
          <a:extLst>
            <a:ext uri="{909E8E84-426E-40DD-AFC4-6F175D3DCCD1}">
              <a14:hiddenFill xmlns:a14="http://schemas.microsoft.com/office/drawing/2010/main">
                <a:solidFill>
                  <a:srgbClr val="FFFFFF"/>
                </a:solidFill>
              </a14:hiddenFill>
            </a:ext>
          </a:extLst>
        </p:spPr>
      </p:pic>
      <p:pic>
        <p:nvPicPr>
          <p:cNvPr id="3075" name="Picture 3" descr="C:\Users\Administrator\Desktop\灯塔\老铁山.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582" y="1294965"/>
            <a:ext cx="1981414" cy="1440000"/>
          </a:xfrm>
          <a:prstGeom prst="can">
            <a:avLst/>
          </a:prstGeom>
          <a:extLst>
            <a:ext uri="{909E8E84-426E-40DD-AFC4-6F175D3DCCD1}">
              <a14:hiddenFill xmlns:a14="http://schemas.microsoft.com/office/drawing/2010/main">
                <a:solidFill>
                  <a:srgbClr val="FFFFFF"/>
                </a:solidFill>
              </a14:hiddenFill>
            </a:ext>
          </a:extLst>
        </p:spPr>
      </p:pic>
      <p:grpSp>
        <p:nvGrpSpPr>
          <p:cNvPr id="7" name="组合 3"/>
          <p:cNvGrpSpPr/>
          <p:nvPr/>
        </p:nvGrpSpPr>
        <p:grpSpPr>
          <a:xfrm>
            <a:off x="1166698" y="3131017"/>
            <a:ext cx="6782780" cy="1705580"/>
            <a:chOff x="866776" y="1754227"/>
            <a:chExt cx="10446965" cy="2626967"/>
          </a:xfrm>
        </p:grpSpPr>
        <p:sp>
          <p:nvSpPr>
            <p:cNvPr id="8" name="任意多边形 4"/>
            <p:cNvSpPr/>
            <p:nvPr/>
          </p:nvSpPr>
          <p:spPr>
            <a:xfrm>
              <a:off x="6512520"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Times New Roman" panose="02020603050405020304" pitchFamily="18" charset="0"/>
                  <a:cs typeface="Times New Roman" panose="02020603050405020304" pitchFamily="18" charset="0"/>
                  <a:sym typeface="+mn-lt"/>
                </a:rPr>
                <a:t>AIS, VTS, </a:t>
              </a:r>
              <a:r>
                <a:rPr lang="en-US" altLang="zh-CN" dirty="0" smtClean="0">
                  <a:solidFill>
                    <a:srgbClr val="FFFFFF"/>
                  </a:solidFill>
                  <a:latin typeface="Times New Roman" panose="02020603050405020304" pitchFamily="18" charset="0"/>
                  <a:cs typeface="Times New Roman" panose="02020603050405020304" pitchFamily="18" charset="0"/>
                  <a:sym typeface="+mn-lt"/>
                </a:rPr>
                <a:t>VHF</a:t>
              </a:r>
              <a:endParaRPr lang="zh-CN" altLang="en-US" dirty="0">
                <a:solidFill>
                  <a:srgbClr val="FFFFFF"/>
                </a:solidFill>
                <a:latin typeface="Times New Roman" panose="02020603050405020304" pitchFamily="18" charset="0"/>
                <a:cs typeface="Times New Roman" panose="02020603050405020304" pitchFamily="18" charset="0"/>
                <a:sym typeface="+mn-lt"/>
              </a:endParaRPr>
            </a:p>
          </p:txBody>
        </p:sp>
        <p:sp>
          <p:nvSpPr>
            <p:cNvPr id="9" name="任意多边形 5"/>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Times New Roman" panose="02020603050405020304" pitchFamily="18" charset="0"/>
                  <a:cs typeface="Times New Roman" panose="02020603050405020304" pitchFamily="18" charset="0"/>
                  <a:sym typeface="+mn-lt"/>
                </a:rPr>
                <a:t>AIS /</a:t>
              </a:r>
              <a:r>
                <a:rPr lang="en-US" altLang="zh-CN" dirty="0" smtClean="0">
                  <a:solidFill>
                    <a:srgbClr val="FFFFFF"/>
                  </a:solidFill>
                  <a:latin typeface="Times New Roman" panose="02020603050405020304" pitchFamily="18" charset="0"/>
                  <a:cs typeface="Times New Roman" panose="02020603050405020304" pitchFamily="18" charset="0"/>
                  <a:sym typeface="+mn-lt"/>
                </a:rPr>
                <a:t> </a:t>
              </a:r>
              <a:r>
                <a:rPr lang="en-US" altLang="zh-CN" dirty="0">
                  <a:solidFill>
                    <a:srgbClr val="FFFFFF"/>
                  </a:solidFill>
                  <a:latin typeface="Times New Roman" panose="02020603050405020304" pitchFamily="18" charset="0"/>
                  <a:cs typeface="Times New Roman" panose="02020603050405020304" pitchFamily="18" charset="0"/>
                  <a:sym typeface="+mn-lt"/>
                </a:rPr>
                <a:t>VHF </a:t>
              </a:r>
              <a:endParaRPr lang="en-US" altLang="zh-CN" dirty="0" smtClean="0">
                <a:solidFill>
                  <a:srgbClr val="FFFFFF"/>
                </a:solidFill>
                <a:latin typeface="Times New Roman" panose="02020603050405020304" pitchFamily="18" charset="0"/>
                <a:cs typeface="Times New Roman" panose="02020603050405020304" pitchFamily="18" charset="0"/>
                <a:sym typeface="+mn-lt"/>
              </a:endParaRPr>
            </a:p>
            <a:p>
              <a:pPr algn="ctr">
                <a:defRPr/>
              </a:pPr>
              <a:r>
                <a:rPr lang="en-US" altLang="zh-CN" dirty="0" smtClean="0">
                  <a:solidFill>
                    <a:srgbClr val="FFFFFF"/>
                  </a:solidFill>
                  <a:latin typeface="Times New Roman" panose="02020603050405020304" pitchFamily="18" charset="0"/>
                  <a:cs typeface="Times New Roman" panose="02020603050405020304" pitchFamily="18" charset="0"/>
                  <a:sym typeface="+mn-lt"/>
                </a:rPr>
                <a:t>base </a:t>
              </a:r>
              <a:r>
                <a:rPr lang="en-US" altLang="zh-CN" dirty="0">
                  <a:solidFill>
                    <a:srgbClr val="FFFFFF"/>
                  </a:solidFill>
                  <a:latin typeface="Times New Roman" panose="02020603050405020304" pitchFamily="18" charset="0"/>
                  <a:cs typeface="Times New Roman" panose="02020603050405020304" pitchFamily="18" charset="0"/>
                  <a:sym typeface="+mn-lt"/>
                </a:rPr>
                <a:t>station</a:t>
              </a:r>
              <a:endParaRPr lang="zh-CN" altLang="en-US" dirty="0">
                <a:solidFill>
                  <a:srgbClr val="FFFFFF"/>
                </a:solidFill>
                <a:latin typeface="Times New Roman" panose="02020603050405020304" pitchFamily="18" charset="0"/>
                <a:cs typeface="Times New Roman" panose="02020603050405020304" pitchFamily="18" charset="0"/>
                <a:sym typeface="+mn-lt"/>
              </a:endParaRPr>
            </a:p>
          </p:txBody>
        </p:sp>
        <p:sp>
          <p:nvSpPr>
            <p:cNvPr id="10" name="任意多边形 6"/>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15B1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Times New Roman" panose="02020603050405020304" pitchFamily="18" charset="0"/>
                  <a:cs typeface="Times New Roman" panose="02020603050405020304" pitchFamily="18" charset="0"/>
                  <a:sym typeface="+mn-lt"/>
                </a:rPr>
                <a:t>RBN/DGPS station</a:t>
              </a:r>
              <a:endParaRPr lang="zh-CN" altLang="en-US" dirty="0">
                <a:solidFill>
                  <a:srgbClr val="FFFFFF"/>
                </a:solidFill>
                <a:latin typeface="Times New Roman" panose="02020603050405020304" pitchFamily="18" charset="0"/>
                <a:cs typeface="Times New Roman" panose="02020603050405020304" pitchFamily="18" charset="0"/>
                <a:sym typeface="+mn-lt"/>
              </a:endParaRPr>
            </a:p>
          </p:txBody>
        </p:sp>
        <p:sp>
          <p:nvSpPr>
            <p:cNvPr id="11" name="Freeform 4"/>
            <p:cNvSpPr>
              <a:spLocks/>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15B1B8"/>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800">
                <a:latin typeface="Times New Roman" panose="02020603050405020304" pitchFamily="18" charset="0"/>
                <a:cs typeface="Times New Roman" panose="02020603050405020304" pitchFamily="18" charset="0"/>
                <a:sym typeface="+mn-lt"/>
              </a:endParaRPr>
            </a:p>
          </p:txBody>
        </p:sp>
        <p:sp>
          <p:nvSpPr>
            <p:cNvPr id="12" name="任意多边形 8"/>
            <p:cNvSpPr/>
            <p:nvPr/>
          </p:nvSpPr>
          <p:spPr>
            <a:xfrm>
              <a:off x="1985367" y="2306417"/>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dirty="0">
                  <a:solidFill>
                    <a:srgbClr val="333333"/>
                  </a:solidFill>
                  <a:latin typeface="Times New Roman" panose="02020603050405020304" pitchFamily="18" charset="0"/>
                  <a:cs typeface="Times New Roman" panose="02020603050405020304" pitchFamily="18" charset="0"/>
                  <a:sym typeface="+mn-lt"/>
                </a:rPr>
                <a:t>1</a:t>
              </a:r>
              <a:endParaRPr lang="zh-CN" altLang="en-US" sz="1500" dirty="0">
                <a:solidFill>
                  <a:srgbClr val="333333"/>
                </a:solidFill>
                <a:latin typeface="Times New Roman" panose="02020603050405020304" pitchFamily="18" charset="0"/>
                <a:cs typeface="Times New Roman" panose="02020603050405020304" pitchFamily="18" charset="0"/>
                <a:sym typeface="+mn-lt"/>
              </a:endParaRPr>
            </a:p>
          </p:txBody>
        </p:sp>
        <p:sp>
          <p:nvSpPr>
            <p:cNvPr id="13" name="任意多边形 9"/>
            <p:cNvSpPr/>
            <p:nvPr/>
          </p:nvSpPr>
          <p:spPr>
            <a:xfrm>
              <a:off x="4602185"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dirty="0">
                  <a:solidFill>
                    <a:srgbClr val="333333"/>
                  </a:solidFill>
                  <a:latin typeface="Times New Roman" panose="02020603050405020304" pitchFamily="18" charset="0"/>
                  <a:cs typeface="Times New Roman" panose="02020603050405020304" pitchFamily="18" charset="0"/>
                  <a:sym typeface="+mn-lt"/>
                </a:rPr>
                <a:t>2</a:t>
              </a:r>
              <a:endParaRPr lang="zh-CN" altLang="en-US" sz="1500" dirty="0">
                <a:solidFill>
                  <a:srgbClr val="333333"/>
                </a:solidFill>
                <a:latin typeface="Times New Roman" panose="02020603050405020304" pitchFamily="18" charset="0"/>
                <a:cs typeface="Times New Roman" panose="02020603050405020304" pitchFamily="18" charset="0"/>
                <a:sym typeface="+mn-lt"/>
              </a:endParaRPr>
            </a:p>
          </p:txBody>
        </p:sp>
        <p:sp>
          <p:nvSpPr>
            <p:cNvPr id="14" name="任意多边形 10"/>
            <p:cNvSpPr/>
            <p:nvPr/>
          </p:nvSpPr>
          <p:spPr>
            <a:xfrm>
              <a:off x="7225091" y="2322658"/>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dirty="0">
                  <a:solidFill>
                    <a:srgbClr val="333333"/>
                  </a:solidFill>
                  <a:latin typeface="Times New Roman" panose="02020603050405020304" pitchFamily="18" charset="0"/>
                  <a:cs typeface="Times New Roman" panose="02020603050405020304" pitchFamily="18" charset="0"/>
                  <a:sym typeface="+mn-lt"/>
                </a:rPr>
                <a:t>3</a:t>
              </a:r>
              <a:endParaRPr lang="zh-CN" altLang="en-US" sz="1500" dirty="0">
                <a:solidFill>
                  <a:srgbClr val="333333"/>
                </a:solidFill>
                <a:latin typeface="Times New Roman" panose="02020603050405020304" pitchFamily="18" charset="0"/>
                <a:cs typeface="Times New Roman" panose="02020603050405020304" pitchFamily="18" charset="0"/>
                <a:sym typeface="+mn-lt"/>
              </a:endParaRPr>
            </a:p>
          </p:txBody>
        </p:sp>
        <p:sp>
          <p:nvSpPr>
            <p:cNvPr id="15" name="任意多边形 11"/>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100">
                <a:latin typeface="Times New Roman" panose="02020603050405020304" pitchFamily="18" charset="0"/>
                <a:cs typeface="Times New Roman" panose="02020603050405020304" pitchFamily="18" charset="0"/>
                <a:sym typeface="+mn-lt"/>
              </a:endParaRPr>
            </a:p>
          </p:txBody>
        </p:sp>
        <p:sp>
          <p:nvSpPr>
            <p:cNvPr id="16" name="Freeform 5"/>
            <p:cNvSpPr>
              <a:spLocks/>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800" dirty="0">
                <a:latin typeface="Times New Roman" panose="02020603050405020304" pitchFamily="18" charset="0"/>
                <a:cs typeface="Times New Roman" panose="02020603050405020304" pitchFamily="18" charset="0"/>
                <a:sym typeface="+mn-lt"/>
              </a:endParaRPr>
            </a:p>
          </p:txBody>
        </p:sp>
        <p:sp>
          <p:nvSpPr>
            <p:cNvPr id="17" name="任意多边形 13"/>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100" dirty="0">
                  <a:solidFill>
                    <a:srgbClr val="FFFFFF"/>
                  </a:solidFill>
                  <a:latin typeface="Times New Roman" panose="02020603050405020304" pitchFamily="18" charset="0"/>
                  <a:cs typeface="Times New Roman" panose="02020603050405020304" pitchFamily="18" charset="0"/>
                  <a:sym typeface="+mn-lt"/>
                </a:rPr>
                <a:t>Communication</a:t>
              </a:r>
              <a:r>
                <a:rPr lang="en-US" altLang="zh-CN" sz="1300" dirty="0">
                  <a:solidFill>
                    <a:srgbClr val="FFFFFF"/>
                  </a:solidFill>
                  <a:latin typeface="Times New Roman" panose="02020603050405020304" pitchFamily="18" charset="0"/>
                  <a:cs typeface="Times New Roman" panose="02020603050405020304" pitchFamily="18" charset="0"/>
                  <a:sym typeface="+mn-lt"/>
                </a:rPr>
                <a:t> base station</a:t>
              </a:r>
              <a:endParaRPr lang="zh-CN" altLang="en-US" sz="1300" dirty="0">
                <a:solidFill>
                  <a:srgbClr val="FFFFFF"/>
                </a:solidFill>
                <a:latin typeface="Times New Roman" panose="02020603050405020304" pitchFamily="18" charset="0"/>
                <a:cs typeface="Times New Roman" panose="02020603050405020304" pitchFamily="18" charset="0"/>
                <a:sym typeface="+mn-lt"/>
              </a:endParaRPr>
            </a:p>
          </p:txBody>
        </p:sp>
        <p:sp>
          <p:nvSpPr>
            <p:cNvPr id="18" name="任意多边形 14"/>
            <p:cNvSpPr/>
            <p:nvPr/>
          </p:nvSpPr>
          <p:spPr>
            <a:xfrm>
              <a:off x="9868300"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dirty="0">
                  <a:solidFill>
                    <a:srgbClr val="333333"/>
                  </a:solidFill>
                  <a:latin typeface="Times New Roman" panose="02020603050405020304" pitchFamily="18" charset="0"/>
                  <a:cs typeface="Times New Roman" panose="02020603050405020304" pitchFamily="18" charset="0"/>
                  <a:sym typeface="+mn-lt"/>
                </a:rPr>
                <a:t>4</a:t>
              </a:r>
              <a:endParaRPr lang="zh-CN" altLang="en-US" sz="1500" dirty="0">
                <a:solidFill>
                  <a:srgbClr val="333333"/>
                </a:solidFill>
                <a:latin typeface="Times New Roman" panose="02020603050405020304" pitchFamily="18" charset="0"/>
                <a:cs typeface="Times New Roman" panose="02020603050405020304" pitchFamily="18" charset="0"/>
                <a:sym typeface="+mn-lt"/>
              </a:endParaRPr>
            </a:p>
          </p:txBody>
        </p:sp>
      </p:grpSp>
      <p:pic>
        <p:nvPicPr>
          <p:cNvPr id="3080" name="Picture 8" descr="C:\Users\Administrator\Desktop\灯塔\dagudengta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7720" y="1294965"/>
            <a:ext cx="1987096" cy="1455224"/>
          </a:xfrm>
          <a:prstGeom prst="can">
            <a:avLst/>
          </a:prstGeom>
          <a:extLst>
            <a:ext uri="{909E8E84-426E-40DD-AFC4-6F175D3DCCD1}">
              <a14:hiddenFill xmlns:a14="http://schemas.microsoft.com/office/drawing/2010/main">
                <a:solidFill>
                  <a:srgbClr val="FFFFFF"/>
                </a:solidFill>
              </a14:hiddenFill>
            </a:ext>
          </a:extLst>
        </p:spPr>
      </p:pic>
      <p:pic>
        <p:nvPicPr>
          <p:cNvPr id="3082" name="Picture 10" descr="http://hainan.sinaimg.cn/2013/0820/U9296P1455DT20130820090514.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4411" y="1285177"/>
            <a:ext cx="1980000" cy="1440000"/>
          </a:xfrm>
          <a:prstGeom prst="can">
            <a:avLst/>
          </a:prstGeom>
          <a:extLst>
            <a:ext uri="{909E8E84-426E-40DD-AFC4-6F175D3DCCD1}">
              <a14:hiddenFill xmlns:a14="http://schemas.microsoft.com/office/drawing/2010/main">
                <a:solidFill>
                  <a:srgbClr val="FFFFFF"/>
                </a:solidFill>
              </a14:hiddenFill>
            </a:ext>
          </a:extLst>
        </p:spPr>
      </p:pic>
      <p:sp>
        <p:nvSpPr>
          <p:cNvPr id="24" name="文本框 27"/>
          <p:cNvSpPr txBox="1"/>
          <p:nvPr/>
        </p:nvSpPr>
        <p:spPr>
          <a:xfrm>
            <a:off x="642425" y="2757770"/>
            <a:ext cx="1350000"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Laotieshan</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lighthouse </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25" name="文本框 24"/>
          <p:cNvSpPr txBox="1"/>
          <p:nvPr/>
        </p:nvSpPr>
        <p:spPr>
          <a:xfrm>
            <a:off x="2767417" y="2756400"/>
            <a:ext cx="1350000" cy="209208"/>
          </a:xfrm>
          <a:prstGeom prst="rect">
            <a:avLst/>
          </a:prstGeom>
          <a:solidFill>
            <a:schemeClr val="accent2"/>
          </a:solidFill>
        </p:spPr>
        <p:txBody>
          <a:bodyPr wrap="none" lIns="68580" tIns="34290" rIns="68580" bIns="34290">
            <a:normAutofit fontScale="92500" lnSpcReduction="20000"/>
          </a:bodyPr>
          <a:lstStyle/>
          <a:p>
            <a:pPr algn="ctr"/>
            <a:r>
              <a:rPr lang="en-US" altLang="zh-CN" sz="1200" b="1"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Huaniaoshan</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26" name="文本框 27"/>
          <p:cNvSpPr txBox="1"/>
          <p:nvPr/>
        </p:nvSpPr>
        <p:spPr>
          <a:xfrm>
            <a:off x="4993871" y="2741493"/>
            <a:ext cx="1350000"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Mulantou</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27" name="文本框 24"/>
          <p:cNvSpPr txBox="1"/>
          <p:nvPr/>
        </p:nvSpPr>
        <p:spPr>
          <a:xfrm>
            <a:off x="7177088" y="2756400"/>
            <a:ext cx="1350000" cy="209208"/>
          </a:xfrm>
          <a:prstGeom prst="rect">
            <a:avLst/>
          </a:prstGeom>
          <a:solidFill>
            <a:schemeClr val="accent2"/>
          </a:solidFill>
        </p:spPr>
        <p:txBody>
          <a:bodyPr wrap="none" lIns="68580" tIns="34290" rIns="68580" bIns="34290">
            <a:normAutofit fontScale="92500" lnSpcReduction="20000"/>
          </a:bodyPr>
          <a:lstStyle/>
          <a:p>
            <a:pPr algn="ctr"/>
            <a:r>
              <a:rPr lang="en-US" altLang="zh-CN" sz="1200" b="1"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Dagu</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Tree>
    <p:extLst>
      <p:ext uri="{BB962C8B-B14F-4D97-AF65-F5344CB8AC3E}">
        <p14:creationId xmlns:p14="http://schemas.microsoft.com/office/powerpoint/2010/main" val="415672501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516376" y="416808"/>
            <a:ext cx="4438995" cy="6836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38" name="Picture 3" descr="C:\Users\Administrator\Desktop\IALA-1\图片\4444444444.jpg"/>
          <p:cNvPicPr>
            <a:picLocks noChangeAspect="1" noChangeArrowheads="1"/>
          </p:cNvPicPr>
          <p:nvPr/>
        </p:nvPicPr>
        <p:blipFill>
          <a:blip r:embed="rId3">
            <a:extLst>
              <a:ext uri="{28A0092B-C50C-407E-A947-70E740481C1C}">
                <a14:useLocalDpi xmlns:a14="http://schemas.microsoft.com/office/drawing/2010/main" val="0"/>
              </a:ext>
            </a:extLst>
          </a:blip>
          <a:srcRect t="22086"/>
          <a:stretch>
            <a:fillRect/>
          </a:stretch>
        </p:blipFill>
        <p:spPr bwMode="auto">
          <a:xfrm>
            <a:off x="3886031" y="648406"/>
            <a:ext cx="598916" cy="35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 descr="H:\图片\chuanbo1.jpg"/>
          <p:cNvPicPr>
            <a:picLocks noChangeAspect="1" noChangeArrowheads="1"/>
          </p:cNvPicPr>
          <p:nvPr/>
        </p:nvPicPr>
        <p:blipFill>
          <a:blip r:embed="rId4">
            <a:extLst>
              <a:ext uri="{28A0092B-C50C-407E-A947-70E740481C1C}">
                <a14:useLocalDpi xmlns:a14="http://schemas.microsoft.com/office/drawing/2010/main" val="0"/>
              </a:ext>
            </a:extLst>
          </a:blip>
          <a:srcRect l="8170" t="23482" r="11720" b="25920"/>
          <a:stretch>
            <a:fillRect/>
          </a:stretch>
        </p:blipFill>
        <p:spPr bwMode="auto">
          <a:xfrm>
            <a:off x="3743174" y="3375896"/>
            <a:ext cx="950133" cy="54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 descr="H:\图片\灯塔.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5633" y="1445520"/>
            <a:ext cx="804102" cy="120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5"/>
          <p:cNvPicPr>
            <a:picLocks noChangeAspect="1" noChangeArrowheads="1"/>
          </p:cNvPicPr>
          <p:nvPr/>
        </p:nvPicPr>
        <p:blipFill>
          <a:blip r:embed="rId6">
            <a:extLst>
              <a:ext uri="{28A0092B-C50C-407E-A947-70E740481C1C}">
                <a14:useLocalDpi xmlns:a14="http://schemas.microsoft.com/office/drawing/2010/main" val="0"/>
              </a:ext>
            </a:extLst>
          </a:blip>
          <a:srcRect l="4008" t="10254" r="2162" b="7899"/>
          <a:stretch>
            <a:fillRect/>
          </a:stretch>
        </p:blipFill>
        <p:spPr bwMode="auto">
          <a:xfrm>
            <a:off x="1779222" y="1987225"/>
            <a:ext cx="353065" cy="508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 descr="C:\Users\Administrator\Desktop\IALA-1\图片\aaaaa.jpg"/>
          <p:cNvPicPr>
            <a:picLocks noChangeAspect="1" noChangeArrowheads="1"/>
          </p:cNvPicPr>
          <p:nvPr/>
        </p:nvPicPr>
        <p:blipFill>
          <a:blip r:embed="rId7">
            <a:extLst>
              <a:ext uri="{28A0092B-C50C-407E-A947-70E740481C1C}">
                <a14:useLocalDpi xmlns:a14="http://schemas.microsoft.com/office/drawing/2010/main" val="0"/>
              </a:ext>
            </a:extLst>
          </a:blip>
          <a:srcRect l="12102" r="12901"/>
          <a:stretch>
            <a:fillRect/>
          </a:stretch>
        </p:blipFill>
        <p:spPr bwMode="auto">
          <a:xfrm>
            <a:off x="1576219" y="3327646"/>
            <a:ext cx="598916" cy="56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H:\图片\jizhan2_副本.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4025" y="2640923"/>
            <a:ext cx="316094" cy="5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3" descr="H:\图片\jizhan 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49772" y="1861562"/>
            <a:ext cx="587826" cy="556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6" descr="H:\图片\电脑_副本.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88714" y="2330031"/>
            <a:ext cx="796708" cy="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6" name="直接连接符 32"/>
          <p:cNvCxnSpPr>
            <a:cxnSpLocks noChangeShapeType="1"/>
            <a:stCxn id="41" idx="3"/>
          </p:cNvCxnSpPr>
          <p:nvPr/>
        </p:nvCxnSpPr>
        <p:spPr bwMode="auto">
          <a:xfrm>
            <a:off x="2132287" y="2241395"/>
            <a:ext cx="2057400" cy="498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33"/>
          <p:cNvCxnSpPr>
            <a:cxnSpLocks noChangeShapeType="1"/>
            <a:stCxn id="43" idx="0"/>
          </p:cNvCxnSpPr>
          <p:nvPr/>
        </p:nvCxnSpPr>
        <p:spPr bwMode="auto">
          <a:xfrm>
            <a:off x="1892071" y="2640923"/>
            <a:ext cx="2326169" cy="98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34"/>
          <p:cNvCxnSpPr>
            <a:cxnSpLocks noChangeShapeType="1"/>
            <a:stCxn id="43" idx="0"/>
            <a:endCxn id="39" idx="1"/>
          </p:cNvCxnSpPr>
          <p:nvPr/>
        </p:nvCxnSpPr>
        <p:spPr bwMode="auto">
          <a:xfrm>
            <a:off x="1892072" y="2640922"/>
            <a:ext cx="1851102" cy="1009478"/>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37"/>
          <p:cNvCxnSpPr>
            <a:cxnSpLocks noChangeShapeType="1"/>
            <a:endCxn id="39" idx="1"/>
          </p:cNvCxnSpPr>
          <p:nvPr/>
        </p:nvCxnSpPr>
        <p:spPr bwMode="auto">
          <a:xfrm flipV="1">
            <a:off x="2175135" y="3650400"/>
            <a:ext cx="1568039" cy="68525"/>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38"/>
          <p:cNvCxnSpPr>
            <a:cxnSpLocks noChangeShapeType="1"/>
            <a:stCxn id="39" idx="3"/>
            <a:endCxn id="44" idx="1"/>
          </p:cNvCxnSpPr>
          <p:nvPr/>
        </p:nvCxnSpPr>
        <p:spPr bwMode="auto">
          <a:xfrm flipV="1">
            <a:off x="4693307" y="2139763"/>
            <a:ext cx="1356465" cy="1510637"/>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41"/>
          <p:cNvCxnSpPr>
            <a:cxnSpLocks noChangeShapeType="1"/>
          </p:cNvCxnSpPr>
          <p:nvPr/>
        </p:nvCxnSpPr>
        <p:spPr bwMode="auto">
          <a:xfrm flipV="1">
            <a:off x="2175134" y="2739643"/>
            <a:ext cx="2014553" cy="980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3" name="图片 53"/>
          <p:cNvPicPr>
            <a:picLocks noChangeAspect="1"/>
          </p:cNvPicPr>
          <p:nvPr/>
        </p:nvPicPr>
        <p:blipFill>
          <a:blip r:embed="rId11">
            <a:extLst>
              <a:ext uri="{28A0092B-C50C-407E-A947-70E740481C1C}">
                <a14:useLocalDpi xmlns:a14="http://schemas.microsoft.com/office/drawing/2010/main" val="0"/>
              </a:ext>
            </a:extLst>
          </a:blip>
          <a:srcRect t="29744" r="64439"/>
          <a:stretch>
            <a:fillRect/>
          </a:stretch>
        </p:blipFill>
        <p:spPr bwMode="auto">
          <a:xfrm>
            <a:off x="8195235" y="2345162"/>
            <a:ext cx="360459" cy="59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101"/>
          <p:cNvSpPr>
            <a:spLocks noChangeArrowheads="1"/>
          </p:cNvSpPr>
          <p:nvPr/>
        </p:nvSpPr>
        <p:spPr bwMode="auto">
          <a:xfrm>
            <a:off x="3511663" y="1152685"/>
            <a:ext cx="1452029" cy="245176"/>
          </a:xfrm>
          <a:prstGeom prst="rect">
            <a:avLst/>
          </a:prstGeom>
          <a:noFill/>
          <a:ln w="9525">
            <a:noFill/>
            <a:miter lim="800000"/>
            <a:headEnd/>
            <a:tailEnd/>
          </a:ln>
        </p:spPr>
        <p:txBody>
          <a:bodyPr wrap="square" lIns="90461" tIns="45226" rIns="90461" bIns="4522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6809" algn="l" rtl="0" fontAlgn="base">
              <a:spcBef>
                <a:spcPct val="0"/>
              </a:spcBef>
              <a:spcAft>
                <a:spcPct val="0"/>
              </a:spcAft>
              <a:defRPr kern="1200">
                <a:solidFill>
                  <a:schemeClr val="tx1"/>
                </a:solidFill>
                <a:latin typeface="Calibri" pitchFamily="34" charset="0"/>
                <a:ea typeface="宋体" pitchFamily="2" charset="-122"/>
                <a:cs typeface="+mn-cs"/>
              </a:defRPr>
            </a:lvl2pPr>
            <a:lvl3pPr marL="913611" algn="l" rtl="0" fontAlgn="base">
              <a:spcBef>
                <a:spcPct val="0"/>
              </a:spcBef>
              <a:spcAft>
                <a:spcPct val="0"/>
              </a:spcAft>
              <a:defRPr kern="1200">
                <a:solidFill>
                  <a:schemeClr val="tx1"/>
                </a:solidFill>
                <a:latin typeface="Calibri" pitchFamily="34" charset="0"/>
                <a:ea typeface="宋体" pitchFamily="2" charset="-122"/>
                <a:cs typeface="+mn-cs"/>
              </a:defRPr>
            </a:lvl3pPr>
            <a:lvl4pPr marL="1370416" algn="l" rtl="0" fontAlgn="base">
              <a:spcBef>
                <a:spcPct val="0"/>
              </a:spcBef>
              <a:spcAft>
                <a:spcPct val="0"/>
              </a:spcAft>
              <a:defRPr kern="1200">
                <a:solidFill>
                  <a:schemeClr val="tx1"/>
                </a:solidFill>
                <a:latin typeface="Calibri" pitchFamily="34" charset="0"/>
                <a:ea typeface="宋体" pitchFamily="2" charset="-122"/>
                <a:cs typeface="+mn-cs"/>
              </a:defRPr>
            </a:lvl4pPr>
            <a:lvl5pPr marL="182722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4025" algn="l" defTabSz="913611" rtl="0" eaLnBrk="1" latinLnBrk="0" hangingPunct="1">
              <a:defRPr kern="1200">
                <a:solidFill>
                  <a:schemeClr val="tx1"/>
                </a:solidFill>
                <a:latin typeface="Calibri" pitchFamily="34" charset="0"/>
                <a:ea typeface="宋体" pitchFamily="2" charset="-122"/>
                <a:cs typeface="+mn-cs"/>
              </a:defRPr>
            </a:lvl6pPr>
            <a:lvl7pPr marL="2740833" algn="l" defTabSz="913611" rtl="0" eaLnBrk="1" latinLnBrk="0" hangingPunct="1">
              <a:defRPr kern="1200">
                <a:solidFill>
                  <a:schemeClr val="tx1"/>
                </a:solidFill>
                <a:latin typeface="Calibri" pitchFamily="34" charset="0"/>
                <a:ea typeface="宋体" pitchFamily="2" charset="-122"/>
                <a:cs typeface="+mn-cs"/>
              </a:defRPr>
            </a:lvl7pPr>
            <a:lvl8pPr marL="3197636" algn="l" defTabSz="913611" rtl="0" eaLnBrk="1" latinLnBrk="0" hangingPunct="1">
              <a:defRPr kern="1200">
                <a:solidFill>
                  <a:schemeClr val="tx1"/>
                </a:solidFill>
                <a:latin typeface="Calibri" pitchFamily="34" charset="0"/>
                <a:ea typeface="宋体" pitchFamily="2" charset="-122"/>
                <a:cs typeface="+mn-cs"/>
              </a:defRPr>
            </a:lvl8pPr>
            <a:lvl9pPr marL="3654439" algn="l" defTabSz="913611"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en-US" altLang="zh-CN" sz="1000" kern="0" dirty="0">
                <a:cs typeface="Arial" pitchFamily="34" charset="0"/>
              </a:rPr>
              <a:t> </a:t>
            </a:r>
          </a:p>
        </p:txBody>
      </p:sp>
      <p:cxnSp>
        <p:nvCxnSpPr>
          <p:cNvPr id="62" name="直接连接符 63"/>
          <p:cNvCxnSpPr>
            <a:cxnSpLocks noChangeShapeType="1"/>
          </p:cNvCxnSpPr>
          <p:nvPr/>
        </p:nvCxnSpPr>
        <p:spPr bwMode="auto">
          <a:xfrm>
            <a:off x="7075942" y="2627240"/>
            <a:ext cx="3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70"/>
          <p:cNvCxnSpPr>
            <a:cxnSpLocks noChangeShapeType="1"/>
            <a:stCxn id="40" idx="3"/>
            <a:endCxn id="44" idx="1"/>
          </p:cNvCxnSpPr>
          <p:nvPr/>
        </p:nvCxnSpPr>
        <p:spPr bwMode="auto">
          <a:xfrm>
            <a:off x="4559736" y="2046285"/>
            <a:ext cx="1490036" cy="934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89"/>
          <p:cNvCxnSpPr>
            <a:cxnSpLocks noChangeShapeType="1"/>
          </p:cNvCxnSpPr>
          <p:nvPr/>
        </p:nvCxnSpPr>
        <p:spPr bwMode="auto">
          <a:xfrm>
            <a:off x="1195145" y="1070050"/>
            <a:ext cx="5228139" cy="22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92"/>
          <p:cNvCxnSpPr>
            <a:cxnSpLocks noChangeShapeType="1"/>
          </p:cNvCxnSpPr>
          <p:nvPr/>
        </p:nvCxnSpPr>
        <p:spPr bwMode="auto">
          <a:xfrm>
            <a:off x="1203745" y="1072250"/>
            <a:ext cx="0" cy="270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矩形 67"/>
          <p:cNvSpPr/>
          <p:nvPr/>
        </p:nvSpPr>
        <p:spPr bwMode="auto">
          <a:xfrm>
            <a:off x="200474" y="278129"/>
            <a:ext cx="6869320" cy="4024203"/>
          </a:xfrm>
          <a:prstGeom prst="rect">
            <a:avLst/>
          </a:prstGeom>
          <a:noFill/>
          <a:ln w="9525" algn="ctr">
            <a:solidFill>
              <a:schemeClr val="tx1"/>
            </a:solidFill>
            <a:prstDash val="dash"/>
            <a:miter lim="800000"/>
            <a:headEnd/>
            <a:tailEnd/>
          </a:ln>
          <a:effectLst/>
        </p:spPr>
        <p:txBody>
          <a:bodyPr wrap="none" lIns="26993" tIns="34281" rIns="26993" bIns="34281" anchor="ctr"/>
          <a:lstStyle/>
          <a:p>
            <a:pPr algn="ctr">
              <a:defRPr/>
            </a:pPr>
            <a:endParaRPr lang="zh-CN" altLang="en-US" sz="700" b="1" dirty="0">
              <a:latin typeface="FrutigerNext LT Regular" pitchFamily="34" charset="0"/>
            </a:endParaRPr>
          </a:p>
        </p:txBody>
      </p:sp>
      <p:sp>
        <p:nvSpPr>
          <p:cNvPr id="69" name="矩形 68"/>
          <p:cNvSpPr/>
          <p:nvPr/>
        </p:nvSpPr>
        <p:spPr bwMode="auto">
          <a:xfrm>
            <a:off x="7395315" y="278129"/>
            <a:ext cx="1493754" cy="4024203"/>
          </a:xfrm>
          <a:prstGeom prst="rect">
            <a:avLst/>
          </a:prstGeom>
          <a:noFill/>
          <a:ln w="9525" algn="ctr">
            <a:solidFill>
              <a:schemeClr val="tx1"/>
            </a:solidFill>
            <a:prstDash val="dash"/>
            <a:miter lim="800000"/>
            <a:headEnd/>
            <a:tailEnd/>
          </a:ln>
          <a:effectLst/>
        </p:spPr>
        <p:txBody>
          <a:bodyPr wrap="none" lIns="26993" tIns="34281" rIns="26993" bIns="34281" anchor="ctr"/>
          <a:lstStyle/>
          <a:p>
            <a:pPr algn="ctr">
              <a:defRPr/>
            </a:pPr>
            <a:endParaRPr lang="zh-CN" altLang="en-US" sz="700" b="1" dirty="0">
              <a:latin typeface="FrutigerNext LT Regular" pitchFamily="34" charset="0"/>
            </a:endParaRPr>
          </a:p>
        </p:txBody>
      </p:sp>
      <p:pic>
        <p:nvPicPr>
          <p:cNvPr id="71" name="Picture 4" descr="H:\AIShangbiao.jpg"/>
          <p:cNvPicPr>
            <a:picLocks noChangeAspect="1" noChangeArrowheads="1"/>
          </p:cNvPicPr>
          <p:nvPr/>
        </p:nvPicPr>
        <p:blipFill>
          <a:blip r:embed="rId12" cstate="print">
            <a:extLst>
              <a:ext uri="{28A0092B-C50C-407E-A947-70E740481C1C}">
                <a14:useLocalDpi xmlns:a14="http://schemas.microsoft.com/office/drawing/2010/main" val="0"/>
              </a:ext>
            </a:extLst>
          </a:blip>
          <a:srcRect b="20317"/>
          <a:stretch>
            <a:fillRect/>
          </a:stretch>
        </p:blipFill>
        <p:spPr bwMode="auto">
          <a:xfrm>
            <a:off x="5938300" y="2999222"/>
            <a:ext cx="750494" cy="59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3" name="直接连接符 232"/>
          <p:cNvCxnSpPr>
            <a:cxnSpLocks noChangeShapeType="1"/>
            <a:endCxn id="71" idx="1"/>
          </p:cNvCxnSpPr>
          <p:nvPr/>
        </p:nvCxnSpPr>
        <p:spPr bwMode="auto">
          <a:xfrm>
            <a:off x="4530190" y="2061074"/>
            <a:ext cx="1408109" cy="12366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连接符 235"/>
          <p:cNvCxnSpPr>
            <a:cxnSpLocks noChangeShapeType="1"/>
            <a:stCxn id="39" idx="3"/>
            <a:endCxn id="71" idx="1"/>
          </p:cNvCxnSpPr>
          <p:nvPr/>
        </p:nvCxnSpPr>
        <p:spPr bwMode="auto">
          <a:xfrm flipV="1">
            <a:off x="4693306" y="3297757"/>
            <a:ext cx="1244993" cy="352643"/>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直接连接符 252"/>
          <p:cNvCxnSpPr>
            <a:cxnSpLocks noChangeShapeType="1"/>
          </p:cNvCxnSpPr>
          <p:nvPr/>
        </p:nvCxnSpPr>
        <p:spPr bwMode="auto">
          <a:xfrm>
            <a:off x="1939391" y="2483874"/>
            <a:ext cx="0" cy="1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253"/>
          <p:cNvCxnSpPr>
            <a:cxnSpLocks noChangeShapeType="1"/>
          </p:cNvCxnSpPr>
          <p:nvPr/>
        </p:nvCxnSpPr>
        <p:spPr bwMode="auto">
          <a:xfrm>
            <a:off x="1939391" y="3141755"/>
            <a:ext cx="0" cy="216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255"/>
          <p:cNvCxnSpPr>
            <a:cxnSpLocks noChangeShapeType="1"/>
          </p:cNvCxnSpPr>
          <p:nvPr/>
        </p:nvCxnSpPr>
        <p:spPr bwMode="auto">
          <a:xfrm>
            <a:off x="6423284" y="1068302"/>
            <a:ext cx="0" cy="270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63"/>
          <p:cNvCxnSpPr>
            <a:cxnSpLocks noChangeShapeType="1"/>
          </p:cNvCxnSpPr>
          <p:nvPr/>
        </p:nvCxnSpPr>
        <p:spPr bwMode="auto">
          <a:xfrm flipV="1">
            <a:off x="4198628" y="2753075"/>
            <a:ext cx="0" cy="67500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文本框 27"/>
          <p:cNvSpPr txBox="1"/>
          <p:nvPr/>
        </p:nvSpPr>
        <p:spPr>
          <a:xfrm>
            <a:off x="1124591" y="1667927"/>
            <a:ext cx="2219375"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Telemetry And </a:t>
            </a:r>
            <a:r>
              <a:rPr lang="en-US" altLang="zh-CN" sz="1200" b="1"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TeleControl</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System</a:t>
            </a:r>
          </a:p>
        </p:txBody>
      </p:sp>
      <p:sp>
        <p:nvSpPr>
          <p:cNvPr id="60" name="文本框 27"/>
          <p:cNvSpPr txBox="1"/>
          <p:nvPr/>
        </p:nvSpPr>
        <p:spPr>
          <a:xfrm>
            <a:off x="3160987" y="381170"/>
            <a:ext cx="1411013"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Solar Power System</a:t>
            </a:r>
          </a:p>
        </p:txBody>
      </p:sp>
      <p:sp>
        <p:nvSpPr>
          <p:cNvPr id="63" name="文本框 27"/>
          <p:cNvSpPr txBox="1"/>
          <p:nvPr/>
        </p:nvSpPr>
        <p:spPr>
          <a:xfrm>
            <a:off x="3512733" y="1170669"/>
            <a:ext cx="1411013"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Heritage Lighthouse</a:t>
            </a:r>
          </a:p>
        </p:txBody>
      </p:sp>
      <p:sp>
        <p:nvSpPr>
          <p:cNvPr id="70" name="文本框 27"/>
          <p:cNvSpPr txBox="1"/>
          <p:nvPr/>
        </p:nvSpPr>
        <p:spPr>
          <a:xfrm>
            <a:off x="5294074" y="1698988"/>
            <a:ext cx="1569742"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Large Navigational AIDS</a:t>
            </a:r>
          </a:p>
        </p:txBody>
      </p:sp>
      <p:sp>
        <p:nvSpPr>
          <p:cNvPr id="78" name="文本框 27"/>
          <p:cNvSpPr txBox="1"/>
          <p:nvPr/>
        </p:nvSpPr>
        <p:spPr>
          <a:xfrm>
            <a:off x="621146" y="2620153"/>
            <a:ext cx="1019982" cy="423127"/>
          </a:xfrm>
          <a:prstGeom prst="rect">
            <a:avLst/>
          </a:prstGeom>
          <a:solidFill>
            <a:schemeClr val="accent1"/>
          </a:solidFill>
        </p:spPr>
        <p:txBody>
          <a:bodyPr wrap="none" lIns="68580" tIns="34290" rIns="68580" bIns="34290">
            <a:normAutofit/>
          </a:bodyPr>
          <a:lstStyle/>
          <a:p>
            <a:pPr algn="ctr"/>
            <a:r>
              <a:rPr lang="en-US" altLang="zh-CN" sz="11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Communication</a:t>
            </a:r>
          </a:p>
          <a:p>
            <a:pPr algn="ctr"/>
            <a:r>
              <a:rPr lang="en-US" altLang="zh-CN" sz="11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Base Station</a:t>
            </a:r>
          </a:p>
        </p:txBody>
      </p:sp>
      <p:sp>
        <p:nvSpPr>
          <p:cNvPr id="79" name="文本框 27"/>
          <p:cNvSpPr txBox="1"/>
          <p:nvPr/>
        </p:nvSpPr>
        <p:spPr>
          <a:xfrm>
            <a:off x="1097019" y="3884723"/>
            <a:ext cx="1647454"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Video Monitoring System</a:t>
            </a:r>
          </a:p>
        </p:txBody>
      </p:sp>
      <p:sp>
        <p:nvSpPr>
          <p:cNvPr id="80" name="文本框 27"/>
          <p:cNvSpPr txBox="1"/>
          <p:nvPr/>
        </p:nvSpPr>
        <p:spPr>
          <a:xfrm>
            <a:off x="3972153" y="3987237"/>
            <a:ext cx="402336"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Ship</a:t>
            </a:r>
          </a:p>
        </p:txBody>
      </p:sp>
      <p:sp>
        <p:nvSpPr>
          <p:cNvPr id="81" name="文本框 27"/>
          <p:cNvSpPr txBox="1"/>
          <p:nvPr/>
        </p:nvSpPr>
        <p:spPr>
          <a:xfrm>
            <a:off x="5294074" y="3909918"/>
            <a:ext cx="1569742"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Small Navigational AIDS</a:t>
            </a:r>
          </a:p>
        </p:txBody>
      </p:sp>
      <p:sp>
        <p:nvSpPr>
          <p:cNvPr id="82" name="文本框 27"/>
          <p:cNvSpPr txBox="1"/>
          <p:nvPr/>
        </p:nvSpPr>
        <p:spPr>
          <a:xfrm>
            <a:off x="7546093" y="3113459"/>
            <a:ext cx="1236366"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Remote Monitoring </a:t>
            </a:r>
          </a:p>
        </p:txBody>
      </p:sp>
      <p:sp>
        <p:nvSpPr>
          <p:cNvPr id="83" name="矩形 82"/>
          <p:cNvSpPr/>
          <p:nvPr/>
        </p:nvSpPr>
        <p:spPr>
          <a:xfrm>
            <a:off x="2086022" y="4565775"/>
            <a:ext cx="4344903" cy="307764"/>
          </a:xfrm>
          <a:prstGeom prst="rect">
            <a:avLst/>
          </a:prstGeom>
          <a:solidFill>
            <a:schemeClr val="accent4"/>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6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Modern </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comprehensive navigation </a:t>
            </a:r>
            <a:r>
              <a:rPr lang="en-US" altLang="zh-CN" sz="16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aid </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system</a:t>
            </a:r>
            <a:endPar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925093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28769" y="2928495"/>
            <a:ext cx="1269993" cy="9524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82301" y="2715123"/>
            <a:ext cx="1439053" cy="10427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1"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96580" y="2957674"/>
            <a:ext cx="1294747" cy="9710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文本框 27"/>
          <p:cNvSpPr txBox="1"/>
          <p:nvPr/>
        </p:nvSpPr>
        <p:spPr>
          <a:xfrm>
            <a:off x="7628769" y="4267424"/>
            <a:ext cx="1209951" cy="260685"/>
          </a:xfrm>
          <a:prstGeom prst="rect">
            <a:avLst/>
          </a:prstGeom>
          <a:solidFill>
            <a:schemeClr val="accent1"/>
          </a:solidFill>
        </p:spPr>
        <p:txBody>
          <a:bodyPr wrap="none" lIns="68580" tIns="34290" rIns="68580" bIns="34290">
            <a:noAutofit/>
          </a:bodyPr>
          <a:lstStyle/>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11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Communication</a:t>
            </a:r>
            <a:endParaRPr lang="zh-CN" altLang="en-US"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65" name="文本框 24"/>
          <p:cNvSpPr txBox="1"/>
          <p:nvPr/>
        </p:nvSpPr>
        <p:spPr>
          <a:xfrm>
            <a:off x="6252229" y="4267424"/>
            <a:ext cx="1111358" cy="260685"/>
          </a:xfrm>
          <a:prstGeom prst="rect">
            <a:avLst/>
          </a:prstGeom>
          <a:solidFill>
            <a:schemeClr val="accent2"/>
          </a:solidFill>
        </p:spPr>
        <p:txBody>
          <a:bodyPr wrap="none" lIns="68580" tIns="34290" rIns="68580" bIns="34290">
            <a:noAutofit/>
          </a:bodyPr>
          <a:lstStyle/>
          <a:p>
            <a:pPr algn="ctr"/>
            <a:r>
              <a:rPr lang="en-US" altLang="zh-CN" sz="11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Lighthouse Park </a:t>
            </a:r>
            <a:endPar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64" name="文本框 27"/>
          <p:cNvSpPr txBox="1"/>
          <p:nvPr/>
        </p:nvSpPr>
        <p:spPr>
          <a:xfrm>
            <a:off x="4686337" y="4267424"/>
            <a:ext cx="1404563" cy="260685"/>
          </a:xfrm>
          <a:prstGeom prst="rect">
            <a:avLst/>
          </a:prstGeom>
          <a:solidFill>
            <a:schemeClr val="accent1"/>
          </a:solidFill>
        </p:spPr>
        <p:txBody>
          <a:bodyPr wrap="none" lIns="68580" tIns="34290" rIns="68580" bIns="34290">
            <a:noAutofit/>
          </a:bodyPr>
          <a:lstStyle/>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11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Lighthouse Museum </a:t>
            </a:r>
            <a:endPar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pic>
        <p:nvPicPr>
          <p:cNvPr id="3074" name="Picture 2"/>
          <p:cNvPicPr>
            <a:picLocks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475283" y="1206210"/>
            <a:ext cx="1400400" cy="97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 name="Picture 3"/>
          <p:cNvPicPr>
            <a:picLocks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475283" y="2363330"/>
            <a:ext cx="1400400" cy="97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2" name="椭圆 31">
            <a:extLst>
              <a:ext uri="{FF2B5EF4-FFF2-40B4-BE49-F238E27FC236}">
                <a16:creationId xmlns:a16="http://schemas.microsoft.com/office/drawing/2014/main" xmlns="" id="{A6F5FA23-FBCF-432C-A889-9243066F2CB2}"/>
              </a:ext>
            </a:extLst>
          </p:cNvPr>
          <p:cNvSpPr/>
          <p:nvPr/>
        </p:nvSpPr>
        <p:spPr>
          <a:xfrm>
            <a:off x="4265891" y="2283629"/>
            <a:ext cx="583119" cy="583119"/>
          </a:xfrm>
          <a:prstGeom prst="ellipse">
            <a:avLst/>
          </a:prstGeom>
          <a:solidFill>
            <a:schemeClr val="accent1"/>
          </a:solidFill>
          <a:ln w="12700" cap="flat" cmpd="sng" algn="ctr">
            <a:noFill/>
            <a:prstDash val="solid"/>
            <a:miter lim="800000"/>
          </a:ln>
          <a:effectLst/>
        </p:spPr>
        <p:txBody>
          <a:bodyPr lIns="68580" tIns="34290" rIns="68580" bIns="34290" rtlCol="0" anchor="ctr"/>
          <a:lstStyle/>
          <a:p>
            <a:pPr algn="ctr">
              <a:defRPr/>
            </a:pPr>
            <a:endParaRPr lang="zh-CN" altLang="en-US" sz="1000" kern="0">
              <a:solidFill>
                <a:srgbClr val="FFFFFF"/>
              </a:solidFill>
            </a:endParaRPr>
          </a:p>
        </p:txBody>
      </p:sp>
      <p:sp>
        <p:nvSpPr>
          <p:cNvPr id="33" name="任意多边形 9">
            <a:extLst>
              <a:ext uri="{FF2B5EF4-FFF2-40B4-BE49-F238E27FC236}">
                <a16:creationId xmlns:a16="http://schemas.microsoft.com/office/drawing/2014/main" xmlns="" id="{1C24017C-D109-485D-88A0-0613E58C4EC4}"/>
              </a:ext>
            </a:extLst>
          </p:cNvPr>
          <p:cNvSpPr/>
          <p:nvPr/>
        </p:nvSpPr>
        <p:spPr>
          <a:xfrm>
            <a:off x="4547403" y="1623958"/>
            <a:ext cx="242729" cy="556070"/>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p>
        </p:txBody>
      </p:sp>
      <p:sp>
        <p:nvSpPr>
          <p:cNvPr id="34" name="任意多边形 10">
            <a:extLst>
              <a:ext uri="{FF2B5EF4-FFF2-40B4-BE49-F238E27FC236}">
                <a16:creationId xmlns:a16="http://schemas.microsoft.com/office/drawing/2014/main" xmlns="" id="{28CCA7C0-D7B9-499F-89CA-E6EB6AE75997}"/>
              </a:ext>
            </a:extLst>
          </p:cNvPr>
          <p:cNvSpPr/>
          <p:nvPr/>
        </p:nvSpPr>
        <p:spPr>
          <a:xfrm flipH="1" flipV="1">
            <a:off x="4309087" y="2958442"/>
            <a:ext cx="242729" cy="556070"/>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p>
        </p:txBody>
      </p:sp>
      <p:sp>
        <p:nvSpPr>
          <p:cNvPr id="35" name="矩形 34">
            <a:extLst>
              <a:ext uri="{FF2B5EF4-FFF2-40B4-BE49-F238E27FC236}">
                <a16:creationId xmlns:a16="http://schemas.microsoft.com/office/drawing/2014/main" xmlns="" id="{58F28C60-7B4B-49A5-B796-2649649555DE}"/>
              </a:ext>
            </a:extLst>
          </p:cNvPr>
          <p:cNvSpPr/>
          <p:nvPr/>
        </p:nvSpPr>
        <p:spPr>
          <a:xfrm>
            <a:off x="5177396" y="1522079"/>
            <a:ext cx="2862655" cy="198477"/>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p>
        </p:txBody>
      </p:sp>
      <p:sp>
        <p:nvSpPr>
          <p:cNvPr id="36" name="矩形 35">
            <a:extLst>
              <a:ext uri="{FF2B5EF4-FFF2-40B4-BE49-F238E27FC236}">
                <a16:creationId xmlns:a16="http://schemas.microsoft.com/office/drawing/2014/main" xmlns="" id="{65DF38FD-93E2-4BE6-B1E0-8E2A9BE0F887}"/>
              </a:ext>
            </a:extLst>
          </p:cNvPr>
          <p:cNvSpPr/>
          <p:nvPr/>
        </p:nvSpPr>
        <p:spPr>
          <a:xfrm>
            <a:off x="1057682" y="3418802"/>
            <a:ext cx="2862655" cy="198477"/>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p>
        </p:txBody>
      </p:sp>
      <p:grpSp>
        <p:nvGrpSpPr>
          <p:cNvPr id="43" name="组合 25">
            <a:extLst>
              <a:ext uri="{FF2B5EF4-FFF2-40B4-BE49-F238E27FC236}">
                <a16:creationId xmlns:a16="http://schemas.microsoft.com/office/drawing/2014/main" xmlns="" id="{17AF4649-E73D-421E-8009-5DB012AE8D37}"/>
              </a:ext>
            </a:extLst>
          </p:cNvPr>
          <p:cNvGrpSpPr/>
          <p:nvPr/>
        </p:nvGrpSpPr>
        <p:grpSpPr>
          <a:xfrm>
            <a:off x="4418321" y="2439587"/>
            <a:ext cx="278259" cy="279244"/>
            <a:chOff x="4511676" y="1389063"/>
            <a:chExt cx="449263" cy="450850"/>
          </a:xfrm>
          <a:solidFill>
            <a:schemeClr val="bg1"/>
          </a:solidFill>
        </p:grpSpPr>
        <p:sp>
          <p:nvSpPr>
            <p:cNvPr id="44" name="Freeform 62">
              <a:extLst>
                <a:ext uri="{FF2B5EF4-FFF2-40B4-BE49-F238E27FC236}">
                  <a16:creationId xmlns:a16="http://schemas.microsoft.com/office/drawing/2014/main" xmlns="" id="{77052FED-727D-4B52-A24F-0D2D5FC0F94E}"/>
                </a:ext>
              </a:extLst>
            </p:cNvPr>
            <p:cNvSpPr>
              <a:spLocks noEditPoints="1"/>
            </p:cNvSpPr>
            <p:nvPr/>
          </p:nvSpPr>
          <p:spPr bwMode="auto">
            <a:xfrm>
              <a:off x="4511676" y="1389063"/>
              <a:ext cx="449263" cy="450850"/>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000"/>
            </a:p>
          </p:txBody>
        </p:sp>
        <p:sp>
          <p:nvSpPr>
            <p:cNvPr id="45" name="Freeform 63">
              <a:extLst>
                <a:ext uri="{FF2B5EF4-FFF2-40B4-BE49-F238E27FC236}">
                  <a16:creationId xmlns:a16="http://schemas.microsoft.com/office/drawing/2014/main" xmlns="" id="{21E235A4-63CD-410E-B7AF-37DC2A88A782}"/>
                </a:ext>
              </a:extLst>
            </p:cNvPr>
            <p:cNvSpPr>
              <a:spLocks noEditPoints="1"/>
            </p:cNvSpPr>
            <p:nvPr/>
          </p:nvSpPr>
          <p:spPr bwMode="auto">
            <a:xfrm>
              <a:off x="4670426" y="1549401"/>
              <a:ext cx="131763" cy="131763"/>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000"/>
            </a:p>
          </p:txBody>
        </p:sp>
      </p:grpSp>
      <p:sp>
        <p:nvSpPr>
          <p:cNvPr id="46" name="文本框 45">
            <a:extLst>
              <a:ext uri="{FF2B5EF4-FFF2-40B4-BE49-F238E27FC236}">
                <a16:creationId xmlns:a16="http://schemas.microsoft.com/office/drawing/2014/main" xmlns="" id="{48EC1D45-B63C-4DF2-A410-7AD001B714C8}"/>
              </a:ext>
            </a:extLst>
          </p:cNvPr>
          <p:cNvSpPr txBox="1"/>
          <p:nvPr/>
        </p:nvSpPr>
        <p:spPr>
          <a:xfrm>
            <a:off x="5219234" y="1491312"/>
            <a:ext cx="1544184" cy="284693"/>
          </a:xfrm>
          <a:prstGeom prst="rect">
            <a:avLst/>
          </a:prstGeom>
          <a:noFill/>
        </p:spPr>
        <p:txBody>
          <a:bodyPr wrap="square" lIns="68580" tIns="34290" rIns="68580" bIns="34290" rtlCol="0">
            <a:spAutoFit/>
          </a:bodyPr>
          <a:lstStyle/>
          <a:p>
            <a:r>
              <a:rPr lang="en-US" altLang="zh-CN"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Cultural Function</a:t>
            </a:r>
            <a:endParaRPr lang="en-US" altLang="zh-CN"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7" name="文本框 46">
            <a:extLst>
              <a:ext uri="{FF2B5EF4-FFF2-40B4-BE49-F238E27FC236}">
                <a16:creationId xmlns:a16="http://schemas.microsoft.com/office/drawing/2014/main" xmlns="" id="{3B4D0EAF-295B-4266-AF64-D169EA091DDA}"/>
              </a:ext>
            </a:extLst>
          </p:cNvPr>
          <p:cNvSpPr txBox="1"/>
          <p:nvPr/>
        </p:nvSpPr>
        <p:spPr>
          <a:xfrm>
            <a:off x="1098830" y="3382457"/>
            <a:ext cx="2076653" cy="284693"/>
          </a:xfrm>
          <a:prstGeom prst="rect">
            <a:avLst/>
          </a:prstGeom>
          <a:noFill/>
        </p:spPr>
        <p:txBody>
          <a:bodyPr wrap="square" lIns="68580" tIns="34290" rIns="68580" bIns="34290" rtlCol="0">
            <a:spAutoFit/>
          </a:bodyPr>
          <a:lstStyle/>
          <a:p>
            <a:r>
              <a:rPr lang="en-US" altLang="zh-CN"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Social Service Function</a:t>
            </a:r>
            <a:endParaRPr lang="en-US" altLang="zh-CN"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48" name="组合 30">
            <a:extLst>
              <a:ext uri="{FF2B5EF4-FFF2-40B4-BE49-F238E27FC236}">
                <a16:creationId xmlns:a16="http://schemas.microsoft.com/office/drawing/2014/main" xmlns="" id="{3F54141B-E50B-4E7A-9612-96D72450C22C}"/>
              </a:ext>
            </a:extLst>
          </p:cNvPr>
          <p:cNvGrpSpPr/>
          <p:nvPr/>
        </p:nvGrpSpPr>
        <p:grpSpPr>
          <a:xfrm>
            <a:off x="4052960" y="3432547"/>
            <a:ext cx="170729" cy="180101"/>
            <a:chOff x="2720976" y="3214688"/>
            <a:chExt cx="404813" cy="427038"/>
          </a:xfrm>
          <a:solidFill>
            <a:srgbClr val="24B0D2"/>
          </a:solidFill>
        </p:grpSpPr>
        <p:sp>
          <p:nvSpPr>
            <p:cNvPr id="49" name="Freeform 104">
              <a:extLst>
                <a:ext uri="{FF2B5EF4-FFF2-40B4-BE49-F238E27FC236}">
                  <a16:creationId xmlns:a16="http://schemas.microsoft.com/office/drawing/2014/main" xmlns="" id="{7783630A-E4F6-4075-B025-AC1A11735CA5}"/>
                </a:ext>
              </a:extLst>
            </p:cNvPr>
            <p:cNvSpPr>
              <a:spLocks noEditPoints="1"/>
            </p:cNvSpPr>
            <p:nvPr/>
          </p:nvSpPr>
          <p:spPr bwMode="auto">
            <a:xfrm>
              <a:off x="2720976" y="3214688"/>
              <a:ext cx="404813" cy="4270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sp>
          <p:nvSpPr>
            <p:cNvPr id="50" name="Freeform 105">
              <a:extLst>
                <a:ext uri="{FF2B5EF4-FFF2-40B4-BE49-F238E27FC236}">
                  <a16:creationId xmlns:a16="http://schemas.microsoft.com/office/drawing/2014/main" xmlns="" id="{2DDA6E0C-F837-410E-9494-FBE84C3664EF}"/>
                </a:ext>
              </a:extLst>
            </p:cNvPr>
            <p:cNvSpPr>
              <a:spLocks noEditPoints="1"/>
            </p:cNvSpPr>
            <p:nvPr/>
          </p:nvSpPr>
          <p:spPr bwMode="auto">
            <a:xfrm>
              <a:off x="2725738" y="3455988"/>
              <a:ext cx="130175" cy="98425"/>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grpSp>
      <p:grpSp>
        <p:nvGrpSpPr>
          <p:cNvPr id="51" name="组合 33">
            <a:extLst>
              <a:ext uri="{FF2B5EF4-FFF2-40B4-BE49-F238E27FC236}">
                <a16:creationId xmlns:a16="http://schemas.microsoft.com/office/drawing/2014/main" xmlns="" id="{EC2C53D1-B223-42E7-84B5-E0732E828E41}"/>
              </a:ext>
            </a:extLst>
          </p:cNvPr>
          <p:cNvGrpSpPr/>
          <p:nvPr/>
        </p:nvGrpSpPr>
        <p:grpSpPr>
          <a:xfrm>
            <a:off x="4921473" y="1537603"/>
            <a:ext cx="157605" cy="172336"/>
            <a:chOff x="6383338" y="3238501"/>
            <a:chExt cx="339725" cy="371475"/>
          </a:xfrm>
          <a:solidFill>
            <a:srgbClr val="24B0D2"/>
          </a:solidFill>
        </p:grpSpPr>
        <p:sp>
          <p:nvSpPr>
            <p:cNvPr id="52" name="Freeform 125">
              <a:extLst>
                <a:ext uri="{FF2B5EF4-FFF2-40B4-BE49-F238E27FC236}">
                  <a16:creationId xmlns:a16="http://schemas.microsoft.com/office/drawing/2014/main" xmlns="" id="{438E11B4-FE50-401B-874D-61015A7021D5}"/>
                </a:ext>
              </a:extLst>
            </p:cNvPr>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sp>
          <p:nvSpPr>
            <p:cNvPr id="53" name="Freeform 126">
              <a:extLst>
                <a:ext uri="{FF2B5EF4-FFF2-40B4-BE49-F238E27FC236}">
                  <a16:creationId xmlns:a16="http://schemas.microsoft.com/office/drawing/2014/main" xmlns="" id="{AED7A986-9ACC-45AA-B6CF-EBBF4A4B9D6F}"/>
                </a:ext>
              </a:extLst>
            </p:cNvPr>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grpSp>
      <p:pic>
        <p:nvPicPr>
          <p:cNvPr id="31" name="Picture 5"/>
          <p:cNvPicPr>
            <a:picLocks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36756" y="1208104"/>
            <a:ext cx="1400400" cy="97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67" name="文本框 1"/>
          <p:cNvSpPr txBox="1"/>
          <p:nvPr/>
        </p:nvSpPr>
        <p:spPr>
          <a:xfrm>
            <a:off x="2654408" y="382680"/>
            <a:ext cx="2692788" cy="623248"/>
          </a:xfrm>
          <a:prstGeom prst="rect">
            <a:avLst/>
          </a:prstGeom>
          <a:noFill/>
        </p:spPr>
        <p:txBody>
          <a:bodyPr wrap="none" lIns="68580" tIns="34290" rIns="68580" bIns="34290" rtlCol="0">
            <a:spAutoFit/>
          </a:bodyPr>
          <a:lstStyle/>
          <a:p>
            <a:r>
              <a:rPr kumimoji="1" lang="en-US" altLang="zh-CN" sz="1800" dirty="0">
                <a:solidFill>
                  <a:schemeClr val="bg1"/>
                </a:solidFill>
                <a:latin typeface="Times New Roman" panose="02020603050405020304" pitchFamily="18" charset="0"/>
                <a:cs typeface="Times New Roman" panose="02020603050405020304" pitchFamily="18" charset="0"/>
              </a:rPr>
              <a:t>SOCIAL </a:t>
            </a:r>
            <a:r>
              <a:rPr kumimoji="1" lang="en-US" altLang="zh-CN" sz="1800" dirty="0" smtClean="0">
                <a:solidFill>
                  <a:schemeClr val="bg1"/>
                </a:solidFill>
                <a:latin typeface="Times New Roman" panose="02020603050405020304" pitchFamily="18" charset="0"/>
                <a:cs typeface="Times New Roman" panose="02020603050405020304" pitchFamily="18" charset="0"/>
              </a:rPr>
              <a:t>SERVICE </a:t>
            </a:r>
            <a:r>
              <a:rPr kumimoji="1" lang="en-US" altLang="zh-CN" sz="1800" dirty="0">
                <a:solidFill>
                  <a:schemeClr val="bg1"/>
                </a:solidFill>
                <a:latin typeface="Times New Roman" panose="02020603050405020304" pitchFamily="18" charset="0"/>
                <a:cs typeface="Times New Roman" panose="02020603050405020304" pitchFamily="18" charset="0"/>
              </a:rPr>
              <a:t>AND </a:t>
            </a:r>
            <a:endParaRPr kumimoji="1" lang="en-US" altLang="zh-CN" sz="1800" dirty="0" smtClean="0">
              <a:solidFill>
                <a:schemeClr val="bg1"/>
              </a:solidFill>
              <a:latin typeface="Times New Roman" panose="02020603050405020304" pitchFamily="18" charset="0"/>
              <a:cs typeface="Times New Roman" panose="02020603050405020304" pitchFamily="18" charset="0"/>
            </a:endParaRPr>
          </a:p>
          <a:p>
            <a:r>
              <a:rPr kumimoji="1" lang="en-US" altLang="zh-CN" sz="1800" dirty="0" smtClean="0">
                <a:solidFill>
                  <a:schemeClr val="bg1"/>
                </a:solidFill>
                <a:latin typeface="Times New Roman" panose="02020603050405020304" pitchFamily="18" charset="0"/>
                <a:cs typeface="Times New Roman" panose="02020603050405020304" pitchFamily="18" charset="0"/>
              </a:rPr>
              <a:t>CULTURAL </a:t>
            </a:r>
            <a:r>
              <a:rPr kumimoji="1" lang="en-US" altLang="zh-CN" sz="1800" dirty="0">
                <a:solidFill>
                  <a:schemeClr val="bg1"/>
                </a:solidFill>
                <a:latin typeface="Times New Roman" panose="02020603050405020304" pitchFamily="18" charset="0"/>
                <a:cs typeface="Times New Roman" panose="02020603050405020304" pitchFamily="18" charset="0"/>
              </a:rPr>
              <a:t>FUNCTIONS</a:t>
            </a:r>
            <a:endParaRPr kumimoji="1" lang="zh-CN" altLang="en-US" sz="1800" dirty="0">
              <a:solidFill>
                <a:schemeClr val="bg1"/>
              </a:solidFill>
              <a:latin typeface="Times New Roman" panose="02020603050405020304" pitchFamily="18" charset="0"/>
              <a:cs typeface="Times New Roman" panose="02020603050405020304" pitchFamily="18" charset="0"/>
            </a:endParaRPr>
          </a:p>
        </p:txBody>
      </p:sp>
      <p:sp>
        <p:nvSpPr>
          <p:cNvPr id="2" name="矩形 1"/>
          <p:cNvSpPr/>
          <p:nvPr/>
        </p:nvSpPr>
        <p:spPr>
          <a:xfrm>
            <a:off x="219458" y="3763656"/>
            <a:ext cx="4260613" cy="1169551"/>
          </a:xfrm>
          <a:prstGeom prst="rect">
            <a:avLst/>
          </a:prstGeom>
        </p:spPr>
        <p:txBody>
          <a:bodyPr wrap="square">
            <a:spAutoFit/>
          </a:bodyPr>
          <a:lstStyle/>
          <a:p>
            <a:pPr lvl="0"/>
            <a:r>
              <a:rPr lang="en-US" altLang="zh-CN"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微软雅黑" pitchFamily="34" charset="-122"/>
              </a:rPr>
              <a:t>Make full use of the space and location advantages of the heritage lighthouse, to provide communication signals to and from ships; collect hydrological and meteorological information near the lighthouse can be monitored by meteorological and hydrological </a:t>
            </a:r>
            <a:r>
              <a:rPr lang="en-US" altLang="zh-CN"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微软雅黑" pitchFamily="34" charset="-122"/>
              </a:rPr>
              <a:t>sensors</a:t>
            </a:r>
            <a:r>
              <a:rPr lang="en-US" altLang="zh-CN"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微软雅黑" pitchFamily="34" charset="-122"/>
              </a:rPr>
              <a:t>.</a:t>
            </a:r>
            <a:r>
              <a:rPr lang="en-US" altLang="zh-CN"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微软雅黑" pitchFamily="34" charset="-122"/>
              </a:rPr>
              <a:t> </a:t>
            </a:r>
            <a:endParaRPr lang="en-US" altLang="zh-CN"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微软雅黑" pitchFamily="34" charset="-122"/>
            </a:endParaRPr>
          </a:p>
        </p:txBody>
      </p:sp>
      <p:sp>
        <p:nvSpPr>
          <p:cNvPr id="4" name="矩形 3"/>
          <p:cNvSpPr/>
          <p:nvPr/>
        </p:nvSpPr>
        <p:spPr>
          <a:xfrm>
            <a:off x="4770018" y="1764748"/>
            <a:ext cx="4425187" cy="954107"/>
          </a:xfrm>
          <a:prstGeom prst="rect">
            <a:avLst/>
          </a:prstGeom>
        </p:spPr>
        <p:txBody>
          <a:bodyPr wrap="square">
            <a:spAutoFit/>
          </a:bodyPr>
          <a:lstStyle/>
          <a:p>
            <a:r>
              <a:rPr lang="en-US" altLang="zh-CN" dirty="0" smtClean="0">
                <a:latin typeface="Times New Roman" pitchFamily="18" charset="0"/>
                <a:cs typeface="Times New Roman" pitchFamily="18" charset="0"/>
              </a:rPr>
              <a:t>The lighthouse museum and lighthouse park can be set up and the main buildings or lenses components with historical cultural value can be displayed. The navigation culture and beacon culture can be publicized to the public. </a:t>
            </a:r>
            <a:endParaRPr lang="en-US" altLang="zh-CN" dirty="0">
              <a:latin typeface="Times New Roman" pitchFamily="18" charset="0"/>
              <a:cs typeface="Times New Roman" pitchFamily="18" charset="0"/>
            </a:endParaRPr>
          </a:p>
        </p:txBody>
      </p:sp>
      <p:pic>
        <p:nvPicPr>
          <p:cNvPr id="37" name="Picture 5"/>
          <p:cNvPicPr>
            <a:picLocks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38054" y="2363330"/>
            <a:ext cx="1399102" cy="97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32874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t="20800" r="52969"/>
          <a:stretch/>
        </p:blipFill>
        <p:spPr>
          <a:xfrm>
            <a:off x="0" y="3086100"/>
            <a:ext cx="4691495" cy="2057400"/>
          </a:xfrm>
          <a:prstGeom prst="rect">
            <a:avLst/>
          </a:prstGeom>
        </p:spPr>
      </p:pic>
      <p:sp>
        <p:nvSpPr>
          <p:cNvPr id="4" name="直角三角形 3"/>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
        <p:nvSpPr>
          <p:cNvPr id="5" name="直角三角形 4"/>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67347" y="0"/>
            <a:ext cx="5776653" cy="1131570"/>
          </a:xfrm>
          <a:prstGeom prst="rect">
            <a:avLst/>
          </a:prstGeom>
        </p:spPr>
      </p:pic>
      <p:sp>
        <p:nvSpPr>
          <p:cNvPr id="7" name="椭圆 6"/>
          <p:cNvSpPr/>
          <p:nvPr/>
        </p:nvSpPr>
        <p:spPr>
          <a:xfrm>
            <a:off x="3745473" y="1613551"/>
            <a:ext cx="1398306" cy="1398383"/>
          </a:xfrm>
          <a:prstGeom prst="ellipse">
            <a:avLst/>
          </a:prstGeom>
          <a:solidFill>
            <a:srgbClr val="15B1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algn="ctr"/>
            <a:r>
              <a:rPr lang="en-US" altLang="zh-CN" sz="1800" b="1" dirty="0">
                <a:latin typeface="微软雅黑" pitchFamily="34" charset="-122"/>
                <a:ea typeface="微软雅黑" pitchFamily="34" charset="-122"/>
              </a:rPr>
              <a:t>STEP 4</a:t>
            </a:r>
            <a:endParaRPr lang="zh-CN" altLang="en-US" sz="1800" b="1" dirty="0">
              <a:latin typeface="微软雅黑" pitchFamily="34" charset="-122"/>
              <a:ea typeface="微软雅黑" pitchFamily="34" charset="-122"/>
            </a:endParaRPr>
          </a:p>
        </p:txBody>
      </p:sp>
      <p:sp>
        <p:nvSpPr>
          <p:cNvPr id="8" name="矩形 7"/>
          <p:cNvSpPr/>
          <p:nvPr/>
        </p:nvSpPr>
        <p:spPr>
          <a:xfrm>
            <a:off x="1815354" y="3172539"/>
            <a:ext cx="5909982" cy="1384995"/>
          </a:xfrm>
          <a:prstGeom prst="rect">
            <a:avLst/>
          </a:prstGeom>
        </p:spPr>
        <p:txBody>
          <a:bodyPr wrap="square" lIns="0" tIns="0" rIns="0" bIns="0">
            <a:spAutoFit/>
          </a:bodyPr>
          <a:lstStyle/>
          <a:p>
            <a:pPr algn="ctr"/>
            <a:r>
              <a:rPr kumimoji="1" lang="en-US" altLang="zh-CN" sz="3000" dirty="0" smtClean="0">
                <a:solidFill>
                  <a:srgbClr val="002060"/>
                </a:solidFill>
                <a:latin typeface="Times New Roman" panose="02020603050405020304" pitchFamily="18" charset="0"/>
                <a:ea typeface="Microsoft YaHei" charset="-122"/>
                <a:cs typeface="Times New Roman" panose="02020603050405020304" pitchFamily="18" charset="0"/>
              </a:rPr>
              <a:t>The </a:t>
            </a: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key issues in the application of modern equipment to </a:t>
            </a:r>
            <a:r>
              <a:rPr kumimoji="1" lang="en-US" altLang="zh-CN" sz="3000" dirty="0" smtClean="0">
                <a:solidFill>
                  <a:srgbClr val="002060"/>
                </a:solidFill>
                <a:latin typeface="Times New Roman" panose="02020603050405020304" pitchFamily="18" charset="0"/>
                <a:ea typeface="Microsoft YaHei" charset="-122"/>
                <a:cs typeface="Times New Roman" panose="02020603050405020304" pitchFamily="18" charset="0"/>
              </a:rPr>
              <a:t>heritage lighthouses</a:t>
            </a:r>
            <a:endParaRPr kumimoji="1" lang="zh-CN" altLang="zh-CN" sz="3000" dirty="0">
              <a:solidFill>
                <a:srgbClr val="002060"/>
              </a:solidFill>
              <a:latin typeface="Times New Roman" panose="02020603050405020304" pitchFamily="18" charset="0"/>
              <a:ea typeface="Microsoft YaHei" charset="-122"/>
              <a:cs typeface="Times New Roman" panose="02020603050405020304" pitchFamily="18" charset="0"/>
            </a:endParaRPr>
          </a:p>
        </p:txBody>
      </p:sp>
    </p:spTree>
    <p:extLst>
      <p:ext uri="{BB962C8B-B14F-4D97-AF65-F5344CB8AC3E}">
        <p14:creationId xmlns:p14="http://schemas.microsoft.com/office/powerpoint/2010/main" val="10677160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2728836" y="403413"/>
            <a:ext cx="4171655" cy="623248"/>
          </a:xfrm>
          <a:prstGeom prst="rect">
            <a:avLst/>
          </a:prstGeom>
          <a:noFill/>
        </p:spPr>
        <p:txBody>
          <a:bodyPr wrap="none" lIns="68580" tIns="34290" rIns="68580" bIns="34290" rtlCol="0">
            <a:spAutoFit/>
          </a:bodyPr>
          <a:lstStyle/>
          <a:p>
            <a:r>
              <a:rPr kumimoji="1" lang="en-US" altLang="zh-CN" sz="1800" dirty="0">
                <a:solidFill>
                  <a:schemeClr val="bg1"/>
                </a:solidFill>
                <a:latin typeface="Times New Roman" panose="02020603050405020304" pitchFamily="18" charset="0"/>
                <a:cs typeface="Times New Roman" panose="02020603050405020304" pitchFamily="18" charset="0"/>
              </a:rPr>
              <a:t>The </a:t>
            </a:r>
            <a:r>
              <a:rPr kumimoji="1" lang="en-US" altLang="zh-CN" sz="1800" dirty="0" smtClean="0">
                <a:solidFill>
                  <a:schemeClr val="bg1"/>
                </a:solidFill>
                <a:latin typeface="Times New Roman" panose="02020603050405020304" pitchFamily="18" charset="0"/>
                <a:cs typeface="Times New Roman" panose="02020603050405020304" pitchFamily="18" charset="0"/>
              </a:rPr>
              <a:t>key </a:t>
            </a:r>
            <a:r>
              <a:rPr kumimoji="1" lang="en-US" altLang="zh-CN" sz="1800" dirty="0">
                <a:solidFill>
                  <a:schemeClr val="bg1"/>
                </a:solidFill>
                <a:latin typeface="Times New Roman" panose="02020603050405020304" pitchFamily="18" charset="0"/>
                <a:cs typeface="Times New Roman" panose="02020603050405020304" pitchFamily="18" charset="0"/>
              </a:rPr>
              <a:t>issues in the application of </a:t>
            </a:r>
            <a:r>
              <a:rPr kumimoji="1" lang="en-US" altLang="zh-CN" sz="1800" dirty="0" smtClean="0">
                <a:solidFill>
                  <a:schemeClr val="bg1"/>
                </a:solidFill>
                <a:latin typeface="Times New Roman" panose="02020603050405020304" pitchFamily="18" charset="0"/>
                <a:cs typeface="Times New Roman" panose="02020603050405020304" pitchFamily="18" charset="0"/>
              </a:rPr>
              <a:t>modern</a:t>
            </a:r>
          </a:p>
          <a:p>
            <a:r>
              <a:rPr kumimoji="1" lang="en-US" altLang="zh-CN" sz="1800" dirty="0" smtClean="0">
                <a:solidFill>
                  <a:schemeClr val="bg1"/>
                </a:solidFill>
                <a:latin typeface="Times New Roman" panose="02020603050405020304" pitchFamily="18" charset="0"/>
                <a:cs typeface="Times New Roman" panose="02020603050405020304" pitchFamily="18" charset="0"/>
              </a:rPr>
              <a:t> </a:t>
            </a:r>
            <a:r>
              <a:rPr kumimoji="1" lang="en-US" altLang="zh-CN" sz="1800" dirty="0">
                <a:solidFill>
                  <a:schemeClr val="bg1"/>
                </a:solidFill>
                <a:latin typeface="Times New Roman" panose="02020603050405020304" pitchFamily="18" charset="0"/>
                <a:cs typeface="Times New Roman" panose="02020603050405020304" pitchFamily="18" charset="0"/>
              </a:rPr>
              <a:t>equipment to heritage lighthouses</a:t>
            </a:r>
          </a:p>
        </p:txBody>
      </p:sp>
      <p:sp>
        <p:nvSpPr>
          <p:cNvPr id="27" name="矩形 26"/>
          <p:cNvSpPr/>
          <p:nvPr/>
        </p:nvSpPr>
        <p:spPr>
          <a:xfrm>
            <a:off x="100852" y="1099994"/>
            <a:ext cx="8390965" cy="284693"/>
          </a:xfrm>
          <a:prstGeom prst="rect">
            <a:avLst/>
          </a:prstGeom>
        </p:spPr>
        <p:txBody>
          <a:bodyPr wrap="square" lIns="68580" tIns="34290" rIns="68580" bIns="34290">
            <a:spAutoFit/>
          </a:bodyPr>
          <a:lstStyle/>
          <a:p>
            <a:endParaRPr lang="zh-CN" altLang="en-US" dirty="0"/>
          </a:p>
        </p:txBody>
      </p:sp>
      <p:sp>
        <p:nvSpPr>
          <p:cNvPr id="28" name="矩形 27"/>
          <p:cNvSpPr/>
          <p:nvPr/>
        </p:nvSpPr>
        <p:spPr>
          <a:xfrm>
            <a:off x="847166" y="1238494"/>
            <a:ext cx="8165159" cy="346249"/>
          </a:xfrm>
          <a:prstGeom prst="rect">
            <a:avLst/>
          </a:prstGeom>
        </p:spPr>
        <p:txBody>
          <a:bodyPr wrap="square" lIns="68580" tIns="34290" rIns="68580" bIns="34290">
            <a:spAutoFit/>
          </a:bodyPr>
          <a:lstStyle/>
          <a:p>
            <a:r>
              <a:rPr lang="en-US" altLang="zh-CN" sz="1800" b="1" dirty="0">
                <a:solidFill>
                  <a:srgbClr val="58C4B8"/>
                </a:solidFill>
                <a:latin typeface="Times New Roman" panose="02020603050405020304" pitchFamily="18" charset="0"/>
                <a:cs typeface="Times New Roman" panose="02020603050405020304" pitchFamily="18" charset="0"/>
              </a:rPr>
              <a:t>Space</a:t>
            </a:r>
            <a:r>
              <a:rPr lang="en-US" altLang="zh-CN" sz="1800" dirty="0">
                <a:solidFill>
                  <a:srgbClr val="24B0D2"/>
                </a:solidFill>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and </a:t>
            </a:r>
            <a:r>
              <a:rPr lang="en-US" altLang="zh-CN" sz="1800" b="1" dirty="0" smtClean="0">
                <a:solidFill>
                  <a:srgbClr val="24B0D2"/>
                </a:solidFill>
                <a:latin typeface="Times New Roman" panose="02020603050405020304" pitchFamily="18" charset="0"/>
                <a:cs typeface="Times New Roman" panose="02020603050405020304" pitchFamily="18" charset="0"/>
              </a:rPr>
              <a:t>Energy</a:t>
            </a:r>
            <a:r>
              <a:rPr lang="en-US" altLang="zh-CN" sz="1500" b="1" i="1" dirty="0" smtClean="0">
                <a:solidFill>
                  <a:srgbClr val="24B0D2"/>
                </a:solidFill>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are the key issues in the application of modern equipment to </a:t>
            </a:r>
            <a:r>
              <a:rPr lang="en-US" altLang="zh-CN" sz="1500" dirty="0" smtClean="0">
                <a:latin typeface="Times New Roman" panose="02020603050405020304" pitchFamily="18" charset="0"/>
                <a:cs typeface="Times New Roman" panose="02020603050405020304" pitchFamily="18" charset="0"/>
              </a:rPr>
              <a:t>heritage lighthouses.</a:t>
            </a:r>
            <a:endParaRPr lang="zh-CN" altLang="en-US" sz="1500" dirty="0">
              <a:latin typeface="Times New Roman" panose="02020603050405020304" pitchFamily="18" charset="0"/>
              <a:cs typeface="Times New Roman" panose="02020603050405020304" pitchFamily="18" charset="0"/>
            </a:endParaRPr>
          </a:p>
        </p:txBody>
      </p:sp>
      <p:pic>
        <p:nvPicPr>
          <p:cNvPr id="30" name="Picture 4" descr="C:\Users\Administrator\Desktop\灯塔\阿根廷.jpg"/>
          <p:cNvPicPr>
            <a:picLocks noChangeAspect="1" noChangeArrowheads="1"/>
          </p:cNvPicPr>
          <p:nvPr/>
        </p:nvPicPr>
        <p:blipFill rotWithShape="1">
          <a:blip r:embed="rId3">
            <a:extLst>
              <a:ext uri="{28A0092B-C50C-407E-A947-70E740481C1C}">
                <a14:useLocalDpi xmlns:a14="http://schemas.microsoft.com/office/drawing/2010/main" val="0"/>
              </a:ext>
            </a:extLst>
          </a:blip>
          <a:srcRect l="5503" r="7775" b="14930"/>
          <a:stretch>
            <a:fillRect/>
          </a:stretch>
        </p:blipFill>
        <p:spPr bwMode="auto">
          <a:xfrm>
            <a:off x="3686597" y="2058217"/>
            <a:ext cx="2025000" cy="234248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Administrator\Desktop\灯塔\爱沙尼亚.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674" y="2058216"/>
            <a:ext cx="2025000" cy="234248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C:\Users\Administrator\Desktop\灯塔\苏格兰.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3366" y="2058217"/>
            <a:ext cx="2028290" cy="2286254"/>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27"/>
          <p:cNvSpPr txBox="1"/>
          <p:nvPr/>
        </p:nvSpPr>
        <p:spPr>
          <a:xfrm>
            <a:off x="1357459" y="4395340"/>
            <a:ext cx="1134000"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Land 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10" name="文本框 27"/>
          <p:cNvSpPr txBox="1"/>
          <p:nvPr/>
        </p:nvSpPr>
        <p:spPr>
          <a:xfrm>
            <a:off x="4144350" y="4398702"/>
            <a:ext cx="1134000"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Island 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11" name="文本框 27"/>
          <p:cNvSpPr txBox="1"/>
          <p:nvPr/>
        </p:nvSpPr>
        <p:spPr>
          <a:xfrm>
            <a:off x="6715349" y="4361723"/>
            <a:ext cx="1427370"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Underwater </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lighthouse</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Tree>
    <p:extLst>
      <p:ext uri="{BB962C8B-B14F-4D97-AF65-F5344CB8AC3E}">
        <p14:creationId xmlns:p14="http://schemas.microsoft.com/office/powerpoint/2010/main" val="38667789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
          <p:cNvGrpSpPr/>
          <p:nvPr/>
        </p:nvGrpSpPr>
        <p:grpSpPr>
          <a:xfrm>
            <a:off x="375496" y="1061703"/>
            <a:ext cx="1568894" cy="3020094"/>
            <a:chOff x="4716464" y="1527175"/>
            <a:chExt cx="2498724" cy="4810000"/>
          </a:xfrm>
        </p:grpSpPr>
        <p:sp>
          <p:nvSpPr>
            <p:cNvPr id="4" name="MH_Other_1"/>
            <p:cNvSpPr>
              <a:spLocks noChangeArrowheads="1"/>
            </p:cNvSpPr>
            <p:nvPr>
              <p:custDataLst>
                <p:tags r:id="rId1"/>
              </p:custDataLst>
            </p:nvPr>
          </p:nvSpPr>
          <p:spPr bwMode="auto">
            <a:xfrm>
              <a:off x="5611855" y="2329752"/>
              <a:ext cx="1603333" cy="1601513"/>
            </a:xfrm>
            <a:prstGeom prst="chevron">
              <a:avLst>
                <a:gd name="adj" fmla="val 50057"/>
              </a:avLst>
            </a:prstGeom>
            <a:solidFill>
              <a:schemeClr val="accent4"/>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5" name="MH_Other_3"/>
            <p:cNvSpPr/>
            <p:nvPr>
              <p:custDataLst>
                <p:tags r:id="rId2"/>
              </p:custDataLst>
            </p:nvPr>
          </p:nvSpPr>
          <p:spPr>
            <a:xfrm>
              <a:off x="5611855" y="3933085"/>
              <a:ext cx="1603333" cy="1603334"/>
            </a:xfrm>
            <a:prstGeom prst="chevron">
              <a:avLst/>
            </a:prstGeom>
            <a:solidFill>
              <a:schemeClr val="accent2">
                <a:lumMod val="75000"/>
              </a:schemeClr>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6" name="MH_Other_7"/>
            <p:cNvSpPr/>
            <p:nvPr>
              <p:custDataLst>
                <p:tags r:id="rId3"/>
              </p:custDataLst>
            </p:nvPr>
          </p:nvSpPr>
          <p:spPr>
            <a:xfrm flipH="1">
              <a:off x="4716464" y="1527175"/>
              <a:ext cx="1603333" cy="1603334"/>
            </a:xfrm>
            <a:prstGeom prst="chevron">
              <a:avLst/>
            </a:prstGeom>
            <a:solidFill>
              <a:schemeClr val="accent2"/>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7" name="MH_Other_9"/>
            <p:cNvSpPr>
              <a:spLocks noChangeArrowheads="1"/>
            </p:cNvSpPr>
            <p:nvPr>
              <p:custDataLst>
                <p:tags r:id="rId4"/>
              </p:custDataLst>
            </p:nvPr>
          </p:nvSpPr>
          <p:spPr bwMode="auto">
            <a:xfrm flipH="1">
              <a:off x="4716464" y="3130510"/>
              <a:ext cx="1603333" cy="1603333"/>
            </a:xfrm>
            <a:prstGeom prst="chevron">
              <a:avLst>
                <a:gd name="adj" fmla="val 50000"/>
              </a:avLst>
            </a:prstGeom>
            <a:solidFill>
              <a:schemeClr val="accent3"/>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8" name="MH_Other_11"/>
            <p:cNvSpPr/>
            <p:nvPr>
              <p:custDataLst>
                <p:tags r:id="rId5"/>
              </p:custDataLst>
            </p:nvPr>
          </p:nvSpPr>
          <p:spPr>
            <a:xfrm flipH="1">
              <a:off x="4716464" y="4735662"/>
              <a:ext cx="1603333" cy="1601513"/>
            </a:xfrm>
            <a:prstGeom prst="chevron">
              <a:avLst/>
            </a:prstGeom>
            <a:solidFill>
              <a:schemeClr val="accent1"/>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grpSp>
      <p:graphicFrame>
        <p:nvGraphicFramePr>
          <p:cNvPr id="9" name="表格 8"/>
          <p:cNvGraphicFramePr>
            <a:graphicFrameLocks noGrp="1"/>
          </p:cNvGraphicFramePr>
          <p:nvPr>
            <p:extLst>
              <p:ext uri="{D42A27DB-BD31-4B8C-83A1-F6EECF244321}">
                <p14:modId xmlns:p14="http://schemas.microsoft.com/office/powerpoint/2010/main" val="712670993"/>
              </p:ext>
            </p:extLst>
          </p:nvPr>
        </p:nvGraphicFramePr>
        <p:xfrm>
          <a:off x="2380132" y="1265888"/>
          <a:ext cx="6031006" cy="3210459"/>
        </p:xfrm>
        <a:graphic>
          <a:graphicData uri="http://schemas.openxmlformats.org/drawingml/2006/table">
            <a:tbl>
              <a:tblPr firstRow="1" bandRow="1">
                <a:tableStyleId>{5C22544A-7EE6-4342-B048-85BDC9FD1C3A}</a:tableStyleId>
              </a:tblPr>
              <a:tblGrid>
                <a:gridCol w="1109380"/>
                <a:gridCol w="1482539"/>
                <a:gridCol w="1931336"/>
                <a:gridCol w="1507751"/>
              </a:tblGrid>
              <a:tr h="525575">
                <a:tc>
                  <a:txBody>
                    <a:bodyPr/>
                    <a:lstStyle/>
                    <a:p>
                      <a:pPr algn="r"/>
                      <a:r>
                        <a:rPr lang="en-US" altLang="zh-CN" sz="1200" dirty="0" smtClean="0">
                          <a:latin typeface="Times New Roman" panose="02020603050405020304" pitchFamily="18" charset="0"/>
                          <a:cs typeface="Times New Roman" panose="02020603050405020304" pitchFamily="18" charset="0"/>
                        </a:rPr>
                        <a:t>Classify</a:t>
                      </a:r>
                    </a:p>
                    <a:p>
                      <a:pPr algn="l"/>
                      <a:r>
                        <a:rPr lang="en-US" altLang="zh-CN" sz="1200" dirty="0" smtClean="0">
                          <a:latin typeface="Times New Roman" panose="02020603050405020304" pitchFamily="18" charset="0"/>
                          <a:cs typeface="Times New Roman" panose="02020603050405020304" pitchFamily="18" charset="0"/>
                        </a:rPr>
                        <a:t>Condition</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lnT w="12700" cap="flat" cmpd="sng" algn="ctr">
                      <a:solidFill>
                        <a:schemeClr val="bg1"/>
                      </a:solidFill>
                      <a:prstDash val="solid"/>
                      <a:round/>
                      <a:headEnd type="none" w="med" len="med"/>
                      <a:tailEnd type="none" w="med" len="med"/>
                    </a:lnT>
                    <a:lnTlToBr w="12700" cap="flat" cmpd="sng" algn="ctr">
                      <a:solidFill>
                        <a:schemeClr val="bg1"/>
                      </a:solidFill>
                      <a:prstDash val="solid"/>
                      <a:round/>
                      <a:headEnd type="none" w="med" len="med"/>
                      <a:tailEnd type="none" w="med" len="med"/>
                    </a:lnTlToBr>
                  </a:tcPr>
                </a:tc>
                <a:tc>
                  <a:txBody>
                    <a:bodyPr/>
                    <a:lstStyle/>
                    <a:p>
                      <a:pPr algn="ctr"/>
                      <a:r>
                        <a:rPr lang="en-US" altLang="zh-CN" sz="1200" dirty="0" smtClean="0">
                          <a:latin typeface="Times New Roman" panose="02020603050405020304" pitchFamily="18" charset="0"/>
                          <a:cs typeface="Times New Roman" panose="02020603050405020304" pitchFamily="18" charset="0"/>
                        </a:rPr>
                        <a:t> Land Lighthouse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lnT w="12700" cap="flat" cmpd="sng" algn="ctr">
                      <a:solidFill>
                        <a:schemeClr val="bg1"/>
                      </a:solidFill>
                      <a:prstDash val="solid"/>
                      <a:round/>
                      <a:headEnd type="none" w="med" len="med"/>
                      <a:tailEnd type="none" w="med" len="med"/>
                    </a:lnT>
                  </a:tcPr>
                </a:tc>
                <a:tc>
                  <a:txBody>
                    <a:bodyPr/>
                    <a:lstStyle/>
                    <a:p>
                      <a:pPr algn="ctr"/>
                      <a:r>
                        <a:rPr lang="en-US" altLang="zh-CN" sz="1200" dirty="0" smtClean="0">
                          <a:latin typeface="Times New Roman" panose="02020603050405020304" pitchFamily="18" charset="0"/>
                          <a:cs typeface="Times New Roman" panose="02020603050405020304" pitchFamily="18" charset="0"/>
                        </a:rPr>
                        <a:t>Island Lighthouse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Underwater Lighthouse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r>
              <a:tr h="800100">
                <a:tc>
                  <a:txBody>
                    <a:bodyPr/>
                    <a:lstStyle/>
                    <a:p>
                      <a:pPr algn="ctr"/>
                      <a:r>
                        <a:rPr lang="en-US" altLang="zh-CN" sz="1200" dirty="0" smtClean="0">
                          <a:latin typeface="Times New Roman" panose="02020603050405020304" pitchFamily="18" charset="0"/>
                          <a:cs typeface="Times New Roman" panose="02020603050405020304" pitchFamily="18" charset="0"/>
                        </a:rPr>
                        <a:t>Space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Has enough extension space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The tower body and existing buildings should be rationally planned</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Mainly rely on the space of the tower to accommodate modern equipment</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r>
              <a:tr h="525575">
                <a:tc>
                  <a:txBody>
                    <a:bodyPr/>
                    <a:lstStyle/>
                    <a:p>
                      <a:pPr algn="ctr"/>
                      <a:r>
                        <a:rPr lang="en-US" altLang="zh-CN" sz="1200" dirty="0" smtClean="0">
                          <a:latin typeface="Times New Roman" panose="02020603050405020304" pitchFamily="18" charset="0"/>
                          <a:cs typeface="Times New Roman" panose="02020603050405020304" pitchFamily="18" charset="0"/>
                        </a:rPr>
                        <a:t>Energy</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 It can be connected to urban power</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Times New Roman" panose="02020603050405020304" pitchFamily="18" charset="0"/>
                          <a:cs typeface="Times New Roman" panose="02020603050405020304" pitchFamily="18" charset="0"/>
                        </a:rPr>
                        <a:t>Limited</a:t>
                      </a:r>
                      <a:endParaRPr lang="zh-CN" altLang="en-US" sz="1200" dirty="0" smtClean="0">
                        <a:latin typeface="Times New Roman" panose="02020603050405020304" pitchFamily="18" charset="0"/>
                        <a:cs typeface="Times New Roman" panose="02020603050405020304" pitchFamily="18" charset="0"/>
                      </a:endParaRPr>
                    </a:p>
                    <a:p>
                      <a:pPr algn="ct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rowSpan="3">
                  <a:txBody>
                    <a:bodyPr/>
                    <a:lstStyle/>
                    <a:p>
                      <a:pPr algn="ctr"/>
                      <a:r>
                        <a:rPr lang="en-US" altLang="zh-CN" sz="1200" dirty="0" smtClean="0">
                          <a:latin typeface="Times New Roman" panose="02020603050405020304" pitchFamily="18" charset="0"/>
                          <a:cs typeface="Times New Roman" panose="02020603050405020304" pitchFamily="18" charset="0"/>
                        </a:rPr>
                        <a:t>Similar to island lighthouse</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r>
              <a:tr h="617220">
                <a:tc>
                  <a:txBody>
                    <a:bodyPr/>
                    <a:lstStyle/>
                    <a:p>
                      <a:pPr algn="ctr"/>
                      <a:r>
                        <a:rPr lang="en-US" altLang="zh-CN" sz="1200" dirty="0" smtClean="0">
                          <a:latin typeface="Times New Roman" panose="02020603050405020304" pitchFamily="18" charset="0"/>
                          <a:cs typeface="Times New Roman" panose="02020603050405020304" pitchFamily="18" charset="0"/>
                        </a:rPr>
                        <a:t>Small Modern Equipment</a:t>
                      </a:r>
                    </a:p>
                    <a:p>
                      <a:pPr algn="ct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rowSpan="2">
                  <a:txBody>
                    <a:bodyPr/>
                    <a:lstStyle/>
                    <a:p>
                      <a:pPr algn="ctr"/>
                      <a:r>
                        <a:rPr lang="en-US" altLang="zh-CN" sz="1200" dirty="0" smtClean="0">
                          <a:latin typeface="Times New Roman" panose="02020603050405020304" pitchFamily="18" charset="0"/>
                          <a:cs typeface="Times New Roman" panose="02020603050405020304" pitchFamily="18" charset="0"/>
                        </a:rPr>
                        <a:t> Basically realize the installation and use of all modern equipment</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altLang="zh-CN" sz="1200" dirty="0" smtClean="0">
                          <a:latin typeface="Times New Roman" panose="02020603050405020304" pitchFamily="18" charset="0"/>
                          <a:cs typeface="Times New Roman" panose="02020603050405020304" pitchFamily="18" charset="0"/>
                        </a:rPr>
                        <a:t>Use solar power systems</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vMerge="1">
                  <a:txBody>
                    <a:bodyPr/>
                    <a:lstStyle/>
                    <a:p>
                      <a:endParaRPr lang="zh-CN" altLang="en-US" sz="1400" dirty="0">
                        <a:latin typeface="Times New Roman" panose="02020603050405020304" pitchFamily="18" charset="0"/>
                        <a:cs typeface="Times New Roman" panose="02020603050405020304" pitchFamily="18" charset="0"/>
                      </a:endParaRPr>
                    </a:p>
                  </a:txBody>
                  <a:tcPr/>
                </a:tc>
              </a:tr>
              <a:tr h="741989">
                <a:tc>
                  <a:txBody>
                    <a:bodyPr/>
                    <a:lstStyle/>
                    <a:p>
                      <a:pPr algn="ctr"/>
                      <a:r>
                        <a:rPr lang="en-US" altLang="zh-CN" sz="1200" dirty="0" smtClean="0">
                          <a:latin typeface="Times New Roman" panose="02020603050405020304" pitchFamily="18" charset="0"/>
                          <a:cs typeface="Times New Roman" panose="02020603050405020304" pitchFamily="18" charset="0"/>
                        </a:rPr>
                        <a:t>Large Modern Equipment</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vMerge="1">
                  <a:txBody>
                    <a:bodyPr/>
                    <a:lstStyle/>
                    <a:p>
                      <a:endParaRPr lang="zh-CN" altLang="en-US" dirty="0"/>
                    </a:p>
                  </a:txBody>
                  <a:tcPr/>
                </a:tc>
                <a:tc>
                  <a:txBody>
                    <a:bodyPr/>
                    <a:lstStyle/>
                    <a:p>
                      <a:pPr algn="ctr"/>
                      <a:r>
                        <a:rPr lang="en-US" altLang="zh-CN" sz="1200" dirty="0" smtClean="0">
                          <a:latin typeface="Times New Roman" panose="02020603050405020304" pitchFamily="18" charset="0"/>
                          <a:cs typeface="Times New Roman" panose="02020603050405020304" pitchFamily="18" charset="0"/>
                        </a:rPr>
                        <a:t>Use the combination of solar and diesel generators or solar and wind power supply</a:t>
                      </a:r>
                      <a:endParaRPr lang="zh-CN" altLang="en-US" sz="1200" dirty="0">
                        <a:latin typeface="Times New Roman" panose="02020603050405020304" pitchFamily="18" charset="0"/>
                        <a:cs typeface="Times New Roman" panose="02020603050405020304" pitchFamily="18" charset="0"/>
                      </a:endParaRPr>
                    </a:p>
                  </a:txBody>
                  <a:tcPr marL="68580" marR="68580" marT="34290" marB="34290" anchor="ctr"/>
                </a:tc>
                <a:tc vMerge="1">
                  <a:txBody>
                    <a:bodyPr/>
                    <a:lstStyle/>
                    <a:p>
                      <a:endParaRPr lang="zh-CN" altLang="en-US" sz="1400" dirty="0">
                        <a:latin typeface="Times New Roman" panose="02020603050405020304" pitchFamily="18" charset="0"/>
                        <a:cs typeface="Times New Roman" panose="02020603050405020304" pitchFamily="18" charset="0"/>
                      </a:endParaRPr>
                    </a:p>
                  </a:txBody>
                  <a:tcPr/>
                </a:tc>
              </a:tr>
            </a:tbl>
          </a:graphicData>
        </a:graphic>
      </p:graphicFrame>
      <p:sp>
        <p:nvSpPr>
          <p:cNvPr id="10" name="矩形 9"/>
          <p:cNvSpPr/>
          <p:nvPr/>
        </p:nvSpPr>
        <p:spPr>
          <a:xfrm>
            <a:off x="2628899" y="413179"/>
            <a:ext cx="4572000" cy="623248"/>
          </a:xfrm>
          <a:prstGeom prst="rect">
            <a:avLst/>
          </a:prstGeom>
        </p:spPr>
        <p:txBody>
          <a:bodyPr lIns="68580" tIns="34290" rIns="68580" bIns="34290">
            <a:spAutoFit/>
          </a:bodyPr>
          <a:lstStyle/>
          <a:p>
            <a:pPr lvl="0"/>
            <a:r>
              <a:rPr kumimoji="1" lang="en-US" altLang="zh-CN" sz="1800" dirty="0">
                <a:solidFill>
                  <a:srgbClr val="FFFFFF"/>
                </a:solidFill>
                <a:latin typeface="Times New Roman" panose="02020603050405020304" pitchFamily="18" charset="0"/>
                <a:cs typeface="Times New Roman" panose="02020603050405020304" pitchFamily="18" charset="0"/>
              </a:rPr>
              <a:t>Configuration scheme of modern equipment </a:t>
            </a:r>
          </a:p>
          <a:p>
            <a:pPr lvl="0"/>
            <a:r>
              <a:rPr kumimoji="1" lang="en-US" altLang="zh-CN" sz="1800" dirty="0">
                <a:solidFill>
                  <a:srgbClr val="FFFFFF"/>
                </a:solidFill>
                <a:latin typeface="Times New Roman" panose="02020603050405020304" pitchFamily="18" charset="0"/>
                <a:cs typeface="Times New Roman" panose="02020603050405020304" pitchFamily="18" charset="0"/>
              </a:rPr>
              <a:t>for traditional lighthouse</a:t>
            </a:r>
          </a:p>
        </p:txBody>
      </p:sp>
    </p:spTree>
    <p:extLst>
      <p:ext uri="{BB962C8B-B14F-4D97-AF65-F5344CB8AC3E}">
        <p14:creationId xmlns:p14="http://schemas.microsoft.com/office/powerpoint/2010/main" val="3243704322"/>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sz="1500"/>
          </a:p>
        </p:txBody>
      </p:sp>
      <p:sp>
        <p:nvSpPr>
          <p:cNvPr id="5" name="直角三角形 4"/>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sz="1500"/>
          </a:p>
        </p:txBody>
      </p:sp>
      <p:grpSp>
        <p:nvGrpSpPr>
          <p:cNvPr id="13" name="组合 11"/>
          <p:cNvGrpSpPr>
            <a:grpSpLocks/>
          </p:cNvGrpSpPr>
          <p:nvPr/>
        </p:nvGrpSpPr>
        <p:grpSpPr bwMode="auto">
          <a:xfrm>
            <a:off x="203441" y="385832"/>
            <a:ext cx="2642535" cy="551719"/>
            <a:chOff x="3886200" y="188686"/>
            <a:chExt cx="4699000" cy="979713"/>
          </a:xfrm>
        </p:grpSpPr>
        <p:sp>
          <p:nvSpPr>
            <p:cNvPr id="14" name="任意多边形 18"/>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Times New Roman" panose="02020603050405020304" pitchFamily="18" charset="0"/>
                <a:cs typeface="Times New Roman" panose="02020603050405020304" pitchFamily="18" charset="0"/>
              </a:endParaRPr>
            </a:p>
          </p:txBody>
        </p:sp>
        <p:sp>
          <p:nvSpPr>
            <p:cNvPr id="15" name="任意多边形 20"/>
            <p:cNvSpPr/>
            <p:nvPr/>
          </p:nvSpPr>
          <p:spPr>
            <a:xfrm>
              <a:off x="4089400" y="283804"/>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700" dirty="0">
                  <a:latin typeface="Times New Roman" panose="02020603050405020304" pitchFamily="18" charset="0"/>
                  <a:cs typeface="Times New Roman" panose="02020603050405020304" pitchFamily="18" charset="0"/>
                </a:rPr>
                <a:t>CONTENTS</a:t>
              </a:r>
              <a:endParaRPr lang="zh-CN" altLang="en-US" sz="1700" dirty="0">
                <a:latin typeface="Times New Roman" panose="02020603050405020304" pitchFamily="18" charset="0"/>
                <a:cs typeface="Times New Roman" panose="02020603050405020304" pitchFamily="18" charset="0"/>
              </a:endParaRPr>
            </a:p>
          </p:txBody>
        </p:sp>
      </p:grpSp>
      <p:sp>
        <p:nvSpPr>
          <p:cNvPr id="6" name="椭圆 5"/>
          <p:cNvSpPr/>
          <p:nvPr/>
        </p:nvSpPr>
        <p:spPr>
          <a:xfrm>
            <a:off x="2816381" y="760517"/>
            <a:ext cx="810000" cy="810000"/>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algn="ctr"/>
            <a:r>
              <a:rPr lang="en-US" altLang="zh-CN" sz="1500" b="1" dirty="0">
                <a:latin typeface="Times New Roman" panose="02020603050405020304" pitchFamily="18" charset="0"/>
                <a:ea typeface="微软雅黑" pitchFamily="34" charset="-122"/>
                <a:cs typeface="Times New Roman" panose="02020603050405020304" pitchFamily="18" charset="0"/>
              </a:rPr>
              <a:t>STEP 1</a:t>
            </a:r>
            <a:endParaRPr lang="zh-CN" altLang="en-US" sz="1500" b="1" dirty="0">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2142816" y="1791370"/>
            <a:ext cx="810000" cy="810000"/>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lvl="0" algn="ctr"/>
            <a:r>
              <a:rPr lang="en-US" altLang="zh-CN" sz="1500" b="1" dirty="0">
                <a:solidFill>
                  <a:prstClr val="white"/>
                </a:solidFill>
                <a:latin typeface="Times New Roman" panose="02020603050405020304" pitchFamily="18" charset="0"/>
                <a:ea typeface="微软雅黑" pitchFamily="34" charset="-122"/>
                <a:cs typeface="Times New Roman" panose="02020603050405020304" pitchFamily="18" charset="0"/>
              </a:rPr>
              <a:t>STEP 2</a:t>
            </a:r>
            <a:endParaRPr lang="zh-CN" altLang="en-US" sz="1500" b="1" dirty="0">
              <a:solidFill>
                <a:prstClr val="white"/>
              </a:solidFill>
              <a:latin typeface="Times New Roman" panose="02020603050405020304" pitchFamily="18" charset="0"/>
              <a:ea typeface="微软雅黑" pitchFamily="34" charset="-122"/>
              <a:cs typeface="Times New Roman" panose="02020603050405020304" pitchFamily="18" charset="0"/>
            </a:endParaRPr>
          </a:p>
        </p:txBody>
      </p:sp>
      <p:sp>
        <p:nvSpPr>
          <p:cNvPr id="8" name="椭圆 7"/>
          <p:cNvSpPr/>
          <p:nvPr/>
        </p:nvSpPr>
        <p:spPr>
          <a:xfrm>
            <a:off x="1343987" y="2808048"/>
            <a:ext cx="810000" cy="810000"/>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lvl="0" algn="ctr"/>
            <a:r>
              <a:rPr lang="en-US" altLang="zh-CN" sz="1500" b="1" dirty="0">
                <a:solidFill>
                  <a:prstClr val="white"/>
                </a:solidFill>
                <a:latin typeface="Times New Roman" panose="02020603050405020304" pitchFamily="18" charset="0"/>
                <a:ea typeface="微软雅黑" pitchFamily="34" charset="-122"/>
                <a:cs typeface="Times New Roman" panose="02020603050405020304" pitchFamily="18" charset="0"/>
              </a:rPr>
              <a:t>STEP 3</a:t>
            </a:r>
            <a:endParaRPr lang="zh-CN" altLang="en-US" sz="1500" b="1" dirty="0">
              <a:solidFill>
                <a:prstClr val="white"/>
              </a:solidFill>
              <a:latin typeface="Times New Roman" panose="02020603050405020304" pitchFamily="18" charset="0"/>
              <a:ea typeface="微软雅黑" pitchFamily="34" charset="-122"/>
              <a:cs typeface="Times New Roman" panose="02020603050405020304" pitchFamily="18" charset="0"/>
            </a:endParaRPr>
          </a:p>
        </p:txBody>
      </p:sp>
      <p:sp>
        <p:nvSpPr>
          <p:cNvPr id="9" name="椭圆 8"/>
          <p:cNvSpPr/>
          <p:nvPr/>
        </p:nvSpPr>
        <p:spPr>
          <a:xfrm>
            <a:off x="476603" y="3841364"/>
            <a:ext cx="810000" cy="810000"/>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lvl="0" algn="ctr"/>
            <a:r>
              <a:rPr lang="en-US" altLang="zh-CN" sz="1500" b="1" dirty="0">
                <a:solidFill>
                  <a:schemeClr val="bg1"/>
                </a:solidFill>
                <a:latin typeface="Times New Roman" panose="02020603050405020304" pitchFamily="18" charset="0"/>
                <a:ea typeface="微软雅黑" pitchFamily="34" charset="-122"/>
                <a:cs typeface="Times New Roman" panose="02020603050405020304" pitchFamily="18" charset="0"/>
              </a:rPr>
              <a:t>STEP 4</a:t>
            </a:r>
            <a:endParaRPr lang="zh-CN" altLang="en-US" sz="1500" b="1" dirty="0">
              <a:solidFill>
                <a:schemeClr val="bg1"/>
              </a:solidFill>
              <a:latin typeface="Times New Roman" panose="02020603050405020304" pitchFamily="18" charset="0"/>
              <a:ea typeface="微软雅黑" pitchFamily="34" charset="-122"/>
              <a:cs typeface="Times New Roman" panose="02020603050405020304" pitchFamily="18" charset="0"/>
            </a:endParaRPr>
          </a:p>
        </p:txBody>
      </p:sp>
      <p:cxnSp>
        <p:nvCxnSpPr>
          <p:cNvPr id="10" name="直接连接符 21"/>
          <p:cNvCxnSpPr/>
          <p:nvPr/>
        </p:nvCxnSpPr>
        <p:spPr>
          <a:xfrm>
            <a:off x="2828161" y="1323254"/>
            <a:ext cx="124655" cy="779012"/>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22"/>
          <p:cNvCxnSpPr/>
          <p:nvPr/>
        </p:nvCxnSpPr>
        <p:spPr>
          <a:xfrm flipV="1">
            <a:off x="1843746" y="2601370"/>
            <a:ext cx="704071" cy="194192"/>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23"/>
          <p:cNvCxnSpPr/>
          <p:nvPr/>
        </p:nvCxnSpPr>
        <p:spPr>
          <a:xfrm flipH="1">
            <a:off x="1286603" y="3420798"/>
            <a:ext cx="57384" cy="617818"/>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981344" y="1077737"/>
            <a:ext cx="4548659" cy="230832"/>
          </a:xfrm>
          <a:prstGeom prst="rect">
            <a:avLst/>
          </a:prstGeom>
        </p:spPr>
        <p:txBody>
          <a:bodyPr wrap="square" lIns="0" tIns="0" rIns="0" bIns="0">
            <a:spAutoFit/>
          </a:bodyPr>
          <a:lstStyle/>
          <a:p>
            <a:pPr lvl="0"/>
            <a:r>
              <a:rPr kumimoji="1" lang="en-US" altLang="zh-CN" sz="1500" b="1" dirty="0" smtClean="0">
                <a:solidFill>
                  <a:srgbClr val="002060"/>
                </a:solidFill>
                <a:latin typeface="Times New Roman" panose="02020603050405020304" pitchFamily="18" charset="0"/>
                <a:ea typeface="Microsoft YaHei" charset="-122"/>
                <a:cs typeface="Times New Roman" panose="02020603050405020304" pitchFamily="18" charset="0"/>
              </a:rPr>
              <a:t>Back ground and discussion</a:t>
            </a:r>
            <a:endParaRPr kumimoji="1" lang="zh-CN" altLang="zh-CN" sz="1500" b="1" dirty="0">
              <a:solidFill>
                <a:srgbClr val="002060"/>
              </a:solidFill>
              <a:latin typeface="Times New Roman" panose="02020603050405020304" pitchFamily="18" charset="0"/>
              <a:ea typeface="Microsoft YaHei" charset="-122"/>
              <a:cs typeface="Times New Roman" panose="02020603050405020304" pitchFamily="18" charset="0"/>
            </a:endParaRPr>
          </a:p>
        </p:txBody>
      </p:sp>
      <p:sp>
        <p:nvSpPr>
          <p:cNvPr id="18" name="矩形 17"/>
          <p:cNvSpPr/>
          <p:nvPr/>
        </p:nvSpPr>
        <p:spPr>
          <a:xfrm>
            <a:off x="3278068" y="1988621"/>
            <a:ext cx="5748889" cy="461665"/>
          </a:xfrm>
          <a:prstGeom prst="rect">
            <a:avLst/>
          </a:prstGeom>
        </p:spPr>
        <p:txBody>
          <a:bodyPr wrap="square" lIns="0" tIns="0" rIns="0" bIns="0">
            <a:spAutoFit/>
          </a:bodyPr>
          <a:lstStyle/>
          <a:p>
            <a:r>
              <a:rPr kumimoji="1" lang="en-US" altLang="zh-CN" sz="1500" b="1" dirty="0">
                <a:solidFill>
                  <a:srgbClr val="002060"/>
                </a:solidFill>
                <a:latin typeface="Times New Roman" panose="02020603050405020304" pitchFamily="18" charset="0"/>
                <a:ea typeface="Microsoft YaHei" charset="-122"/>
                <a:cs typeface="Times New Roman" panose="02020603050405020304" pitchFamily="18" charset="0"/>
              </a:rPr>
              <a:t> Use modern equipment to carry out information duty on the heritage lighthouses</a:t>
            </a:r>
            <a:endParaRPr kumimoji="1" lang="zh-CN" altLang="zh-CN" sz="1500" b="1" dirty="0">
              <a:solidFill>
                <a:srgbClr val="002060"/>
              </a:solidFill>
              <a:latin typeface="Times New Roman" panose="02020603050405020304" pitchFamily="18" charset="0"/>
              <a:ea typeface="Microsoft YaHei" charset="-122"/>
              <a:cs typeface="Times New Roman" panose="02020603050405020304" pitchFamily="18" charset="0"/>
            </a:endParaRPr>
          </a:p>
        </p:txBody>
      </p:sp>
      <p:sp>
        <p:nvSpPr>
          <p:cNvPr id="20" name="矩形 19"/>
          <p:cNvSpPr/>
          <p:nvPr/>
        </p:nvSpPr>
        <p:spPr>
          <a:xfrm>
            <a:off x="2406702" y="3166229"/>
            <a:ext cx="6466636" cy="230832"/>
          </a:xfrm>
          <a:prstGeom prst="rect">
            <a:avLst/>
          </a:prstGeom>
        </p:spPr>
        <p:txBody>
          <a:bodyPr wrap="square" lIns="0" tIns="0" rIns="0" bIns="0">
            <a:spAutoFit/>
          </a:bodyPr>
          <a:lstStyle/>
          <a:p>
            <a:r>
              <a:rPr kumimoji="1" lang="en-US" altLang="zh-CN" sz="1500" b="1" dirty="0">
                <a:solidFill>
                  <a:srgbClr val="002060"/>
                </a:solidFill>
                <a:latin typeface="Times New Roman" panose="02020603050405020304" pitchFamily="18" charset="0"/>
                <a:ea typeface="Microsoft YaHei" charset="-122"/>
                <a:cs typeface="Times New Roman" panose="02020603050405020304" pitchFamily="18" charset="0"/>
              </a:rPr>
              <a:t>Multi-functional construction of heritage </a:t>
            </a:r>
            <a:r>
              <a:rPr kumimoji="1" lang="en-US" altLang="zh-CN" sz="1500" b="1" dirty="0" smtClean="0">
                <a:solidFill>
                  <a:srgbClr val="002060"/>
                </a:solidFill>
                <a:latin typeface="Times New Roman" panose="02020603050405020304" pitchFamily="18" charset="0"/>
                <a:ea typeface="Microsoft YaHei" charset="-122"/>
                <a:cs typeface="Times New Roman" panose="02020603050405020304" pitchFamily="18" charset="0"/>
              </a:rPr>
              <a:t>lighthouses with </a:t>
            </a:r>
            <a:r>
              <a:rPr kumimoji="1" lang="en-US" altLang="zh-CN" sz="1500" b="1" dirty="0">
                <a:solidFill>
                  <a:srgbClr val="002060"/>
                </a:solidFill>
                <a:latin typeface="Times New Roman" panose="02020603050405020304" pitchFamily="18" charset="0"/>
                <a:ea typeface="Microsoft YaHei" charset="-122"/>
                <a:cs typeface="Times New Roman" panose="02020603050405020304" pitchFamily="18" charset="0"/>
              </a:rPr>
              <a:t>modern equipment</a:t>
            </a:r>
            <a:endParaRPr kumimoji="1" lang="zh-CN" altLang="zh-CN" sz="1500" b="1" dirty="0">
              <a:solidFill>
                <a:srgbClr val="002060"/>
              </a:solidFill>
              <a:latin typeface="Times New Roman" panose="02020603050405020304" pitchFamily="18" charset="0"/>
              <a:ea typeface="Microsoft YaHei" charset="-122"/>
              <a:cs typeface="Times New Roman" panose="02020603050405020304" pitchFamily="18" charset="0"/>
            </a:endParaRPr>
          </a:p>
        </p:txBody>
      </p:sp>
      <p:sp>
        <p:nvSpPr>
          <p:cNvPr id="22" name="矩形 21"/>
          <p:cNvSpPr/>
          <p:nvPr/>
        </p:nvSpPr>
        <p:spPr>
          <a:xfrm>
            <a:off x="1707358" y="4104450"/>
            <a:ext cx="6760053" cy="230833"/>
          </a:xfrm>
          <a:prstGeom prst="rect">
            <a:avLst/>
          </a:prstGeom>
        </p:spPr>
        <p:txBody>
          <a:bodyPr wrap="square" lIns="0" tIns="0" rIns="0" bIns="0">
            <a:spAutoFit/>
          </a:bodyPr>
          <a:lstStyle/>
          <a:p>
            <a:pPr lvl="0"/>
            <a:r>
              <a:rPr kumimoji="1" lang="en-US" altLang="zh-CN" sz="1500" b="1" dirty="0">
                <a:solidFill>
                  <a:srgbClr val="002060"/>
                </a:solidFill>
                <a:latin typeface="Times New Roman" panose="02020603050405020304" pitchFamily="18" charset="0"/>
                <a:ea typeface="Microsoft YaHei" charset="-122"/>
                <a:cs typeface="Times New Roman" panose="02020603050405020304" pitchFamily="18" charset="0"/>
              </a:rPr>
              <a:t>Configuration scheme of modern equipment for heritage lighthouses</a:t>
            </a:r>
            <a:endParaRPr kumimoji="1" lang="zh-CN" altLang="zh-CN" sz="1500" b="1" dirty="0">
              <a:solidFill>
                <a:srgbClr val="002060"/>
              </a:solidFill>
              <a:latin typeface="Times New Roman" panose="02020603050405020304" pitchFamily="18" charset="0"/>
              <a:ea typeface="Microsoft YaHei" charset="-122"/>
              <a:cs typeface="Times New Roman" panose="02020603050405020304" pitchFamily="18" charset="0"/>
            </a:endParaRPr>
          </a:p>
        </p:txBody>
      </p:sp>
    </p:spTree>
    <p:extLst>
      <p:ext uri="{BB962C8B-B14F-4D97-AF65-F5344CB8AC3E}">
        <p14:creationId xmlns:p14="http://schemas.microsoft.com/office/powerpoint/2010/main" val="42634903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t="20800" r="52969"/>
          <a:stretch/>
        </p:blipFill>
        <p:spPr>
          <a:xfrm>
            <a:off x="0" y="3086100"/>
            <a:ext cx="4691495" cy="2057400"/>
          </a:xfrm>
          <a:prstGeom prst="rect">
            <a:avLst/>
          </a:prstGeom>
        </p:spPr>
      </p:pic>
      <p:sp>
        <p:nvSpPr>
          <p:cNvPr id="4" name="直角三角形 3"/>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
        <p:nvSpPr>
          <p:cNvPr id="5" name="直角三角形 4"/>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67347" y="0"/>
            <a:ext cx="5776653" cy="1131570"/>
          </a:xfrm>
          <a:prstGeom prst="rect">
            <a:avLst/>
          </a:prstGeom>
        </p:spPr>
      </p:pic>
      <p:sp>
        <p:nvSpPr>
          <p:cNvPr id="7" name="椭圆 6"/>
          <p:cNvSpPr/>
          <p:nvPr/>
        </p:nvSpPr>
        <p:spPr>
          <a:xfrm>
            <a:off x="3745473" y="1613551"/>
            <a:ext cx="1398306" cy="1398383"/>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algn="ctr"/>
            <a:r>
              <a:rPr lang="en-US" altLang="zh-CN" sz="1800" b="1" dirty="0">
                <a:latin typeface="微软雅黑" pitchFamily="34" charset="-122"/>
                <a:ea typeface="微软雅黑" pitchFamily="34" charset="-122"/>
              </a:rPr>
              <a:t>STEP 1</a:t>
            </a:r>
            <a:endParaRPr lang="zh-CN" altLang="en-US" sz="1800" b="1" dirty="0">
              <a:latin typeface="微软雅黑" pitchFamily="34" charset="-122"/>
              <a:ea typeface="微软雅黑" pitchFamily="34" charset="-122"/>
            </a:endParaRPr>
          </a:p>
        </p:txBody>
      </p:sp>
      <p:sp>
        <p:nvSpPr>
          <p:cNvPr id="8" name="矩形 7"/>
          <p:cNvSpPr/>
          <p:nvPr/>
        </p:nvSpPr>
        <p:spPr>
          <a:xfrm>
            <a:off x="2531406" y="3172539"/>
            <a:ext cx="4564337" cy="461665"/>
          </a:xfrm>
          <a:prstGeom prst="rect">
            <a:avLst/>
          </a:prstGeom>
        </p:spPr>
        <p:txBody>
          <a:bodyPr wrap="square" lIns="0" tIns="0" rIns="0" bIns="0">
            <a:spAutoFit/>
          </a:bodyPr>
          <a:lstStyle/>
          <a:p>
            <a:pPr lvl="0" algn="ct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Back </a:t>
            </a:r>
            <a:r>
              <a:rPr kumimoji="1" lang="en-US" altLang="zh-CN" sz="3000" dirty="0" smtClean="0">
                <a:solidFill>
                  <a:srgbClr val="002060"/>
                </a:solidFill>
                <a:latin typeface="Times New Roman" panose="02020603050405020304" pitchFamily="18" charset="0"/>
                <a:ea typeface="Microsoft YaHei" charset="-122"/>
                <a:cs typeface="Times New Roman" panose="02020603050405020304" pitchFamily="18" charset="0"/>
              </a:rPr>
              <a:t>ground and discussion</a:t>
            </a:r>
            <a:endPar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endParaRPr>
          </a:p>
        </p:txBody>
      </p:sp>
    </p:spTree>
    <p:extLst>
      <p:ext uri="{BB962C8B-B14F-4D97-AF65-F5344CB8AC3E}">
        <p14:creationId xmlns:p14="http://schemas.microsoft.com/office/powerpoint/2010/main" val="11992463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21945" y="534521"/>
            <a:ext cx="2027788" cy="346249"/>
          </a:xfrm>
          <a:prstGeom prst="rect">
            <a:avLst/>
          </a:prstGeom>
          <a:noFill/>
        </p:spPr>
        <p:txBody>
          <a:bodyPr wrap="square" lIns="68580" tIns="34290" rIns="68580" bIns="34290" rtlCol="0">
            <a:spAutoFit/>
          </a:bodyPr>
          <a:lstStyle/>
          <a:p>
            <a:r>
              <a:rPr kumimoji="1" lang="en-US" altLang="zh-CN" sz="1800" dirty="0" smtClean="0">
                <a:solidFill>
                  <a:schemeClr val="bg1"/>
                </a:solidFill>
                <a:latin typeface="Times New Roman" panose="02020603050405020304" pitchFamily="18" charset="0"/>
                <a:cs typeface="Times New Roman" panose="02020603050405020304" pitchFamily="18" charset="0"/>
              </a:rPr>
              <a:t>BACKGROUND</a:t>
            </a:r>
            <a:endParaRPr kumimoji="1" lang="en-US" altLang="zh-CN" sz="1800" dirty="0">
              <a:solidFill>
                <a:schemeClr val="bg1"/>
              </a:solidFill>
              <a:latin typeface="Times New Roman" panose="02020603050405020304" pitchFamily="18" charset="0"/>
              <a:cs typeface="Times New Roman" panose="02020603050405020304" pitchFamily="18" charset="0"/>
            </a:endParaRPr>
          </a:p>
        </p:txBody>
      </p:sp>
      <p:sp>
        <p:nvSpPr>
          <p:cNvPr id="29" name="AutoShape 35"/>
          <p:cNvSpPr>
            <a:spLocks noChangeArrowheads="1"/>
          </p:cNvSpPr>
          <p:nvPr/>
        </p:nvSpPr>
        <p:spPr bwMode="auto">
          <a:xfrm>
            <a:off x="4771702" y="768096"/>
            <a:ext cx="4280400" cy="4233600"/>
          </a:xfrm>
          <a:prstGeom prst="roundRect">
            <a:avLst>
              <a:gd name="adj" fmla="val 780"/>
            </a:avLst>
          </a:prstGeom>
          <a:noFill/>
          <a:ln w="9525" cap="flat" cmpd="sng" algn="ctr">
            <a:solidFill>
              <a:srgbClr val="00B0F0"/>
            </a:solidFill>
            <a:prstDash val="solid"/>
            <a:round/>
            <a:headEnd type="none" w="med" len="med"/>
            <a:tailEnd type="none" w="med" len="med"/>
          </a:ln>
          <a:effectLst/>
        </p:spPr>
        <p:txBody>
          <a:bodyPr/>
          <a:lstStyle/>
          <a:p>
            <a:pPr>
              <a:buClr>
                <a:srgbClr val="CC9900"/>
              </a:buClr>
              <a:buFont typeface="Wingdings" pitchFamily="2" charset="2"/>
              <a:buChar char="n"/>
              <a:defRPr/>
            </a:pPr>
            <a:endParaRPr lang="zh-CN" altLang="en-US" kern="0" dirty="0">
              <a:solidFill>
                <a:sysClr val="windowText" lastClr="000000"/>
              </a:solidFill>
              <a:latin typeface="微软雅黑" pitchFamily="34" charset="-122"/>
              <a:ea typeface="微软雅黑" pitchFamily="34" charset="-122"/>
            </a:endParaRPr>
          </a:p>
        </p:txBody>
      </p:sp>
      <p:sp>
        <p:nvSpPr>
          <p:cNvPr id="30" name="AutoShape 35"/>
          <p:cNvSpPr>
            <a:spLocks noChangeArrowheads="1"/>
          </p:cNvSpPr>
          <p:nvPr/>
        </p:nvSpPr>
        <p:spPr bwMode="auto">
          <a:xfrm>
            <a:off x="213041" y="768096"/>
            <a:ext cx="4278494" cy="4233026"/>
          </a:xfrm>
          <a:prstGeom prst="roundRect">
            <a:avLst>
              <a:gd name="adj" fmla="val 780"/>
            </a:avLst>
          </a:prstGeom>
          <a:noFill/>
          <a:ln w="9525" cap="flat" cmpd="sng" algn="ctr">
            <a:solidFill>
              <a:srgbClr val="00B0F0"/>
            </a:solidFill>
            <a:prstDash val="solid"/>
            <a:round/>
            <a:headEnd type="none" w="med" len="med"/>
            <a:tailEnd type="none" w="med" len="med"/>
          </a:ln>
          <a:effectLst/>
        </p:spPr>
        <p:txBody>
          <a:bodyPr/>
          <a:lstStyle/>
          <a:p>
            <a:pPr>
              <a:buClr>
                <a:srgbClr val="CC9900"/>
              </a:buClr>
              <a:buFont typeface="Wingdings" pitchFamily="2" charset="2"/>
              <a:buChar char="n"/>
              <a:defRPr/>
            </a:pPr>
            <a:endParaRPr lang="zh-CN" altLang="en-US" kern="0" dirty="0">
              <a:solidFill>
                <a:sysClr val="windowText" lastClr="000000"/>
              </a:solidFill>
              <a:latin typeface="微软雅黑" pitchFamily="34" charset="-122"/>
              <a:ea typeface="微软雅黑" pitchFamily="34" charset="-122"/>
            </a:endParaRPr>
          </a:p>
        </p:txBody>
      </p:sp>
      <p:sp>
        <p:nvSpPr>
          <p:cNvPr id="31" name="MH_SubTitle_1"/>
          <p:cNvSpPr/>
          <p:nvPr>
            <p:custDataLst>
              <p:tags r:id="rId1"/>
            </p:custDataLst>
          </p:nvPr>
        </p:nvSpPr>
        <p:spPr>
          <a:xfrm>
            <a:off x="220998" y="1119226"/>
            <a:ext cx="4270536" cy="354202"/>
          </a:xfrm>
          <a:prstGeom prst="roundRect">
            <a:avLst>
              <a:gd name="adj" fmla="val 15982"/>
            </a:avLst>
          </a:prstGeom>
          <a:solidFill>
            <a:srgbClr val="00B0F0"/>
          </a:solidFill>
          <a:ln w="25400" cap="flat" cmpd="sng" algn="ctr">
            <a:noFill/>
            <a:prstDash val="solid"/>
          </a:ln>
          <a:effectLst/>
        </p:spPr>
        <p:txBody>
          <a:bodyPr lIns="0" tIns="0" rIns="0" bIns="0" anchor="ctr"/>
          <a:lstStyle/>
          <a:p>
            <a:pPr lvl="0" algn="ctr" defTabSz="914400">
              <a:defRPr/>
            </a:pPr>
            <a:r>
              <a:rPr lang="en-US" altLang="zh-CN" sz="1800" b="1" kern="0" dirty="0">
                <a:solidFill>
                  <a:sysClr val="window" lastClr="FFFFFF"/>
                </a:solidFill>
                <a:latin typeface="Times New Roman" pitchFamily="18" charset="0"/>
                <a:ea typeface="微软雅黑"/>
                <a:cs typeface="Times New Roman" pitchFamily="18" charset="0"/>
              </a:rPr>
              <a:t>Historical Heritage</a:t>
            </a:r>
          </a:p>
        </p:txBody>
      </p:sp>
      <p:sp>
        <p:nvSpPr>
          <p:cNvPr id="32" name="MH_SubTitle_1"/>
          <p:cNvSpPr/>
          <p:nvPr>
            <p:custDataLst>
              <p:tags r:id="rId2"/>
            </p:custDataLst>
          </p:nvPr>
        </p:nvSpPr>
        <p:spPr>
          <a:xfrm>
            <a:off x="4782178" y="1119226"/>
            <a:ext cx="4269924" cy="355790"/>
          </a:xfrm>
          <a:prstGeom prst="roundRect">
            <a:avLst>
              <a:gd name="adj" fmla="val 15982"/>
            </a:avLst>
          </a:prstGeom>
          <a:solidFill>
            <a:srgbClr val="00B0F0"/>
          </a:solidFill>
          <a:ln w="25400" cap="flat" cmpd="sng" algn="ctr">
            <a:noFill/>
            <a:prstDash val="solid"/>
          </a:ln>
          <a:effectLst/>
        </p:spPr>
        <p:txBody>
          <a:bodyPr lIns="0" tIns="0" rIns="0" bIns="0" anchor="ctr"/>
          <a:lstStyle/>
          <a:p>
            <a:pPr lvl="0" algn="ctr" defTabSz="914400">
              <a:defRPr/>
            </a:pPr>
            <a:r>
              <a:rPr lang="en-US" altLang="zh-CN" sz="1800" b="1" kern="0" dirty="0" smtClean="0">
                <a:solidFill>
                  <a:sysClr val="window" lastClr="FFFFFF"/>
                </a:solidFill>
                <a:latin typeface="Times New Roman" pitchFamily="18" charset="0"/>
                <a:ea typeface="微软雅黑"/>
                <a:cs typeface="Times New Roman" pitchFamily="18" charset="0"/>
              </a:rPr>
              <a:t>Modern Equipment</a:t>
            </a:r>
            <a:endParaRPr kumimoji="0" lang="zh-CN" altLang="en-US" sz="1800" b="1" i="0" u="none" strike="noStrike" kern="0" cap="none" spc="0" normalizeH="0" baseline="0" noProof="0" dirty="0">
              <a:ln>
                <a:noFill/>
              </a:ln>
              <a:solidFill>
                <a:sysClr val="window" lastClr="FFFFFF"/>
              </a:solidFill>
              <a:effectLst/>
              <a:uLnTx/>
              <a:uFillTx/>
              <a:latin typeface="Times New Roman" pitchFamily="18" charset="0"/>
              <a:ea typeface="微软雅黑"/>
              <a:cs typeface="Times New Roman" pitchFamily="18" charset="0"/>
            </a:endParaRPr>
          </a:p>
        </p:txBody>
      </p:sp>
      <p:sp>
        <p:nvSpPr>
          <p:cNvPr id="33" name="矩形 32"/>
          <p:cNvSpPr/>
          <p:nvPr/>
        </p:nvSpPr>
        <p:spPr>
          <a:xfrm>
            <a:off x="147206" y="3459045"/>
            <a:ext cx="4358960" cy="1384995"/>
          </a:xfrm>
          <a:prstGeom prst="rect">
            <a:avLst/>
          </a:prstGeom>
        </p:spPr>
        <p:txBody>
          <a:bodyPr wrap="square">
            <a:spAutoFit/>
          </a:bodyPr>
          <a:lstStyle/>
          <a:p>
            <a:pPr marL="285750" indent="-285750">
              <a:lnSpc>
                <a:spcPct val="150000"/>
              </a:lnSpc>
              <a:buFont typeface="Wingdings" panose="05000000000000000000" pitchFamily="2" charset="2"/>
              <a:buChar char="Ø"/>
              <a:defRPr/>
            </a:pPr>
            <a:r>
              <a:rPr lang="en-US" altLang="zh-CN" dirty="0">
                <a:latin typeface="Times New Roman" pitchFamily="18" charset="0"/>
                <a:ea typeface="微软雅黑" pitchFamily="34" charset="-122"/>
                <a:cs typeface="Times New Roman" pitchFamily="18" charset="0"/>
              </a:rPr>
              <a:t>Because of their unique architectural style and historical background, heritage lighthouses have many functions such as navigation, historical heritage, cultural education, military </a:t>
            </a:r>
            <a:r>
              <a:rPr lang="en-US" altLang="zh-CN" dirty="0" smtClean="0">
                <a:latin typeface="Times New Roman" pitchFamily="18" charset="0"/>
                <a:ea typeface="微软雅黑" pitchFamily="34" charset="-122"/>
                <a:cs typeface="Times New Roman" pitchFamily="18" charset="0"/>
              </a:rPr>
              <a:t>defense. </a:t>
            </a:r>
            <a:endParaRPr lang="en-US" altLang="zh-CN" dirty="0">
              <a:latin typeface="Times New Roman" pitchFamily="18" charset="0"/>
              <a:ea typeface="微软雅黑" pitchFamily="34" charset="-122"/>
              <a:cs typeface="Times New Roman" pitchFamily="18" charset="0"/>
            </a:endParaRPr>
          </a:p>
        </p:txBody>
      </p:sp>
      <p:sp>
        <p:nvSpPr>
          <p:cNvPr id="34" name="矩形 26"/>
          <p:cNvSpPr>
            <a:spLocks noChangeArrowheads="1"/>
          </p:cNvSpPr>
          <p:nvPr/>
        </p:nvSpPr>
        <p:spPr bwMode="auto">
          <a:xfrm>
            <a:off x="4690594" y="3478228"/>
            <a:ext cx="436150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buFont typeface="Wingdings" pitchFamily="2" charset="2"/>
              <a:buChar char="Ø"/>
            </a:pPr>
            <a:r>
              <a:rPr lang="en-US" altLang="zh-CN" dirty="0">
                <a:latin typeface="Times New Roman" pitchFamily="18" charset="0"/>
                <a:ea typeface="微软雅黑" pitchFamily="34" charset="-122"/>
                <a:cs typeface="Times New Roman" pitchFamily="18" charset="0"/>
              </a:rPr>
              <a:t> make full use of the advantages of the lighthouse itself, the application of modern equipment, and build a lighthouse with multi-function and adapt to the characteristics of the </a:t>
            </a:r>
            <a:r>
              <a:rPr lang="en-US" altLang="zh-CN" dirty="0" smtClean="0">
                <a:latin typeface="Times New Roman" pitchFamily="18" charset="0"/>
                <a:ea typeface="微软雅黑" pitchFamily="34" charset="-122"/>
                <a:cs typeface="Times New Roman" pitchFamily="18" charset="0"/>
              </a:rPr>
              <a:t>times</a:t>
            </a:r>
            <a:r>
              <a:rPr lang="en-US" altLang="zh-CN" sz="1100" dirty="0">
                <a:latin typeface="微软雅黑" pitchFamily="34" charset="-122"/>
                <a:ea typeface="微软雅黑" pitchFamily="34" charset="-122"/>
              </a:rPr>
              <a:t>.</a:t>
            </a:r>
          </a:p>
        </p:txBody>
      </p:sp>
      <p:pic>
        <p:nvPicPr>
          <p:cNvPr id="35" name="Picture 8" descr="C:\Users\Administrator\Desktop\灯塔\dagudengta3.jpg"/>
          <p:cNvPicPr>
            <a:picLocks noChangeAspect="1" noChangeArrowheads="1"/>
          </p:cNvPicPr>
          <p:nvPr/>
        </p:nvPicPr>
        <p:blipFill>
          <a:blip r:embed="rId5">
            <a:extLst>
              <a:ext uri="{28A0092B-C50C-407E-A947-70E740481C1C}">
                <a14:useLocalDpi xmlns:a14="http://schemas.microsoft.com/office/drawing/2010/main" val="0"/>
              </a:ext>
            </a:extLst>
          </a:blip>
          <a:srcRect r="35324"/>
          <a:stretch>
            <a:fillRect/>
          </a:stretch>
        </p:blipFill>
        <p:spPr bwMode="auto">
          <a:xfrm>
            <a:off x="351128" y="1885825"/>
            <a:ext cx="1260000" cy="152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 descr="C:\Users\Administrator\Desktop\灯塔\老铁山.JPG"/>
          <p:cNvPicPr>
            <a:picLocks noChangeAspect="1" noChangeArrowheads="1"/>
          </p:cNvPicPr>
          <p:nvPr/>
        </p:nvPicPr>
        <p:blipFill>
          <a:blip r:embed="rId6">
            <a:extLst>
              <a:ext uri="{28A0092B-C50C-407E-A947-70E740481C1C}">
                <a14:useLocalDpi xmlns:a14="http://schemas.microsoft.com/office/drawing/2010/main" val="0"/>
              </a:ext>
            </a:extLst>
          </a:blip>
          <a:srcRect l="21400" r="20102"/>
          <a:stretch>
            <a:fillRect/>
          </a:stretch>
        </p:blipFill>
        <p:spPr bwMode="auto">
          <a:xfrm>
            <a:off x="1802000" y="1899207"/>
            <a:ext cx="1260000" cy="151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 descr="C:\Users\Administrator\Desktop\灯塔\花鸟灯塔1.jpg"/>
          <p:cNvPicPr>
            <a:picLocks noChangeAspect="1" noChangeArrowheads="1"/>
          </p:cNvPicPr>
          <p:nvPr/>
        </p:nvPicPr>
        <p:blipFill>
          <a:blip r:embed="rId7">
            <a:extLst>
              <a:ext uri="{28A0092B-C50C-407E-A947-70E740481C1C}">
                <a14:useLocalDpi xmlns:a14="http://schemas.microsoft.com/office/drawing/2010/main" val="0"/>
              </a:ext>
            </a:extLst>
          </a:blip>
          <a:srcRect l="50000" r="-9593"/>
          <a:stretch>
            <a:fillRect/>
          </a:stretch>
        </p:blipFill>
        <p:spPr bwMode="auto">
          <a:xfrm>
            <a:off x="3253480" y="1899207"/>
            <a:ext cx="1260000" cy="151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C:\Users\dell\Desktop\AIS基站.png"/>
          <p:cNvPicPr>
            <a:picLocks noChangeAspect="1" noChangeArrowheads="1"/>
          </p:cNvPicPr>
          <p:nvPr/>
        </p:nvPicPr>
        <p:blipFill>
          <a:blip r:embed="rId8">
            <a:extLst>
              <a:ext uri="{28A0092B-C50C-407E-A947-70E740481C1C}">
                <a14:useLocalDpi xmlns:a14="http://schemas.microsoft.com/office/drawing/2010/main" val="0"/>
              </a:ext>
            </a:extLst>
          </a:blip>
          <a:srcRect l="450" t="7272" r="50002" b="9943"/>
          <a:stretch>
            <a:fillRect/>
          </a:stretch>
        </p:blipFill>
        <p:spPr bwMode="auto">
          <a:xfrm>
            <a:off x="4873354" y="1912588"/>
            <a:ext cx="1260000" cy="149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 descr="http://198.12.152.172/seeyon/fileUpload.do?method=showRTE&amp;fileId=5446463254148959871&amp;createDate=2017-10-18&amp;type=image"/>
          <p:cNvPicPr>
            <a:picLocks noChangeAspect="1" noChangeArrowheads="1"/>
          </p:cNvPicPr>
          <p:nvPr/>
        </p:nvPicPr>
        <p:blipFill>
          <a:blip r:embed="rId9">
            <a:extLst>
              <a:ext uri="{28A0092B-C50C-407E-A947-70E740481C1C}">
                <a14:useLocalDpi xmlns:a14="http://schemas.microsoft.com/office/drawing/2010/main" val="0"/>
              </a:ext>
            </a:extLst>
          </a:blip>
          <a:srcRect r="67154"/>
          <a:stretch>
            <a:fillRect/>
          </a:stretch>
        </p:blipFill>
        <p:spPr bwMode="auto">
          <a:xfrm>
            <a:off x="6287140" y="1912588"/>
            <a:ext cx="1260000" cy="149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6" descr="http://198.12.152.172/seeyon/fileUpload.do?method=showRTE&amp;fileId=5446463254148959871&amp;createDate=2017-10-18&amp;type=image"/>
          <p:cNvPicPr>
            <a:picLocks noChangeAspect="1" noChangeArrowheads="1"/>
          </p:cNvPicPr>
          <p:nvPr/>
        </p:nvPicPr>
        <p:blipFill>
          <a:blip r:embed="rId10">
            <a:extLst>
              <a:ext uri="{28A0092B-C50C-407E-A947-70E740481C1C}">
                <a14:useLocalDpi xmlns:a14="http://schemas.microsoft.com/office/drawing/2010/main" val="0"/>
              </a:ext>
            </a:extLst>
          </a:blip>
          <a:srcRect r="69218"/>
          <a:stretch>
            <a:fillRect/>
          </a:stretch>
        </p:blipFill>
        <p:spPr bwMode="auto">
          <a:xfrm>
            <a:off x="7640955" y="1912589"/>
            <a:ext cx="1260000" cy="149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166231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bwMode="auto">
          <a:xfrm>
            <a:off x="4301345" y="1108980"/>
            <a:ext cx="4498758" cy="1584325"/>
          </a:xfrm>
          <a:prstGeom prst="rect">
            <a:avLst/>
          </a:prstGeom>
          <a:ln w="6350">
            <a:headEnd/>
            <a:tailEnd/>
          </a:ln>
        </p:spPr>
        <p:style>
          <a:lnRef idx="2">
            <a:schemeClr val="accent4"/>
          </a:lnRef>
          <a:fillRef idx="1">
            <a:schemeClr val="lt1"/>
          </a:fillRef>
          <a:effectRef idx="0">
            <a:schemeClr val="accent4"/>
          </a:effectRef>
          <a:fontRef idx="minor">
            <a:schemeClr val="dk1"/>
          </a:fontRef>
        </p:style>
        <p:txBody>
          <a:bodyPr wrap="none" lIns="35991" tIns="45708" rIns="35991" bIns="45708" anchor="ctr"/>
          <a:lstStyle/>
          <a:p>
            <a:pPr algn="ctr">
              <a:spcBef>
                <a:spcPts val="0"/>
              </a:spcBef>
              <a:defRPr/>
            </a:pPr>
            <a:endParaRPr lang="zh-CN" altLang="en-US" sz="933" b="1" dirty="0">
              <a:latin typeface="FrutigerNext LT Regular" pitchFamily="34" charset="0"/>
            </a:endParaRPr>
          </a:p>
        </p:txBody>
      </p:sp>
      <p:pic>
        <p:nvPicPr>
          <p:cNvPr id="37" name="Picture 3" descr="C:\Users\Administrator\Desktop\灯塔\大沽灯塔巡检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7147" y="1543262"/>
            <a:ext cx="1454301" cy="10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39"/>
          <p:cNvSpPr/>
          <p:nvPr/>
        </p:nvSpPr>
        <p:spPr bwMode="auto">
          <a:xfrm>
            <a:off x="4301345" y="3224145"/>
            <a:ext cx="4498758" cy="1584325"/>
          </a:xfrm>
          <a:prstGeom prst="rect">
            <a:avLst/>
          </a:prstGeom>
          <a:ln w="6350">
            <a:headEnd/>
            <a:tailEnd/>
          </a:ln>
        </p:spPr>
        <p:style>
          <a:lnRef idx="2">
            <a:schemeClr val="accent4"/>
          </a:lnRef>
          <a:fillRef idx="1">
            <a:schemeClr val="lt1"/>
          </a:fillRef>
          <a:effectRef idx="0">
            <a:schemeClr val="accent4"/>
          </a:effectRef>
          <a:fontRef idx="minor">
            <a:schemeClr val="dk1"/>
          </a:fontRef>
        </p:style>
        <p:txBody>
          <a:bodyPr wrap="none" lIns="35991" tIns="45708" rIns="35991" bIns="45708" anchor="ctr"/>
          <a:lstStyle/>
          <a:p>
            <a:pPr algn="ctr">
              <a:spcBef>
                <a:spcPts val="0"/>
              </a:spcBef>
              <a:defRPr/>
            </a:pPr>
            <a:endParaRPr lang="zh-CN" altLang="en-US" sz="933" b="1" dirty="0">
              <a:latin typeface="FrutigerNext LT Regular" pitchFamily="34" charset="0"/>
            </a:endParaRPr>
          </a:p>
        </p:txBody>
      </p:sp>
      <p:sp>
        <p:nvSpPr>
          <p:cNvPr id="2" name="文本框 1"/>
          <p:cNvSpPr txBox="1"/>
          <p:nvPr/>
        </p:nvSpPr>
        <p:spPr>
          <a:xfrm>
            <a:off x="3897505" y="563781"/>
            <a:ext cx="1497846" cy="346249"/>
          </a:xfrm>
          <a:prstGeom prst="rect">
            <a:avLst/>
          </a:prstGeom>
          <a:noFill/>
        </p:spPr>
        <p:txBody>
          <a:bodyPr wrap="none" lIns="68580" tIns="34290" rIns="68580" bIns="34290" rtlCol="0">
            <a:spAutoFit/>
          </a:bodyPr>
          <a:lstStyle/>
          <a:p>
            <a:r>
              <a:rPr kumimoji="1" lang="en-US" altLang="zh-CN" sz="1800" dirty="0" smtClean="0">
                <a:solidFill>
                  <a:schemeClr val="bg1"/>
                </a:solidFill>
                <a:latin typeface="Times New Roman" panose="02020603050405020304" pitchFamily="18" charset="0"/>
                <a:cs typeface="Times New Roman" panose="02020603050405020304" pitchFamily="18" charset="0"/>
              </a:rPr>
              <a:t>DISCUSSION</a:t>
            </a:r>
            <a:endParaRPr kumimoji="1" lang="en-US" altLang="zh-CN" sz="1800" dirty="0">
              <a:solidFill>
                <a:schemeClr val="bg1"/>
              </a:solidFill>
              <a:latin typeface="Times New Roman" panose="02020603050405020304" pitchFamily="18" charset="0"/>
              <a:cs typeface="Times New Roman" panose="02020603050405020304" pitchFamily="18" charset="0"/>
            </a:endParaRPr>
          </a:p>
        </p:txBody>
      </p:sp>
      <p:cxnSp>
        <p:nvCxnSpPr>
          <p:cNvPr id="25" name="直接箭头连接符 24"/>
          <p:cNvCxnSpPr/>
          <p:nvPr/>
        </p:nvCxnSpPr>
        <p:spPr bwMode="auto">
          <a:xfrm>
            <a:off x="6384300" y="4201535"/>
            <a:ext cx="720000" cy="1588"/>
          </a:xfrm>
          <a:prstGeom prst="straightConnector1">
            <a:avLst/>
          </a:prstGeom>
          <a:noFill/>
          <a:ln w="9525" cap="flat" cmpd="sng" algn="ctr">
            <a:solidFill>
              <a:sysClr val="windowText" lastClr="000000">
                <a:shade val="95000"/>
                <a:satMod val="105000"/>
              </a:sysClr>
            </a:solidFill>
            <a:prstDash val="soli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矩形 26"/>
          <p:cNvSpPr/>
          <p:nvPr/>
        </p:nvSpPr>
        <p:spPr>
          <a:xfrm>
            <a:off x="4831188" y="1123296"/>
            <a:ext cx="3639814" cy="307764"/>
          </a:xfrm>
          <a:prstGeom prst="rect">
            <a:avLst/>
          </a:prstGeom>
          <a:solidFill>
            <a:srgbClr val="58C4B8"/>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Improve </a:t>
            </a:r>
            <a:r>
              <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management efficiency internally</a:t>
            </a:r>
            <a:endParaRPr lang="zh-CN" altLang="en-US"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0" name="直接箭头连接符 29"/>
          <p:cNvCxnSpPr/>
          <p:nvPr/>
        </p:nvCxnSpPr>
        <p:spPr bwMode="auto">
          <a:xfrm>
            <a:off x="6384300" y="2064096"/>
            <a:ext cx="720000" cy="1587"/>
          </a:xfrm>
          <a:prstGeom prst="straightConnector1">
            <a:avLst/>
          </a:prstGeom>
          <a:noFill/>
          <a:ln w="9525" cap="flat" cmpd="sng" algn="ctr">
            <a:solidFill>
              <a:sysClr val="windowText" lastClr="000000">
                <a:shade val="95000"/>
                <a:satMod val="105000"/>
              </a:sysClr>
            </a:solidFill>
            <a:prstDash val="soli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矩形 30"/>
          <p:cNvSpPr/>
          <p:nvPr/>
        </p:nvSpPr>
        <p:spPr>
          <a:xfrm>
            <a:off x="4831188" y="3237390"/>
            <a:ext cx="3333853" cy="307764"/>
          </a:xfrm>
          <a:prstGeom prst="rect">
            <a:avLst/>
          </a:prstGeom>
          <a:solidFill>
            <a:schemeClr val="accent4"/>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Improve </a:t>
            </a:r>
            <a:r>
              <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the service level</a:t>
            </a:r>
            <a:endParaRPr lang="zh-CN" altLang="en-US"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2" name="Picture 634" descr="图片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7030" y="3819489"/>
            <a:ext cx="592883" cy="74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528" descr="图片1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9913" y="3821840"/>
            <a:ext cx="807415" cy="90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H:\灯塔照明.jpg"/>
          <p:cNvPicPr>
            <a:picLocks noChangeAspect="1" noChangeArrowheads="1"/>
          </p:cNvPicPr>
          <p:nvPr/>
        </p:nvPicPr>
        <p:blipFill>
          <a:blip r:embed="rId6">
            <a:extLst>
              <a:ext uri="{28A0092B-C50C-407E-A947-70E740481C1C}">
                <a14:useLocalDpi xmlns:a14="http://schemas.microsoft.com/office/drawing/2010/main" val="0"/>
              </a:ext>
            </a:extLst>
          </a:blip>
          <a:srcRect l="15434"/>
          <a:stretch>
            <a:fillRect/>
          </a:stretch>
        </p:blipFill>
        <p:spPr bwMode="auto">
          <a:xfrm>
            <a:off x="4944300" y="3636858"/>
            <a:ext cx="1440000" cy="11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H:\无人值守.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9913" y="1523851"/>
            <a:ext cx="1440000" cy="110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59630" y="1803784"/>
            <a:ext cx="2595634" cy="1033627"/>
          </a:xfrm>
          <a:prstGeom prst="rect">
            <a:avLst/>
          </a:prstGeom>
          <a:solidFill>
            <a:srgbClr val="24B0D2"/>
          </a:solidFill>
          <a:ln w="50800">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 What kinds of modern equipment should be used to upgrade heritage lighthouses </a:t>
            </a:r>
            <a:r>
              <a:rPr lang="en-US" altLang="zh-CN"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文本框 27"/>
          <p:cNvSpPr txBox="1"/>
          <p:nvPr/>
        </p:nvSpPr>
        <p:spPr>
          <a:xfrm>
            <a:off x="7287030" y="2588701"/>
            <a:ext cx="1268081"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Unmanned</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nvGrpSpPr>
          <p:cNvPr id="50" name="组合 3">
            <a:extLst>
              <a:ext uri="{FF2B5EF4-FFF2-40B4-BE49-F238E27FC236}">
                <a16:creationId xmlns:a16="http://schemas.microsoft.com/office/drawing/2014/main" xmlns="" id="{D4150152-1C08-4153-AAED-F01189A66794}"/>
              </a:ext>
            </a:extLst>
          </p:cNvPr>
          <p:cNvGrpSpPr/>
          <p:nvPr/>
        </p:nvGrpSpPr>
        <p:grpSpPr>
          <a:xfrm>
            <a:off x="3365174" y="2196883"/>
            <a:ext cx="891629" cy="1717086"/>
            <a:chOff x="4706082" y="1460560"/>
            <a:chExt cx="675382" cy="2573866"/>
          </a:xfrm>
        </p:grpSpPr>
        <p:sp>
          <p:nvSpPr>
            <p:cNvPr id="51" name="任意多边形: 形状 4">
              <a:extLst>
                <a:ext uri="{FF2B5EF4-FFF2-40B4-BE49-F238E27FC236}">
                  <a16:creationId xmlns:a16="http://schemas.microsoft.com/office/drawing/2014/main" xmlns="" id="{3F97032F-2269-4F4E-ABD1-E51145A3650F}"/>
                </a:ext>
              </a:extLst>
            </p:cNvPr>
            <p:cNvSpPr/>
            <p:nvPr/>
          </p:nvSpPr>
          <p:spPr>
            <a:xfrm>
              <a:off x="4706082" y="2747493"/>
              <a:ext cx="675382" cy="1286933"/>
            </a:xfrm>
            <a:custGeom>
              <a:avLst/>
              <a:gdLst>
                <a:gd name="connsiteX0" fmla="*/ 0 w 675382"/>
                <a:gd name="connsiteY0" fmla="*/ 0 h 1286933"/>
                <a:gd name="connsiteX1" fmla="*/ 337691 w 675382"/>
                <a:gd name="connsiteY1" fmla="*/ 0 h 1286933"/>
                <a:gd name="connsiteX2" fmla="*/ 337691 w 675382"/>
                <a:gd name="connsiteY2" fmla="*/ 1286933 h 1286933"/>
                <a:gd name="connsiteX3" fmla="*/ 675382 w 675382"/>
                <a:gd name="connsiteY3" fmla="*/ 1286933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0"/>
                  </a:moveTo>
                  <a:lnTo>
                    <a:pt x="337691" y="0"/>
                  </a:lnTo>
                  <a:lnTo>
                    <a:pt x="337691" y="1286933"/>
                  </a:lnTo>
                  <a:lnTo>
                    <a:pt x="675382" y="1286933"/>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166556">
                <a:lnSpc>
                  <a:spcPct val="90000"/>
                </a:lnSpc>
                <a:spcAft>
                  <a:spcPct val="35000"/>
                </a:spcAft>
              </a:pPr>
              <a:endParaRPr lang="zh-CN" altLang="en-US" sz="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2" name="任意多边形: 形状 5">
              <a:extLst>
                <a:ext uri="{FF2B5EF4-FFF2-40B4-BE49-F238E27FC236}">
                  <a16:creationId xmlns:a16="http://schemas.microsoft.com/office/drawing/2014/main" xmlns="" id="{ED827E05-E1C2-46FE-BABB-76022E434F34}"/>
                </a:ext>
              </a:extLst>
            </p:cNvPr>
            <p:cNvSpPr/>
            <p:nvPr/>
          </p:nvSpPr>
          <p:spPr>
            <a:xfrm>
              <a:off x="4706082" y="2701773"/>
              <a:ext cx="675382" cy="91440"/>
            </a:xfrm>
            <a:custGeom>
              <a:avLst/>
              <a:gdLst>
                <a:gd name="connsiteX0" fmla="*/ 0 w 675382"/>
                <a:gd name="connsiteY0" fmla="*/ 45720 h 91440"/>
                <a:gd name="connsiteX1" fmla="*/ 675382 w 675382"/>
                <a:gd name="connsiteY1" fmla="*/ 45720 h 91440"/>
              </a:gdLst>
              <a:ahLst/>
              <a:cxnLst>
                <a:cxn ang="0">
                  <a:pos x="connsiteX0" y="connsiteY0"/>
                </a:cxn>
                <a:cxn ang="0">
                  <a:pos x="connsiteX1" y="connsiteY1"/>
                </a:cxn>
              </a:cxnLst>
              <a:rect l="l" t="t" r="r" b="b"/>
              <a:pathLst>
                <a:path w="675382" h="91440">
                  <a:moveTo>
                    <a:pt x="0" y="45720"/>
                  </a:moveTo>
                  <a:lnTo>
                    <a:pt x="675382" y="4572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3257" tIns="28813" rIns="333255" bIns="28815" numCol="1" spcCol="1270" anchor="ctr" anchorCtr="0">
              <a:noAutofit/>
            </a:bodyPr>
            <a:lstStyle/>
            <a:p>
              <a:pPr defTabSz="166556">
                <a:lnSpc>
                  <a:spcPct val="90000"/>
                </a:lnSpc>
                <a:spcAft>
                  <a:spcPct val="35000"/>
                </a:spcAft>
              </a:pPr>
              <a:endParaRPr lang="zh-CN" altLang="en-US" sz="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3" name="任意多边形: 形状 6">
              <a:extLst>
                <a:ext uri="{FF2B5EF4-FFF2-40B4-BE49-F238E27FC236}">
                  <a16:creationId xmlns:a16="http://schemas.microsoft.com/office/drawing/2014/main" xmlns="" id="{0E4B9C3A-1CF7-40D9-84AA-8C265936067E}"/>
                </a:ext>
              </a:extLst>
            </p:cNvPr>
            <p:cNvSpPr/>
            <p:nvPr/>
          </p:nvSpPr>
          <p:spPr>
            <a:xfrm>
              <a:off x="4706082" y="1460560"/>
              <a:ext cx="675382" cy="1286933"/>
            </a:xfrm>
            <a:custGeom>
              <a:avLst/>
              <a:gdLst>
                <a:gd name="connsiteX0" fmla="*/ 0 w 675382"/>
                <a:gd name="connsiteY0" fmla="*/ 1286933 h 1286933"/>
                <a:gd name="connsiteX1" fmla="*/ 337691 w 675382"/>
                <a:gd name="connsiteY1" fmla="*/ 1286933 h 1286933"/>
                <a:gd name="connsiteX2" fmla="*/ 337691 w 675382"/>
                <a:gd name="connsiteY2" fmla="*/ 0 h 1286933"/>
                <a:gd name="connsiteX3" fmla="*/ 675382 w 675382"/>
                <a:gd name="connsiteY3" fmla="*/ 0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1286933"/>
                  </a:moveTo>
                  <a:lnTo>
                    <a:pt x="337691" y="1286933"/>
                  </a:lnTo>
                  <a:lnTo>
                    <a:pt x="337691" y="0"/>
                  </a:lnTo>
                  <a:lnTo>
                    <a:pt x="675382" y="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166556">
                <a:lnSpc>
                  <a:spcPct val="90000"/>
                </a:lnSpc>
                <a:spcAft>
                  <a:spcPct val="35000"/>
                </a:spcAft>
              </a:pPr>
              <a:endParaRPr lang="zh-CN" altLang="en-US" sz="400" dirty="0">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54" name="文本框 27"/>
          <p:cNvSpPr txBox="1"/>
          <p:nvPr/>
        </p:nvSpPr>
        <p:spPr>
          <a:xfrm>
            <a:off x="5044869" y="2635555"/>
            <a:ext cx="1268081"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Manned</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55" name="文本框 27"/>
          <p:cNvSpPr txBox="1"/>
          <p:nvPr/>
        </p:nvSpPr>
        <p:spPr>
          <a:xfrm>
            <a:off x="5066814" y="4786839"/>
            <a:ext cx="1268081"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Navigation</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6" name="文本框 27"/>
          <p:cNvSpPr txBox="1"/>
          <p:nvPr/>
        </p:nvSpPr>
        <p:spPr>
          <a:xfrm>
            <a:off x="7220103" y="4797324"/>
            <a:ext cx="1335008" cy="209208"/>
          </a:xfrm>
          <a:prstGeom prst="rect">
            <a:avLst/>
          </a:prstGeom>
          <a:solidFill>
            <a:schemeClr val="accent1"/>
          </a:solidFill>
        </p:spPr>
        <p:txBody>
          <a:bodyPr wrap="none" lIns="68580" tIns="34290" rIns="68580" bIns="34290">
            <a:normAutofit fontScale="92500" lnSpcReduction="20000"/>
          </a:bodyPr>
          <a:lstStyle/>
          <a:p>
            <a:pPr algn="ctr"/>
            <a:r>
              <a:rPr lang="en-US" altLang="zh-CN" sz="12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Navigation </a:t>
            </a:r>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aid system</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4" name="矩形 33"/>
          <p:cNvSpPr/>
          <p:nvPr/>
        </p:nvSpPr>
        <p:spPr>
          <a:xfrm>
            <a:off x="661476" y="3362012"/>
            <a:ext cx="2595634" cy="825903"/>
          </a:xfrm>
          <a:prstGeom prst="rect">
            <a:avLst/>
          </a:prstGeom>
          <a:solidFill>
            <a:srgbClr val="24B0D2"/>
          </a:solidFill>
          <a:ln w="50800">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And what functions that these modern equipment can </a:t>
            </a:r>
            <a:r>
              <a:rPr lang="en-US" altLang="zh-CN"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achieve?</a:t>
            </a:r>
            <a:endPar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6131786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t="20800" r="52969"/>
          <a:stretch/>
        </p:blipFill>
        <p:spPr>
          <a:xfrm>
            <a:off x="0" y="3086100"/>
            <a:ext cx="4691495" cy="2057400"/>
          </a:xfrm>
          <a:prstGeom prst="rect">
            <a:avLst/>
          </a:prstGeom>
        </p:spPr>
      </p:pic>
      <p:sp>
        <p:nvSpPr>
          <p:cNvPr id="5" name="直角三角形 4"/>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
        <p:nvSpPr>
          <p:cNvPr id="4" name="直角三角形 3"/>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67347" y="0"/>
            <a:ext cx="5776653" cy="1131570"/>
          </a:xfrm>
          <a:prstGeom prst="rect">
            <a:avLst/>
          </a:prstGeom>
        </p:spPr>
      </p:pic>
      <p:sp>
        <p:nvSpPr>
          <p:cNvPr id="7" name="椭圆 6"/>
          <p:cNvSpPr/>
          <p:nvPr/>
        </p:nvSpPr>
        <p:spPr>
          <a:xfrm>
            <a:off x="3745473" y="1613551"/>
            <a:ext cx="1398306" cy="1398383"/>
          </a:xfrm>
          <a:prstGeom prst="ellipse">
            <a:avLst/>
          </a:prstGeom>
          <a:solidFill>
            <a:srgbClr val="067A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algn="ctr"/>
            <a:r>
              <a:rPr lang="en-US" altLang="zh-CN" sz="1800" b="1" dirty="0">
                <a:latin typeface="微软雅黑" pitchFamily="34" charset="-122"/>
                <a:ea typeface="微软雅黑" pitchFamily="34" charset="-122"/>
              </a:rPr>
              <a:t>STEP 2</a:t>
            </a:r>
            <a:endParaRPr lang="zh-CN" altLang="en-US" sz="1800" b="1" dirty="0">
              <a:latin typeface="微软雅黑" pitchFamily="34" charset="-122"/>
              <a:ea typeface="微软雅黑" pitchFamily="34" charset="-122"/>
            </a:endParaRPr>
          </a:p>
        </p:txBody>
      </p:sp>
      <p:sp>
        <p:nvSpPr>
          <p:cNvPr id="8" name="矩形 7"/>
          <p:cNvSpPr/>
          <p:nvPr/>
        </p:nvSpPr>
        <p:spPr>
          <a:xfrm>
            <a:off x="1890757" y="3159721"/>
            <a:ext cx="5940000" cy="1384994"/>
          </a:xfrm>
          <a:prstGeom prst="rect">
            <a:avLst/>
          </a:prstGeom>
        </p:spPr>
        <p:txBody>
          <a:bodyPr wrap="square" lIns="0" tIns="0" rIns="0" bIns="0">
            <a:spAutoFit/>
          </a:bodyPr>
          <a:lstStyle/>
          <a:p>
            <a:pPr lvl="0" algn="ct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Use modern equipment to carry out information duty on the  heritage lighthouses</a:t>
            </a:r>
          </a:p>
        </p:txBody>
      </p:sp>
    </p:spTree>
    <p:extLst>
      <p:ext uri="{BB962C8B-B14F-4D97-AF65-F5344CB8AC3E}">
        <p14:creationId xmlns:p14="http://schemas.microsoft.com/office/powerpoint/2010/main" val="151105991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
          <p:cNvSpPr txBox="1"/>
          <p:nvPr/>
        </p:nvSpPr>
        <p:spPr>
          <a:xfrm>
            <a:off x="2702862" y="514350"/>
            <a:ext cx="3979696" cy="346249"/>
          </a:xfrm>
          <a:prstGeom prst="rect">
            <a:avLst/>
          </a:prstGeom>
          <a:noFill/>
        </p:spPr>
        <p:txBody>
          <a:bodyPr wrap="none" lIns="68580" tIns="34290" rIns="68580" bIns="34290" rtlCol="0">
            <a:spAutoFit/>
          </a:bodyPr>
          <a:lstStyle/>
          <a:p>
            <a:r>
              <a:rPr kumimoji="1" lang="en-US" altLang="zh-CN" sz="1800" dirty="0">
                <a:solidFill>
                  <a:schemeClr val="bg1"/>
                </a:solidFill>
                <a:latin typeface="Times New Roman" panose="02020603050405020304" pitchFamily="18" charset="0"/>
                <a:cs typeface="Times New Roman" panose="02020603050405020304" pitchFamily="18" charset="0"/>
              </a:rPr>
              <a:t>Information duty of traditional lighthouse</a:t>
            </a:r>
            <a:endParaRPr kumimoji="1" lang="zh-CN" altLang="en-US" sz="1800" dirty="0">
              <a:solidFill>
                <a:schemeClr val="bg1"/>
              </a:solidFill>
              <a:latin typeface="Times New Roman" panose="02020603050405020304" pitchFamily="18" charset="0"/>
              <a:cs typeface="Times New Roman" panose="02020603050405020304" pitchFamily="18" charset="0"/>
            </a:endParaRPr>
          </a:p>
        </p:txBody>
      </p:sp>
      <p:sp>
        <p:nvSpPr>
          <p:cNvPr id="37" name="AutoShape 35"/>
          <p:cNvSpPr>
            <a:spLocks noChangeArrowheads="1"/>
          </p:cNvSpPr>
          <p:nvPr/>
        </p:nvSpPr>
        <p:spPr bwMode="auto">
          <a:xfrm>
            <a:off x="3270600" y="1466172"/>
            <a:ext cx="2602800" cy="3164169"/>
          </a:xfrm>
          <a:prstGeom prst="roundRect">
            <a:avLst>
              <a:gd name="adj" fmla="val 780"/>
            </a:avLst>
          </a:prstGeom>
          <a:noFill/>
          <a:ln w="9525" cap="flat" cmpd="sng" algn="ctr">
            <a:solidFill>
              <a:srgbClr val="00B0F0"/>
            </a:solidFill>
            <a:prstDash val="solid"/>
            <a:round/>
            <a:headEnd type="none" w="med" len="med"/>
            <a:tailEnd type="none" w="med" len="med"/>
          </a:ln>
          <a:effectLst/>
        </p:spPr>
        <p:txBody>
          <a:bodyPr/>
          <a:lstStyle/>
          <a:p>
            <a:pPr>
              <a:buClr>
                <a:srgbClr val="CC9900"/>
              </a:buClr>
              <a:buFont typeface="Wingdings" pitchFamily="2" charset="2"/>
              <a:buChar char="n"/>
              <a:defRPr/>
            </a:pPr>
            <a:endParaRPr lang="zh-CN" altLang="en-US" kern="0" dirty="0">
              <a:solidFill>
                <a:sysClr val="windowText" lastClr="000000"/>
              </a:solidFill>
              <a:latin typeface="微软雅黑" pitchFamily="34" charset="-122"/>
              <a:ea typeface="微软雅黑" pitchFamily="34" charset="-122"/>
            </a:endParaRPr>
          </a:p>
        </p:txBody>
      </p:sp>
      <p:sp>
        <p:nvSpPr>
          <p:cNvPr id="38" name="AutoShape 35"/>
          <p:cNvSpPr>
            <a:spLocks noChangeArrowheads="1"/>
          </p:cNvSpPr>
          <p:nvPr/>
        </p:nvSpPr>
        <p:spPr bwMode="auto">
          <a:xfrm>
            <a:off x="375494" y="1466172"/>
            <a:ext cx="2601327" cy="3149645"/>
          </a:xfrm>
          <a:prstGeom prst="roundRect">
            <a:avLst>
              <a:gd name="adj" fmla="val 780"/>
            </a:avLst>
          </a:prstGeom>
          <a:noFill/>
          <a:ln w="9525" cap="flat" cmpd="sng" algn="ctr">
            <a:solidFill>
              <a:srgbClr val="00B0F0"/>
            </a:solidFill>
            <a:prstDash val="solid"/>
            <a:round/>
            <a:headEnd type="none" w="med" len="med"/>
            <a:tailEnd type="none" w="med" len="med"/>
          </a:ln>
          <a:effectLst/>
        </p:spPr>
        <p:txBody>
          <a:bodyPr/>
          <a:lstStyle/>
          <a:p>
            <a:pPr>
              <a:buClr>
                <a:srgbClr val="CC9900"/>
              </a:buClr>
              <a:buFont typeface="Wingdings" pitchFamily="2" charset="2"/>
              <a:buChar char="n"/>
              <a:defRPr/>
            </a:pPr>
            <a:endParaRPr lang="zh-CN" altLang="en-US" kern="0" dirty="0">
              <a:solidFill>
                <a:sysClr val="windowText" lastClr="000000"/>
              </a:solidFill>
              <a:latin typeface="微软雅黑" pitchFamily="34" charset="-122"/>
              <a:ea typeface="微软雅黑" pitchFamily="34" charset="-122"/>
            </a:endParaRPr>
          </a:p>
        </p:txBody>
      </p:sp>
      <p:sp>
        <p:nvSpPr>
          <p:cNvPr id="39" name="MH_SubTitle_1"/>
          <p:cNvSpPr/>
          <p:nvPr>
            <p:custDataLst>
              <p:tags r:id="rId1"/>
            </p:custDataLst>
          </p:nvPr>
        </p:nvSpPr>
        <p:spPr>
          <a:xfrm>
            <a:off x="375494" y="1092093"/>
            <a:ext cx="2601327" cy="374079"/>
          </a:xfrm>
          <a:prstGeom prst="roundRect">
            <a:avLst>
              <a:gd name="adj" fmla="val 1598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b="1" dirty="0" smtClean="0">
                <a:latin typeface="Times New Roman" pitchFamily="18" charset="0"/>
                <a:cs typeface="Times New Roman" pitchFamily="18" charset="0"/>
              </a:rPr>
              <a:t>MODULATOR </a:t>
            </a:r>
            <a:r>
              <a:rPr lang="en-US" altLang="zh-CN" sz="1200" b="1" dirty="0">
                <a:latin typeface="Times New Roman" pitchFamily="18" charset="0"/>
                <a:cs typeface="Times New Roman" pitchFamily="18" charset="0"/>
              </a:rPr>
              <a:t>MONITORING</a:t>
            </a:r>
            <a:endParaRPr lang="zh-CN" altLang="en-US" sz="1200" b="1" dirty="0">
              <a:latin typeface="Times New Roman" pitchFamily="18" charset="0"/>
              <a:cs typeface="Times New Roman" pitchFamily="18" charset="0"/>
            </a:endParaRPr>
          </a:p>
        </p:txBody>
      </p:sp>
      <p:sp>
        <p:nvSpPr>
          <p:cNvPr id="55" name="AutoShape 35"/>
          <p:cNvSpPr>
            <a:spLocks noChangeArrowheads="1"/>
          </p:cNvSpPr>
          <p:nvPr/>
        </p:nvSpPr>
        <p:spPr bwMode="auto">
          <a:xfrm>
            <a:off x="6205602" y="1425764"/>
            <a:ext cx="2602800" cy="3190054"/>
          </a:xfrm>
          <a:prstGeom prst="roundRect">
            <a:avLst>
              <a:gd name="adj" fmla="val 780"/>
            </a:avLst>
          </a:prstGeom>
          <a:noFill/>
          <a:ln w="9525" cap="flat" cmpd="sng" algn="ctr">
            <a:solidFill>
              <a:srgbClr val="00B0F0"/>
            </a:solidFill>
            <a:prstDash val="solid"/>
            <a:round/>
            <a:headEnd type="none" w="med" len="med"/>
            <a:tailEnd type="none" w="med" len="med"/>
          </a:ln>
          <a:effectLst/>
        </p:spPr>
        <p:txBody>
          <a:bodyPr/>
          <a:lstStyle/>
          <a:p>
            <a:pPr>
              <a:buClr>
                <a:srgbClr val="CC9900"/>
              </a:buClr>
              <a:buFont typeface="Wingdings" pitchFamily="2" charset="2"/>
              <a:buChar char="n"/>
              <a:defRPr/>
            </a:pPr>
            <a:endParaRPr lang="zh-CN" altLang="en-US" kern="0" dirty="0">
              <a:solidFill>
                <a:sysClr val="windowText" lastClr="000000"/>
              </a:solidFill>
              <a:latin typeface="微软雅黑" pitchFamily="34" charset="-122"/>
              <a:ea typeface="微软雅黑" pitchFamily="34" charset="-122"/>
            </a:endParaRPr>
          </a:p>
        </p:txBody>
      </p:sp>
      <p:pic>
        <p:nvPicPr>
          <p:cNvPr id="9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0265" y="3024444"/>
            <a:ext cx="1051787" cy="12188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 name="文本框 27"/>
          <p:cNvSpPr txBox="1"/>
          <p:nvPr/>
        </p:nvSpPr>
        <p:spPr>
          <a:xfrm>
            <a:off x="1087252" y="4644971"/>
            <a:ext cx="1404563" cy="351000"/>
          </a:xfrm>
          <a:prstGeom prst="rect">
            <a:avLst/>
          </a:prstGeom>
          <a:solidFill>
            <a:schemeClr val="accent1"/>
          </a:solidFill>
        </p:spPr>
        <p:txBody>
          <a:bodyPr wrap="none" lIns="68580" tIns="34290" rIns="68580" bIns="34290">
            <a:noAutofit/>
          </a:bodyPr>
          <a:lstStyle/>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Telemetry and remote</a:t>
            </a:r>
          </a:p>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control system</a:t>
            </a:r>
          </a:p>
          <a:p>
            <a:pPr algn="ctr"/>
            <a:endPar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101" name="MH_SubTitle_1"/>
          <p:cNvSpPr/>
          <p:nvPr>
            <p:custDataLst>
              <p:tags r:id="rId2"/>
            </p:custDataLst>
          </p:nvPr>
        </p:nvSpPr>
        <p:spPr>
          <a:xfrm>
            <a:off x="3270600" y="1085504"/>
            <a:ext cx="2601327" cy="374079"/>
          </a:xfrm>
          <a:prstGeom prst="roundRect">
            <a:avLst>
              <a:gd name="adj" fmla="val 1598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b="1" dirty="0" smtClean="0">
                <a:latin typeface="Times New Roman" pitchFamily="18" charset="0"/>
                <a:cs typeface="Times New Roman" pitchFamily="18" charset="0"/>
              </a:rPr>
              <a:t>ENERGY </a:t>
            </a:r>
            <a:r>
              <a:rPr lang="en-US" altLang="zh-CN" sz="1200" b="1" dirty="0">
                <a:latin typeface="Times New Roman" pitchFamily="18" charset="0"/>
                <a:cs typeface="Times New Roman" pitchFamily="18" charset="0"/>
              </a:rPr>
              <a:t>MANAGEMENT</a:t>
            </a:r>
            <a:endParaRPr lang="zh-CN" altLang="en-US" sz="1200" b="1" dirty="0">
              <a:latin typeface="Times New Roman" pitchFamily="18" charset="0"/>
              <a:cs typeface="Times New Roman" pitchFamily="18" charset="0"/>
            </a:endParaRPr>
          </a:p>
        </p:txBody>
      </p:sp>
      <p:sp>
        <p:nvSpPr>
          <p:cNvPr id="102" name="MH_SubTitle_1"/>
          <p:cNvSpPr/>
          <p:nvPr>
            <p:custDataLst>
              <p:tags r:id="rId3"/>
            </p:custDataLst>
          </p:nvPr>
        </p:nvSpPr>
        <p:spPr>
          <a:xfrm>
            <a:off x="6205602" y="1057453"/>
            <a:ext cx="2601327" cy="374079"/>
          </a:xfrm>
          <a:prstGeom prst="roundRect">
            <a:avLst>
              <a:gd name="adj" fmla="val 1598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b="1" dirty="0" smtClean="0">
                <a:latin typeface="Times New Roman" pitchFamily="18" charset="0"/>
                <a:cs typeface="Times New Roman" pitchFamily="18" charset="0"/>
              </a:rPr>
              <a:t>WORK </a:t>
            </a:r>
            <a:r>
              <a:rPr lang="en-US" altLang="zh-CN" sz="1200" b="1" dirty="0">
                <a:latin typeface="Times New Roman" pitchFamily="18" charset="0"/>
                <a:cs typeface="Times New Roman" pitchFamily="18" charset="0"/>
              </a:rPr>
              <a:t>ENVIRONMENT MONITORING</a:t>
            </a:r>
            <a:endParaRPr lang="zh-CN" altLang="en-US" sz="1200" b="1" dirty="0">
              <a:latin typeface="Times New Roman" pitchFamily="18" charset="0"/>
              <a:cs typeface="Times New Roman" pitchFamily="18" charset="0"/>
            </a:endParaRPr>
          </a:p>
        </p:txBody>
      </p:sp>
      <p:pic>
        <p:nvPicPr>
          <p:cNvPr id="103" name="Picture 3" descr="C:\Users\Administrator\Desktop\IALA-1\图片\444444444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9926" y="2854922"/>
            <a:ext cx="1439053" cy="10792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04" name="文本框 24"/>
          <p:cNvSpPr txBox="1"/>
          <p:nvPr/>
        </p:nvSpPr>
        <p:spPr>
          <a:xfrm>
            <a:off x="4013774" y="4630341"/>
            <a:ext cx="1111358" cy="351000"/>
          </a:xfrm>
          <a:prstGeom prst="rect">
            <a:avLst/>
          </a:prstGeom>
          <a:solidFill>
            <a:schemeClr val="accent2"/>
          </a:solidFill>
        </p:spPr>
        <p:txBody>
          <a:bodyPr wrap="none" lIns="68580" tIns="34290" rIns="68580" bIns="34290">
            <a:noAutofit/>
          </a:bodyPr>
          <a:lstStyle/>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Solar power</a:t>
            </a:r>
          </a:p>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supply system</a:t>
            </a:r>
          </a:p>
        </p:txBody>
      </p:sp>
      <p:pic>
        <p:nvPicPr>
          <p:cNvPr id="105" name="Picture 2" descr="C:\Users\Administrator\Desktop\IALA-1\图片\aaaaa.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494" y="3254602"/>
            <a:ext cx="1341542" cy="9524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06" name="文本框 27"/>
          <p:cNvSpPr txBox="1"/>
          <p:nvPr/>
        </p:nvSpPr>
        <p:spPr>
          <a:xfrm>
            <a:off x="7010163" y="4615817"/>
            <a:ext cx="1245725" cy="351000"/>
          </a:xfrm>
          <a:prstGeom prst="rect">
            <a:avLst/>
          </a:prstGeom>
          <a:solidFill>
            <a:schemeClr val="accent1"/>
          </a:solidFill>
        </p:spPr>
        <p:txBody>
          <a:bodyPr wrap="none" lIns="68580" tIns="34290" rIns="68580" bIns="34290">
            <a:noAutofit/>
          </a:bodyPr>
          <a:lstStyle/>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HD video</a:t>
            </a:r>
          </a:p>
          <a:p>
            <a:pPr algn="ctr"/>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monitoring system</a:t>
            </a:r>
            <a:endParaRPr lang="zh-CN" altLang="en-US"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2" name="矩形 1"/>
          <p:cNvSpPr/>
          <p:nvPr/>
        </p:nvSpPr>
        <p:spPr>
          <a:xfrm>
            <a:off x="3174794" y="1504185"/>
            <a:ext cx="2838300" cy="1569660"/>
          </a:xfrm>
          <a:prstGeom prst="rect">
            <a:avLst/>
          </a:prstGeom>
        </p:spPr>
        <p:txBody>
          <a:bodyPr wrap="square">
            <a:spAutoFit/>
          </a:bodyPr>
          <a:lstStyle/>
          <a:p>
            <a:pPr marL="285750" indent="-285750">
              <a:buClr>
                <a:srgbClr val="067ABA"/>
              </a:buClr>
              <a:buFont typeface="Wingdings" pitchFamily="2" charset="2"/>
              <a:buChar char="ü"/>
            </a:pPr>
            <a:r>
              <a:rPr lang="en-US" altLang="zh-CN" sz="1200" dirty="0">
                <a:latin typeface="Times New Roman" pitchFamily="18" charset="0"/>
                <a:cs typeface="Times New Roman" pitchFamily="18" charset="0"/>
              </a:rPr>
              <a:t>For remote lighthouse, Solar energy can be used. It belongs to the clean energy, its power generation device has the advantages of fuel saving, no noise, no emissions, </a:t>
            </a:r>
            <a:endParaRPr lang="en-US" altLang="zh-CN" sz="1200" dirty="0" smtClean="0">
              <a:latin typeface="Times New Roman" pitchFamily="18" charset="0"/>
              <a:cs typeface="Times New Roman" pitchFamily="18" charset="0"/>
            </a:endParaRPr>
          </a:p>
          <a:p>
            <a:pPr marL="285750" indent="-285750">
              <a:buClr>
                <a:srgbClr val="067ABA"/>
              </a:buClr>
              <a:buFont typeface="Wingdings" pitchFamily="2" charset="2"/>
              <a:buChar char="ü"/>
            </a:pPr>
            <a:r>
              <a:rPr lang="en-US" altLang="zh-CN" sz="1200" dirty="0" smtClean="0">
                <a:latin typeface="Times New Roman" pitchFamily="18" charset="0"/>
                <a:cs typeface="Times New Roman" pitchFamily="18" charset="0"/>
              </a:rPr>
              <a:t>To </a:t>
            </a:r>
            <a:r>
              <a:rPr lang="en-US" altLang="zh-CN" sz="1200" dirty="0">
                <a:latin typeface="Times New Roman" pitchFamily="18" charset="0"/>
                <a:cs typeface="Times New Roman" pitchFamily="18" charset="0"/>
              </a:rPr>
              <a:t>achieve the lighthouse energy saving and environmental protection mode of operation.</a:t>
            </a:r>
            <a:endParaRPr lang="zh-CN" altLang="en-US" sz="1200" dirty="0">
              <a:latin typeface="Times New Roman" pitchFamily="18" charset="0"/>
              <a:cs typeface="Times New Roman" pitchFamily="18" charset="0"/>
            </a:endParaRPr>
          </a:p>
        </p:txBody>
      </p:sp>
      <p:sp>
        <p:nvSpPr>
          <p:cNvPr id="3" name="矩形 2"/>
          <p:cNvSpPr/>
          <p:nvPr/>
        </p:nvSpPr>
        <p:spPr>
          <a:xfrm>
            <a:off x="270661" y="1493679"/>
            <a:ext cx="2809037" cy="1569660"/>
          </a:xfrm>
          <a:prstGeom prst="rect">
            <a:avLst/>
          </a:prstGeom>
        </p:spPr>
        <p:txBody>
          <a:bodyPr wrap="square">
            <a:spAutoFit/>
          </a:bodyPr>
          <a:lstStyle/>
          <a:p>
            <a:pPr marL="285750" indent="-285750">
              <a:buClr>
                <a:srgbClr val="067ABA"/>
              </a:buClr>
              <a:buFont typeface="Wingdings" pitchFamily="2" charset="2"/>
              <a:buChar char="ü"/>
            </a:pPr>
            <a:r>
              <a:rPr lang="en-US" altLang="zh-CN" sz="1200" dirty="0">
                <a:latin typeface="Times New Roman" pitchFamily="18" charset="0"/>
                <a:cs typeface="Times New Roman" pitchFamily="18" charset="0"/>
              </a:rPr>
              <a:t>Telemetry remote control terminal can be installed on the lighthouse to monitor the quality of the lighthouse, lighting status, current, voltage, and auxiliary </a:t>
            </a:r>
            <a:r>
              <a:rPr lang="en-US" altLang="zh-CN" sz="1200" dirty="0" smtClean="0">
                <a:latin typeface="Times New Roman" pitchFamily="18" charset="0"/>
                <a:cs typeface="Times New Roman" pitchFamily="18" charset="0"/>
              </a:rPr>
              <a:t>equipment.</a:t>
            </a:r>
          </a:p>
          <a:p>
            <a:pPr marL="285750" indent="-285750">
              <a:buClr>
                <a:srgbClr val="067ABA"/>
              </a:buClr>
              <a:buFont typeface="Wingdings" pitchFamily="2" charset="2"/>
              <a:buChar char="ü"/>
            </a:pPr>
            <a:r>
              <a:rPr lang="en-US" altLang="zh-CN" sz="1200" dirty="0" smtClean="0">
                <a:latin typeface="Times New Roman" pitchFamily="18" charset="0"/>
                <a:cs typeface="Times New Roman" pitchFamily="18" charset="0"/>
              </a:rPr>
              <a:t>To improve </a:t>
            </a:r>
            <a:r>
              <a:rPr lang="en-US" altLang="zh-CN" sz="1200" dirty="0">
                <a:latin typeface="Times New Roman" pitchFamily="18" charset="0"/>
                <a:cs typeface="Times New Roman" pitchFamily="18" charset="0"/>
              </a:rPr>
              <a:t>the emergency efficiency and lay the foundation for unattended lighthouse.</a:t>
            </a:r>
            <a:endParaRPr lang="zh-CN" altLang="en-US" sz="1200" dirty="0">
              <a:latin typeface="Times New Roman" pitchFamily="18" charset="0"/>
              <a:cs typeface="Times New Roman" pitchFamily="18" charset="0"/>
            </a:endParaRPr>
          </a:p>
        </p:txBody>
      </p:sp>
      <p:sp>
        <p:nvSpPr>
          <p:cNvPr id="4" name="矩形 3"/>
          <p:cNvSpPr/>
          <p:nvPr/>
        </p:nvSpPr>
        <p:spPr>
          <a:xfrm>
            <a:off x="6108194" y="1421020"/>
            <a:ext cx="2794404" cy="1938992"/>
          </a:xfrm>
          <a:prstGeom prst="rect">
            <a:avLst/>
          </a:prstGeom>
        </p:spPr>
        <p:txBody>
          <a:bodyPr wrap="square">
            <a:spAutoFit/>
          </a:bodyPr>
          <a:lstStyle/>
          <a:p>
            <a:pPr marL="171450" indent="-171450">
              <a:buClr>
                <a:srgbClr val="067ABA"/>
              </a:buClr>
              <a:buFont typeface="Wingdings" pitchFamily="2" charset="2"/>
              <a:buChar char="ü"/>
            </a:pPr>
            <a:r>
              <a:rPr lang="en-GB" altLang="zh-CN" sz="1200" dirty="0">
                <a:latin typeface="Times New Roman" pitchFamily="18" charset="0"/>
                <a:cs typeface="Times New Roman" pitchFamily="18" charset="0"/>
              </a:rPr>
              <a:t>A radar/infrared electronic detector or high-definition video monitoring system can be installed around the lighthouse to monitor the destruction of the lighthouse by collecting video image information from the lighthouse and its surroundings</a:t>
            </a:r>
            <a:r>
              <a:rPr lang="en-GB" altLang="zh-CN" sz="1200" dirty="0" smtClean="0">
                <a:latin typeface="Times New Roman" pitchFamily="18" charset="0"/>
                <a:cs typeface="Times New Roman" pitchFamily="18" charset="0"/>
              </a:rPr>
              <a:t>.</a:t>
            </a:r>
          </a:p>
          <a:p>
            <a:pPr marL="171450" indent="-171450">
              <a:buClr>
                <a:srgbClr val="067ABA"/>
              </a:buClr>
              <a:buFont typeface="Wingdings" pitchFamily="2" charset="2"/>
              <a:buChar char="ü"/>
            </a:pPr>
            <a:r>
              <a:rPr lang="en-US" altLang="zh-CN" sz="1200" dirty="0" smtClean="0">
                <a:latin typeface="Times New Roman" pitchFamily="18" charset="0"/>
                <a:cs typeface="Times New Roman" pitchFamily="18" charset="0"/>
              </a:rPr>
              <a:t>Improve </a:t>
            </a:r>
            <a:r>
              <a:rPr lang="en-US" altLang="zh-CN" sz="1200" dirty="0">
                <a:latin typeface="Times New Roman" pitchFamily="18" charset="0"/>
                <a:cs typeface="Times New Roman" pitchFamily="18" charset="0"/>
              </a:rPr>
              <a:t>the emergency and management efficiency of the lighthouse.</a:t>
            </a:r>
            <a:endParaRPr lang="zh-CN" altLang="en-US" sz="1200" dirty="0">
              <a:latin typeface="Times New Roman" pitchFamily="18" charset="0"/>
              <a:cs typeface="Times New Roman" pitchFamily="18" charset="0"/>
            </a:endParaRPr>
          </a:p>
        </p:txBody>
      </p:sp>
      <p:grpSp>
        <p:nvGrpSpPr>
          <p:cNvPr id="107" name="组合 20"/>
          <p:cNvGrpSpPr>
            <a:grpSpLocks/>
          </p:cNvGrpSpPr>
          <p:nvPr/>
        </p:nvGrpSpPr>
        <p:grpSpPr bwMode="auto">
          <a:xfrm>
            <a:off x="2376682" y="3073845"/>
            <a:ext cx="579600" cy="577660"/>
            <a:chOff x="3612392" y="1593490"/>
            <a:chExt cx="717217" cy="727139"/>
          </a:xfrm>
        </p:grpSpPr>
        <p:sp>
          <p:nvSpPr>
            <p:cNvPr id="108" name="椭圆 107"/>
            <p:cNvSpPr/>
            <p:nvPr/>
          </p:nvSpPr>
          <p:spPr>
            <a:xfrm>
              <a:off x="3612392" y="1593490"/>
              <a:ext cx="717217" cy="727139"/>
            </a:xfrm>
            <a:prstGeom prst="ellipse">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sz="7866" dirty="0" err="1">
                <a:solidFill>
                  <a:schemeClr val="tx1"/>
                </a:solidFill>
                <a:latin typeface="微软雅黑" pitchFamily="34" charset="-122"/>
                <a:cs typeface="Arial Bold" pitchFamily="34" charset="0"/>
              </a:endParaRPr>
            </a:p>
          </p:txBody>
        </p:sp>
        <p:sp>
          <p:nvSpPr>
            <p:cNvPr id="109" name="椭圆 108"/>
            <p:cNvSpPr/>
            <p:nvPr/>
          </p:nvSpPr>
          <p:spPr>
            <a:xfrm>
              <a:off x="3789665" y="1769980"/>
              <a:ext cx="348686" cy="364275"/>
            </a:xfrm>
            <a:prstGeom prst="ellipse">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sz="7866" dirty="0" err="1">
                <a:solidFill>
                  <a:schemeClr val="tx1"/>
                </a:solidFill>
                <a:latin typeface="微软雅黑" pitchFamily="34" charset="-122"/>
                <a:cs typeface="Arial Bold" pitchFamily="34" charset="0"/>
              </a:endParaRPr>
            </a:p>
          </p:txBody>
        </p:sp>
        <p:cxnSp>
          <p:nvCxnSpPr>
            <p:cNvPr id="110" name="直接箭头连接符 109"/>
            <p:cNvCxnSpPr>
              <a:endCxn id="109" idx="6"/>
            </p:cNvCxnSpPr>
            <p:nvPr/>
          </p:nvCxnSpPr>
          <p:spPr>
            <a:xfrm flipV="1">
              <a:off x="3969868" y="1952118"/>
              <a:ext cx="168483" cy="2824"/>
            </a:xfrm>
            <a:prstGeom prst="straightConnector1">
              <a:avLst/>
            </a:prstGeom>
            <a:solidFill>
              <a:srgbClr val="99CCFF"/>
            </a:solidFill>
            <a:ln w="38100">
              <a:solidFill>
                <a:schemeClr val="accent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1" name="直接箭头连接符 110"/>
            <p:cNvCxnSpPr>
              <a:endCxn id="108" idx="5"/>
            </p:cNvCxnSpPr>
            <p:nvPr/>
          </p:nvCxnSpPr>
          <p:spPr>
            <a:xfrm>
              <a:off x="3974264" y="1966237"/>
              <a:ext cx="250312" cy="247905"/>
            </a:xfrm>
            <a:prstGeom prst="straightConnector1">
              <a:avLst/>
            </a:prstGeom>
            <a:solidFill>
              <a:srgbClr val="99CCFF"/>
            </a:solidFill>
            <a:ln w="38100">
              <a:solidFill>
                <a:schemeClr val="accent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12" name="组合 105"/>
          <p:cNvGrpSpPr>
            <a:grpSpLocks/>
          </p:cNvGrpSpPr>
          <p:nvPr/>
        </p:nvGrpSpPr>
        <p:grpSpPr bwMode="auto">
          <a:xfrm>
            <a:off x="5440483" y="3162297"/>
            <a:ext cx="316707" cy="536026"/>
            <a:chOff x="6243123" y="1815958"/>
            <a:chExt cx="425897" cy="768000"/>
          </a:xfrm>
        </p:grpSpPr>
        <p:grpSp>
          <p:nvGrpSpPr>
            <p:cNvPr id="113" name="组合 35"/>
            <p:cNvGrpSpPr>
              <a:grpSpLocks noChangeAspect="1"/>
            </p:cNvGrpSpPr>
            <p:nvPr/>
          </p:nvGrpSpPr>
          <p:grpSpPr bwMode="auto">
            <a:xfrm>
              <a:off x="6243123" y="1815958"/>
              <a:ext cx="425897" cy="768000"/>
              <a:chOff x="3131820" y="940684"/>
              <a:chExt cx="720000" cy="1414886"/>
            </a:xfrm>
          </p:grpSpPr>
          <p:sp>
            <p:nvSpPr>
              <p:cNvPr id="116" name="矩形 115"/>
              <p:cNvSpPr/>
              <p:nvPr/>
            </p:nvSpPr>
            <p:spPr bwMode="auto">
              <a:xfrm>
                <a:off x="3131820" y="1130516"/>
                <a:ext cx="720000" cy="1225054"/>
              </a:xfrm>
              <a:prstGeom prst="rect">
                <a:avLst/>
              </a:prstGeom>
              <a:noFill/>
              <a:ln w="38100" cap="flat" cmpd="sng" algn="ctr">
                <a:solidFill>
                  <a:srgbClr val="00B050"/>
                </a:solidFill>
                <a:prstDash val="solid"/>
                <a:round/>
                <a:headEnd type="none" w="med" len="med"/>
                <a:tailEnd type="none" w="med" len="med"/>
              </a:ln>
              <a:effectLst/>
            </p:spPr>
            <p:txBody>
              <a:bodyPr lIns="121920" tIns="60960" rIns="121920" bIns="60960"/>
              <a:lstStyle/>
              <a:p>
                <a:pPr defTabSz="1625762">
                  <a:buClr>
                    <a:srgbClr val="CC9900"/>
                  </a:buClr>
                  <a:buFont typeface="Wingdings" pitchFamily="2" charset="2"/>
                  <a:buChar char="n"/>
                  <a:defRPr/>
                </a:pPr>
                <a:endParaRPr lang="zh-CN" altLang="en-US" sz="4267" b="1" dirty="0">
                  <a:latin typeface="微软雅黑" pitchFamily="34" charset="-122"/>
                  <a:ea typeface="微软雅黑" pitchFamily="34" charset="-122"/>
                  <a:cs typeface="Arial Bold" pitchFamily="34" charset="0"/>
                </a:endParaRPr>
              </a:p>
            </p:txBody>
          </p:sp>
          <p:sp>
            <p:nvSpPr>
              <p:cNvPr id="117" name="矩形 8"/>
              <p:cNvSpPr>
                <a:spLocks/>
              </p:cNvSpPr>
              <p:nvPr/>
            </p:nvSpPr>
            <p:spPr bwMode="auto">
              <a:xfrm>
                <a:off x="3304914" y="940684"/>
                <a:ext cx="359080" cy="179708"/>
              </a:xfrm>
              <a:prstGeom prst="rect">
                <a:avLst/>
              </a:prstGeom>
              <a:solidFill>
                <a:schemeClr val="bg1"/>
              </a:solidFill>
              <a:ln w="28575" cap="flat" cmpd="sng" algn="ctr">
                <a:solidFill>
                  <a:srgbClr val="00B050"/>
                </a:solidFill>
                <a:prstDash val="solid"/>
                <a:round/>
                <a:headEnd type="none" w="med" len="med"/>
                <a:tailEnd type="none" w="med" len="med"/>
              </a:ln>
              <a:effectLst/>
            </p:spPr>
            <p:txBody>
              <a:bodyPr lIns="121920" tIns="60960" rIns="121920" bIns="60960"/>
              <a:lstStyle/>
              <a:p>
                <a:pPr defTabSz="1625762">
                  <a:buClr>
                    <a:srgbClr val="CC9900"/>
                  </a:buClr>
                  <a:defRPr/>
                </a:pPr>
                <a:endParaRPr lang="zh-CN" altLang="en-US" sz="4267" b="1" dirty="0">
                  <a:latin typeface="微软雅黑" pitchFamily="34" charset="-122"/>
                  <a:ea typeface="微软雅黑" pitchFamily="34" charset="-122"/>
                  <a:cs typeface="Arial Bold" pitchFamily="34" charset="0"/>
                </a:endParaRPr>
              </a:p>
            </p:txBody>
          </p:sp>
        </p:grpSp>
        <p:sp>
          <p:nvSpPr>
            <p:cNvPr id="114" name="矩形 113"/>
            <p:cNvSpPr/>
            <p:nvPr/>
          </p:nvSpPr>
          <p:spPr>
            <a:xfrm>
              <a:off x="6331353" y="2353146"/>
              <a:ext cx="277758" cy="123649"/>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itchFamily="34" charset="-122"/>
              </a:endParaRPr>
            </a:p>
          </p:txBody>
        </p:sp>
        <p:sp>
          <p:nvSpPr>
            <p:cNvPr id="115" name="矩形 114"/>
            <p:cNvSpPr/>
            <p:nvPr/>
          </p:nvSpPr>
          <p:spPr>
            <a:xfrm>
              <a:off x="6331353" y="2166298"/>
              <a:ext cx="277758" cy="123649"/>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itchFamily="34" charset="-122"/>
              </a:endParaRPr>
            </a:p>
          </p:txBody>
        </p:sp>
      </p:grpSp>
      <p:pic>
        <p:nvPicPr>
          <p:cNvPr id="118" name="图片 96" descr="基站.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357335" y="2726880"/>
            <a:ext cx="451511" cy="969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39569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t="20800" r="52969"/>
          <a:stretch/>
        </p:blipFill>
        <p:spPr>
          <a:xfrm>
            <a:off x="0" y="3086100"/>
            <a:ext cx="4691495" cy="2057400"/>
          </a:xfrm>
          <a:prstGeom prst="rect">
            <a:avLst/>
          </a:prstGeom>
        </p:spPr>
      </p:pic>
      <p:sp>
        <p:nvSpPr>
          <p:cNvPr id="4" name="直角三角形 3"/>
          <p:cNvSpPr/>
          <p:nvPr/>
        </p:nvSpPr>
        <p:spPr>
          <a:xfrm flipH="1">
            <a:off x="2628899" y="4221956"/>
            <a:ext cx="6566427" cy="92154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sp>
        <p:nvSpPr>
          <p:cNvPr id="5" name="直角三角形 4"/>
          <p:cNvSpPr/>
          <p:nvPr/>
        </p:nvSpPr>
        <p:spPr>
          <a:xfrm>
            <a:off x="0" y="2925366"/>
            <a:ext cx="6255674" cy="2218134"/>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a:p>
        </p:txBody>
      </p:sp>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67347" y="0"/>
            <a:ext cx="5776653" cy="1131570"/>
          </a:xfrm>
          <a:prstGeom prst="rect">
            <a:avLst/>
          </a:prstGeom>
        </p:spPr>
      </p:pic>
      <p:sp>
        <p:nvSpPr>
          <p:cNvPr id="7" name="椭圆 6"/>
          <p:cNvSpPr/>
          <p:nvPr/>
        </p:nvSpPr>
        <p:spPr>
          <a:xfrm>
            <a:off x="3745473" y="1613551"/>
            <a:ext cx="1398306" cy="1398383"/>
          </a:xfrm>
          <a:prstGeom prst="ellipse">
            <a:avLst/>
          </a:prstGeom>
          <a:solidFill>
            <a:srgbClr val="58C4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8767" tIns="24383" rIns="48767" bIns="24383" rtlCol="0" anchor="ctr"/>
          <a:lstStyle/>
          <a:p>
            <a:pPr algn="ctr"/>
            <a:r>
              <a:rPr lang="en-US" altLang="zh-CN" sz="1800" b="1" dirty="0">
                <a:latin typeface="微软雅黑" pitchFamily="34" charset="-122"/>
                <a:ea typeface="微软雅黑" pitchFamily="34" charset="-122"/>
              </a:rPr>
              <a:t>STEP 3</a:t>
            </a:r>
            <a:endParaRPr lang="zh-CN" altLang="en-US" sz="1800" b="1" dirty="0">
              <a:latin typeface="微软雅黑" pitchFamily="34" charset="-122"/>
              <a:ea typeface="微软雅黑" pitchFamily="34" charset="-122"/>
            </a:endParaRPr>
          </a:p>
        </p:txBody>
      </p:sp>
      <p:sp>
        <p:nvSpPr>
          <p:cNvPr id="8" name="矩形 7"/>
          <p:cNvSpPr/>
          <p:nvPr/>
        </p:nvSpPr>
        <p:spPr>
          <a:xfrm>
            <a:off x="1593480" y="3172540"/>
            <a:ext cx="5940000" cy="1384994"/>
          </a:xfrm>
          <a:prstGeom prst="rect">
            <a:avLst/>
          </a:prstGeom>
        </p:spPr>
        <p:txBody>
          <a:bodyPr wrap="square" lIns="0" tIns="0" rIns="0" bIns="0">
            <a:spAutoFit/>
          </a:bodyPr>
          <a:lstStyle/>
          <a:p>
            <a:pPr algn="ct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Multi-functional construction of heritage lighthouses</a:t>
            </a:r>
          </a:p>
          <a:p>
            <a:pPr lvl="0" algn="ctr"/>
            <a:r>
              <a:rPr kumimoji="1" lang="en-US" altLang="zh-CN" sz="3000" dirty="0" smtClean="0">
                <a:solidFill>
                  <a:srgbClr val="002060"/>
                </a:solidFill>
                <a:latin typeface="Times New Roman" panose="02020603050405020304" pitchFamily="18" charset="0"/>
                <a:ea typeface="Microsoft YaHei" charset="-122"/>
                <a:cs typeface="Times New Roman" panose="02020603050405020304" pitchFamily="18" charset="0"/>
              </a:rPr>
              <a:t>with </a:t>
            </a:r>
            <a:r>
              <a:rPr kumimoji="1" lang="en-US" altLang="zh-CN" sz="3000" dirty="0">
                <a:solidFill>
                  <a:srgbClr val="002060"/>
                </a:solidFill>
                <a:latin typeface="Times New Roman" panose="02020603050405020304" pitchFamily="18" charset="0"/>
                <a:ea typeface="Microsoft YaHei" charset="-122"/>
                <a:cs typeface="Times New Roman" panose="02020603050405020304" pitchFamily="18" charset="0"/>
              </a:rPr>
              <a:t>modern equipment</a:t>
            </a:r>
            <a:endParaRPr kumimoji="1" lang="zh-CN" altLang="zh-CN" sz="3000" dirty="0">
              <a:solidFill>
                <a:srgbClr val="002060"/>
              </a:solidFill>
              <a:latin typeface="Times New Roman" panose="02020603050405020304" pitchFamily="18" charset="0"/>
              <a:ea typeface="Microsoft YaHei" charset="-122"/>
              <a:cs typeface="Times New Roman" panose="02020603050405020304" pitchFamily="18" charset="0"/>
            </a:endParaRPr>
          </a:p>
        </p:txBody>
      </p:sp>
    </p:spTree>
    <p:extLst>
      <p:ext uri="{BB962C8B-B14F-4D97-AF65-F5344CB8AC3E}">
        <p14:creationId xmlns:p14="http://schemas.microsoft.com/office/powerpoint/2010/main" val="1507080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30068" y="403413"/>
            <a:ext cx="4116995" cy="623248"/>
          </a:xfrm>
          <a:prstGeom prst="rect">
            <a:avLst/>
          </a:prstGeom>
          <a:noFill/>
        </p:spPr>
        <p:txBody>
          <a:bodyPr wrap="square" lIns="68580" tIns="34290" rIns="68580" bIns="34290" rtlCol="0">
            <a:spAutoFit/>
          </a:bodyPr>
          <a:lstStyle/>
          <a:p>
            <a:r>
              <a:rPr kumimoji="1" lang="en-US" altLang="zh-CN" sz="1800" dirty="0">
                <a:solidFill>
                  <a:schemeClr val="bg1"/>
                </a:solidFill>
                <a:latin typeface="Times New Roman" pitchFamily="18" charset="0"/>
                <a:cs typeface="Times New Roman" pitchFamily="18" charset="0"/>
              </a:rPr>
              <a:t>Multi-functional construction of traditional lighthouses with modern equipment</a:t>
            </a:r>
            <a:endParaRPr kumimoji="1" lang="zh-CN" altLang="en-US" sz="1800" dirty="0">
              <a:solidFill>
                <a:schemeClr val="bg1"/>
              </a:solidFill>
              <a:latin typeface="Times New Roman" pitchFamily="18" charset="0"/>
              <a:cs typeface="Times New Roman" pitchFamily="18" charset="0"/>
            </a:endParaRPr>
          </a:p>
        </p:txBody>
      </p:sp>
      <p:sp>
        <p:nvSpPr>
          <p:cNvPr id="2" name="矩形 1"/>
          <p:cNvSpPr/>
          <p:nvPr/>
        </p:nvSpPr>
        <p:spPr>
          <a:xfrm>
            <a:off x="836700" y="1063695"/>
            <a:ext cx="7735421" cy="715581"/>
          </a:xfrm>
          <a:prstGeom prst="rect">
            <a:avLst/>
          </a:prstGeom>
        </p:spPr>
        <p:txBody>
          <a:bodyPr wrap="square" lIns="68580" tIns="34290" rIns="68580" bIns="34290">
            <a:spAutoFit/>
          </a:bodyPr>
          <a:lstStyle/>
          <a:p>
            <a:r>
              <a:rPr lang="en-US" altLang="zh-CN" dirty="0" smtClean="0">
                <a:latin typeface="Times New Roman" panose="02020603050405020304" pitchFamily="18" charset="0"/>
                <a:cs typeface="Times New Roman" panose="02020603050405020304" pitchFamily="18" charset="0"/>
              </a:rPr>
              <a:t>      In </a:t>
            </a:r>
            <a:r>
              <a:rPr lang="en-US" altLang="zh-CN" dirty="0">
                <a:latin typeface="Times New Roman" panose="02020603050405020304" pitchFamily="18" charset="0"/>
                <a:cs typeface="Times New Roman" panose="02020603050405020304" pitchFamily="18" charset="0"/>
              </a:rPr>
              <a:t>the past few decades, </a:t>
            </a:r>
            <a:r>
              <a:rPr lang="en-US" altLang="zh-CN" dirty="0" smtClean="0">
                <a:latin typeface="Times New Roman" panose="02020603050405020304" pitchFamily="18" charset="0"/>
                <a:cs typeface="Times New Roman" panose="02020603050405020304" pitchFamily="18" charset="0"/>
              </a:rPr>
              <a:t>lighthouse </a:t>
            </a:r>
            <a:r>
              <a:rPr lang="en-US" altLang="zh-CN" dirty="0">
                <a:latin typeface="Times New Roman" panose="02020603050405020304" pitchFamily="18" charset="0"/>
                <a:cs typeface="Times New Roman" panose="02020603050405020304" pitchFamily="18" charset="0"/>
              </a:rPr>
              <a:t>managers have transformed the existing traditional lighthouses, making full use of their tall towers, open surroundings and important geographical locations, and installing a series of modern equipment to meet their navigational service and social service.</a:t>
            </a:r>
            <a:endParaRPr lang="zh-CN" altLang="en-US" dirty="0">
              <a:latin typeface="Times New Roman" panose="02020603050405020304" pitchFamily="18" charset="0"/>
              <a:cs typeface="Times New Roman" panose="02020603050405020304" pitchFamily="18" charset="0"/>
            </a:endParaRPr>
          </a:p>
        </p:txBody>
      </p:sp>
      <p:pic>
        <p:nvPicPr>
          <p:cNvPr id="7170" name="Picture 2" descr="C:\Users\Administrator\Desktop\灯塔\加拿大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5685" y="1821488"/>
            <a:ext cx="3901678" cy="2926556"/>
          </a:xfrm>
          <a:prstGeom prst="rect">
            <a:avLst/>
          </a:prstGeom>
          <a:noFill/>
          <a:extLst>
            <a:ext uri="{909E8E84-426E-40DD-AFC4-6F175D3DCCD1}">
              <a14:hiddenFill xmlns:a14="http://schemas.microsoft.com/office/drawing/2010/main">
                <a:solidFill>
                  <a:srgbClr val="FFFFFF"/>
                </a:solidFill>
              </a14:hiddenFill>
            </a:ext>
          </a:extLst>
        </p:spPr>
      </p:pic>
      <p:grpSp>
        <p:nvGrpSpPr>
          <p:cNvPr id="51" name="组合 27"/>
          <p:cNvGrpSpPr/>
          <p:nvPr/>
        </p:nvGrpSpPr>
        <p:grpSpPr>
          <a:xfrm>
            <a:off x="2084591" y="1931718"/>
            <a:ext cx="1597433" cy="894805"/>
            <a:chOff x="387419" y="3203121"/>
            <a:chExt cx="1938805" cy="1086025"/>
          </a:xfrm>
        </p:grpSpPr>
        <p:cxnSp>
          <p:nvCxnSpPr>
            <p:cNvPr id="52" name="直接连接符 4"/>
            <p:cNvCxnSpPr/>
            <p:nvPr/>
          </p:nvCxnSpPr>
          <p:spPr>
            <a:xfrm flipH="1" flipV="1">
              <a:off x="387420" y="3203121"/>
              <a:ext cx="6800" cy="1086025"/>
            </a:xfrm>
            <a:prstGeom prst="line">
              <a:avLst/>
            </a:prstGeom>
            <a:ln w="12700">
              <a:solidFill>
                <a:schemeClr val="tx1">
                  <a:lumMod val="75000"/>
                  <a:lumOff val="2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3" name="文本框 26"/>
            <p:cNvSpPr txBox="1"/>
            <p:nvPr/>
          </p:nvSpPr>
          <p:spPr>
            <a:xfrm>
              <a:off x="426766" y="3529434"/>
              <a:ext cx="1899458" cy="304699"/>
            </a:xfrm>
            <a:prstGeom prst="rect">
              <a:avLst/>
            </a:prstGeom>
          </p:spPr>
          <p:txBody>
            <a:bodyPr wrap="square" lIns="0" tIns="0" rIns="0" bIns="0">
              <a:normAutofit/>
            </a:bodyPr>
            <a:lstStyle/>
            <a:p>
              <a:pPr>
                <a:lnSpc>
                  <a:spcPct val="120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文本框 27"/>
            <p:cNvSpPr txBox="1"/>
            <p:nvPr/>
          </p:nvSpPr>
          <p:spPr>
            <a:xfrm>
              <a:off x="387419" y="3230085"/>
              <a:ext cx="1736805" cy="426009"/>
            </a:xfrm>
            <a:prstGeom prst="rect">
              <a:avLst/>
            </a:prstGeom>
            <a:solidFill>
              <a:schemeClr val="accent1"/>
            </a:solidFill>
          </p:spPr>
          <p:txBody>
            <a:bodyPr wrap="none">
              <a:normAutofit/>
            </a:bodyPr>
            <a:lstStyle/>
            <a:p>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tall towers</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nvGrpSpPr>
          <p:cNvPr id="55" name="组合 28"/>
          <p:cNvGrpSpPr/>
          <p:nvPr/>
        </p:nvGrpSpPr>
        <p:grpSpPr>
          <a:xfrm>
            <a:off x="3101636" y="2385588"/>
            <a:ext cx="1431000" cy="894802"/>
            <a:chOff x="2017776" y="1709952"/>
            <a:chExt cx="1736805" cy="1086025"/>
          </a:xfrm>
        </p:grpSpPr>
        <p:cxnSp>
          <p:nvCxnSpPr>
            <p:cNvPr id="56" name="直接连接符 7"/>
            <p:cNvCxnSpPr/>
            <p:nvPr/>
          </p:nvCxnSpPr>
          <p:spPr>
            <a:xfrm flipH="1" flipV="1">
              <a:off x="2017776" y="1709952"/>
              <a:ext cx="6800" cy="1086025"/>
            </a:xfrm>
            <a:prstGeom prst="line">
              <a:avLst/>
            </a:prstGeom>
            <a:ln w="12700">
              <a:solidFill>
                <a:schemeClr val="tx1">
                  <a:lumMod val="75000"/>
                  <a:lumOff val="2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8" name="文本框 24"/>
            <p:cNvSpPr txBox="1"/>
            <p:nvPr/>
          </p:nvSpPr>
          <p:spPr>
            <a:xfrm>
              <a:off x="2017776" y="1734434"/>
              <a:ext cx="1736805" cy="491549"/>
            </a:xfrm>
            <a:prstGeom prst="rect">
              <a:avLst/>
            </a:prstGeom>
            <a:solidFill>
              <a:schemeClr val="accent2"/>
            </a:solidFill>
          </p:spPr>
          <p:txBody>
            <a:bodyPr wrap="none">
              <a:normAutofit/>
            </a:bodyPr>
            <a:lstStyle/>
            <a:p>
              <a:r>
                <a:rPr lang="en-US" altLang="zh-CN"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open surroundings </a:t>
              </a:r>
              <a:endParaRPr lang="zh-CN" altLang="en-US" sz="1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cxnSp>
        <p:nvCxnSpPr>
          <p:cNvPr id="60" name="直接连接符 4"/>
          <p:cNvCxnSpPr/>
          <p:nvPr/>
        </p:nvCxnSpPr>
        <p:spPr>
          <a:xfrm flipH="1" flipV="1">
            <a:off x="2230300" y="3715506"/>
            <a:ext cx="5603" cy="894805"/>
          </a:xfrm>
          <a:prstGeom prst="line">
            <a:avLst/>
          </a:prstGeom>
          <a:ln w="12700">
            <a:solidFill>
              <a:schemeClr val="tx1">
                <a:lumMod val="75000"/>
                <a:lumOff val="2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1" name="文本框 27"/>
          <p:cNvSpPr txBox="1"/>
          <p:nvPr/>
        </p:nvSpPr>
        <p:spPr>
          <a:xfrm>
            <a:off x="2210130" y="3778064"/>
            <a:ext cx="1607006" cy="405000"/>
          </a:xfrm>
          <a:prstGeom prst="rect">
            <a:avLst/>
          </a:prstGeom>
          <a:solidFill>
            <a:schemeClr val="accent1"/>
          </a:solidFill>
        </p:spPr>
        <p:txBody>
          <a:bodyPr wrap="none" lIns="68580" tIns="34290" rIns="68580" bIns="34290">
            <a:normAutofit/>
          </a:bodyPr>
          <a:lstStyle/>
          <a:p>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important geographical</a:t>
            </a:r>
          </a:p>
          <a:p>
            <a:r>
              <a:rPr lang="en-US" altLang="zh-CN"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locations</a:t>
            </a:r>
            <a:endParaRPr lang="zh-CN" altLang="en-US" sz="11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nvGrpSpPr>
          <p:cNvPr id="225" name="Group 119"/>
          <p:cNvGrpSpPr/>
          <p:nvPr/>
        </p:nvGrpSpPr>
        <p:grpSpPr>
          <a:xfrm>
            <a:off x="5803429" y="2251658"/>
            <a:ext cx="2350554" cy="871508"/>
            <a:chOff x="8829063" y="2223019"/>
            <a:chExt cx="3381472" cy="1253738"/>
          </a:xfrm>
        </p:grpSpPr>
        <p:grpSp>
          <p:nvGrpSpPr>
            <p:cNvPr id="226" name="Group 129"/>
            <p:cNvGrpSpPr/>
            <p:nvPr/>
          </p:nvGrpSpPr>
          <p:grpSpPr>
            <a:xfrm>
              <a:off x="8829063" y="2223019"/>
              <a:ext cx="3361153" cy="1253738"/>
              <a:chOff x="7714759" y="1806707"/>
              <a:chExt cx="3879714" cy="914400"/>
            </a:xfrm>
            <a:solidFill>
              <a:schemeClr val="accent2"/>
            </a:solidFill>
          </p:grpSpPr>
          <p:sp>
            <p:nvSpPr>
              <p:cNvPr id="235" name="Rectangle 139"/>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236" name="Oval 140"/>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227" name="Oval 130"/>
            <p:cNvSpPr/>
            <p:nvPr/>
          </p:nvSpPr>
          <p:spPr>
            <a:xfrm flipH="1">
              <a:off x="9010707" y="240193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229" name="TextBox 133"/>
            <p:cNvSpPr txBox="1"/>
            <p:nvPr/>
          </p:nvSpPr>
          <p:spPr>
            <a:xfrm flipH="1">
              <a:off x="9979433" y="2561664"/>
              <a:ext cx="2231102" cy="461665"/>
            </a:xfrm>
            <a:prstGeom prst="rect">
              <a:avLst/>
            </a:prstGeom>
            <a:noFill/>
          </p:spPr>
          <p:txBody>
            <a:bodyPr wrap="none" lIns="0" tIns="0" rIns="0" bIns="0" anchor="ctr" anchorCtr="0">
              <a:normAutofit/>
            </a:bodyPr>
            <a:lstStyle/>
            <a:p>
              <a:r>
                <a:rPr lang="en-US" sz="15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Navigational service </a:t>
              </a:r>
            </a:p>
          </p:txBody>
        </p:sp>
      </p:grpSp>
      <p:grpSp>
        <p:nvGrpSpPr>
          <p:cNvPr id="237" name="Group 123"/>
          <p:cNvGrpSpPr/>
          <p:nvPr/>
        </p:nvGrpSpPr>
        <p:grpSpPr>
          <a:xfrm>
            <a:off x="5803429" y="3407944"/>
            <a:ext cx="2336430" cy="871508"/>
            <a:chOff x="8829063" y="4278639"/>
            <a:chExt cx="3361153" cy="1253738"/>
          </a:xfrm>
        </p:grpSpPr>
        <p:grpSp>
          <p:nvGrpSpPr>
            <p:cNvPr id="238" name="Group 142"/>
            <p:cNvGrpSpPr/>
            <p:nvPr/>
          </p:nvGrpSpPr>
          <p:grpSpPr>
            <a:xfrm>
              <a:off x="8829063" y="4278639"/>
              <a:ext cx="3361153" cy="1253738"/>
              <a:chOff x="7714759" y="1806707"/>
              <a:chExt cx="3879714" cy="914400"/>
            </a:xfrm>
            <a:solidFill>
              <a:schemeClr val="accent4"/>
            </a:solidFill>
          </p:grpSpPr>
          <p:sp>
            <p:nvSpPr>
              <p:cNvPr id="246" name="Rectangle 151"/>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247" name="Oval 152"/>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239" name="Oval 143"/>
            <p:cNvSpPr/>
            <p:nvPr/>
          </p:nvSpPr>
          <p:spPr>
            <a:xfrm flipH="1">
              <a:off x="9010707" y="44575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244" name="Rectangle 149"/>
            <p:cNvSpPr>
              <a:spLocks/>
            </p:cNvSpPr>
            <p:nvPr/>
          </p:nvSpPr>
          <p:spPr bwMode="auto">
            <a:xfrm>
              <a:off x="9426896" y="4990178"/>
              <a:ext cx="84613" cy="3173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241" name="TextBox 146"/>
            <p:cNvSpPr txBox="1"/>
            <p:nvPr/>
          </p:nvSpPr>
          <p:spPr>
            <a:xfrm flipH="1">
              <a:off x="9966120" y="4678194"/>
              <a:ext cx="2224096" cy="461665"/>
            </a:xfrm>
            <a:prstGeom prst="rect">
              <a:avLst/>
            </a:prstGeom>
            <a:noFill/>
          </p:spPr>
          <p:txBody>
            <a:bodyPr wrap="none" lIns="0" tIns="0" rIns="0" bIns="0" anchor="ctr" anchorCtr="0">
              <a:normAutofit/>
            </a:bodyPr>
            <a:lstStyle/>
            <a:p>
              <a:r>
                <a:rPr lang="en-US" sz="15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Social service</a:t>
              </a:r>
            </a:p>
          </p:txBody>
        </p:sp>
      </p:grpSp>
      <p:sp>
        <p:nvSpPr>
          <p:cNvPr id="248" name="Freeform: Shape 114"/>
          <p:cNvSpPr>
            <a:spLocks/>
          </p:cNvSpPr>
          <p:nvPr/>
        </p:nvSpPr>
        <p:spPr bwMode="auto">
          <a:xfrm>
            <a:off x="6056380" y="3685685"/>
            <a:ext cx="382253" cy="362918"/>
          </a:xfrm>
          <a:custGeom>
            <a:avLst/>
            <a:gdLst>
              <a:gd name="connsiteX0" fmla="*/ 154948 w 309896"/>
              <a:gd name="connsiteY0" fmla="*/ 0 h 294220"/>
              <a:gd name="connsiteX1" fmla="*/ 187469 w 309896"/>
              <a:gd name="connsiteY1" fmla="*/ 38586 h 294220"/>
              <a:gd name="connsiteX2" fmla="*/ 174461 w 309896"/>
              <a:gd name="connsiteY2" fmla="*/ 70741 h 294220"/>
              <a:gd name="connsiteX3" fmla="*/ 208607 w 309896"/>
              <a:gd name="connsiteY3" fmla="*/ 106112 h 294220"/>
              <a:gd name="connsiteX4" fmla="*/ 173184 w 309896"/>
              <a:gd name="connsiteY4" fmla="*/ 106112 h 294220"/>
              <a:gd name="connsiteX5" fmla="*/ 161580 w 309896"/>
              <a:gd name="connsiteY5" fmla="*/ 106112 h 294220"/>
              <a:gd name="connsiteX6" fmla="*/ 161580 w 309896"/>
              <a:gd name="connsiteY6" fmla="*/ 151166 h 294220"/>
              <a:gd name="connsiteX7" fmla="*/ 177545 w 309896"/>
              <a:gd name="connsiteY7" fmla="*/ 158028 h 294220"/>
              <a:gd name="connsiteX8" fmla="*/ 186904 w 309896"/>
              <a:gd name="connsiteY8" fmla="*/ 181476 h 294220"/>
              <a:gd name="connsiteX9" fmla="*/ 181342 w 309896"/>
              <a:gd name="connsiteY9" fmla="*/ 195410 h 294220"/>
              <a:gd name="connsiteX10" fmla="*/ 225544 w 309896"/>
              <a:gd name="connsiteY10" fmla="*/ 229731 h 294220"/>
              <a:gd name="connsiteX11" fmla="*/ 224685 w 309896"/>
              <a:gd name="connsiteY11" fmla="*/ 225927 h 294220"/>
              <a:gd name="connsiteX12" fmla="*/ 256840 w 309896"/>
              <a:gd name="connsiteY12" fmla="*/ 186902 h 294220"/>
              <a:gd name="connsiteX13" fmla="*/ 288995 w 309896"/>
              <a:gd name="connsiteY13" fmla="*/ 225927 h 294220"/>
              <a:gd name="connsiteX14" fmla="*/ 276133 w 309896"/>
              <a:gd name="connsiteY14" fmla="*/ 258447 h 294220"/>
              <a:gd name="connsiteX15" fmla="*/ 309896 w 309896"/>
              <a:gd name="connsiteY15" fmla="*/ 294220 h 294220"/>
              <a:gd name="connsiteX16" fmla="*/ 203784 w 309896"/>
              <a:gd name="connsiteY16" fmla="*/ 294220 h 294220"/>
              <a:gd name="connsiteX17" fmla="*/ 239155 w 309896"/>
              <a:gd name="connsiteY17" fmla="*/ 258447 h 294220"/>
              <a:gd name="connsiteX18" fmla="*/ 235484 w 309896"/>
              <a:gd name="connsiteY18" fmla="*/ 253498 h 294220"/>
              <a:gd name="connsiteX19" fmla="*/ 175036 w 309896"/>
              <a:gd name="connsiteY19" fmla="*/ 206002 h 294220"/>
              <a:gd name="connsiteX20" fmla="*/ 154949 w 309896"/>
              <a:gd name="connsiteY20" fmla="*/ 214636 h 294220"/>
              <a:gd name="connsiteX21" fmla="*/ 134266 w 309896"/>
              <a:gd name="connsiteY21" fmla="*/ 205746 h 294220"/>
              <a:gd name="connsiteX22" fmla="*/ 74697 w 309896"/>
              <a:gd name="connsiteY22" fmla="*/ 253114 h 294220"/>
              <a:gd name="connsiteX23" fmla="*/ 70742 w 309896"/>
              <a:gd name="connsiteY23" fmla="*/ 258447 h 294220"/>
              <a:gd name="connsiteX24" fmla="*/ 106112 w 309896"/>
              <a:gd name="connsiteY24" fmla="*/ 294220 h 294220"/>
              <a:gd name="connsiteX25" fmla="*/ 0 w 309896"/>
              <a:gd name="connsiteY25" fmla="*/ 294220 h 294220"/>
              <a:gd name="connsiteX26" fmla="*/ 33763 w 309896"/>
              <a:gd name="connsiteY26" fmla="*/ 258447 h 294220"/>
              <a:gd name="connsiteX27" fmla="*/ 20901 w 309896"/>
              <a:gd name="connsiteY27" fmla="*/ 225927 h 294220"/>
              <a:gd name="connsiteX28" fmla="*/ 53056 w 309896"/>
              <a:gd name="connsiteY28" fmla="*/ 186902 h 294220"/>
              <a:gd name="connsiteX29" fmla="*/ 85211 w 309896"/>
              <a:gd name="connsiteY29" fmla="*/ 225927 h 294220"/>
              <a:gd name="connsiteX30" fmla="*/ 84441 w 309896"/>
              <a:gd name="connsiteY30" fmla="*/ 229338 h 294220"/>
              <a:gd name="connsiteX31" fmla="*/ 128333 w 309896"/>
              <a:gd name="connsiteY31" fmla="*/ 194851 h 294220"/>
              <a:gd name="connsiteX32" fmla="*/ 122994 w 309896"/>
              <a:gd name="connsiteY32" fmla="*/ 181476 h 294220"/>
              <a:gd name="connsiteX33" fmla="*/ 132354 w 309896"/>
              <a:gd name="connsiteY33" fmla="*/ 158028 h 294220"/>
              <a:gd name="connsiteX34" fmla="*/ 148316 w 309896"/>
              <a:gd name="connsiteY34" fmla="*/ 151167 h 294220"/>
              <a:gd name="connsiteX35" fmla="*/ 148316 w 309896"/>
              <a:gd name="connsiteY35" fmla="*/ 106112 h 294220"/>
              <a:gd name="connsiteX36" fmla="*/ 146564 w 309896"/>
              <a:gd name="connsiteY36" fmla="*/ 106112 h 294220"/>
              <a:gd name="connsiteX37" fmla="*/ 101289 w 309896"/>
              <a:gd name="connsiteY37" fmla="*/ 106112 h 294220"/>
              <a:gd name="connsiteX38" fmla="*/ 135436 w 309896"/>
              <a:gd name="connsiteY38" fmla="*/ 70741 h 294220"/>
              <a:gd name="connsiteX39" fmla="*/ 122428 w 309896"/>
              <a:gd name="connsiteY39" fmla="*/ 38586 h 294220"/>
              <a:gd name="connsiteX40" fmla="*/ 154948 w 309896"/>
              <a:gd name="connsiteY40" fmla="*/ 0 h 2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9896" h="294220">
                <a:moveTo>
                  <a:pt x="154948" y="0"/>
                </a:moveTo>
                <a:cubicBezTo>
                  <a:pt x="172835" y="0"/>
                  <a:pt x="187469" y="17685"/>
                  <a:pt x="187469" y="38586"/>
                </a:cubicBezTo>
                <a:cubicBezTo>
                  <a:pt x="187469" y="53056"/>
                  <a:pt x="182591" y="64310"/>
                  <a:pt x="174461" y="70741"/>
                </a:cubicBezTo>
                <a:cubicBezTo>
                  <a:pt x="190721" y="77172"/>
                  <a:pt x="203729" y="90034"/>
                  <a:pt x="208607" y="106112"/>
                </a:cubicBezTo>
                <a:cubicBezTo>
                  <a:pt x="195193" y="106112"/>
                  <a:pt x="183455" y="106112"/>
                  <a:pt x="173184" y="106112"/>
                </a:cubicBezTo>
                <a:lnTo>
                  <a:pt x="161580" y="106112"/>
                </a:lnTo>
                <a:lnTo>
                  <a:pt x="161580" y="151166"/>
                </a:lnTo>
                <a:lnTo>
                  <a:pt x="177545" y="158028"/>
                </a:lnTo>
                <a:cubicBezTo>
                  <a:pt x="183327" y="164029"/>
                  <a:pt x="186904" y="172319"/>
                  <a:pt x="186904" y="181476"/>
                </a:cubicBezTo>
                <a:lnTo>
                  <a:pt x="181342" y="195410"/>
                </a:lnTo>
                <a:lnTo>
                  <a:pt x="225544" y="229731"/>
                </a:lnTo>
                <a:lnTo>
                  <a:pt x="224685" y="225927"/>
                </a:lnTo>
                <a:cubicBezTo>
                  <a:pt x="224685" y="204788"/>
                  <a:pt x="239155" y="186902"/>
                  <a:pt x="256840" y="186902"/>
                </a:cubicBezTo>
                <a:cubicBezTo>
                  <a:pt x="274526" y="186902"/>
                  <a:pt x="288995" y="204788"/>
                  <a:pt x="288995" y="225927"/>
                </a:cubicBezTo>
                <a:cubicBezTo>
                  <a:pt x="288995" y="238935"/>
                  <a:pt x="284172" y="251943"/>
                  <a:pt x="276133" y="258447"/>
                </a:cubicBezTo>
                <a:cubicBezTo>
                  <a:pt x="293819" y="264952"/>
                  <a:pt x="306681" y="277960"/>
                  <a:pt x="309896" y="294220"/>
                </a:cubicBezTo>
                <a:cubicBezTo>
                  <a:pt x="203784" y="294220"/>
                  <a:pt x="203784" y="294220"/>
                  <a:pt x="203784" y="294220"/>
                </a:cubicBezTo>
                <a:cubicBezTo>
                  <a:pt x="208608" y="277960"/>
                  <a:pt x="221470" y="264952"/>
                  <a:pt x="239155" y="258447"/>
                </a:cubicBezTo>
                <a:lnTo>
                  <a:pt x="235484" y="253498"/>
                </a:lnTo>
                <a:lnTo>
                  <a:pt x="175036" y="206002"/>
                </a:lnTo>
                <a:lnTo>
                  <a:pt x="154949" y="214636"/>
                </a:lnTo>
                <a:lnTo>
                  <a:pt x="134266" y="205746"/>
                </a:lnTo>
                <a:lnTo>
                  <a:pt x="74697" y="253114"/>
                </a:lnTo>
                <a:lnTo>
                  <a:pt x="70742" y="258447"/>
                </a:lnTo>
                <a:cubicBezTo>
                  <a:pt x="88427" y="264952"/>
                  <a:pt x="101289" y="277960"/>
                  <a:pt x="106112" y="294220"/>
                </a:cubicBezTo>
                <a:cubicBezTo>
                  <a:pt x="0" y="294220"/>
                  <a:pt x="0" y="294220"/>
                  <a:pt x="0" y="294220"/>
                </a:cubicBezTo>
                <a:cubicBezTo>
                  <a:pt x="3215" y="277960"/>
                  <a:pt x="16077" y="264952"/>
                  <a:pt x="33763" y="258447"/>
                </a:cubicBezTo>
                <a:cubicBezTo>
                  <a:pt x="25724" y="251943"/>
                  <a:pt x="20901" y="238935"/>
                  <a:pt x="20901" y="225927"/>
                </a:cubicBezTo>
                <a:cubicBezTo>
                  <a:pt x="20901" y="204788"/>
                  <a:pt x="35370" y="186902"/>
                  <a:pt x="53056" y="186902"/>
                </a:cubicBezTo>
                <a:cubicBezTo>
                  <a:pt x="70742" y="186902"/>
                  <a:pt x="85211" y="204788"/>
                  <a:pt x="85211" y="225927"/>
                </a:cubicBezTo>
                <a:lnTo>
                  <a:pt x="84441" y="229338"/>
                </a:lnTo>
                <a:lnTo>
                  <a:pt x="128333" y="194851"/>
                </a:lnTo>
                <a:lnTo>
                  <a:pt x="122994" y="181476"/>
                </a:lnTo>
                <a:cubicBezTo>
                  <a:pt x="122994" y="172319"/>
                  <a:pt x="126571" y="164029"/>
                  <a:pt x="132354" y="158028"/>
                </a:cubicBezTo>
                <a:lnTo>
                  <a:pt x="148316" y="151167"/>
                </a:lnTo>
                <a:lnTo>
                  <a:pt x="148316" y="106112"/>
                </a:lnTo>
                <a:lnTo>
                  <a:pt x="146564" y="106112"/>
                </a:lnTo>
                <a:cubicBezTo>
                  <a:pt x="101289" y="106112"/>
                  <a:pt x="101289" y="106112"/>
                  <a:pt x="101289" y="106112"/>
                </a:cubicBezTo>
                <a:cubicBezTo>
                  <a:pt x="106167" y="90034"/>
                  <a:pt x="119176" y="77172"/>
                  <a:pt x="135436" y="70741"/>
                </a:cubicBezTo>
                <a:cubicBezTo>
                  <a:pt x="127306" y="64310"/>
                  <a:pt x="122428" y="53056"/>
                  <a:pt x="122428" y="38586"/>
                </a:cubicBezTo>
                <a:cubicBezTo>
                  <a:pt x="122428" y="17685"/>
                  <a:pt x="137062" y="0"/>
                  <a:pt x="154948" y="0"/>
                </a:cubicBezTo>
                <a:close/>
              </a:path>
            </a:pathLst>
          </a:custGeom>
          <a:solidFill>
            <a:schemeClr val="accent1"/>
          </a:solidFill>
          <a:ln>
            <a:noFill/>
          </a:ln>
          <a:extLst/>
        </p:spPr>
        <p:txBody>
          <a:bodyPr lIns="68580" tIns="34290" rIns="68580" bIns="34290" anchor="ctr"/>
          <a:lstStyle/>
          <a:p>
            <a:pPr algn="ctr"/>
            <a:endParaRPr>
              <a:latin typeface="微软雅黑" panose="020B0503020204020204" pitchFamily="34" charset="-122"/>
              <a:ea typeface="微软雅黑" panose="020B0503020204020204" pitchFamily="34" charset="-122"/>
            </a:endParaRPr>
          </a:p>
        </p:txBody>
      </p:sp>
      <p:grpSp>
        <p:nvGrpSpPr>
          <p:cNvPr id="249" name="组合 33">
            <a:extLst>
              <a:ext uri="{FF2B5EF4-FFF2-40B4-BE49-F238E27FC236}">
                <a16:creationId xmlns:a16="http://schemas.microsoft.com/office/drawing/2014/main" xmlns="" id="{EC2C53D1-B223-42E7-84B5-E0732E828E41}"/>
              </a:ext>
            </a:extLst>
          </p:cNvPr>
          <p:cNvGrpSpPr/>
          <p:nvPr/>
        </p:nvGrpSpPr>
        <p:grpSpPr>
          <a:xfrm>
            <a:off x="6120026" y="2556749"/>
            <a:ext cx="216000" cy="270000"/>
            <a:chOff x="6383338" y="3238501"/>
            <a:chExt cx="339725" cy="371475"/>
          </a:xfrm>
          <a:solidFill>
            <a:srgbClr val="24B0D2"/>
          </a:solidFill>
        </p:grpSpPr>
        <p:sp>
          <p:nvSpPr>
            <p:cNvPr id="250" name="Freeform 125">
              <a:extLst>
                <a:ext uri="{FF2B5EF4-FFF2-40B4-BE49-F238E27FC236}">
                  <a16:creationId xmlns:a16="http://schemas.microsoft.com/office/drawing/2014/main" xmlns="" id="{438E11B4-FE50-401B-874D-61015A7021D5}"/>
                </a:ext>
              </a:extLst>
            </p:cNvPr>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sp>
          <p:nvSpPr>
            <p:cNvPr id="251" name="Freeform 126">
              <a:extLst>
                <a:ext uri="{FF2B5EF4-FFF2-40B4-BE49-F238E27FC236}">
                  <a16:creationId xmlns:a16="http://schemas.microsoft.com/office/drawing/2014/main" xmlns="" id="{AED7A986-9ACC-45AA-B6CF-EBBF4A4B9D6F}"/>
                </a:ext>
              </a:extLst>
            </p:cNvPr>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000"/>
            </a:p>
          </p:txBody>
        </p:sp>
      </p:grpSp>
    </p:spTree>
    <p:extLst>
      <p:ext uri="{BB962C8B-B14F-4D97-AF65-F5344CB8AC3E}">
        <p14:creationId xmlns:p14="http://schemas.microsoft.com/office/powerpoint/2010/main" val="425495806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边形创意工作总结PPT模板"/>
</p:tagLst>
</file>

<file path=ppt/tags/tag10.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113004490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3004490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3004490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3004490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30044903"/>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7"/>
</p:tagLst>
</file>

<file path=ppt/theme/theme1.xml><?xml version="1.0" encoding="utf-8"?>
<a:theme xmlns:a="http://schemas.openxmlformats.org/drawingml/2006/main" name="第一PPT，www.1ppt.com">
  <a:themeElements>
    <a:clrScheme name="自定义 21">
      <a:dk1>
        <a:srgbClr val="000000"/>
      </a:dk1>
      <a:lt1>
        <a:srgbClr val="FFFFFF"/>
      </a:lt1>
      <a:dk2>
        <a:srgbClr val="44546A"/>
      </a:dk2>
      <a:lt2>
        <a:srgbClr val="E7E6E6"/>
      </a:lt2>
      <a:accent1>
        <a:srgbClr val="25B0D2"/>
      </a:accent1>
      <a:accent2>
        <a:srgbClr val="047ABA"/>
      </a:accent2>
      <a:accent3>
        <a:srgbClr val="58C4B8"/>
      </a:accent3>
      <a:accent4>
        <a:srgbClr val="15B0B8"/>
      </a:accent4>
      <a:accent5>
        <a:srgbClr val="077FBF"/>
      </a:accent5>
      <a:accent6>
        <a:srgbClr val="70AD47"/>
      </a:accent6>
      <a:hlink>
        <a:srgbClr val="6DC2CC"/>
      </a:hlink>
      <a:folHlink>
        <a:srgbClr val="7BC8D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4C6AB7F4ADAA4ABC48D93214FE8FD2" ma:contentTypeVersion="12" ma:contentTypeDescription="Create a new document." ma:contentTypeScope="" ma:versionID="a00c95f68454701efb74eefcee0e4857">
  <xsd:schema xmlns:xsd="http://www.w3.org/2001/XMLSchema" xmlns:xs="http://www.w3.org/2001/XMLSchema" xmlns:p="http://schemas.microsoft.com/office/2006/metadata/properties" xmlns:ns2="ac5f8115-f13f-4d01-aff4-515a67108c33" xmlns:ns3="06022411-6e02-423b-85fd-39e0748b9219" targetNamespace="http://schemas.microsoft.com/office/2006/metadata/properties" ma:root="true" ma:fieldsID="d87b637b4ab76f86321764b5ff73d8ad" ns2:_="" ns3:_="">
    <xsd:import namespace="ac5f8115-f13f-4d01-aff4-515a67108c33"/>
    <xsd:import namespace="06022411-6e02-423b-85fd-39e0748b921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f8115-f13f-4d01-aff4-515a67108c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22411-6e02-423b-85fd-39e0748b921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AC519E-29D9-4B2D-9153-29360DB9B637}"/>
</file>

<file path=customXml/itemProps2.xml><?xml version="1.0" encoding="utf-8"?>
<ds:datastoreItem xmlns:ds="http://schemas.openxmlformats.org/officeDocument/2006/customXml" ds:itemID="{47FD6E7F-8DF9-4902-B695-FF73FD636274}"/>
</file>

<file path=customXml/itemProps3.xml><?xml version="1.0" encoding="utf-8"?>
<ds:datastoreItem xmlns:ds="http://schemas.openxmlformats.org/officeDocument/2006/customXml" ds:itemID="{8016B58D-1C3F-4780-AAF8-A3D0E4ADC3CE}"/>
</file>

<file path=docProps/app.xml><?xml version="1.0" encoding="utf-8"?>
<Properties xmlns="http://schemas.openxmlformats.org/officeDocument/2006/extended-properties" xmlns:vt="http://schemas.openxmlformats.org/officeDocument/2006/docPropsVTypes">
  <TotalTime>1122</TotalTime>
  <Words>1232</Words>
  <Application>Microsoft Office PowerPoint</Application>
  <PresentationFormat>全屏显示(16:9)</PresentationFormat>
  <Paragraphs>149</Paragraphs>
  <Slides>15</Slides>
  <Notes>15</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多边形</dc:title>
  <dc:creator>第一PPT</dc:creator>
  <cp:keywords>www.1ppt.com</cp:keywords>
  <dc:description>www.1ppt.com</dc:description>
  <cp:lastModifiedBy>China</cp:lastModifiedBy>
  <cp:revision>143</cp:revision>
  <dcterms:created xsi:type="dcterms:W3CDTF">2017-10-13T08:07:18Z</dcterms:created>
  <dcterms:modified xsi:type="dcterms:W3CDTF">2020-09-25T14:23:24Z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0x010100FB4C6AB7F4ADAA4ABC48D93214FE8FD2</vt:lpwstr>
  </property>
</Properties>
</file>