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 id="2147483680" r:id="rId6"/>
    <p:sldMasterId id="2147483690" r:id="rId7"/>
    <p:sldMasterId id="2147483700" r:id="rId8"/>
    <p:sldMasterId id="2147483710" r:id="rId9"/>
    <p:sldMasterId id="2147483720" r:id="rId10"/>
    <p:sldMasterId id="2147483730" r:id="rId11"/>
  </p:sldMasterIdLst>
  <p:notesMasterIdLst>
    <p:notesMasterId r:id="rId27"/>
  </p:notesMasterIdLst>
  <p:sldIdLst>
    <p:sldId id="264" r:id="rId12"/>
    <p:sldId id="276" r:id="rId13"/>
    <p:sldId id="281" r:id="rId14"/>
    <p:sldId id="277" r:id="rId15"/>
    <p:sldId id="287" r:id="rId16"/>
    <p:sldId id="286" r:id="rId17"/>
    <p:sldId id="278" r:id="rId18"/>
    <p:sldId id="285" r:id="rId19"/>
    <p:sldId id="288" r:id="rId20"/>
    <p:sldId id="279" r:id="rId21"/>
    <p:sldId id="289" r:id="rId22"/>
    <p:sldId id="280" r:id="rId23"/>
    <p:sldId id="290" r:id="rId24"/>
    <p:sldId id="283"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A1C413-6A7F-4B83-8E46-376560C55355}" v="13" dt="2020-09-03T15:46:16.0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08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9ED987-46F4-4721-8B8B-2A066100140B}" type="datetimeFigureOut">
              <a:rPr lang="en-GB" smtClean="0"/>
              <a:t>03/09/2020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E15ADF-142A-4A3D-8008-41126A68EF59}" type="slidenum">
              <a:rPr lang="en-GB" smtClean="0"/>
              <a:t>‹#›</a:t>
            </a:fld>
            <a:endParaRPr lang="en-GB"/>
          </a:p>
        </p:txBody>
      </p:sp>
    </p:spTree>
    <p:extLst>
      <p:ext uri="{BB962C8B-B14F-4D97-AF65-F5344CB8AC3E}">
        <p14:creationId xmlns:p14="http://schemas.microsoft.com/office/powerpoint/2010/main" val="810288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E15ADF-142A-4A3D-8008-41126A68EF59}" type="slidenum">
              <a:rPr lang="en-GB" smtClean="0"/>
              <a:t>4</a:t>
            </a:fld>
            <a:endParaRPr lang="en-GB"/>
          </a:p>
        </p:txBody>
      </p:sp>
    </p:spTree>
    <p:extLst>
      <p:ext uri="{BB962C8B-B14F-4D97-AF65-F5344CB8AC3E}">
        <p14:creationId xmlns:p14="http://schemas.microsoft.com/office/powerpoint/2010/main" val="1380339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E15ADF-142A-4A3D-8008-41126A68EF59}" type="slidenum">
              <a:rPr lang="en-GB" smtClean="0"/>
              <a:t>14</a:t>
            </a:fld>
            <a:endParaRPr lang="en-GB"/>
          </a:p>
        </p:txBody>
      </p:sp>
    </p:spTree>
    <p:extLst>
      <p:ext uri="{BB962C8B-B14F-4D97-AF65-F5344CB8AC3E}">
        <p14:creationId xmlns:p14="http://schemas.microsoft.com/office/powerpoint/2010/main" val="3404331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219287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8267230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24287796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08942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8321577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1558513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20058866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753766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4124347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089755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9365903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57305048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9387054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19626111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9046917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18762482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6220965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7638479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US">
                <a:solidFill>
                  <a:prstClr val="white"/>
                </a:solidFill>
              </a:rPr>
              <a:t>Date: 2016-02-15</a:t>
            </a:r>
            <a:endParaRPr lang="en-GB">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7312041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US">
                <a:solidFill>
                  <a:srgbClr val="009FE3"/>
                </a:solidFill>
              </a:rPr>
              <a:t>Date: 2016-02-15</a:t>
            </a:r>
            <a:endParaRPr lang="en-GB">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81110975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34289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5036879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US">
                <a:solidFill>
                  <a:prstClr val="black"/>
                </a:solidFill>
              </a:rPr>
              <a:t>Date: 2016-02-15</a:t>
            </a:r>
            <a:endParaRPr lang="en-GB">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spTree>
    <p:extLst>
      <p:ext uri="{BB962C8B-B14F-4D97-AF65-F5344CB8AC3E}">
        <p14:creationId xmlns:p14="http://schemas.microsoft.com/office/powerpoint/2010/main" val="31692187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37294140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2048500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Tree>
    <p:extLst>
      <p:ext uri="{BB962C8B-B14F-4D97-AF65-F5344CB8AC3E}">
        <p14:creationId xmlns:p14="http://schemas.microsoft.com/office/powerpoint/2010/main" val="3136112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1" name="Espace réservé de la date 10"/>
          <p:cNvSpPr>
            <a:spLocks noGrp="1"/>
          </p:cNvSpPr>
          <p:nvPr>
            <p:ph type="dt" sz="half" idx="10"/>
          </p:nvPr>
        </p:nvSpPr>
        <p:spPr bwMode="gray"/>
        <p:txBody>
          <a:bodyPr/>
          <a:lstStyle/>
          <a:p>
            <a:r>
              <a:rPr lang="en-US">
                <a:solidFill>
                  <a:prstClr val="black"/>
                </a:solidFill>
              </a:rPr>
              <a:t>Date: 2016-02-15</a:t>
            </a:r>
            <a:endParaRPr lang="en-GB">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a:solidFill>
                <a:prstClr val="black"/>
              </a:solidFill>
            </a:endParaRPr>
          </a:p>
        </p:txBody>
      </p:sp>
      <p:sp>
        <p:nvSpPr>
          <p:cNvPr id="13" name="Espace réservé du pied de page 12"/>
          <p:cNvSpPr>
            <a:spLocks noGrp="1"/>
          </p:cNvSpPr>
          <p:nvPr>
            <p:ph type="ftr" sz="quarter" idx="12"/>
          </p:nvPr>
        </p:nvSpPr>
        <p:spPr bwMode="gray"/>
        <p:txBody>
          <a:bodyPr/>
          <a:lstStyle/>
          <a:p>
            <a:r>
              <a:rPr lang="en-GB">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1064406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emf"/><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2.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emf"/><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2.pn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emf"/><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image" Target="../media/image2.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1.emf"/><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image" Target="../media/image2.pn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1.emf"/><Relationship Id="rId5" Type="http://schemas.openxmlformats.org/officeDocument/2006/relationships/slideLayout" Target="../slideLayouts/slideLayout50.xml"/><Relationship Id="rId10" Type="http://schemas.openxmlformats.org/officeDocument/2006/relationships/theme" Target="../theme/theme6.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image" Target="../media/image2.pn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image" Target="../media/image1.emf"/><Relationship Id="rId5" Type="http://schemas.openxmlformats.org/officeDocument/2006/relationships/slideLayout" Target="../slideLayouts/slideLayout59.xml"/><Relationship Id="rId10" Type="http://schemas.openxmlformats.org/officeDocument/2006/relationships/theme" Target="../theme/theme7.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image" Target="../media/image2.png"/><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image" Target="../media/image1.emf"/><Relationship Id="rId5" Type="http://schemas.openxmlformats.org/officeDocument/2006/relationships/slideLayout" Target="../slideLayouts/slideLayout68.xml"/><Relationship Id="rId10" Type="http://schemas.openxmlformats.org/officeDocument/2006/relationships/theme" Target="../theme/theme8.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17418823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06460866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US">
                <a:solidFill>
                  <a:prstClr val="black"/>
                </a:solidFill>
              </a:rPr>
              <a:t>Date: 2016-02-15</a:t>
            </a:r>
            <a:endParaRPr lang="en-GB">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4074834149"/>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0.xml.rels><?xml version="1.0" encoding="UTF-8" standalone="yes"?>
<Relationships xmlns="http://schemas.openxmlformats.org/package/2006/relationships"><Relationship Id="rId2" Type="http://schemas.openxmlformats.org/officeDocument/2006/relationships/hyperlink" Target="https://docs.microsoft.com/en-us/MicrosoftTeams/meeting-policies-in-teams#allow-a-participant-to-give-or-request-control" TargetMode="Externa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jpeg"/><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2.xml"/><Relationship Id="rId4" Type="http://schemas.openxmlformats.org/officeDocument/2006/relationships/image" Target="../media/image24.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2.xml"/><Relationship Id="rId5" Type="http://schemas.openxmlformats.org/officeDocument/2006/relationships/image" Target="../media/image9.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hyperlink" Target="https://support.microsoft.com/en-us/office/join-a-teams-meeting-078e9868-f1aa-4414-8bb9-ee88e9236ee4?ui=en-us&amp;rs=en-us&amp;ad=us"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hyperlink" Target="https://support.office.com/article/safari-browser-support-1aac0a7c-35a8-42c1-a7df-f674afe234df" TargetMode="Externa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quarter" idx="14"/>
          </p:nvPr>
        </p:nvSpPr>
        <p:spPr>
          <a:xfrm>
            <a:off x="0" y="3494544"/>
            <a:ext cx="9153525" cy="3420606"/>
          </a:xfrm>
          <a:solidFill>
            <a:schemeClr val="accent2"/>
          </a:solidFill>
        </p:spPr>
        <p:txBody>
          <a:bodyPr/>
          <a:lstStyle/>
          <a:p>
            <a:pPr>
              <a:buNone/>
            </a:pPr>
            <a:r>
              <a:rPr lang="en-GB"/>
              <a:t>9</a:t>
            </a:r>
          </a:p>
        </p:txBody>
      </p:sp>
      <p:sp>
        <p:nvSpPr>
          <p:cNvPr id="9" name="Espace réservé du texte 8"/>
          <p:cNvSpPr>
            <a:spLocks noGrp="1"/>
          </p:cNvSpPr>
          <p:nvPr>
            <p:ph type="body" sz="quarter" idx="13"/>
          </p:nvPr>
        </p:nvSpPr>
        <p:spPr>
          <a:xfrm>
            <a:off x="755576" y="3933056"/>
            <a:ext cx="7775575" cy="2016224"/>
          </a:xfrm>
        </p:spPr>
        <p:txBody>
          <a:bodyPr/>
          <a:lstStyle/>
          <a:p>
            <a:pPr algn="ctr"/>
            <a:r>
              <a:rPr lang="en-GB" sz="3600" b="1" cap="all"/>
              <a:t>Virtual committee platforms</a:t>
            </a:r>
          </a:p>
        </p:txBody>
      </p:sp>
      <p:sp>
        <p:nvSpPr>
          <p:cNvPr id="2" name="Slide Number Placeholder 1"/>
          <p:cNvSpPr>
            <a:spLocks noGrp="1"/>
          </p:cNvSpPr>
          <p:nvPr>
            <p:ph type="sldNum" sz="quarter" idx="12"/>
          </p:nvPr>
        </p:nvSpPr>
        <p:spPr/>
        <p:txBody>
          <a:bodyPr/>
          <a:lstStyle/>
          <a:p>
            <a:fld id="{10C140CD-8AED-46FF-A9A2-77308F3F39AE}" type="slidenum">
              <a:rPr lang="en-GB" smtClean="0">
                <a:solidFill>
                  <a:prstClr val="black">
                    <a:alpha val="0"/>
                  </a:prstClr>
                </a:solidFill>
              </a:rPr>
              <a:pPr/>
              <a:t>1</a:t>
            </a:fld>
            <a:endParaRPr lang="en-GB">
              <a:solidFill>
                <a:prstClr val="black">
                  <a:alpha val="0"/>
                </a:prstClr>
              </a:solidFill>
            </a:endParaRPr>
          </a:p>
        </p:txBody>
      </p:sp>
    </p:spTree>
    <p:extLst>
      <p:ext uri="{BB962C8B-B14F-4D97-AF65-F5344CB8AC3E}">
        <p14:creationId xmlns:p14="http://schemas.microsoft.com/office/powerpoint/2010/main" val="584893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CBE61F-E0F3-424E-97B6-24A8EBB0DDCE}"/>
              </a:ext>
            </a:extLst>
          </p:cNvPr>
          <p:cNvSpPr>
            <a:spLocks noGrp="1"/>
          </p:cNvSpPr>
          <p:nvPr>
            <p:ph type="title"/>
          </p:nvPr>
        </p:nvSpPr>
        <p:spPr/>
        <p:txBody>
          <a:bodyPr vert="horz" lIns="0" tIns="0" rIns="0" bIns="0" rtlCol="0" anchor="b" anchorCtr="0">
            <a:noAutofit/>
          </a:bodyPr>
          <a:lstStyle/>
          <a:p>
            <a:r>
              <a:rPr lang="en-US"/>
              <a:t>Other limitations</a:t>
            </a:r>
          </a:p>
        </p:txBody>
      </p:sp>
      <p:sp>
        <p:nvSpPr>
          <p:cNvPr id="5" name="Date Placeholder 4">
            <a:extLst>
              <a:ext uri="{FF2B5EF4-FFF2-40B4-BE49-F238E27FC236}">
                <a16:creationId xmlns:a16="http://schemas.microsoft.com/office/drawing/2014/main" id="{775D2C8F-8838-4FB1-8E2F-5345603668F8}"/>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8D353028-1A10-4902-BA9B-97229361873C}"/>
              </a:ext>
            </a:extLst>
          </p:cNvPr>
          <p:cNvSpPr>
            <a:spLocks noGrp="1"/>
          </p:cNvSpPr>
          <p:nvPr>
            <p:ph type="sldNum" sz="quarter" idx="11"/>
          </p:nvPr>
        </p:nvSpPr>
        <p:spPr/>
        <p:txBody>
          <a:bodyPr/>
          <a:lstStyle/>
          <a:p>
            <a:fld id="{10C140CD-8AED-46FF-A9A2-77308F3F39AE}" type="slidenum">
              <a:rPr lang="en-GB" smtClean="0">
                <a:solidFill>
                  <a:prstClr val="black"/>
                </a:solidFill>
              </a:rPr>
              <a:pPr/>
              <a:t>10</a:t>
            </a:fld>
            <a:endParaRPr lang="en-GB">
              <a:solidFill>
                <a:prstClr val="black"/>
              </a:solidFill>
            </a:endParaRPr>
          </a:p>
        </p:txBody>
      </p:sp>
      <p:sp>
        <p:nvSpPr>
          <p:cNvPr id="7" name="Text Placeholder 6">
            <a:extLst>
              <a:ext uri="{FF2B5EF4-FFF2-40B4-BE49-F238E27FC236}">
                <a16:creationId xmlns:a16="http://schemas.microsoft.com/office/drawing/2014/main" id="{372A3924-C71B-4081-832D-E3FDE50DEB24}"/>
              </a:ext>
            </a:extLst>
          </p:cNvPr>
          <p:cNvSpPr>
            <a:spLocks noGrp="1"/>
          </p:cNvSpPr>
          <p:nvPr>
            <p:ph type="body" sz="quarter" idx="15"/>
          </p:nvPr>
        </p:nvSpPr>
        <p:spPr/>
        <p:txBody>
          <a:bodyPr/>
          <a:lstStyle/>
          <a:p>
            <a:endParaRPr lang="en-US"/>
          </a:p>
        </p:txBody>
      </p:sp>
      <p:sp>
        <p:nvSpPr>
          <p:cNvPr id="2" name="Rectangle 1">
            <a:extLst>
              <a:ext uri="{FF2B5EF4-FFF2-40B4-BE49-F238E27FC236}">
                <a16:creationId xmlns:a16="http://schemas.microsoft.com/office/drawing/2014/main" id="{ED4B88C3-8C08-409D-9764-121037E3E408}"/>
              </a:ext>
            </a:extLst>
          </p:cNvPr>
          <p:cNvSpPr/>
          <p:nvPr/>
        </p:nvSpPr>
        <p:spPr>
          <a:xfrm>
            <a:off x="179512" y="1844824"/>
            <a:ext cx="9144000" cy="2862322"/>
          </a:xfrm>
          <a:prstGeom prst="rect">
            <a:avLst/>
          </a:prstGeom>
        </p:spPr>
        <p:txBody>
          <a:bodyPr wrap="square">
            <a:spAutoFit/>
          </a:bodyPr>
          <a:lstStyle/>
          <a:p>
            <a:pPr marL="285750" indent="-285750">
              <a:buFont typeface="Arial" panose="020B0604020202020204" pitchFamily="34" charset="0"/>
              <a:buChar char="•"/>
            </a:pPr>
            <a:r>
              <a:rPr lang="en-US">
                <a:solidFill>
                  <a:srgbClr val="171717"/>
                </a:solidFill>
                <a:latin typeface="Calibri" panose="020F0502020204030204" pitchFamily="34" charset="0"/>
              </a:rPr>
              <a:t>To </a:t>
            </a:r>
            <a:r>
              <a:rPr lang="en-US">
                <a:solidFill>
                  <a:srgbClr val="171717"/>
                </a:solidFill>
                <a:latin typeface="Calibri" panose="020F0502020204030204" pitchFamily="34" charset="0"/>
                <a:hlinkClick r:id="rId2"/>
              </a:rPr>
              <a:t>give and take control of shared content during sharing</a:t>
            </a:r>
            <a:r>
              <a:rPr lang="en-US">
                <a:solidFill>
                  <a:srgbClr val="171717"/>
                </a:solidFill>
                <a:latin typeface="Calibri" panose="020F0502020204030204" pitchFamily="34" charset="0"/>
              </a:rPr>
              <a:t>, both parties must be using the Teams desktop client. Control isn't supported when either party is running Teams in a browser. This is due to a technical limitation that Microsoft is planning to fix.</a:t>
            </a:r>
          </a:p>
          <a:p>
            <a:pPr marL="285750" indent="-285750">
              <a:buFont typeface="Arial" panose="020B0604020202020204" pitchFamily="34" charset="0"/>
              <a:buChar char="•"/>
            </a:pPr>
            <a:endParaRPr lang="en-US">
              <a:solidFill>
                <a:srgbClr val="171717"/>
              </a:solidFill>
              <a:latin typeface="Calibri" panose="020F0502020204030204" pitchFamily="34" charset="0"/>
            </a:endParaRPr>
          </a:p>
          <a:p>
            <a:pPr marL="285750" indent="-285750">
              <a:buFont typeface="Arial" panose="020B0604020202020204" pitchFamily="34" charset="0"/>
              <a:buChar char="•"/>
            </a:pPr>
            <a:r>
              <a:rPr lang="en-US">
                <a:solidFill>
                  <a:srgbClr val="171717"/>
                </a:solidFill>
                <a:latin typeface="Calibri" panose="020F0502020204030204" pitchFamily="34" charset="0"/>
              </a:rPr>
              <a:t>Blur my background isn't available when you run Teams in a browser. This feature is only available in the Teams desktop client.</a:t>
            </a:r>
          </a:p>
          <a:p>
            <a:pPr marL="285750" indent="-285750">
              <a:buFont typeface="Arial" panose="020B0604020202020204" pitchFamily="34" charset="0"/>
              <a:buChar char="•"/>
            </a:pPr>
            <a:endParaRPr lang="en-US">
              <a:solidFill>
                <a:srgbClr val="171717"/>
              </a:solidFill>
              <a:latin typeface="Calibri" panose="020F0502020204030204" pitchFamily="34" charset="0"/>
            </a:endParaRPr>
          </a:p>
          <a:p>
            <a:pPr marL="285750" indent="-285750">
              <a:buFont typeface="Arial" panose="020B0604020202020204" pitchFamily="34" charset="0"/>
              <a:buChar char="•"/>
            </a:pPr>
            <a:r>
              <a:rPr lang="en-US">
                <a:solidFill>
                  <a:srgbClr val="171717"/>
                </a:solidFill>
                <a:latin typeface="Calibri" panose="020F0502020204030204" pitchFamily="34" charset="0"/>
              </a:rPr>
              <a:t>Teams meetings on browsers are limited to a single incoming video feed of active speaker. If you open Teams on the browser, you will only be able to share your screen using Google Chrome or the latest version of Microsoft Edge.</a:t>
            </a:r>
          </a:p>
        </p:txBody>
      </p:sp>
    </p:spTree>
    <p:extLst>
      <p:ext uri="{BB962C8B-B14F-4D97-AF65-F5344CB8AC3E}">
        <p14:creationId xmlns:p14="http://schemas.microsoft.com/office/powerpoint/2010/main" val="51640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6B91DA-6437-4D17-BE47-B62CB327BD9D}"/>
              </a:ext>
            </a:extLst>
          </p:cNvPr>
          <p:cNvSpPr>
            <a:spLocks noGrp="1"/>
          </p:cNvSpPr>
          <p:nvPr>
            <p:ph type="title"/>
          </p:nvPr>
        </p:nvSpPr>
        <p:spPr/>
        <p:txBody>
          <a:bodyPr vert="horz" lIns="0" tIns="0" rIns="0" bIns="0" rtlCol="0" anchor="b" anchorCtr="0">
            <a:noAutofit/>
          </a:bodyPr>
          <a:lstStyle/>
          <a:p>
            <a:r>
              <a:rPr lang="en-IE"/>
              <a:t>Joining a meeting without Teams: Audio Conferencing</a:t>
            </a:r>
            <a:br>
              <a:rPr lang="en-US"/>
            </a:br>
            <a:endParaRPr lang="en-US"/>
          </a:p>
        </p:txBody>
      </p:sp>
      <p:sp>
        <p:nvSpPr>
          <p:cNvPr id="5" name="Date Placeholder 4">
            <a:extLst>
              <a:ext uri="{FF2B5EF4-FFF2-40B4-BE49-F238E27FC236}">
                <a16:creationId xmlns:a16="http://schemas.microsoft.com/office/drawing/2014/main" id="{805C4FE0-44F1-49FA-98F4-45BDEDC30FB1}"/>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21601233-AAD8-4E46-B0C4-776B2A983B1E}"/>
              </a:ext>
            </a:extLst>
          </p:cNvPr>
          <p:cNvSpPr>
            <a:spLocks noGrp="1"/>
          </p:cNvSpPr>
          <p:nvPr>
            <p:ph type="sldNum" sz="quarter" idx="11"/>
          </p:nvPr>
        </p:nvSpPr>
        <p:spPr/>
        <p:txBody>
          <a:bodyPr/>
          <a:lstStyle/>
          <a:p>
            <a:fld id="{10C140CD-8AED-46FF-A9A2-77308F3F39AE}" type="slidenum">
              <a:rPr lang="en-GB" smtClean="0">
                <a:solidFill>
                  <a:prstClr val="black"/>
                </a:solidFill>
              </a:rPr>
              <a:pPr/>
              <a:t>11</a:t>
            </a:fld>
            <a:endParaRPr lang="en-GB">
              <a:solidFill>
                <a:prstClr val="black"/>
              </a:solidFill>
            </a:endParaRPr>
          </a:p>
        </p:txBody>
      </p:sp>
      <p:sp>
        <p:nvSpPr>
          <p:cNvPr id="7" name="Text Placeholder 6">
            <a:extLst>
              <a:ext uri="{FF2B5EF4-FFF2-40B4-BE49-F238E27FC236}">
                <a16:creationId xmlns:a16="http://schemas.microsoft.com/office/drawing/2014/main" id="{90FE884C-A2E5-4892-9CBD-9698A8360ED2}"/>
              </a:ext>
            </a:extLst>
          </p:cNvPr>
          <p:cNvSpPr>
            <a:spLocks noGrp="1"/>
          </p:cNvSpPr>
          <p:nvPr>
            <p:ph type="body" sz="quarter" idx="15"/>
          </p:nvPr>
        </p:nvSpPr>
        <p:spPr/>
        <p:txBody>
          <a:bodyPr/>
          <a:lstStyle/>
          <a:p>
            <a:endParaRPr lang="en-US"/>
          </a:p>
        </p:txBody>
      </p:sp>
      <p:sp>
        <p:nvSpPr>
          <p:cNvPr id="8" name="Rectangle 7">
            <a:extLst>
              <a:ext uri="{FF2B5EF4-FFF2-40B4-BE49-F238E27FC236}">
                <a16:creationId xmlns:a16="http://schemas.microsoft.com/office/drawing/2014/main" id="{B96FA25D-C5D3-4A0C-87BA-FBCE04F381BE}"/>
              </a:ext>
            </a:extLst>
          </p:cNvPr>
          <p:cNvSpPr/>
          <p:nvPr/>
        </p:nvSpPr>
        <p:spPr>
          <a:xfrm>
            <a:off x="53752" y="1196975"/>
            <a:ext cx="9036496" cy="5031955"/>
          </a:xfrm>
          <a:prstGeom prst="rect">
            <a:avLst/>
          </a:prstGeom>
        </p:spPr>
        <p:txBody>
          <a:bodyPr wrap="square">
            <a:spAutoFit/>
          </a:bodyPr>
          <a:lstStyle/>
          <a:p>
            <a:pPr algn="just"/>
            <a:r>
              <a:rPr lang="en-GB">
                <a:solidFill>
                  <a:srgbClr val="000000"/>
                </a:solidFill>
                <a:latin typeface="Calibri" panose="020F0502020204030204" pitchFamily="34" charset="0"/>
                <a:ea typeface="Calibri" panose="020F0502020204030204" pitchFamily="34" charset="0"/>
                <a:cs typeface="Arial" panose="020B0604020202020204" pitchFamily="34" charset="0"/>
              </a:rPr>
              <a:t>Calling in to meetings could be used for users who can not attend a meeting using the Skype for Business or Microsoft Teams app on their laptops or mobile devices. </a:t>
            </a:r>
          </a:p>
          <a:p>
            <a:pPr algn="just"/>
            <a:endParaRPr lang="en-GB">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just"/>
            <a:r>
              <a:rPr lang="en-GB">
                <a:solidFill>
                  <a:srgbClr val="000000"/>
                </a:solidFill>
                <a:latin typeface="Calibri" panose="020F0502020204030204" pitchFamily="34" charset="0"/>
                <a:ea typeface="Calibri" panose="020F0502020204030204" pitchFamily="34" charset="0"/>
                <a:cs typeface="Arial" panose="020B0604020202020204" pitchFamily="34" charset="0"/>
              </a:rPr>
              <a:t>Other scenarios in which using a phone to attend a Teams meeting can be a better option than using an app or a computer:</a:t>
            </a:r>
          </a:p>
          <a:p>
            <a:pPr algn="just"/>
            <a:endParaRPr lang="en-US" sz="2000">
              <a:latin typeface="Times New Roman" panose="02020603050405020304" pitchFamily="18" charset="0"/>
              <a:ea typeface="Times New Roman" panose="02020603050405020304" pitchFamily="18" charset="0"/>
            </a:endParaRPr>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solidFill>
                  <a:srgbClr val="000000"/>
                </a:solidFill>
                <a:latin typeface="Calibri" panose="020F0502020204030204" pitchFamily="34" charset="0"/>
                <a:ea typeface="Calibri" panose="020F0502020204030204" pitchFamily="34" charset="0"/>
                <a:cs typeface="Arial" panose="020B0604020202020204" pitchFamily="34" charset="0"/>
              </a:rPr>
              <a:t>Internet connectivity is limited.</a:t>
            </a:r>
            <a:endParaRPr lang="en-US">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solidFill>
                  <a:srgbClr val="000000"/>
                </a:solidFill>
                <a:latin typeface="Calibri" panose="020F0502020204030204" pitchFamily="34" charset="0"/>
                <a:ea typeface="Calibri" panose="020F0502020204030204" pitchFamily="34" charset="0"/>
                <a:cs typeface="Arial" panose="020B0604020202020204" pitchFamily="34" charset="0"/>
              </a:rPr>
              <a:t>A meeting is audio only.</a:t>
            </a:r>
            <a:endParaRPr lang="en-US">
              <a:latin typeface="Calibri" panose="020F0502020204030204" pitchFamily="34" charset="0"/>
              <a:ea typeface="Calibri" panose="020F0502020204030204" pitchFamily="34" charset="0"/>
              <a:cs typeface="Arial" panose="020B0604020202020204" pitchFamily="34" charset="0"/>
            </a:endParaRPr>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solidFill>
                  <a:srgbClr val="000000"/>
                </a:solidFill>
                <a:latin typeface="Calibri" panose="020F0502020204030204" pitchFamily="34" charset="0"/>
                <a:ea typeface="Calibri" panose="020F0502020204030204" pitchFamily="34" charset="0"/>
                <a:cs typeface="Arial" panose="020B0604020202020204" pitchFamily="34" charset="0"/>
              </a:rPr>
              <a:t>The person tried to join a Skype for Business meeting and it failed.</a:t>
            </a:r>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t>The call quality is better when </a:t>
            </a:r>
            <a:r>
              <a:rPr lang="en-GB" err="1"/>
              <a:t>dialing</a:t>
            </a:r>
            <a:r>
              <a:rPr lang="en-GB"/>
              <a:t> in.</a:t>
            </a:r>
            <a:endParaRPr lang="en-US"/>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t>People can join a meeting "hands free" using Bluetooth devices.</a:t>
            </a:r>
            <a:endParaRPr lang="en-US"/>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r>
              <a:rPr lang="en-GB"/>
              <a:t>People find it's easier and more convenient for their situation.</a:t>
            </a:r>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endParaRPr lang="en-GB"/>
          </a:p>
          <a:p>
            <a:pPr algn="just">
              <a:lnSpc>
                <a:spcPct val="107000"/>
              </a:lnSpc>
              <a:buSzPts val="1000"/>
              <a:tabLst>
                <a:tab pos="457200" algn="l"/>
              </a:tabLst>
            </a:pPr>
            <a:r>
              <a:rPr lang="en-GB"/>
              <a:t>It is needed to set up Audio Conferencing for people who plan to schedule or lead meetings</a:t>
            </a:r>
            <a:r>
              <a:rPr lang="en-GB" b="1"/>
              <a:t>. Meeting attendees who dial in don't need any licenses assigned to them or other setup.</a:t>
            </a:r>
            <a:endParaRPr lang="en-US"/>
          </a:p>
          <a:p>
            <a:pPr marR="0" lvl="0" algn="just">
              <a:lnSpc>
                <a:spcPct val="107000"/>
              </a:lnSpc>
              <a:spcBef>
                <a:spcPts val="0"/>
              </a:spcBef>
              <a:spcAft>
                <a:spcPts val="0"/>
              </a:spcAft>
              <a:buSzPts val="1000"/>
              <a:tabLst>
                <a:tab pos="457200" algn="l"/>
              </a:tabLst>
            </a:pPr>
            <a:endParaRPr lang="en-US"/>
          </a:p>
          <a:p>
            <a:pPr marL="342900" marR="0" lvl="0" indent="-342900" algn="just">
              <a:lnSpc>
                <a:spcPct val="107000"/>
              </a:lnSpc>
              <a:spcBef>
                <a:spcPts val="0"/>
              </a:spcBef>
              <a:spcAft>
                <a:spcPts val="0"/>
              </a:spcAft>
              <a:buSzPts val="1000"/>
              <a:buFont typeface="Symbol" panose="05050102010706020507" pitchFamily="18" charset="2"/>
              <a:buChar char=""/>
              <a:tabLst>
                <a:tab pos="457200" algn="l"/>
              </a:tabLst>
            </a:pPr>
            <a:endParaRPr lang="en-US">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15916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39ED4E-4FD9-4FB6-AF6E-319189CD2D07}"/>
              </a:ext>
            </a:extLst>
          </p:cNvPr>
          <p:cNvSpPr>
            <a:spLocks noGrp="1"/>
          </p:cNvSpPr>
          <p:nvPr>
            <p:ph type="title"/>
          </p:nvPr>
        </p:nvSpPr>
        <p:spPr>
          <a:xfrm>
            <a:off x="467544" y="77721"/>
            <a:ext cx="7775575" cy="936326"/>
          </a:xfrm>
        </p:spPr>
        <p:txBody>
          <a:bodyPr/>
          <a:lstStyle/>
          <a:p>
            <a:r>
              <a:rPr lang="en-US"/>
              <a:t>Mail distribution lists: Outlook Groups</a:t>
            </a:r>
          </a:p>
        </p:txBody>
      </p:sp>
      <p:sp>
        <p:nvSpPr>
          <p:cNvPr id="5" name="Date Placeholder 4">
            <a:extLst>
              <a:ext uri="{FF2B5EF4-FFF2-40B4-BE49-F238E27FC236}">
                <a16:creationId xmlns:a16="http://schemas.microsoft.com/office/drawing/2014/main" id="{7BECBC81-D62F-49E1-8780-9A4B4471D6BE}"/>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0B448519-F399-4CD2-B980-05C557C0F05E}"/>
              </a:ext>
            </a:extLst>
          </p:cNvPr>
          <p:cNvSpPr>
            <a:spLocks noGrp="1"/>
          </p:cNvSpPr>
          <p:nvPr>
            <p:ph type="sldNum" sz="quarter" idx="11"/>
          </p:nvPr>
        </p:nvSpPr>
        <p:spPr/>
        <p:txBody>
          <a:bodyPr/>
          <a:lstStyle/>
          <a:p>
            <a:fld id="{10C140CD-8AED-46FF-A9A2-77308F3F39AE}" type="slidenum">
              <a:rPr lang="en-GB" smtClean="0">
                <a:solidFill>
                  <a:prstClr val="black"/>
                </a:solidFill>
              </a:rPr>
              <a:pPr/>
              <a:t>12</a:t>
            </a:fld>
            <a:endParaRPr lang="en-GB">
              <a:solidFill>
                <a:prstClr val="black"/>
              </a:solidFill>
            </a:endParaRPr>
          </a:p>
        </p:txBody>
      </p:sp>
      <p:sp>
        <p:nvSpPr>
          <p:cNvPr id="7" name="Text Placeholder 6">
            <a:extLst>
              <a:ext uri="{FF2B5EF4-FFF2-40B4-BE49-F238E27FC236}">
                <a16:creationId xmlns:a16="http://schemas.microsoft.com/office/drawing/2014/main" id="{B290DF23-A3D1-4A81-9782-D8E68981528F}"/>
              </a:ext>
            </a:extLst>
          </p:cNvPr>
          <p:cNvSpPr>
            <a:spLocks noGrp="1"/>
          </p:cNvSpPr>
          <p:nvPr>
            <p:ph type="body" sz="quarter" idx="15"/>
          </p:nvPr>
        </p:nvSpPr>
        <p:spPr/>
        <p:txBody>
          <a:bodyPr/>
          <a:lstStyle/>
          <a:p>
            <a:endParaRPr lang="en-US"/>
          </a:p>
        </p:txBody>
      </p:sp>
      <p:pic>
        <p:nvPicPr>
          <p:cNvPr id="8" name="Picture 7" descr="A picture containing drawing&#10;&#10;Description automatically generated">
            <a:extLst>
              <a:ext uri="{FF2B5EF4-FFF2-40B4-BE49-F238E27FC236}">
                <a16:creationId xmlns:a16="http://schemas.microsoft.com/office/drawing/2014/main" id="{3916F12A-8E8E-4CAD-8653-2BF34019C3D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508" r="29035"/>
          <a:stretch/>
        </p:blipFill>
        <p:spPr>
          <a:xfrm>
            <a:off x="6516216" y="113166"/>
            <a:ext cx="1234660" cy="1483401"/>
          </a:xfrm>
          <a:prstGeom prst="rect">
            <a:avLst/>
          </a:prstGeom>
        </p:spPr>
      </p:pic>
      <p:pic>
        <p:nvPicPr>
          <p:cNvPr id="2050" name="Picture 2">
            <a:extLst>
              <a:ext uri="{FF2B5EF4-FFF2-40B4-BE49-F238E27FC236}">
                <a16:creationId xmlns:a16="http://schemas.microsoft.com/office/drawing/2014/main" id="{C40B121D-23E7-4EB7-A6A2-81095960C3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17325"/>
            <a:ext cx="8496944" cy="4452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16053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066340-F076-4C76-AB3B-CB0D13ACD71D}"/>
              </a:ext>
            </a:extLst>
          </p:cNvPr>
          <p:cNvSpPr>
            <a:spLocks noGrp="1"/>
          </p:cNvSpPr>
          <p:nvPr>
            <p:ph type="title"/>
          </p:nvPr>
        </p:nvSpPr>
        <p:spPr>
          <a:xfrm>
            <a:off x="684213" y="-157367"/>
            <a:ext cx="7775575" cy="936326"/>
          </a:xfrm>
        </p:spPr>
        <p:txBody>
          <a:bodyPr/>
          <a:lstStyle/>
          <a:p>
            <a:r>
              <a:rPr lang="en-US"/>
              <a:t>Create Outlook Groups</a:t>
            </a:r>
          </a:p>
        </p:txBody>
      </p:sp>
      <p:sp>
        <p:nvSpPr>
          <p:cNvPr id="5" name="Date Placeholder 4">
            <a:extLst>
              <a:ext uri="{FF2B5EF4-FFF2-40B4-BE49-F238E27FC236}">
                <a16:creationId xmlns:a16="http://schemas.microsoft.com/office/drawing/2014/main" id="{94D221D1-024A-44B5-87D6-0F1011B4ABED}"/>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D00F4BB4-E2E5-4720-8702-22060F98634A}"/>
              </a:ext>
            </a:extLst>
          </p:cNvPr>
          <p:cNvSpPr>
            <a:spLocks noGrp="1"/>
          </p:cNvSpPr>
          <p:nvPr>
            <p:ph type="sldNum" sz="quarter" idx="11"/>
          </p:nvPr>
        </p:nvSpPr>
        <p:spPr/>
        <p:txBody>
          <a:bodyPr/>
          <a:lstStyle/>
          <a:p>
            <a:fld id="{10C140CD-8AED-46FF-A9A2-77308F3F39AE}" type="slidenum">
              <a:rPr lang="en-GB" smtClean="0">
                <a:solidFill>
                  <a:prstClr val="black"/>
                </a:solidFill>
              </a:rPr>
              <a:pPr/>
              <a:t>13</a:t>
            </a:fld>
            <a:endParaRPr lang="en-GB">
              <a:solidFill>
                <a:prstClr val="black"/>
              </a:solidFill>
            </a:endParaRPr>
          </a:p>
        </p:txBody>
      </p:sp>
      <p:sp>
        <p:nvSpPr>
          <p:cNvPr id="7" name="Text Placeholder 6">
            <a:extLst>
              <a:ext uri="{FF2B5EF4-FFF2-40B4-BE49-F238E27FC236}">
                <a16:creationId xmlns:a16="http://schemas.microsoft.com/office/drawing/2014/main" id="{3EF65A86-3AA8-4BE7-94AB-6470F4C7A2A2}"/>
              </a:ext>
            </a:extLst>
          </p:cNvPr>
          <p:cNvSpPr>
            <a:spLocks noGrp="1"/>
          </p:cNvSpPr>
          <p:nvPr>
            <p:ph type="body" sz="quarter" idx="15"/>
          </p:nvPr>
        </p:nvSpPr>
        <p:spPr/>
        <p:txBody>
          <a:bodyPr/>
          <a:lstStyle/>
          <a:p>
            <a:endParaRPr lang="en-US"/>
          </a:p>
        </p:txBody>
      </p:sp>
      <p:pic>
        <p:nvPicPr>
          <p:cNvPr id="8" name="Picture 7">
            <a:extLst>
              <a:ext uri="{FF2B5EF4-FFF2-40B4-BE49-F238E27FC236}">
                <a16:creationId xmlns:a16="http://schemas.microsoft.com/office/drawing/2014/main" id="{D0BB3B03-3FAC-455C-9A82-73FE4946E4AC}"/>
              </a:ext>
            </a:extLst>
          </p:cNvPr>
          <p:cNvPicPr>
            <a:picLocks noChangeAspect="1"/>
          </p:cNvPicPr>
          <p:nvPr/>
        </p:nvPicPr>
        <p:blipFill>
          <a:blip r:embed="rId2"/>
          <a:stretch>
            <a:fillRect/>
          </a:stretch>
        </p:blipFill>
        <p:spPr>
          <a:xfrm>
            <a:off x="251520" y="1484784"/>
            <a:ext cx="1770388" cy="3464389"/>
          </a:xfrm>
          <a:prstGeom prst="rect">
            <a:avLst/>
          </a:prstGeom>
        </p:spPr>
      </p:pic>
      <p:sp>
        <p:nvSpPr>
          <p:cNvPr id="10" name="Arrow: Down 9">
            <a:extLst>
              <a:ext uri="{FF2B5EF4-FFF2-40B4-BE49-F238E27FC236}">
                <a16:creationId xmlns:a16="http://schemas.microsoft.com/office/drawing/2014/main" id="{B8C2F03B-5707-45B0-B227-A38D0E1C497B}"/>
              </a:ext>
            </a:extLst>
          </p:cNvPr>
          <p:cNvSpPr/>
          <p:nvPr/>
        </p:nvSpPr>
        <p:spPr>
          <a:xfrm rot="10800000">
            <a:off x="755576" y="4916948"/>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1164E5FD-1D6B-423B-9E8A-C4CD52420D4E}"/>
              </a:ext>
            </a:extLst>
          </p:cNvPr>
          <p:cNvPicPr>
            <a:picLocks noChangeAspect="1"/>
          </p:cNvPicPr>
          <p:nvPr/>
        </p:nvPicPr>
        <p:blipFill>
          <a:blip r:embed="rId3"/>
          <a:stretch>
            <a:fillRect/>
          </a:stretch>
        </p:blipFill>
        <p:spPr>
          <a:xfrm>
            <a:off x="2267744" y="1484784"/>
            <a:ext cx="3675824" cy="3091736"/>
          </a:xfrm>
          <a:prstGeom prst="rect">
            <a:avLst/>
          </a:prstGeom>
        </p:spPr>
      </p:pic>
      <p:sp>
        <p:nvSpPr>
          <p:cNvPr id="12" name="Arrow: Down 11">
            <a:extLst>
              <a:ext uri="{FF2B5EF4-FFF2-40B4-BE49-F238E27FC236}">
                <a16:creationId xmlns:a16="http://schemas.microsoft.com/office/drawing/2014/main" id="{91414877-6CD4-40DD-97E8-75FB30C784BD}"/>
              </a:ext>
            </a:extLst>
          </p:cNvPr>
          <p:cNvSpPr/>
          <p:nvPr/>
        </p:nvSpPr>
        <p:spPr>
          <a:xfrm rot="19159008">
            <a:off x="2117163" y="1217792"/>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Down 12">
            <a:extLst>
              <a:ext uri="{FF2B5EF4-FFF2-40B4-BE49-F238E27FC236}">
                <a16:creationId xmlns:a16="http://schemas.microsoft.com/office/drawing/2014/main" id="{05EB17A5-156C-4CCE-B357-E3522FCCD018}"/>
              </a:ext>
            </a:extLst>
          </p:cNvPr>
          <p:cNvSpPr/>
          <p:nvPr/>
        </p:nvSpPr>
        <p:spPr>
          <a:xfrm rot="5400000">
            <a:off x="5893581" y="1891395"/>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AD0F8DC2-DB58-459F-A2D9-B79A36962135}"/>
              </a:ext>
            </a:extLst>
          </p:cNvPr>
          <p:cNvPicPr>
            <a:picLocks noChangeAspect="1"/>
          </p:cNvPicPr>
          <p:nvPr/>
        </p:nvPicPr>
        <p:blipFill rotWithShape="1">
          <a:blip r:embed="rId4"/>
          <a:srcRect l="2213" r="5264" b="1026"/>
          <a:stretch/>
        </p:blipFill>
        <p:spPr>
          <a:xfrm>
            <a:off x="6686050" y="1389319"/>
            <a:ext cx="1498291" cy="2111689"/>
          </a:xfrm>
          <a:prstGeom prst="rect">
            <a:avLst/>
          </a:prstGeom>
        </p:spPr>
      </p:pic>
      <p:pic>
        <p:nvPicPr>
          <p:cNvPr id="17" name="Picture 16">
            <a:extLst>
              <a:ext uri="{FF2B5EF4-FFF2-40B4-BE49-F238E27FC236}">
                <a16:creationId xmlns:a16="http://schemas.microsoft.com/office/drawing/2014/main" id="{85BC6D0C-F1D9-44C3-81AA-BFFEB5592DCA}"/>
              </a:ext>
            </a:extLst>
          </p:cNvPr>
          <p:cNvPicPr>
            <a:picLocks noChangeAspect="1"/>
          </p:cNvPicPr>
          <p:nvPr/>
        </p:nvPicPr>
        <p:blipFill>
          <a:blip r:embed="rId5"/>
          <a:stretch>
            <a:fillRect/>
          </a:stretch>
        </p:blipFill>
        <p:spPr>
          <a:xfrm>
            <a:off x="6686050" y="3636739"/>
            <a:ext cx="1524294" cy="2055075"/>
          </a:xfrm>
          <a:prstGeom prst="rect">
            <a:avLst/>
          </a:prstGeom>
        </p:spPr>
      </p:pic>
      <p:sp>
        <p:nvSpPr>
          <p:cNvPr id="18" name="Arrow: Down 17">
            <a:extLst>
              <a:ext uri="{FF2B5EF4-FFF2-40B4-BE49-F238E27FC236}">
                <a16:creationId xmlns:a16="http://schemas.microsoft.com/office/drawing/2014/main" id="{5E92FE90-890D-4BF2-AD2F-861791A77221}"/>
              </a:ext>
            </a:extLst>
          </p:cNvPr>
          <p:cNvSpPr/>
          <p:nvPr/>
        </p:nvSpPr>
        <p:spPr>
          <a:xfrm rot="5400000">
            <a:off x="8309207" y="1467390"/>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FCE508F7-6728-4925-BA54-A894908B9AB8}"/>
              </a:ext>
            </a:extLst>
          </p:cNvPr>
          <p:cNvSpPr/>
          <p:nvPr/>
        </p:nvSpPr>
        <p:spPr>
          <a:xfrm rot="5400000">
            <a:off x="8421866" y="3729612"/>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id="{37AE7D87-F4B1-4CC9-9BCB-ECD12379EECD}"/>
              </a:ext>
            </a:extLst>
          </p:cNvPr>
          <p:cNvSpPr/>
          <p:nvPr/>
        </p:nvSpPr>
        <p:spPr>
          <a:xfrm rot="5400000">
            <a:off x="7440731" y="5221201"/>
            <a:ext cx="301160" cy="6400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19BB89CC-457B-4A5B-A25E-21D55E8FDAB4}"/>
              </a:ext>
            </a:extLst>
          </p:cNvPr>
          <p:cNvSpPr/>
          <p:nvPr/>
        </p:nvSpPr>
        <p:spPr>
          <a:xfrm>
            <a:off x="113210" y="960449"/>
            <a:ext cx="1873862" cy="47440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E33F9C4-D8E1-4EE1-B735-F5E9A80F7631}"/>
              </a:ext>
            </a:extLst>
          </p:cNvPr>
          <p:cNvSpPr txBox="1"/>
          <p:nvPr/>
        </p:nvSpPr>
        <p:spPr>
          <a:xfrm>
            <a:off x="129594" y="909595"/>
            <a:ext cx="723840" cy="369332"/>
          </a:xfrm>
          <a:prstGeom prst="rect">
            <a:avLst/>
          </a:prstGeom>
          <a:noFill/>
        </p:spPr>
        <p:txBody>
          <a:bodyPr wrap="square" rtlCol="0">
            <a:spAutoFit/>
          </a:bodyPr>
          <a:lstStyle/>
          <a:p>
            <a:r>
              <a:rPr lang="en-US"/>
              <a:t>1</a:t>
            </a:r>
          </a:p>
        </p:txBody>
      </p:sp>
      <p:sp>
        <p:nvSpPr>
          <p:cNvPr id="21" name="Rectangle 20">
            <a:extLst>
              <a:ext uri="{FF2B5EF4-FFF2-40B4-BE49-F238E27FC236}">
                <a16:creationId xmlns:a16="http://schemas.microsoft.com/office/drawing/2014/main" id="{33665C4E-246D-475C-BF08-E956E3FEDC4E}"/>
              </a:ext>
            </a:extLst>
          </p:cNvPr>
          <p:cNvSpPr/>
          <p:nvPr/>
        </p:nvSpPr>
        <p:spPr>
          <a:xfrm>
            <a:off x="2173470" y="960563"/>
            <a:ext cx="4384083" cy="47440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1C222B5-8C67-484E-B96C-04BD3E50B6D1}"/>
              </a:ext>
            </a:extLst>
          </p:cNvPr>
          <p:cNvSpPr txBox="1"/>
          <p:nvPr/>
        </p:nvSpPr>
        <p:spPr>
          <a:xfrm>
            <a:off x="2189855" y="909709"/>
            <a:ext cx="1693494" cy="369332"/>
          </a:xfrm>
          <a:prstGeom prst="rect">
            <a:avLst/>
          </a:prstGeom>
          <a:noFill/>
        </p:spPr>
        <p:txBody>
          <a:bodyPr wrap="square" rtlCol="0">
            <a:spAutoFit/>
          </a:bodyPr>
          <a:lstStyle/>
          <a:p>
            <a:r>
              <a:rPr lang="en-US"/>
              <a:t>2</a:t>
            </a:r>
          </a:p>
        </p:txBody>
      </p:sp>
      <p:sp>
        <p:nvSpPr>
          <p:cNvPr id="23" name="Rectangle 22">
            <a:extLst>
              <a:ext uri="{FF2B5EF4-FFF2-40B4-BE49-F238E27FC236}">
                <a16:creationId xmlns:a16="http://schemas.microsoft.com/office/drawing/2014/main" id="{DDD01FF6-C87B-4AD1-9167-CDD1E3F88592}"/>
              </a:ext>
            </a:extLst>
          </p:cNvPr>
          <p:cNvSpPr/>
          <p:nvPr/>
        </p:nvSpPr>
        <p:spPr>
          <a:xfrm>
            <a:off x="6651827" y="960449"/>
            <a:ext cx="2362579" cy="47440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D42EF3C-EC87-4388-950E-A9F0CAFB0D1F}"/>
              </a:ext>
            </a:extLst>
          </p:cNvPr>
          <p:cNvSpPr txBox="1"/>
          <p:nvPr/>
        </p:nvSpPr>
        <p:spPr>
          <a:xfrm>
            <a:off x="6783108" y="909595"/>
            <a:ext cx="912623" cy="369332"/>
          </a:xfrm>
          <a:prstGeom prst="rect">
            <a:avLst/>
          </a:prstGeom>
          <a:noFill/>
        </p:spPr>
        <p:txBody>
          <a:bodyPr wrap="square" rtlCol="0">
            <a:spAutoFit/>
          </a:bodyPr>
          <a:lstStyle/>
          <a:p>
            <a:r>
              <a:rPr lang="en-US"/>
              <a:t>3</a:t>
            </a:r>
          </a:p>
        </p:txBody>
      </p:sp>
    </p:spTree>
    <p:extLst>
      <p:ext uri="{BB962C8B-B14F-4D97-AF65-F5344CB8AC3E}">
        <p14:creationId xmlns:p14="http://schemas.microsoft.com/office/powerpoint/2010/main" val="1573995982"/>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39ED4E-4FD9-4FB6-AF6E-319189CD2D07}"/>
              </a:ext>
            </a:extLst>
          </p:cNvPr>
          <p:cNvSpPr>
            <a:spLocks noGrp="1"/>
          </p:cNvSpPr>
          <p:nvPr>
            <p:ph type="title"/>
          </p:nvPr>
        </p:nvSpPr>
        <p:spPr/>
        <p:txBody>
          <a:bodyPr/>
          <a:lstStyle/>
          <a:p>
            <a:r>
              <a:rPr lang="en-US"/>
              <a:t>File sharing</a:t>
            </a:r>
          </a:p>
        </p:txBody>
      </p:sp>
      <p:sp>
        <p:nvSpPr>
          <p:cNvPr id="5" name="Date Placeholder 4">
            <a:extLst>
              <a:ext uri="{FF2B5EF4-FFF2-40B4-BE49-F238E27FC236}">
                <a16:creationId xmlns:a16="http://schemas.microsoft.com/office/drawing/2014/main" id="{7BECBC81-D62F-49E1-8780-9A4B4471D6BE}"/>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0B448519-F399-4CD2-B980-05C557C0F05E}"/>
              </a:ext>
            </a:extLst>
          </p:cNvPr>
          <p:cNvSpPr>
            <a:spLocks noGrp="1"/>
          </p:cNvSpPr>
          <p:nvPr>
            <p:ph type="sldNum" sz="quarter" idx="11"/>
          </p:nvPr>
        </p:nvSpPr>
        <p:spPr/>
        <p:txBody>
          <a:bodyPr/>
          <a:lstStyle/>
          <a:p>
            <a:fld id="{10C140CD-8AED-46FF-A9A2-77308F3F39AE}" type="slidenum">
              <a:rPr lang="en-GB" smtClean="0">
                <a:solidFill>
                  <a:prstClr val="black"/>
                </a:solidFill>
              </a:rPr>
              <a:pPr/>
              <a:t>14</a:t>
            </a:fld>
            <a:endParaRPr lang="en-GB">
              <a:solidFill>
                <a:prstClr val="black"/>
              </a:solidFill>
            </a:endParaRPr>
          </a:p>
        </p:txBody>
      </p:sp>
      <p:sp>
        <p:nvSpPr>
          <p:cNvPr id="7" name="Text Placeholder 6">
            <a:extLst>
              <a:ext uri="{FF2B5EF4-FFF2-40B4-BE49-F238E27FC236}">
                <a16:creationId xmlns:a16="http://schemas.microsoft.com/office/drawing/2014/main" id="{B290DF23-A3D1-4A81-9782-D8E68981528F}"/>
              </a:ext>
            </a:extLst>
          </p:cNvPr>
          <p:cNvSpPr>
            <a:spLocks noGrp="1"/>
          </p:cNvSpPr>
          <p:nvPr>
            <p:ph type="body" sz="quarter" idx="15"/>
          </p:nvPr>
        </p:nvSpPr>
        <p:spPr/>
        <p:txBody>
          <a:bodyPr/>
          <a:lstStyle/>
          <a:p>
            <a:endParaRPr lang="en-US"/>
          </a:p>
        </p:txBody>
      </p:sp>
      <p:sp>
        <p:nvSpPr>
          <p:cNvPr id="4" name="TextBox 3">
            <a:extLst>
              <a:ext uri="{FF2B5EF4-FFF2-40B4-BE49-F238E27FC236}">
                <a16:creationId xmlns:a16="http://schemas.microsoft.com/office/drawing/2014/main" id="{70C11513-916F-44A8-B197-3B8D5AF0D438}"/>
              </a:ext>
            </a:extLst>
          </p:cNvPr>
          <p:cNvSpPr txBox="1"/>
          <p:nvPr/>
        </p:nvSpPr>
        <p:spPr>
          <a:xfrm>
            <a:off x="827584" y="1700808"/>
            <a:ext cx="7920880" cy="1477328"/>
          </a:xfrm>
          <a:prstGeom prst="rect">
            <a:avLst/>
          </a:prstGeom>
          <a:noFill/>
        </p:spPr>
        <p:txBody>
          <a:bodyPr wrap="square" rtlCol="0">
            <a:spAutoFit/>
          </a:bodyPr>
          <a:lstStyle/>
          <a:p>
            <a:r>
              <a:rPr lang="en-US"/>
              <a:t>A suitable new file sharing platform is under development for the next Committee Session providing a clear view of the Committees workflows, activities on course, including communications capabilities and a shared calendar to coordinate all the member’s meetings, events, milestones and deadlines. </a:t>
            </a:r>
          </a:p>
          <a:p>
            <a:endParaRPr lang="en-US"/>
          </a:p>
        </p:txBody>
      </p:sp>
      <p:pic>
        <p:nvPicPr>
          <p:cNvPr id="8" name="Graphic 7" descr="Syncing cloud">
            <a:extLst>
              <a:ext uri="{FF2B5EF4-FFF2-40B4-BE49-F238E27FC236}">
                <a16:creationId xmlns:a16="http://schemas.microsoft.com/office/drawing/2014/main" id="{560B6A2E-7B65-40E5-9DB3-339D3D989BB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28184" y="10169"/>
            <a:ext cx="1656184" cy="1656184"/>
          </a:xfrm>
          <a:prstGeom prst="rect">
            <a:avLst/>
          </a:prstGeom>
        </p:spPr>
      </p:pic>
    </p:spTree>
    <p:extLst>
      <p:ext uri="{BB962C8B-B14F-4D97-AF65-F5344CB8AC3E}">
        <p14:creationId xmlns:p14="http://schemas.microsoft.com/office/powerpoint/2010/main" val="422166996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quarter" idx="14"/>
          </p:nvPr>
        </p:nvSpPr>
        <p:spPr>
          <a:solidFill>
            <a:schemeClr val="accent2"/>
          </a:solidFill>
        </p:spPr>
        <p:txBody>
          <a:bodyPr/>
          <a:lstStyle/>
          <a:p>
            <a:pPr>
              <a:buNone/>
            </a:pPr>
            <a:r>
              <a:rPr lang="en-GB"/>
              <a:t>9</a:t>
            </a:r>
          </a:p>
        </p:txBody>
      </p:sp>
      <p:sp>
        <p:nvSpPr>
          <p:cNvPr id="2" name="Slide Number Placeholder 1"/>
          <p:cNvSpPr>
            <a:spLocks noGrp="1"/>
          </p:cNvSpPr>
          <p:nvPr>
            <p:ph type="sldNum" sz="quarter" idx="12"/>
          </p:nvPr>
        </p:nvSpPr>
        <p:spPr/>
        <p:txBody>
          <a:bodyPr/>
          <a:lstStyle/>
          <a:p>
            <a:fld id="{10C140CD-8AED-46FF-A9A2-77308F3F39AE}" type="slidenum">
              <a:rPr lang="en-GB" smtClean="0">
                <a:solidFill>
                  <a:prstClr val="black">
                    <a:alpha val="0"/>
                  </a:prstClr>
                </a:solidFill>
              </a:rPr>
              <a:pPr/>
              <a:t>15</a:t>
            </a:fld>
            <a:endParaRPr lang="en-GB">
              <a:solidFill>
                <a:prstClr val="black">
                  <a:alpha val="0"/>
                </a:prstClr>
              </a:solidFill>
            </a:endParaRPr>
          </a:p>
        </p:txBody>
      </p:sp>
    </p:spTree>
    <p:extLst>
      <p:ext uri="{BB962C8B-B14F-4D97-AF65-F5344CB8AC3E}">
        <p14:creationId xmlns:p14="http://schemas.microsoft.com/office/powerpoint/2010/main" val="51821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D4448-EA8D-45A6-941D-45E059828CA3}"/>
              </a:ext>
            </a:extLst>
          </p:cNvPr>
          <p:cNvSpPr>
            <a:spLocks noGrp="1"/>
          </p:cNvSpPr>
          <p:nvPr>
            <p:ph type="title"/>
          </p:nvPr>
        </p:nvSpPr>
        <p:spPr/>
        <p:txBody>
          <a:bodyPr/>
          <a:lstStyle/>
          <a:p>
            <a:r>
              <a:rPr lang="en-US"/>
              <a:t>Platforms</a:t>
            </a:r>
          </a:p>
        </p:txBody>
      </p:sp>
      <p:graphicFrame>
        <p:nvGraphicFramePr>
          <p:cNvPr id="8" name="Table 8">
            <a:extLst>
              <a:ext uri="{FF2B5EF4-FFF2-40B4-BE49-F238E27FC236}">
                <a16:creationId xmlns:a16="http://schemas.microsoft.com/office/drawing/2014/main" id="{9A748A6F-2133-486D-B0E3-7BBF6F94C3CB}"/>
              </a:ext>
            </a:extLst>
          </p:cNvPr>
          <p:cNvGraphicFramePr>
            <a:graphicFrameLocks noGrp="1"/>
          </p:cNvGraphicFramePr>
          <p:nvPr>
            <p:ph idx="1"/>
            <p:extLst>
              <p:ext uri="{D42A27DB-BD31-4B8C-83A1-F6EECF244321}">
                <p14:modId xmlns:p14="http://schemas.microsoft.com/office/powerpoint/2010/main" val="2509029157"/>
              </p:ext>
            </p:extLst>
          </p:nvPr>
        </p:nvGraphicFramePr>
        <p:xfrm>
          <a:off x="827584" y="1814604"/>
          <a:ext cx="7488832" cy="1462388"/>
        </p:xfrm>
        <a:graphic>
          <a:graphicData uri="http://schemas.openxmlformats.org/drawingml/2006/table">
            <a:tbl>
              <a:tblPr firstRow="1" bandRow="1">
                <a:tableStyleId>{5C22544A-7EE6-4342-B048-85BDC9FD1C3A}</a:tableStyleId>
              </a:tblPr>
              <a:tblGrid>
                <a:gridCol w="2232248">
                  <a:extLst>
                    <a:ext uri="{9D8B030D-6E8A-4147-A177-3AD203B41FA5}">
                      <a16:colId xmlns:a16="http://schemas.microsoft.com/office/drawing/2014/main" val="1131657453"/>
                    </a:ext>
                  </a:extLst>
                </a:gridCol>
                <a:gridCol w="2520280">
                  <a:extLst>
                    <a:ext uri="{9D8B030D-6E8A-4147-A177-3AD203B41FA5}">
                      <a16:colId xmlns:a16="http://schemas.microsoft.com/office/drawing/2014/main" val="84602027"/>
                    </a:ext>
                  </a:extLst>
                </a:gridCol>
                <a:gridCol w="2736304">
                  <a:extLst>
                    <a:ext uri="{9D8B030D-6E8A-4147-A177-3AD203B41FA5}">
                      <a16:colId xmlns:a16="http://schemas.microsoft.com/office/drawing/2014/main" val="218356144"/>
                    </a:ext>
                  </a:extLst>
                </a:gridCol>
              </a:tblGrid>
              <a:tr h="822308">
                <a:tc>
                  <a:txBody>
                    <a:bodyPr/>
                    <a:lstStyle/>
                    <a:p>
                      <a:r>
                        <a:rPr lang="en-US"/>
                        <a:t>Meeting</a:t>
                      </a:r>
                    </a:p>
                  </a:txBody>
                  <a:tcPr/>
                </a:tc>
                <a:tc>
                  <a:txBody>
                    <a:bodyPr/>
                    <a:lstStyle/>
                    <a:p>
                      <a:r>
                        <a:rPr lang="en-US"/>
                        <a:t>Mail distribution lists</a:t>
                      </a:r>
                    </a:p>
                  </a:txBody>
                  <a:tcPr/>
                </a:tc>
                <a:tc>
                  <a:txBody>
                    <a:bodyPr/>
                    <a:lstStyle/>
                    <a:p>
                      <a:r>
                        <a:rPr lang="en-US"/>
                        <a:t>File sharing</a:t>
                      </a:r>
                    </a:p>
                  </a:txBody>
                  <a:tcPr/>
                </a:tc>
                <a:extLst>
                  <a:ext uri="{0D108BD9-81ED-4DB2-BD59-A6C34878D82A}">
                    <a16:rowId xmlns:a16="http://schemas.microsoft.com/office/drawing/2014/main" val="3473704795"/>
                  </a:ext>
                </a:extLst>
              </a:tr>
              <a:tr h="618629">
                <a:tc>
                  <a:txBody>
                    <a:bodyPr/>
                    <a:lstStyle/>
                    <a:p>
                      <a:r>
                        <a:rPr lang="en-US"/>
                        <a:t>Teams</a:t>
                      </a:r>
                    </a:p>
                  </a:txBody>
                  <a:tcPr/>
                </a:tc>
                <a:tc>
                  <a:txBody>
                    <a:bodyPr/>
                    <a:lstStyle/>
                    <a:p>
                      <a:r>
                        <a:rPr lang="en-US"/>
                        <a:t>Outlook Groups</a:t>
                      </a:r>
                    </a:p>
                  </a:txBody>
                  <a:tcPr/>
                </a:tc>
                <a:tc>
                  <a:txBody>
                    <a:bodyPr/>
                    <a:lstStyle/>
                    <a:p>
                      <a:r>
                        <a:rPr lang="en-US"/>
                        <a:t>New IALA file sharing site under development </a:t>
                      </a:r>
                    </a:p>
                  </a:txBody>
                  <a:tcPr/>
                </a:tc>
                <a:extLst>
                  <a:ext uri="{0D108BD9-81ED-4DB2-BD59-A6C34878D82A}">
                    <a16:rowId xmlns:a16="http://schemas.microsoft.com/office/drawing/2014/main" val="110661262"/>
                  </a:ext>
                </a:extLst>
              </a:tr>
            </a:tbl>
          </a:graphicData>
        </a:graphic>
      </p:graphicFrame>
      <p:sp>
        <p:nvSpPr>
          <p:cNvPr id="5" name="Date Placeholder 4">
            <a:extLst>
              <a:ext uri="{FF2B5EF4-FFF2-40B4-BE49-F238E27FC236}">
                <a16:creationId xmlns:a16="http://schemas.microsoft.com/office/drawing/2014/main" id="{C3FE2E4B-B7F8-474A-B40F-E831D5545D74}"/>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9080858F-76E3-47D7-B093-4DB28574A5F1}"/>
              </a:ext>
            </a:extLst>
          </p:cNvPr>
          <p:cNvSpPr>
            <a:spLocks noGrp="1"/>
          </p:cNvSpPr>
          <p:nvPr>
            <p:ph type="sldNum" sz="quarter" idx="11"/>
          </p:nvPr>
        </p:nvSpPr>
        <p:spPr/>
        <p:txBody>
          <a:bodyPr/>
          <a:lstStyle/>
          <a:p>
            <a:fld id="{10C140CD-8AED-46FF-A9A2-77308F3F39AE}" type="slidenum">
              <a:rPr lang="en-GB" smtClean="0">
                <a:solidFill>
                  <a:prstClr val="black"/>
                </a:solidFill>
              </a:rPr>
              <a:pPr/>
              <a:t>2</a:t>
            </a:fld>
            <a:endParaRPr lang="en-GB">
              <a:solidFill>
                <a:prstClr val="black"/>
              </a:solidFill>
            </a:endParaRPr>
          </a:p>
        </p:txBody>
      </p:sp>
      <p:sp>
        <p:nvSpPr>
          <p:cNvPr id="7" name="Text Placeholder 6">
            <a:extLst>
              <a:ext uri="{FF2B5EF4-FFF2-40B4-BE49-F238E27FC236}">
                <a16:creationId xmlns:a16="http://schemas.microsoft.com/office/drawing/2014/main" id="{4C758957-1ECD-4E8E-B0A5-1E7B193A1B15}"/>
              </a:ext>
            </a:extLst>
          </p:cNvPr>
          <p:cNvSpPr>
            <a:spLocks noGrp="1"/>
          </p:cNvSpPr>
          <p:nvPr>
            <p:ph type="body" sz="quarter" idx="15"/>
          </p:nvPr>
        </p:nvSpPr>
        <p:spPr/>
        <p:txBody>
          <a:bodyPr/>
          <a:lstStyle/>
          <a:p>
            <a:endParaRPr lang="en-US"/>
          </a:p>
        </p:txBody>
      </p:sp>
      <p:pic>
        <p:nvPicPr>
          <p:cNvPr id="17" name="Picture 16" descr="A close up of a sign&#10;&#10;Description automatically generated">
            <a:extLst>
              <a:ext uri="{FF2B5EF4-FFF2-40B4-BE49-F238E27FC236}">
                <a16:creationId xmlns:a16="http://schemas.microsoft.com/office/drawing/2014/main" id="{CA94A870-2F8E-4214-B2ED-F0AD8F9471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3276992"/>
            <a:ext cx="2740889" cy="1827259"/>
          </a:xfrm>
          <a:prstGeom prst="rect">
            <a:avLst/>
          </a:prstGeom>
        </p:spPr>
      </p:pic>
      <p:pic>
        <p:nvPicPr>
          <p:cNvPr id="45" name="Picture 44" descr="A picture containing drawing&#10;&#10;Description automatically generated">
            <a:extLst>
              <a:ext uri="{FF2B5EF4-FFF2-40B4-BE49-F238E27FC236}">
                <a16:creationId xmlns:a16="http://schemas.microsoft.com/office/drawing/2014/main" id="{7B514D97-4DA5-4CB5-B54E-BA23CBB81FE3}"/>
              </a:ext>
            </a:extLst>
          </p:cNvPr>
          <p:cNvPicPr>
            <a:picLocks noChangeAspect="1"/>
          </p:cNvPicPr>
          <p:nvPr/>
        </p:nvPicPr>
        <p:blipFill rotWithShape="1">
          <a:blip r:embed="rId3">
            <a:extLst>
              <a:ext uri="{28A0092B-C50C-407E-A947-70E740481C1C}">
                <a14:useLocalDpi xmlns:a14="http://schemas.microsoft.com/office/drawing/2010/main" val="0"/>
              </a:ext>
            </a:extLst>
          </a:blip>
          <a:srcRect l="30508" r="29035"/>
          <a:stretch/>
        </p:blipFill>
        <p:spPr>
          <a:xfrm>
            <a:off x="3419872" y="3276992"/>
            <a:ext cx="1656184" cy="1989847"/>
          </a:xfrm>
          <a:prstGeom prst="rect">
            <a:avLst/>
          </a:prstGeom>
        </p:spPr>
      </p:pic>
      <p:pic>
        <p:nvPicPr>
          <p:cNvPr id="4" name="Graphic 3" descr="Syncing cloud">
            <a:extLst>
              <a:ext uri="{FF2B5EF4-FFF2-40B4-BE49-F238E27FC236}">
                <a16:creationId xmlns:a16="http://schemas.microsoft.com/office/drawing/2014/main" id="{0278E888-F554-40A2-A5EA-5E1D6B30D9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56176" y="3399913"/>
            <a:ext cx="1656184" cy="1656184"/>
          </a:xfrm>
          <a:prstGeom prst="rect">
            <a:avLst/>
          </a:prstGeom>
        </p:spPr>
      </p:pic>
    </p:spTree>
    <p:extLst>
      <p:ext uri="{BB962C8B-B14F-4D97-AF65-F5344CB8AC3E}">
        <p14:creationId xmlns:p14="http://schemas.microsoft.com/office/powerpoint/2010/main" val="2658820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D8DA00-AD5B-44E3-9459-4E05CC21E666}"/>
              </a:ext>
            </a:extLst>
          </p:cNvPr>
          <p:cNvSpPr>
            <a:spLocks noGrp="1"/>
          </p:cNvSpPr>
          <p:nvPr>
            <p:ph type="title"/>
          </p:nvPr>
        </p:nvSpPr>
        <p:spPr/>
        <p:txBody>
          <a:bodyPr/>
          <a:lstStyle/>
          <a:p>
            <a:r>
              <a:rPr lang="en-US"/>
              <a:t>Index</a:t>
            </a:r>
          </a:p>
        </p:txBody>
      </p:sp>
      <p:sp>
        <p:nvSpPr>
          <p:cNvPr id="5" name="Date Placeholder 4">
            <a:extLst>
              <a:ext uri="{FF2B5EF4-FFF2-40B4-BE49-F238E27FC236}">
                <a16:creationId xmlns:a16="http://schemas.microsoft.com/office/drawing/2014/main" id="{822FD479-56D1-463E-8170-2F76B81B99D3}"/>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E45EA5BF-B000-4814-801D-6473718FF903}"/>
              </a:ext>
            </a:extLst>
          </p:cNvPr>
          <p:cNvSpPr>
            <a:spLocks noGrp="1"/>
          </p:cNvSpPr>
          <p:nvPr>
            <p:ph type="sldNum" sz="quarter" idx="11"/>
          </p:nvPr>
        </p:nvSpPr>
        <p:spPr/>
        <p:txBody>
          <a:bodyPr/>
          <a:lstStyle/>
          <a:p>
            <a:fld id="{10C140CD-8AED-46FF-A9A2-77308F3F39AE}" type="slidenum">
              <a:rPr lang="en-GB" smtClean="0">
                <a:solidFill>
                  <a:prstClr val="black"/>
                </a:solidFill>
              </a:rPr>
              <a:pPr/>
              <a:t>3</a:t>
            </a:fld>
            <a:endParaRPr lang="en-GB">
              <a:solidFill>
                <a:prstClr val="black"/>
              </a:solidFill>
            </a:endParaRPr>
          </a:p>
        </p:txBody>
      </p:sp>
      <p:sp>
        <p:nvSpPr>
          <p:cNvPr id="7" name="Text Placeholder 6">
            <a:extLst>
              <a:ext uri="{FF2B5EF4-FFF2-40B4-BE49-F238E27FC236}">
                <a16:creationId xmlns:a16="http://schemas.microsoft.com/office/drawing/2014/main" id="{43D79B7E-6ECC-4583-A47C-8C1D964F5635}"/>
              </a:ext>
            </a:extLst>
          </p:cNvPr>
          <p:cNvSpPr>
            <a:spLocks noGrp="1"/>
          </p:cNvSpPr>
          <p:nvPr>
            <p:ph type="body" sz="quarter" idx="15"/>
          </p:nvPr>
        </p:nvSpPr>
        <p:spPr/>
        <p:txBody>
          <a:bodyPr/>
          <a:lstStyle/>
          <a:p>
            <a:endParaRPr lang="en-US"/>
          </a:p>
        </p:txBody>
      </p:sp>
      <p:sp>
        <p:nvSpPr>
          <p:cNvPr id="8" name="TextBox 7">
            <a:extLst>
              <a:ext uri="{FF2B5EF4-FFF2-40B4-BE49-F238E27FC236}">
                <a16:creationId xmlns:a16="http://schemas.microsoft.com/office/drawing/2014/main" id="{C261BA91-D0AD-48CC-BCE4-3BA03685A044}"/>
              </a:ext>
            </a:extLst>
          </p:cNvPr>
          <p:cNvSpPr txBox="1"/>
          <p:nvPr/>
        </p:nvSpPr>
        <p:spPr>
          <a:xfrm>
            <a:off x="684213" y="1628800"/>
            <a:ext cx="7272163" cy="3416320"/>
          </a:xfrm>
          <a:prstGeom prst="rect">
            <a:avLst/>
          </a:prstGeom>
          <a:noFill/>
        </p:spPr>
        <p:txBody>
          <a:bodyPr wrap="square" rtlCol="0">
            <a:spAutoFit/>
          </a:bodyPr>
          <a:lstStyle/>
          <a:p>
            <a:pPr marL="342900" indent="-342900">
              <a:buAutoNum type="arabicPeriod"/>
            </a:pPr>
            <a:r>
              <a:rPr lang="en-US"/>
              <a:t>Virtual Meetings</a:t>
            </a:r>
          </a:p>
          <a:p>
            <a:pPr lvl="2"/>
            <a:r>
              <a:rPr lang="en-US"/>
              <a:t>1.1 Teams functionalities overview</a:t>
            </a:r>
          </a:p>
          <a:p>
            <a:pPr lvl="2"/>
            <a:r>
              <a:rPr lang="en-US"/>
              <a:t>1.2 Meetings in MS Teams</a:t>
            </a:r>
          </a:p>
          <a:p>
            <a:r>
              <a:rPr lang="en-US"/>
              <a:t>	1.3 Meeting access instructions</a:t>
            </a:r>
          </a:p>
          <a:p>
            <a:r>
              <a:rPr lang="en-US"/>
              <a:t>	1.4 Limitations</a:t>
            </a:r>
          </a:p>
          <a:p>
            <a:endParaRPr lang="en-US"/>
          </a:p>
          <a:p>
            <a:r>
              <a:rPr lang="en-US"/>
              <a:t>2. Mail distribution list: Outlook Groups</a:t>
            </a:r>
          </a:p>
          <a:p>
            <a:r>
              <a:rPr lang="en-US"/>
              <a:t>	2.1 Overview </a:t>
            </a:r>
          </a:p>
          <a:p>
            <a:r>
              <a:rPr lang="en-US"/>
              <a:t>	2.2 Create a Group</a:t>
            </a:r>
          </a:p>
          <a:p>
            <a:endParaRPr lang="en-US"/>
          </a:p>
          <a:p>
            <a:r>
              <a:rPr lang="en-US"/>
              <a:t>3. File Sharing under development </a:t>
            </a:r>
          </a:p>
          <a:p>
            <a:pPr marL="342900" indent="-342900">
              <a:buFont typeface="+mj-lt"/>
              <a:buAutoNum type="arabicPeriod"/>
            </a:pPr>
            <a:endParaRPr lang="en-US"/>
          </a:p>
        </p:txBody>
      </p:sp>
    </p:spTree>
    <p:extLst>
      <p:ext uri="{BB962C8B-B14F-4D97-AF65-F5344CB8AC3E}">
        <p14:creationId xmlns:p14="http://schemas.microsoft.com/office/powerpoint/2010/main" val="4038641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174C09-B915-445B-8E88-37E7DF092076}"/>
              </a:ext>
            </a:extLst>
          </p:cNvPr>
          <p:cNvSpPr>
            <a:spLocks noGrp="1"/>
          </p:cNvSpPr>
          <p:nvPr>
            <p:ph type="title"/>
          </p:nvPr>
        </p:nvSpPr>
        <p:spPr>
          <a:xfrm>
            <a:off x="684213" y="116632"/>
            <a:ext cx="7775575" cy="936326"/>
          </a:xfrm>
        </p:spPr>
        <p:txBody>
          <a:bodyPr/>
          <a:lstStyle/>
          <a:p>
            <a:r>
              <a:rPr lang="en-US"/>
              <a:t>Teams functionalities overview: </a:t>
            </a:r>
            <a:r>
              <a:rPr lang="en-GB"/>
              <a:t>the hub for teamwork in Microsoft 365</a:t>
            </a:r>
            <a:endParaRPr lang="en-US"/>
          </a:p>
        </p:txBody>
      </p:sp>
      <p:sp>
        <p:nvSpPr>
          <p:cNvPr id="5" name="Date Placeholder 4">
            <a:extLst>
              <a:ext uri="{FF2B5EF4-FFF2-40B4-BE49-F238E27FC236}">
                <a16:creationId xmlns:a16="http://schemas.microsoft.com/office/drawing/2014/main" id="{A74D6BD7-BC9B-4320-ADC5-5612798AA6FC}"/>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3FA5DACA-21C2-41CC-8550-55335F549D8B}"/>
              </a:ext>
            </a:extLst>
          </p:cNvPr>
          <p:cNvSpPr>
            <a:spLocks noGrp="1"/>
          </p:cNvSpPr>
          <p:nvPr>
            <p:ph type="sldNum" sz="quarter" idx="11"/>
          </p:nvPr>
        </p:nvSpPr>
        <p:spPr/>
        <p:txBody>
          <a:bodyPr/>
          <a:lstStyle/>
          <a:p>
            <a:fld id="{10C140CD-8AED-46FF-A9A2-77308F3F39AE}" type="slidenum">
              <a:rPr lang="en-GB" smtClean="0">
                <a:solidFill>
                  <a:prstClr val="black"/>
                </a:solidFill>
              </a:rPr>
              <a:pPr/>
              <a:t>4</a:t>
            </a:fld>
            <a:endParaRPr lang="en-GB">
              <a:solidFill>
                <a:prstClr val="black"/>
              </a:solidFill>
            </a:endParaRPr>
          </a:p>
        </p:txBody>
      </p:sp>
      <p:sp>
        <p:nvSpPr>
          <p:cNvPr id="7" name="Text Placeholder 6">
            <a:extLst>
              <a:ext uri="{FF2B5EF4-FFF2-40B4-BE49-F238E27FC236}">
                <a16:creationId xmlns:a16="http://schemas.microsoft.com/office/drawing/2014/main" id="{45B56411-17E3-4ACB-8E2B-0146072272D2}"/>
              </a:ext>
            </a:extLst>
          </p:cNvPr>
          <p:cNvSpPr>
            <a:spLocks noGrp="1"/>
          </p:cNvSpPr>
          <p:nvPr>
            <p:ph type="body" sz="quarter" idx="15"/>
          </p:nvPr>
        </p:nvSpPr>
        <p:spPr/>
        <p:txBody>
          <a:bodyPr/>
          <a:lstStyle/>
          <a:p>
            <a:endParaRPr lang="en-US"/>
          </a:p>
        </p:txBody>
      </p:sp>
      <p:pic>
        <p:nvPicPr>
          <p:cNvPr id="8" name="Picture 7">
            <a:extLst>
              <a:ext uri="{FF2B5EF4-FFF2-40B4-BE49-F238E27FC236}">
                <a16:creationId xmlns:a16="http://schemas.microsoft.com/office/drawing/2014/main" id="{7F6EFDCA-E3F6-4A7E-8722-1029823811DB}"/>
              </a:ext>
            </a:extLst>
          </p:cNvPr>
          <p:cNvPicPr>
            <a:picLocks noChangeAspect="1"/>
          </p:cNvPicPr>
          <p:nvPr/>
        </p:nvPicPr>
        <p:blipFill rotWithShape="1">
          <a:blip r:embed="rId3">
            <a:clrChange>
              <a:clrFrom>
                <a:srgbClr val="FFFFFF"/>
              </a:clrFrom>
              <a:clrTo>
                <a:srgbClr val="FFFFFF">
                  <a:alpha val="0"/>
                </a:srgbClr>
              </a:clrTo>
            </a:clrChange>
          </a:blip>
          <a:srcRect t="10838"/>
          <a:stretch/>
        </p:blipFill>
        <p:spPr>
          <a:xfrm>
            <a:off x="-127838" y="997236"/>
            <a:ext cx="7220118" cy="3582031"/>
          </a:xfrm>
          <a:prstGeom prst="rect">
            <a:avLst/>
          </a:prstGeom>
        </p:spPr>
      </p:pic>
      <p:grpSp>
        <p:nvGrpSpPr>
          <p:cNvPr id="9" name="Group 8">
            <a:extLst>
              <a:ext uri="{FF2B5EF4-FFF2-40B4-BE49-F238E27FC236}">
                <a16:creationId xmlns:a16="http://schemas.microsoft.com/office/drawing/2014/main" id="{DE3615BA-FE60-4D71-9335-77704EE3AEE7}"/>
              </a:ext>
            </a:extLst>
          </p:cNvPr>
          <p:cNvGrpSpPr/>
          <p:nvPr/>
        </p:nvGrpSpPr>
        <p:grpSpPr>
          <a:xfrm>
            <a:off x="5652120" y="4712799"/>
            <a:ext cx="3384377" cy="1003732"/>
            <a:chOff x="5720613" y="4712796"/>
            <a:chExt cx="3240360" cy="681577"/>
          </a:xfrm>
        </p:grpSpPr>
        <p:sp>
          <p:nvSpPr>
            <p:cNvPr id="2" name="Callout: Line 1">
              <a:extLst>
                <a:ext uri="{FF2B5EF4-FFF2-40B4-BE49-F238E27FC236}">
                  <a16:creationId xmlns:a16="http://schemas.microsoft.com/office/drawing/2014/main" id="{F5F3E51E-45EF-4897-987F-A036A5595BCA}"/>
                </a:ext>
              </a:extLst>
            </p:cNvPr>
            <p:cNvSpPr/>
            <p:nvPr/>
          </p:nvSpPr>
          <p:spPr>
            <a:xfrm>
              <a:off x="5720613" y="4712796"/>
              <a:ext cx="3240360" cy="681577"/>
            </a:xfrm>
            <a:prstGeom prst="borderCallout1">
              <a:avLst>
                <a:gd name="adj1" fmla="val 32805"/>
                <a:gd name="adj2" fmla="val -4571"/>
                <a:gd name="adj3" fmla="val -86986"/>
                <a:gd name="adj4" fmla="val -2312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00DB3C2-A1E2-4843-B78F-BA2C726E5EE1}"/>
                </a:ext>
              </a:extLst>
            </p:cNvPr>
            <p:cNvSpPr/>
            <p:nvPr/>
          </p:nvSpPr>
          <p:spPr>
            <a:xfrm>
              <a:off x="5720613" y="4726885"/>
              <a:ext cx="3240360" cy="626981"/>
            </a:xfrm>
            <a:prstGeom prst="rect">
              <a:avLst/>
            </a:prstGeom>
          </p:spPr>
          <p:txBody>
            <a:bodyPr wrap="square">
              <a:spAutoFit/>
            </a:bodyPr>
            <a:lstStyle/>
            <a:p>
              <a:r>
                <a:rPr lang="en-GB">
                  <a:latin typeface="Calibri" panose="020F0502020204030204" pitchFamily="34" charset="0"/>
                  <a:ea typeface="Calibri" panose="020F0502020204030204" pitchFamily="34" charset="0"/>
                  <a:cs typeface="Arial" panose="020B0604020202020204" pitchFamily="34" charset="0"/>
                </a:rPr>
                <a:t>Include audio, video, recording, chat and screen sharing for up to 300 people</a:t>
              </a:r>
              <a:endParaRPr lang="en-US"/>
            </a:p>
          </p:txBody>
        </p:sp>
      </p:grpSp>
      <p:pic>
        <p:nvPicPr>
          <p:cNvPr id="11" name="Picture 10" descr="A close up of a sign&#10;&#10;Description automatically generated">
            <a:extLst>
              <a:ext uri="{FF2B5EF4-FFF2-40B4-BE49-F238E27FC236}">
                <a16:creationId xmlns:a16="http://schemas.microsoft.com/office/drawing/2014/main" id="{ED8326E2-CC69-4DC9-A5E9-CE5C7E1779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33886" y="522035"/>
            <a:ext cx="2740889" cy="1827259"/>
          </a:xfrm>
          <a:prstGeom prst="rect">
            <a:avLst/>
          </a:prstGeom>
        </p:spPr>
      </p:pic>
    </p:spTree>
    <p:extLst>
      <p:ext uri="{BB962C8B-B14F-4D97-AF65-F5344CB8AC3E}">
        <p14:creationId xmlns:p14="http://schemas.microsoft.com/office/powerpoint/2010/main" val="3707573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3E5D1E-3980-4FF5-AB22-14D9B90CA72B}"/>
              </a:ext>
            </a:extLst>
          </p:cNvPr>
          <p:cNvSpPr>
            <a:spLocks noGrp="1"/>
          </p:cNvSpPr>
          <p:nvPr>
            <p:ph type="title"/>
          </p:nvPr>
        </p:nvSpPr>
        <p:spPr>
          <a:xfrm>
            <a:off x="684213" y="-243408"/>
            <a:ext cx="7775575" cy="936326"/>
          </a:xfrm>
        </p:spPr>
        <p:txBody>
          <a:bodyPr/>
          <a:lstStyle/>
          <a:p>
            <a:r>
              <a:rPr lang="en-US"/>
              <a:t>Meetings in MS Teams</a:t>
            </a:r>
          </a:p>
        </p:txBody>
      </p:sp>
      <p:sp>
        <p:nvSpPr>
          <p:cNvPr id="4" name="Content Placeholder 3">
            <a:extLst>
              <a:ext uri="{FF2B5EF4-FFF2-40B4-BE49-F238E27FC236}">
                <a16:creationId xmlns:a16="http://schemas.microsoft.com/office/drawing/2014/main" id="{CB844445-6C6D-44AB-800F-75F7F16BBD0D}"/>
              </a:ext>
            </a:extLst>
          </p:cNvPr>
          <p:cNvSpPr>
            <a:spLocks noGrp="1"/>
          </p:cNvSpPr>
          <p:nvPr>
            <p:ph idx="1"/>
          </p:nvPr>
        </p:nvSpPr>
        <p:spPr>
          <a:xfrm>
            <a:off x="179513" y="1304925"/>
            <a:ext cx="8280276" cy="2016064"/>
          </a:xfrm>
        </p:spPr>
        <p:txBody>
          <a:bodyPr/>
          <a:lstStyle/>
          <a:p>
            <a:pPr marL="285750" indent="-285750">
              <a:spcAft>
                <a:spcPts val="0"/>
              </a:spcAft>
              <a:buSzPct val="105000"/>
              <a:buFont typeface="Arial" panose="020B0604020202020204" pitchFamily="34" charset="0"/>
              <a:buChar char="•"/>
            </a:pPr>
            <a:r>
              <a:rPr lang="en-US">
                <a:solidFill>
                  <a:schemeClr val="tx1"/>
                </a:solidFill>
              </a:rPr>
              <a:t>Anyone can attend a Teams meeting or public live event for free - no license is required.</a:t>
            </a:r>
          </a:p>
          <a:p>
            <a:pPr>
              <a:spcAft>
                <a:spcPts val="0"/>
              </a:spcAft>
              <a:buSzPct val="105000"/>
              <a:buNone/>
            </a:pPr>
            <a:r>
              <a:rPr lang="en-US">
                <a:solidFill>
                  <a:schemeClr val="tx1"/>
                </a:solidFill>
              </a:rPr>
              <a:t> </a:t>
            </a:r>
          </a:p>
          <a:p>
            <a:pPr marL="285750" indent="-285750">
              <a:spcAft>
                <a:spcPts val="0"/>
              </a:spcAft>
              <a:buSzPct val="105000"/>
              <a:buFont typeface="Arial" panose="020B0604020202020204" pitchFamily="34" charset="0"/>
              <a:buChar char="•"/>
            </a:pPr>
            <a:r>
              <a:rPr lang="en-US">
                <a:solidFill>
                  <a:schemeClr val="tx1"/>
                </a:solidFill>
              </a:rPr>
              <a:t>In case of needing to dial in to a meeting by phone, IALA will provide a dial-in number. </a:t>
            </a:r>
          </a:p>
          <a:p>
            <a:pPr marL="285750" indent="-285750">
              <a:spcAft>
                <a:spcPts val="0"/>
              </a:spcAft>
              <a:buSzPct val="105000"/>
              <a:buFont typeface="Arial" panose="020B0604020202020204" pitchFamily="34" charset="0"/>
              <a:buChar char="•"/>
            </a:pPr>
            <a:endParaRPr lang="en-US">
              <a:solidFill>
                <a:schemeClr val="tx1"/>
              </a:solidFill>
            </a:endParaRPr>
          </a:p>
          <a:p>
            <a:pPr marL="285750" indent="-285750">
              <a:spcAft>
                <a:spcPts val="0"/>
              </a:spcAft>
              <a:buSzPct val="105000"/>
              <a:buFont typeface="Arial" panose="020B0604020202020204" pitchFamily="34" charset="0"/>
              <a:buChar char="•"/>
            </a:pPr>
            <a:r>
              <a:rPr lang="en-US">
                <a:solidFill>
                  <a:schemeClr val="tx1"/>
                </a:solidFill>
              </a:rPr>
              <a:t>Table below </a:t>
            </a:r>
            <a:r>
              <a:rPr lang="en-US" err="1">
                <a:solidFill>
                  <a:schemeClr val="tx1"/>
                </a:solidFill>
              </a:rPr>
              <a:t>summarises</a:t>
            </a:r>
            <a:r>
              <a:rPr lang="en-US">
                <a:solidFill>
                  <a:schemeClr val="tx1"/>
                </a:solidFill>
              </a:rPr>
              <a:t> MS Teams capabilities per license:  </a:t>
            </a:r>
          </a:p>
          <a:p>
            <a:pPr marL="285750" indent="-285750">
              <a:buSzPct val="105000"/>
              <a:buFont typeface="Arial" panose="020B0604020202020204" pitchFamily="34" charset="0"/>
              <a:buChar char="•"/>
            </a:pPr>
            <a:endParaRPr lang="en-US">
              <a:solidFill>
                <a:schemeClr val="tx1"/>
              </a:solidFill>
            </a:endParaRPr>
          </a:p>
        </p:txBody>
      </p:sp>
      <p:sp>
        <p:nvSpPr>
          <p:cNvPr id="5" name="Date Placeholder 4">
            <a:extLst>
              <a:ext uri="{FF2B5EF4-FFF2-40B4-BE49-F238E27FC236}">
                <a16:creationId xmlns:a16="http://schemas.microsoft.com/office/drawing/2014/main" id="{13AADCDD-4145-4D2B-9503-AF4D14C08ED1}"/>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6441ADD4-4B9C-4880-BE66-3DC201337C66}"/>
              </a:ext>
            </a:extLst>
          </p:cNvPr>
          <p:cNvSpPr>
            <a:spLocks noGrp="1"/>
          </p:cNvSpPr>
          <p:nvPr>
            <p:ph type="sldNum" sz="quarter" idx="11"/>
          </p:nvPr>
        </p:nvSpPr>
        <p:spPr/>
        <p:txBody>
          <a:bodyPr/>
          <a:lstStyle/>
          <a:p>
            <a:fld id="{10C140CD-8AED-46FF-A9A2-77308F3F39AE}" type="slidenum">
              <a:rPr lang="en-GB" smtClean="0">
                <a:solidFill>
                  <a:prstClr val="black"/>
                </a:solidFill>
              </a:rPr>
              <a:pPr/>
              <a:t>5</a:t>
            </a:fld>
            <a:endParaRPr lang="en-GB">
              <a:solidFill>
                <a:prstClr val="black"/>
              </a:solidFill>
            </a:endParaRPr>
          </a:p>
        </p:txBody>
      </p:sp>
      <p:sp>
        <p:nvSpPr>
          <p:cNvPr id="7" name="Text Placeholder 6">
            <a:extLst>
              <a:ext uri="{FF2B5EF4-FFF2-40B4-BE49-F238E27FC236}">
                <a16:creationId xmlns:a16="http://schemas.microsoft.com/office/drawing/2014/main" id="{86D6A9D6-91C6-4B46-9B32-4E9A314E7B54}"/>
              </a:ext>
            </a:extLst>
          </p:cNvPr>
          <p:cNvSpPr>
            <a:spLocks noGrp="1"/>
          </p:cNvSpPr>
          <p:nvPr>
            <p:ph type="body" sz="quarter" idx="15"/>
          </p:nvPr>
        </p:nvSpPr>
        <p:spPr/>
        <p:txBody>
          <a:bodyPr/>
          <a:lstStyle/>
          <a:p>
            <a:endParaRPr lang="en-US"/>
          </a:p>
        </p:txBody>
      </p:sp>
      <p:pic>
        <p:nvPicPr>
          <p:cNvPr id="8" name="Picture 7">
            <a:extLst>
              <a:ext uri="{FF2B5EF4-FFF2-40B4-BE49-F238E27FC236}">
                <a16:creationId xmlns:a16="http://schemas.microsoft.com/office/drawing/2014/main" id="{2B7FEEB6-05DE-4CF6-B718-3EA336793268}"/>
              </a:ext>
            </a:extLst>
          </p:cNvPr>
          <p:cNvPicPr/>
          <p:nvPr/>
        </p:nvPicPr>
        <p:blipFill>
          <a:blip r:embed="rId2">
            <a:clrChange>
              <a:clrFrom>
                <a:srgbClr val="FFFFFF"/>
              </a:clrFrom>
              <a:clrTo>
                <a:srgbClr val="FFFFFF">
                  <a:alpha val="0"/>
                </a:srgbClr>
              </a:clrTo>
            </a:clrChange>
          </a:blip>
          <a:stretch>
            <a:fillRect/>
          </a:stretch>
        </p:blipFill>
        <p:spPr>
          <a:xfrm>
            <a:off x="971600" y="2780928"/>
            <a:ext cx="6948283" cy="3304669"/>
          </a:xfrm>
          <a:prstGeom prst="rect">
            <a:avLst/>
          </a:prstGeom>
        </p:spPr>
      </p:pic>
    </p:spTree>
    <p:extLst>
      <p:ext uri="{BB962C8B-B14F-4D97-AF65-F5344CB8AC3E}">
        <p14:creationId xmlns:p14="http://schemas.microsoft.com/office/powerpoint/2010/main" val="4273804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9825EB-1770-40A0-89C0-383ED706BFA5}"/>
              </a:ext>
            </a:extLst>
          </p:cNvPr>
          <p:cNvSpPr>
            <a:spLocks noGrp="1"/>
          </p:cNvSpPr>
          <p:nvPr>
            <p:ph type="title"/>
          </p:nvPr>
        </p:nvSpPr>
        <p:spPr>
          <a:xfrm>
            <a:off x="684213" y="-315416"/>
            <a:ext cx="7775575" cy="936326"/>
          </a:xfrm>
        </p:spPr>
        <p:txBody>
          <a:bodyPr/>
          <a:lstStyle/>
          <a:p>
            <a:r>
              <a:rPr lang="en-US"/>
              <a:t>Meeting access instructions (1) </a:t>
            </a:r>
          </a:p>
        </p:txBody>
      </p:sp>
      <p:sp>
        <p:nvSpPr>
          <p:cNvPr id="5" name="Date Placeholder 4">
            <a:extLst>
              <a:ext uri="{FF2B5EF4-FFF2-40B4-BE49-F238E27FC236}">
                <a16:creationId xmlns:a16="http://schemas.microsoft.com/office/drawing/2014/main" id="{61154885-1D54-49DB-BB55-CBED56D1B4C8}"/>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F3A29C6F-C91D-461E-B123-616FE6320B0C}"/>
              </a:ext>
            </a:extLst>
          </p:cNvPr>
          <p:cNvSpPr>
            <a:spLocks noGrp="1"/>
          </p:cNvSpPr>
          <p:nvPr>
            <p:ph type="sldNum" sz="quarter" idx="11"/>
          </p:nvPr>
        </p:nvSpPr>
        <p:spPr/>
        <p:txBody>
          <a:bodyPr/>
          <a:lstStyle/>
          <a:p>
            <a:fld id="{10C140CD-8AED-46FF-A9A2-77308F3F39AE}" type="slidenum">
              <a:rPr lang="en-GB" smtClean="0">
                <a:solidFill>
                  <a:prstClr val="black"/>
                </a:solidFill>
              </a:rPr>
              <a:pPr/>
              <a:t>6</a:t>
            </a:fld>
            <a:endParaRPr lang="en-GB">
              <a:solidFill>
                <a:prstClr val="black"/>
              </a:solidFill>
            </a:endParaRPr>
          </a:p>
        </p:txBody>
      </p:sp>
      <p:sp>
        <p:nvSpPr>
          <p:cNvPr id="7" name="Text Placeholder 6">
            <a:extLst>
              <a:ext uri="{FF2B5EF4-FFF2-40B4-BE49-F238E27FC236}">
                <a16:creationId xmlns:a16="http://schemas.microsoft.com/office/drawing/2014/main" id="{3456318C-4A54-4F90-9E52-642D4A77F6CB}"/>
              </a:ext>
            </a:extLst>
          </p:cNvPr>
          <p:cNvSpPr>
            <a:spLocks noGrp="1"/>
          </p:cNvSpPr>
          <p:nvPr>
            <p:ph type="body" sz="quarter" idx="15"/>
          </p:nvPr>
        </p:nvSpPr>
        <p:spPr/>
        <p:txBody>
          <a:bodyPr/>
          <a:lstStyle/>
          <a:p>
            <a:endParaRPr lang="en-US"/>
          </a:p>
        </p:txBody>
      </p:sp>
      <p:sp>
        <p:nvSpPr>
          <p:cNvPr id="10" name="TextBox 9">
            <a:extLst>
              <a:ext uri="{FF2B5EF4-FFF2-40B4-BE49-F238E27FC236}">
                <a16:creationId xmlns:a16="http://schemas.microsoft.com/office/drawing/2014/main" id="{A315D9FA-5D06-4446-894E-0EC461E2DCF0}"/>
              </a:ext>
            </a:extLst>
          </p:cNvPr>
          <p:cNvSpPr txBox="1"/>
          <p:nvPr/>
        </p:nvSpPr>
        <p:spPr>
          <a:xfrm>
            <a:off x="55182" y="1340043"/>
            <a:ext cx="3381652" cy="3416320"/>
          </a:xfrm>
          <a:prstGeom prst="rect">
            <a:avLst/>
          </a:prstGeom>
          <a:noFill/>
        </p:spPr>
        <p:txBody>
          <a:bodyPr wrap="square" numCol="1" rtlCol="0">
            <a:spAutoFit/>
          </a:bodyPr>
          <a:lstStyle/>
          <a:p>
            <a:pPr marL="342900" indent="-342900">
              <a:buFont typeface="+mj-lt"/>
              <a:buAutoNum type="arabicPeriod"/>
            </a:pPr>
            <a:r>
              <a:rPr lang="en-US"/>
              <a:t>Click on your meeting session link above. </a:t>
            </a:r>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endParaRPr lang="en-US"/>
          </a:p>
          <a:p>
            <a:pPr marL="342900" indent="-342900">
              <a:buFont typeface="+mj-lt"/>
              <a:buAutoNum type="arabicPeriod"/>
            </a:pPr>
            <a:r>
              <a:rPr lang="en-US"/>
              <a:t>Click on “Join on the web instead” </a:t>
            </a:r>
          </a:p>
          <a:p>
            <a:endParaRPr lang="en-US"/>
          </a:p>
        </p:txBody>
      </p:sp>
      <p:pic>
        <p:nvPicPr>
          <p:cNvPr id="1026" name="Picture 2">
            <a:extLst>
              <a:ext uri="{FF2B5EF4-FFF2-40B4-BE49-F238E27FC236}">
                <a16:creationId xmlns:a16="http://schemas.microsoft.com/office/drawing/2014/main" id="{36751E6F-5782-41A1-84C0-0E51FAF08A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004180"/>
            <a:ext cx="5033571" cy="18423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A412A0E-4892-48BC-ABAF-29031092FB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3048203"/>
            <a:ext cx="5255519" cy="3261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45012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9825EB-1770-40A0-89C0-383ED706BFA5}"/>
              </a:ext>
            </a:extLst>
          </p:cNvPr>
          <p:cNvSpPr>
            <a:spLocks noGrp="1"/>
          </p:cNvSpPr>
          <p:nvPr>
            <p:ph type="title"/>
          </p:nvPr>
        </p:nvSpPr>
        <p:spPr>
          <a:xfrm>
            <a:off x="684213" y="-315416"/>
            <a:ext cx="7775575" cy="936326"/>
          </a:xfrm>
        </p:spPr>
        <p:txBody>
          <a:bodyPr/>
          <a:lstStyle/>
          <a:p>
            <a:r>
              <a:rPr lang="en-US"/>
              <a:t>Meeting access instructions (2) </a:t>
            </a:r>
          </a:p>
        </p:txBody>
      </p:sp>
      <p:sp>
        <p:nvSpPr>
          <p:cNvPr id="5" name="Date Placeholder 4">
            <a:extLst>
              <a:ext uri="{FF2B5EF4-FFF2-40B4-BE49-F238E27FC236}">
                <a16:creationId xmlns:a16="http://schemas.microsoft.com/office/drawing/2014/main" id="{61154885-1D54-49DB-BB55-CBED56D1B4C8}"/>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F3A29C6F-C91D-461E-B123-616FE6320B0C}"/>
              </a:ext>
            </a:extLst>
          </p:cNvPr>
          <p:cNvSpPr>
            <a:spLocks noGrp="1"/>
          </p:cNvSpPr>
          <p:nvPr>
            <p:ph type="sldNum" sz="quarter" idx="11"/>
          </p:nvPr>
        </p:nvSpPr>
        <p:spPr/>
        <p:txBody>
          <a:bodyPr/>
          <a:lstStyle/>
          <a:p>
            <a:fld id="{10C140CD-8AED-46FF-A9A2-77308F3F39AE}" type="slidenum">
              <a:rPr lang="en-GB" smtClean="0">
                <a:solidFill>
                  <a:prstClr val="black"/>
                </a:solidFill>
              </a:rPr>
              <a:pPr/>
              <a:t>7</a:t>
            </a:fld>
            <a:endParaRPr lang="en-GB">
              <a:solidFill>
                <a:prstClr val="black"/>
              </a:solidFill>
            </a:endParaRPr>
          </a:p>
        </p:txBody>
      </p:sp>
      <p:sp>
        <p:nvSpPr>
          <p:cNvPr id="7" name="Text Placeholder 6">
            <a:extLst>
              <a:ext uri="{FF2B5EF4-FFF2-40B4-BE49-F238E27FC236}">
                <a16:creationId xmlns:a16="http://schemas.microsoft.com/office/drawing/2014/main" id="{3456318C-4A54-4F90-9E52-642D4A77F6CB}"/>
              </a:ext>
            </a:extLst>
          </p:cNvPr>
          <p:cNvSpPr>
            <a:spLocks noGrp="1"/>
          </p:cNvSpPr>
          <p:nvPr>
            <p:ph type="body" sz="quarter" idx="15"/>
          </p:nvPr>
        </p:nvSpPr>
        <p:spPr/>
        <p:txBody>
          <a:bodyPr/>
          <a:lstStyle/>
          <a:p>
            <a:endParaRPr lang="en-US"/>
          </a:p>
        </p:txBody>
      </p:sp>
      <p:sp>
        <p:nvSpPr>
          <p:cNvPr id="10" name="TextBox 9">
            <a:extLst>
              <a:ext uri="{FF2B5EF4-FFF2-40B4-BE49-F238E27FC236}">
                <a16:creationId xmlns:a16="http://schemas.microsoft.com/office/drawing/2014/main" id="{A315D9FA-5D06-4446-894E-0EC461E2DCF0}"/>
              </a:ext>
            </a:extLst>
          </p:cNvPr>
          <p:cNvSpPr txBox="1"/>
          <p:nvPr/>
        </p:nvSpPr>
        <p:spPr>
          <a:xfrm>
            <a:off x="-36512" y="822580"/>
            <a:ext cx="4173740" cy="4247317"/>
          </a:xfrm>
          <a:prstGeom prst="rect">
            <a:avLst/>
          </a:prstGeom>
          <a:noFill/>
        </p:spPr>
        <p:txBody>
          <a:bodyPr wrap="square" numCol="1" rtlCol="0">
            <a:spAutoFit/>
          </a:bodyPr>
          <a:lstStyle/>
          <a:p>
            <a:pPr marL="342900" indent="-342900">
              <a:buFont typeface="+mj-lt"/>
              <a:buAutoNum type="arabicPeriod" startAt="3"/>
            </a:pPr>
            <a:endParaRPr lang="en-US"/>
          </a:p>
          <a:p>
            <a:pPr marL="342900" indent="-342900">
              <a:buFont typeface="+mj-lt"/>
              <a:buAutoNum type="arabicPeriod" startAt="3"/>
            </a:pPr>
            <a:r>
              <a:rPr lang="en-US"/>
              <a:t>Insert your name and your country and click on “join now” (make sure you turn off your camera and turn on microphone)</a:t>
            </a:r>
          </a:p>
          <a:p>
            <a:pPr marL="342900" indent="-342900">
              <a:buFont typeface="+mj-lt"/>
              <a:buAutoNum type="arabicPeriod" startAt="3"/>
            </a:pPr>
            <a:endParaRPr lang="en-US"/>
          </a:p>
          <a:p>
            <a:pPr marL="342900" indent="-342900">
              <a:buFont typeface="+mj-lt"/>
              <a:buAutoNum type="arabicPeriod" startAt="3"/>
            </a:pPr>
            <a:endParaRPr lang="en-US"/>
          </a:p>
          <a:p>
            <a:pPr marL="342900" indent="-342900">
              <a:buFont typeface="+mj-lt"/>
              <a:buAutoNum type="arabicPeriod" startAt="3"/>
            </a:pPr>
            <a:endParaRPr lang="en-US"/>
          </a:p>
          <a:p>
            <a:pPr marL="342900" indent="-342900">
              <a:buFont typeface="+mj-lt"/>
              <a:buAutoNum type="arabicPeriod" startAt="3"/>
            </a:pPr>
            <a:endParaRPr lang="en-US"/>
          </a:p>
          <a:p>
            <a:pPr marL="342900" indent="-342900">
              <a:buFont typeface="+mj-lt"/>
              <a:buAutoNum type="arabicPeriod" startAt="3"/>
            </a:pPr>
            <a:endParaRPr lang="en-US"/>
          </a:p>
          <a:p>
            <a:pPr marL="342900" indent="-342900">
              <a:buFont typeface="+mj-lt"/>
              <a:buAutoNum type="arabicPeriod" startAt="3"/>
            </a:pPr>
            <a:endParaRPr lang="en-US"/>
          </a:p>
          <a:p>
            <a:pPr marL="342900" indent="-342900">
              <a:buFont typeface="+mj-lt"/>
              <a:buAutoNum type="arabicPeriod" startAt="3"/>
            </a:pPr>
            <a:r>
              <a:rPr lang="en-US"/>
              <a:t>During the meeting, you can mute or unmute your microphone and turn your camera on and off as needed. </a:t>
            </a:r>
          </a:p>
          <a:p>
            <a:pPr marL="342900" indent="-342900">
              <a:buFont typeface="+mj-lt"/>
              <a:buAutoNum type="arabicPeriod" startAt="3"/>
            </a:pPr>
            <a:endParaRPr lang="en-US"/>
          </a:p>
        </p:txBody>
      </p:sp>
      <p:pic>
        <p:nvPicPr>
          <p:cNvPr id="1030" name="Picture 6">
            <a:extLst>
              <a:ext uri="{FF2B5EF4-FFF2-40B4-BE49-F238E27FC236}">
                <a16:creationId xmlns:a16="http://schemas.microsoft.com/office/drawing/2014/main" id="{83F0088B-D3BF-4410-8312-D05E1C7F30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5378" y="1124744"/>
            <a:ext cx="4973608" cy="23843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B600DEF-9694-4BCD-84CB-663D8FA545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5378" y="4194504"/>
            <a:ext cx="4631000" cy="214509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DA0535CA-E7D6-4BAD-95CC-0C1792B5F4BE}"/>
              </a:ext>
            </a:extLst>
          </p:cNvPr>
          <p:cNvGrpSpPr/>
          <p:nvPr/>
        </p:nvGrpSpPr>
        <p:grpSpPr>
          <a:xfrm>
            <a:off x="54143" y="4725773"/>
            <a:ext cx="1260140" cy="1592752"/>
            <a:chOff x="1547664" y="4746848"/>
            <a:chExt cx="1260140" cy="1592752"/>
          </a:xfrm>
        </p:grpSpPr>
        <p:sp>
          <p:nvSpPr>
            <p:cNvPr id="9" name="Rectangle 8">
              <a:extLst>
                <a:ext uri="{FF2B5EF4-FFF2-40B4-BE49-F238E27FC236}">
                  <a16:creationId xmlns:a16="http://schemas.microsoft.com/office/drawing/2014/main" id="{D99F189C-57A9-49E1-BE2E-48FC328EE626}"/>
                </a:ext>
              </a:extLst>
            </p:cNvPr>
            <p:cNvSpPr/>
            <p:nvPr/>
          </p:nvSpPr>
          <p:spPr>
            <a:xfrm>
              <a:off x="1547664" y="4797152"/>
              <a:ext cx="1152128" cy="15424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Group brainstorm">
              <a:hlinkClick r:id="rId4"/>
              <a:extLst>
                <a:ext uri="{FF2B5EF4-FFF2-40B4-BE49-F238E27FC236}">
                  <a16:creationId xmlns:a16="http://schemas.microsoft.com/office/drawing/2014/main" id="{24A58A25-6238-453F-ACBF-50E53E7B33E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66528" y="4746848"/>
              <a:ext cx="914400" cy="914400"/>
            </a:xfrm>
            <a:prstGeom prst="rect">
              <a:avLst/>
            </a:prstGeom>
          </p:spPr>
        </p:pic>
        <p:sp>
          <p:nvSpPr>
            <p:cNvPr id="11" name="TextBox 10">
              <a:extLst>
                <a:ext uri="{FF2B5EF4-FFF2-40B4-BE49-F238E27FC236}">
                  <a16:creationId xmlns:a16="http://schemas.microsoft.com/office/drawing/2014/main" id="{98B76361-875E-4815-BA17-76F2594D41B9}"/>
                </a:ext>
              </a:extLst>
            </p:cNvPr>
            <p:cNvSpPr txBox="1"/>
            <p:nvPr/>
          </p:nvSpPr>
          <p:spPr>
            <a:xfrm>
              <a:off x="1547664" y="5671669"/>
              <a:ext cx="1260140" cy="646331"/>
            </a:xfrm>
            <a:prstGeom prst="rect">
              <a:avLst/>
            </a:prstGeom>
            <a:noFill/>
          </p:spPr>
          <p:txBody>
            <a:bodyPr wrap="square" rtlCol="0">
              <a:spAutoFit/>
            </a:bodyPr>
            <a:lstStyle/>
            <a:p>
              <a:r>
                <a:rPr lang="en-US" sz="1200"/>
                <a:t>Click this logo to access to the video tutorial</a:t>
              </a:r>
            </a:p>
          </p:txBody>
        </p:sp>
      </p:grpSp>
    </p:spTree>
    <p:extLst>
      <p:ext uri="{BB962C8B-B14F-4D97-AF65-F5344CB8AC3E}">
        <p14:creationId xmlns:p14="http://schemas.microsoft.com/office/powerpoint/2010/main" val="299322967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B6A947-F5B1-4B83-91A3-9D00B7259641}"/>
              </a:ext>
            </a:extLst>
          </p:cNvPr>
          <p:cNvSpPr>
            <a:spLocks noGrp="1"/>
          </p:cNvSpPr>
          <p:nvPr>
            <p:ph type="title"/>
          </p:nvPr>
        </p:nvSpPr>
        <p:spPr/>
        <p:txBody>
          <a:bodyPr/>
          <a:lstStyle/>
          <a:p>
            <a:r>
              <a:rPr lang="en-US"/>
              <a:t>Limitations of Teams</a:t>
            </a:r>
          </a:p>
        </p:txBody>
      </p:sp>
      <p:sp>
        <p:nvSpPr>
          <p:cNvPr id="5" name="Date Placeholder 4">
            <a:extLst>
              <a:ext uri="{FF2B5EF4-FFF2-40B4-BE49-F238E27FC236}">
                <a16:creationId xmlns:a16="http://schemas.microsoft.com/office/drawing/2014/main" id="{AD757815-9DD0-4ACA-A548-AC96A5D0CB58}"/>
              </a:ext>
            </a:extLst>
          </p:cNvPr>
          <p:cNvSpPr>
            <a:spLocks noGrp="1"/>
          </p:cNvSpPr>
          <p:nvPr>
            <p:ph type="dt" sz="half" idx="10"/>
          </p:nvPr>
        </p:nvSpPr>
        <p:spPr/>
        <p:txBody>
          <a:bodyPr/>
          <a:lstStyle/>
          <a:p>
            <a:r>
              <a:rPr lang="en-US">
                <a:solidFill>
                  <a:prstClr val="black"/>
                </a:solidFill>
              </a:rPr>
              <a:t>Date: 2020-08-26</a:t>
            </a:r>
            <a:endParaRPr lang="en-GB">
              <a:solidFill>
                <a:prstClr val="black"/>
              </a:solidFill>
            </a:endParaRPr>
          </a:p>
        </p:txBody>
      </p:sp>
      <p:sp>
        <p:nvSpPr>
          <p:cNvPr id="6" name="Slide Number Placeholder 5">
            <a:extLst>
              <a:ext uri="{FF2B5EF4-FFF2-40B4-BE49-F238E27FC236}">
                <a16:creationId xmlns:a16="http://schemas.microsoft.com/office/drawing/2014/main" id="{33F4010D-8B7A-42CD-B458-C774BB844EDA}"/>
              </a:ext>
            </a:extLst>
          </p:cNvPr>
          <p:cNvSpPr>
            <a:spLocks noGrp="1"/>
          </p:cNvSpPr>
          <p:nvPr>
            <p:ph type="sldNum" sz="quarter" idx="11"/>
          </p:nvPr>
        </p:nvSpPr>
        <p:spPr/>
        <p:txBody>
          <a:bodyPr/>
          <a:lstStyle/>
          <a:p>
            <a:fld id="{10C140CD-8AED-46FF-A9A2-77308F3F39AE}" type="slidenum">
              <a:rPr lang="en-GB" smtClean="0">
                <a:solidFill>
                  <a:prstClr val="black"/>
                </a:solidFill>
              </a:rPr>
              <a:pPr/>
              <a:t>8</a:t>
            </a:fld>
            <a:endParaRPr lang="en-GB">
              <a:solidFill>
                <a:prstClr val="black"/>
              </a:solidFill>
            </a:endParaRPr>
          </a:p>
        </p:txBody>
      </p:sp>
      <p:sp>
        <p:nvSpPr>
          <p:cNvPr id="7" name="Text Placeholder 6">
            <a:extLst>
              <a:ext uri="{FF2B5EF4-FFF2-40B4-BE49-F238E27FC236}">
                <a16:creationId xmlns:a16="http://schemas.microsoft.com/office/drawing/2014/main" id="{8A3322F6-CA35-47A6-86A6-8C26785E0D9A}"/>
              </a:ext>
            </a:extLst>
          </p:cNvPr>
          <p:cNvSpPr>
            <a:spLocks noGrp="1"/>
          </p:cNvSpPr>
          <p:nvPr>
            <p:ph type="body" sz="quarter" idx="15"/>
          </p:nvPr>
        </p:nvSpPr>
        <p:spPr/>
        <p:txBody>
          <a:bodyPr/>
          <a:lstStyle/>
          <a:p>
            <a:endParaRPr lang="en-US"/>
          </a:p>
        </p:txBody>
      </p:sp>
      <p:pic>
        <p:nvPicPr>
          <p:cNvPr id="8" name="Picture 7">
            <a:extLst>
              <a:ext uri="{FF2B5EF4-FFF2-40B4-BE49-F238E27FC236}">
                <a16:creationId xmlns:a16="http://schemas.microsoft.com/office/drawing/2014/main" id="{98708473-BE15-433F-A37C-B47A66298D0C}"/>
              </a:ext>
            </a:extLst>
          </p:cNvPr>
          <p:cNvPicPr/>
          <p:nvPr/>
        </p:nvPicPr>
        <p:blipFill>
          <a:blip r:embed="rId2"/>
          <a:stretch>
            <a:fillRect/>
          </a:stretch>
        </p:blipFill>
        <p:spPr>
          <a:xfrm>
            <a:off x="323528" y="1712850"/>
            <a:ext cx="7114227" cy="2538288"/>
          </a:xfrm>
          <a:prstGeom prst="rect">
            <a:avLst/>
          </a:prstGeom>
        </p:spPr>
      </p:pic>
      <p:sp>
        <p:nvSpPr>
          <p:cNvPr id="9" name="Rectangle 8">
            <a:extLst>
              <a:ext uri="{FF2B5EF4-FFF2-40B4-BE49-F238E27FC236}">
                <a16:creationId xmlns:a16="http://schemas.microsoft.com/office/drawing/2014/main" id="{558A502B-5C48-4D20-B5B3-66199A8552EB}"/>
              </a:ext>
            </a:extLst>
          </p:cNvPr>
          <p:cNvSpPr/>
          <p:nvPr/>
        </p:nvSpPr>
        <p:spPr>
          <a:xfrm>
            <a:off x="323528" y="4437112"/>
            <a:ext cx="8571157" cy="369332"/>
          </a:xfrm>
          <a:prstGeom prst="rect">
            <a:avLst/>
          </a:prstGeom>
        </p:spPr>
        <p:txBody>
          <a:bodyPr wrap="square">
            <a:spAutoFit/>
          </a:bodyPr>
          <a:lstStyle/>
          <a:p>
            <a:r>
              <a:rPr lang="en-GB">
                <a:solidFill>
                  <a:srgbClr val="171717"/>
                </a:solidFill>
                <a:latin typeface="Calibri" panose="020F0502020204030204" pitchFamily="34" charset="0"/>
                <a:ea typeface="Calibri" panose="020F0502020204030204" pitchFamily="34" charset="0"/>
              </a:rPr>
              <a:t>Microsoft Teams meetings have a time limit of 24 hours.</a:t>
            </a:r>
            <a:endParaRPr lang="en-US"/>
          </a:p>
        </p:txBody>
      </p:sp>
    </p:spTree>
    <p:extLst>
      <p:ext uri="{BB962C8B-B14F-4D97-AF65-F5344CB8AC3E}">
        <p14:creationId xmlns:p14="http://schemas.microsoft.com/office/powerpoint/2010/main" val="1372180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581DA5-A9FD-4C90-84FF-22E84819C722}"/>
              </a:ext>
            </a:extLst>
          </p:cNvPr>
          <p:cNvSpPr>
            <a:spLocks noGrp="1"/>
          </p:cNvSpPr>
          <p:nvPr>
            <p:ph type="title"/>
          </p:nvPr>
        </p:nvSpPr>
        <p:spPr>
          <a:xfrm>
            <a:off x="684213" y="-315416"/>
            <a:ext cx="7775575" cy="936326"/>
          </a:xfrm>
        </p:spPr>
        <p:txBody>
          <a:bodyPr/>
          <a:lstStyle/>
          <a:p>
            <a:r>
              <a:rPr lang="en-US"/>
              <a:t>Browser limitations</a:t>
            </a:r>
          </a:p>
        </p:txBody>
      </p:sp>
      <p:sp>
        <p:nvSpPr>
          <p:cNvPr id="4" name="Content Placeholder 3">
            <a:extLst>
              <a:ext uri="{FF2B5EF4-FFF2-40B4-BE49-F238E27FC236}">
                <a16:creationId xmlns:a16="http://schemas.microsoft.com/office/drawing/2014/main" id="{FC24DBBF-1E4E-47A5-9A04-FF95EADFA58A}"/>
              </a:ext>
            </a:extLst>
          </p:cNvPr>
          <p:cNvSpPr>
            <a:spLocks noGrp="1"/>
          </p:cNvSpPr>
          <p:nvPr>
            <p:ph idx="1"/>
          </p:nvPr>
        </p:nvSpPr>
        <p:spPr>
          <a:xfrm>
            <a:off x="102742" y="676572"/>
            <a:ext cx="8357045" cy="649760"/>
          </a:xfrm>
        </p:spPr>
        <p:txBody>
          <a:bodyPr/>
          <a:lstStyle/>
          <a:p>
            <a:r>
              <a:rPr lang="en-GB" b="1">
                <a:solidFill>
                  <a:schemeClr val="tx1"/>
                </a:solidFill>
              </a:rPr>
              <a:t>Browsers: </a:t>
            </a:r>
            <a:r>
              <a:rPr lang="en-GB">
                <a:solidFill>
                  <a:schemeClr val="tx1"/>
                </a:solidFill>
              </a:rPr>
              <a:t>Teams fully supports the following Internet browsers, with noted exceptions for calling and meetings. This table applies to operating systems running on desktop computers.</a:t>
            </a:r>
            <a:endParaRPr lang="en-US">
              <a:solidFill>
                <a:schemeClr val="tx1"/>
              </a:solidFill>
            </a:endParaRPr>
          </a:p>
        </p:txBody>
      </p:sp>
      <p:sp>
        <p:nvSpPr>
          <p:cNvPr id="5" name="Date Placeholder 4">
            <a:extLst>
              <a:ext uri="{FF2B5EF4-FFF2-40B4-BE49-F238E27FC236}">
                <a16:creationId xmlns:a16="http://schemas.microsoft.com/office/drawing/2014/main" id="{8F9FDEA2-1DA7-4624-8C8C-5466C2D94D25}"/>
              </a:ext>
            </a:extLst>
          </p:cNvPr>
          <p:cNvSpPr>
            <a:spLocks noGrp="1"/>
          </p:cNvSpPr>
          <p:nvPr>
            <p:ph type="dt" sz="half" idx="10"/>
          </p:nvPr>
        </p:nvSpPr>
        <p:spPr/>
        <p:txBody>
          <a:bodyPr/>
          <a:lstStyle/>
          <a:p>
            <a:r>
              <a:rPr lang="en-US">
                <a:solidFill>
                  <a:prstClr val="black"/>
                </a:solidFill>
              </a:rPr>
              <a:t>Date: 2016-02-15</a:t>
            </a:r>
            <a:endParaRPr lang="en-GB">
              <a:solidFill>
                <a:prstClr val="black"/>
              </a:solidFill>
            </a:endParaRPr>
          </a:p>
        </p:txBody>
      </p:sp>
      <p:sp>
        <p:nvSpPr>
          <p:cNvPr id="6" name="Slide Number Placeholder 5">
            <a:extLst>
              <a:ext uri="{FF2B5EF4-FFF2-40B4-BE49-F238E27FC236}">
                <a16:creationId xmlns:a16="http://schemas.microsoft.com/office/drawing/2014/main" id="{98EA790A-DB41-46A6-A4AA-CDB89820D1BE}"/>
              </a:ext>
            </a:extLst>
          </p:cNvPr>
          <p:cNvSpPr>
            <a:spLocks noGrp="1"/>
          </p:cNvSpPr>
          <p:nvPr>
            <p:ph type="sldNum" sz="quarter" idx="11"/>
          </p:nvPr>
        </p:nvSpPr>
        <p:spPr/>
        <p:txBody>
          <a:bodyPr/>
          <a:lstStyle/>
          <a:p>
            <a:fld id="{10C140CD-8AED-46FF-A9A2-77308F3F39AE}" type="slidenum">
              <a:rPr lang="en-GB" smtClean="0">
                <a:solidFill>
                  <a:prstClr val="black"/>
                </a:solidFill>
              </a:rPr>
              <a:pPr/>
              <a:t>9</a:t>
            </a:fld>
            <a:endParaRPr lang="en-GB">
              <a:solidFill>
                <a:prstClr val="black"/>
              </a:solidFill>
            </a:endParaRPr>
          </a:p>
        </p:txBody>
      </p:sp>
      <p:sp>
        <p:nvSpPr>
          <p:cNvPr id="7" name="Text Placeholder 6">
            <a:extLst>
              <a:ext uri="{FF2B5EF4-FFF2-40B4-BE49-F238E27FC236}">
                <a16:creationId xmlns:a16="http://schemas.microsoft.com/office/drawing/2014/main" id="{DF39BE24-F9FE-49E1-AA49-44CD3D18C144}"/>
              </a:ext>
            </a:extLst>
          </p:cNvPr>
          <p:cNvSpPr>
            <a:spLocks noGrp="1"/>
          </p:cNvSpPr>
          <p:nvPr>
            <p:ph type="body" sz="quarter" idx="15"/>
          </p:nvPr>
        </p:nvSpPr>
        <p:spPr/>
        <p:txBody>
          <a:bodyPr/>
          <a:lstStyle/>
          <a:p>
            <a:endParaRPr lang="en-US"/>
          </a:p>
        </p:txBody>
      </p:sp>
      <p:graphicFrame>
        <p:nvGraphicFramePr>
          <p:cNvPr id="8" name="Table 7">
            <a:extLst>
              <a:ext uri="{FF2B5EF4-FFF2-40B4-BE49-F238E27FC236}">
                <a16:creationId xmlns:a16="http://schemas.microsoft.com/office/drawing/2014/main" id="{73B99C0E-6862-4FC7-B387-17B4790B2435}"/>
              </a:ext>
            </a:extLst>
          </p:cNvPr>
          <p:cNvGraphicFramePr>
            <a:graphicFrameLocks noGrp="1"/>
          </p:cNvGraphicFramePr>
          <p:nvPr>
            <p:extLst>
              <p:ext uri="{D42A27DB-BD31-4B8C-83A1-F6EECF244321}">
                <p14:modId xmlns:p14="http://schemas.microsoft.com/office/powerpoint/2010/main" val="3009927659"/>
              </p:ext>
            </p:extLst>
          </p:nvPr>
        </p:nvGraphicFramePr>
        <p:xfrm>
          <a:off x="21929" y="1381995"/>
          <a:ext cx="9153525" cy="6007445"/>
        </p:xfrm>
        <a:graphic>
          <a:graphicData uri="http://schemas.openxmlformats.org/drawingml/2006/table">
            <a:tbl>
              <a:tblPr firstRow="1" firstCol="1" bandRow="1">
                <a:tableStyleId>{5C22544A-7EE6-4342-B048-85BDC9FD1C3A}</a:tableStyleId>
              </a:tblPr>
              <a:tblGrid>
                <a:gridCol w="3051175">
                  <a:extLst>
                    <a:ext uri="{9D8B030D-6E8A-4147-A177-3AD203B41FA5}">
                      <a16:colId xmlns:a16="http://schemas.microsoft.com/office/drawing/2014/main" val="2368732917"/>
                    </a:ext>
                  </a:extLst>
                </a:gridCol>
                <a:gridCol w="2218976">
                  <a:extLst>
                    <a:ext uri="{9D8B030D-6E8A-4147-A177-3AD203B41FA5}">
                      <a16:colId xmlns:a16="http://schemas.microsoft.com/office/drawing/2014/main" val="199700209"/>
                    </a:ext>
                  </a:extLst>
                </a:gridCol>
                <a:gridCol w="3883374">
                  <a:extLst>
                    <a:ext uri="{9D8B030D-6E8A-4147-A177-3AD203B41FA5}">
                      <a16:colId xmlns:a16="http://schemas.microsoft.com/office/drawing/2014/main" val="3981961225"/>
                    </a:ext>
                  </a:extLst>
                </a:gridCol>
              </a:tblGrid>
              <a:tr h="176888">
                <a:tc>
                  <a:txBody>
                    <a:bodyPr/>
                    <a:lstStyle/>
                    <a:p>
                      <a:pPr marL="0" marR="0" algn="just">
                        <a:lnSpc>
                          <a:spcPct val="107000"/>
                        </a:lnSpc>
                        <a:spcBef>
                          <a:spcPts val="0"/>
                        </a:spcBef>
                        <a:spcAft>
                          <a:spcPts val="0"/>
                        </a:spcAft>
                      </a:pPr>
                      <a:r>
                        <a:rPr lang="en-US" sz="1100">
                          <a:effectLst/>
                        </a:rPr>
                        <a:t>Browser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gn="just">
                        <a:lnSpc>
                          <a:spcPct val="107000"/>
                        </a:lnSpc>
                        <a:spcBef>
                          <a:spcPts val="0"/>
                        </a:spcBef>
                        <a:spcAft>
                          <a:spcPts val="0"/>
                        </a:spcAft>
                      </a:pPr>
                      <a:r>
                        <a:rPr lang="en-US" sz="1100">
                          <a:effectLst/>
                        </a:rPr>
                        <a:t>Calling - audio, video, and sharing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gn="just">
                        <a:lnSpc>
                          <a:spcPct val="107000"/>
                        </a:lnSpc>
                        <a:spcBef>
                          <a:spcPts val="0"/>
                        </a:spcBef>
                        <a:spcAft>
                          <a:spcPts val="0"/>
                        </a:spcAft>
                      </a:pPr>
                      <a:r>
                        <a:rPr lang="en-US" sz="1100">
                          <a:effectLst/>
                        </a:rPr>
                        <a:t>Meetings - audio, video, and sharing</a:t>
                      </a:r>
                      <a:r>
                        <a:rPr lang="en-US" sz="1100" baseline="30000">
                          <a:effectLst/>
                        </a:rPr>
                        <a:t>1</a:t>
                      </a:r>
                      <a:r>
                        <a:rPr lang="en-US" sz="1100">
                          <a:effectLst/>
                        </a:rPr>
                        <a:t> </a:t>
                      </a:r>
                      <a:r>
                        <a:rPr lang="en-US" sz="1100" baseline="30000">
                          <a:effectLst/>
                        </a:rPr>
                        <a:t>2</a:t>
                      </a:r>
                      <a:r>
                        <a:rPr lang="en-US" sz="1100">
                          <a:effectLst/>
                        </a:rPr>
                        <a:t> </a:t>
                      </a:r>
                      <a:r>
                        <a:rPr lang="en-US" sz="1100" baseline="300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1380876301"/>
                  </a:ext>
                </a:extLst>
              </a:tr>
              <a:tr h="863183">
                <a:tc>
                  <a:txBody>
                    <a:bodyPr/>
                    <a:lstStyle/>
                    <a:p>
                      <a:pPr marL="0" marR="0" algn="just">
                        <a:lnSpc>
                          <a:spcPct val="107000"/>
                        </a:lnSpc>
                        <a:spcBef>
                          <a:spcPts val="0"/>
                        </a:spcBef>
                        <a:spcAft>
                          <a:spcPts val="0"/>
                        </a:spcAft>
                      </a:pPr>
                      <a:r>
                        <a:rPr lang="en-US" sz="1100">
                          <a:effectLst/>
                        </a:rPr>
                        <a:t>Internet Explorer 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gn="just">
                        <a:lnSpc>
                          <a:spcPct val="107000"/>
                        </a:lnSpc>
                        <a:spcBef>
                          <a:spcPts val="0"/>
                        </a:spcBef>
                        <a:spcAft>
                          <a:spcPts val="0"/>
                        </a:spcAft>
                      </a:pPr>
                      <a:r>
                        <a:rPr lang="en-US" sz="1100">
                          <a:effectLst/>
                        </a:rPr>
                        <a:t>Not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Meetings are supported only if the meeting includes PSTN coordinates. To attend a meeting on IE11 without PSTN coordinates, users must download the Teams desktop client.</a:t>
                      </a:r>
                      <a:br>
                        <a:rPr lang="en-US" sz="1100">
                          <a:effectLst/>
                        </a:rPr>
                      </a:br>
                      <a:r>
                        <a:rPr lang="en-US" sz="1100">
                          <a:effectLst/>
                        </a:rPr>
                        <a:t>Video: Not supported</a:t>
                      </a:r>
                      <a:br>
                        <a:rPr lang="en-US" sz="1100">
                          <a:effectLst/>
                        </a:rPr>
                      </a:br>
                      <a:r>
                        <a:rPr lang="en-US" sz="1100">
                          <a:effectLst/>
                        </a:rPr>
                        <a:t>Sharing: Incoming sharing only (no outgoing)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3545384128"/>
                  </a:ext>
                </a:extLst>
              </a:tr>
              <a:tr h="176888">
                <a:tc>
                  <a:txBody>
                    <a:bodyPr/>
                    <a:lstStyle/>
                    <a:p>
                      <a:pPr marL="0" marR="0">
                        <a:lnSpc>
                          <a:spcPct val="107000"/>
                        </a:lnSpc>
                        <a:spcBef>
                          <a:spcPts val="0"/>
                        </a:spcBef>
                        <a:spcAft>
                          <a:spcPts val="0"/>
                        </a:spcAft>
                      </a:pPr>
                      <a:r>
                        <a:rPr lang="en-US" sz="1100">
                          <a:effectLst/>
                        </a:rPr>
                        <a:t>Microsoft Edge, RS2 or later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 except no outgoing sharing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 except no outgoing sharing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3272728817"/>
                  </a:ext>
                </a:extLst>
              </a:tr>
              <a:tr h="262675">
                <a:tc>
                  <a:txBody>
                    <a:bodyPr/>
                    <a:lstStyle/>
                    <a:p>
                      <a:pPr marL="0" marR="0">
                        <a:lnSpc>
                          <a:spcPct val="107000"/>
                        </a:lnSpc>
                        <a:spcBef>
                          <a:spcPts val="0"/>
                        </a:spcBef>
                        <a:spcAft>
                          <a:spcPts val="0"/>
                        </a:spcAft>
                      </a:pPr>
                      <a:r>
                        <a:rPr lang="en-US" sz="1100">
                          <a:effectLst/>
                        </a:rPr>
                        <a:t>Microsoft Edge (Chromium-based), the latest version plus two previous versions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1531969254"/>
                  </a:ext>
                </a:extLst>
              </a:tr>
              <a:tr h="434248">
                <a:tc>
                  <a:txBody>
                    <a:bodyPr/>
                    <a:lstStyle/>
                    <a:p>
                      <a:pPr marL="0" marR="0">
                        <a:lnSpc>
                          <a:spcPct val="107000"/>
                        </a:lnSpc>
                        <a:spcBef>
                          <a:spcPts val="0"/>
                        </a:spcBef>
                        <a:spcAft>
                          <a:spcPts val="0"/>
                        </a:spcAft>
                      </a:pPr>
                      <a:r>
                        <a:rPr lang="en-US" sz="1100">
                          <a:effectLst/>
                        </a:rPr>
                        <a:t>Google Chrome, the latest version plus two previous versions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Fully supported</a:t>
                      </a:r>
                      <a:br>
                        <a:rPr lang="en-US" sz="1100">
                          <a:effectLst/>
                        </a:rPr>
                      </a:br>
                      <a:r>
                        <a:rPr lang="en-US" sz="1100">
                          <a:effectLst/>
                        </a:rPr>
                        <a:t>Sharing is supported without any plug-ins or extensions on Chrome version 72 or later.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2728613951"/>
                  </a:ext>
                </a:extLst>
              </a:tr>
              <a:tr h="605822">
                <a:tc>
                  <a:txBody>
                    <a:bodyPr/>
                    <a:lstStyle/>
                    <a:p>
                      <a:pPr marL="0" marR="0">
                        <a:lnSpc>
                          <a:spcPct val="107000"/>
                        </a:lnSpc>
                        <a:spcBef>
                          <a:spcPts val="0"/>
                        </a:spcBef>
                        <a:spcAft>
                          <a:spcPts val="0"/>
                        </a:spcAft>
                      </a:pPr>
                      <a:r>
                        <a:rPr lang="en-US" sz="1100">
                          <a:effectLst/>
                        </a:rPr>
                        <a:t>Safari 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1:1 calls not supported. Group calls supported with full audio support.</a:t>
                      </a:r>
                      <a:br>
                        <a:rPr lang="en-US" sz="1100">
                          <a:effectLst/>
                        </a:rPr>
                      </a:br>
                      <a:br>
                        <a:rPr lang="en-US" sz="1100">
                          <a:effectLst/>
                        </a:rPr>
                      </a:br>
                      <a:r>
                        <a:rPr lang="en-US" sz="1100">
                          <a:effectLst/>
                        </a:rPr>
                        <a:t>Video: Not supported</a:t>
                      </a:r>
                      <a:br>
                        <a:rPr lang="en-US" sz="1100">
                          <a:effectLst/>
                        </a:rPr>
                      </a:br>
                      <a:br>
                        <a:rPr lang="en-US" sz="1100">
                          <a:effectLst/>
                        </a:rPr>
                      </a:br>
                      <a:r>
                        <a:rPr lang="en-US" sz="1100">
                          <a:effectLst/>
                        </a:rPr>
                        <a:t>Sharing: Incoming sharing only (no outgoing)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Meetings are supported with full audio support.</a:t>
                      </a:r>
                      <a:br>
                        <a:rPr lang="en-US" sz="1100">
                          <a:effectLst/>
                        </a:rPr>
                      </a:br>
                      <a:br>
                        <a:rPr lang="en-US" sz="1100">
                          <a:effectLst/>
                        </a:rPr>
                      </a:br>
                      <a:r>
                        <a:rPr lang="en-US" sz="1100">
                          <a:effectLst/>
                        </a:rPr>
                        <a:t>Video: Not supported</a:t>
                      </a:r>
                      <a:br>
                        <a:rPr lang="en-US" sz="1100">
                          <a:effectLst/>
                        </a:rPr>
                      </a:br>
                      <a:br>
                        <a:rPr lang="en-US" sz="1100">
                          <a:effectLst/>
                        </a:rPr>
                      </a:br>
                      <a:r>
                        <a:rPr lang="en-US" sz="1100">
                          <a:effectLst/>
                        </a:rPr>
                        <a:t>Sharing: Incoming sharing only (no outgoing)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2250266356"/>
                  </a:ext>
                </a:extLst>
              </a:tr>
              <a:tr h="948969">
                <a:tc>
                  <a:txBody>
                    <a:bodyPr/>
                    <a:lstStyle/>
                    <a:p>
                      <a:pPr marL="0" marR="0">
                        <a:lnSpc>
                          <a:spcPct val="107000"/>
                        </a:lnSpc>
                        <a:spcBef>
                          <a:spcPts val="0"/>
                        </a:spcBef>
                        <a:spcAft>
                          <a:spcPts val="0"/>
                        </a:spcAft>
                      </a:pPr>
                      <a:r>
                        <a:rPr lang="en-US" sz="1100">
                          <a:effectLst/>
                        </a:rPr>
                        <a:t>Firefox, the latest version plus two previous versions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Not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Meetings are supported only if the meeting includes PSTN coordinates. To attend a meeting on Firefox without PSTN coordinates, users must download the Teams desktop client.</a:t>
                      </a:r>
                      <a:br>
                        <a:rPr lang="en-US" sz="1100">
                          <a:effectLst/>
                        </a:rPr>
                      </a:br>
                      <a:r>
                        <a:rPr lang="en-US" sz="1100">
                          <a:effectLst/>
                        </a:rPr>
                        <a:t>Video: Not supported</a:t>
                      </a:r>
                      <a:br>
                        <a:rPr lang="en-US" sz="1100">
                          <a:effectLst/>
                        </a:rPr>
                      </a:br>
                      <a:r>
                        <a:rPr lang="en-US" sz="1100">
                          <a:effectLst/>
                        </a:rPr>
                        <a:t>Sharing: Incoming sharing only (no outgoing)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526099054"/>
                  </a:ext>
                </a:extLst>
              </a:tr>
              <a:tr h="1463690">
                <a:tc>
                  <a:txBody>
                    <a:bodyPr/>
                    <a:lstStyle/>
                    <a:p>
                      <a:pPr marL="0" marR="0">
                        <a:lnSpc>
                          <a:spcPct val="107000"/>
                        </a:lnSpc>
                        <a:spcBef>
                          <a:spcPts val="0"/>
                        </a:spcBef>
                        <a:spcAft>
                          <a:spcPts val="0"/>
                        </a:spcAft>
                      </a:pPr>
                      <a:r>
                        <a:rPr lang="en-US" sz="1100">
                          <a:effectLst/>
                        </a:rPr>
                        <a:t>Safari versions before 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Not supported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tc>
                  <a:txBody>
                    <a:bodyPr/>
                    <a:lstStyle/>
                    <a:p>
                      <a:pPr marL="0" marR="0">
                        <a:lnSpc>
                          <a:spcPct val="107000"/>
                        </a:lnSpc>
                        <a:spcBef>
                          <a:spcPts val="0"/>
                        </a:spcBef>
                        <a:spcAft>
                          <a:spcPts val="0"/>
                        </a:spcAft>
                      </a:pPr>
                      <a:r>
                        <a:rPr lang="en-US" sz="1100">
                          <a:effectLst/>
                        </a:rPr>
                        <a:t>Meetings are supported only if the meeting includes PSTN coordinates. To attend a meeting on Safari without PSTN coordinates, users must download the Teams desktop client.</a:t>
                      </a:r>
                      <a:br>
                        <a:rPr lang="en-US" sz="1100">
                          <a:effectLst/>
                        </a:rPr>
                      </a:br>
                      <a:r>
                        <a:rPr lang="en-US" sz="1100">
                          <a:effectLst/>
                        </a:rPr>
                        <a:t>Video: Not supported</a:t>
                      </a:r>
                      <a:br>
                        <a:rPr lang="en-US" sz="1100">
                          <a:effectLst/>
                        </a:rPr>
                      </a:br>
                      <a:r>
                        <a:rPr lang="en-US" sz="1100">
                          <a:effectLst/>
                        </a:rPr>
                        <a:t>Sharing: Incoming sharing only (no outgoing)</a:t>
                      </a:r>
                      <a:br>
                        <a:rPr lang="en-US" sz="1100">
                          <a:effectLst/>
                        </a:rPr>
                      </a:br>
                      <a:r>
                        <a:rPr lang="en-US" sz="1100">
                          <a:effectLst/>
                        </a:rPr>
                        <a:t>Safari is enabled on versions higher than 11.1 in preview. While in preview, there are </a:t>
                      </a:r>
                      <a:r>
                        <a:rPr lang="en-US" sz="1100" u="sng">
                          <a:effectLst/>
                          <a:hlinkClick r:id="rId2"/>
                        </a:rPr>
                        <a:t>known issues</a:t>
                      </a:r>
                      <a:r>
                        <a:rPr lang="en-US" sz="1100">
                          <a:effectLst/>
                        </a:rPr>
                        <a:t> with Safari's Intelligent Tracking Prevention.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555" marR="4555" marT="4555" marB="4555"/>
                </a:tc>
                <a:extLst>
                  <a:ext uri="{0D108BD9-81ED-4DB2-BD59-A6C34878D82A}">
                    <a16:rowId xmlns:a16="http://schemas.microsoft.com/office/drawing/2014/main" val="1871440033"/>
                  </a:ext>
                </a:extLst>
              </a:tr>
            </a:tbl>
          </a:graphicData>
        </a:graphic>
      </p:graphicFrame>
      <p:sp>
        <p:nvSpPr>
          <p:cNvPr id="9" name="Rectangle 8">
            <a:extLst>
              <a:ext uri="{FF2B5EF4-FFF2-40B4-BE49-F238E27FC236}">
                <a16:creationId xmlns:a16="http://schemas.microsoft.com/office/drawing/2014/main" id="{A5035FBF-9652-47D9-8B43-413986E5DA56}"/>
              </a:ext>
            </a:extLst>
          </p:cNvPr>
          <p:cNvSpPr/>
          <p:nvPr/>
        </p:nvSpPr>
        <p:spPr>
          <a:xfrm>
            <a:off x="0" y="2420889"/>
            <a:ext cx="9153525" cy="1296144"/>
          </a:xfrm>
          <a:prstGeom prst="rect">
            <a:avLst/>
          </a:prstGeom>
          <a:no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010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2" ma:contentTypeDescription="Create a new document." ma:contentTypeScope="" ma:versionID="a00c95f68454701efb74eefcee0e4857">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d87b637b4ab76f86321764b5ff73d8ad"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C99E11-DA3F-43AD-9D52-B80D43B79537}">
  <ds:schemaRefs>
    <ds:schemaRef ds:uri="http://purl.org/dc/elements/1.1/"/>
    <ds:schemaRef ds:uri="http://schemas.microsoft.com/office/2006/metadata/properties"/>
    <ds:schemaRef ds:uri="http://purl.org/dc/dcmitype/"/>
    <ds:schemaRef ds:uri="ac5f8115-f13f-4d01-aff4-515a67108c33"/>
    <ds:schemaRef ds:uri="http://schemas.microsoft.com/office/2006/documentManagement/types"/>
    <ds:schemaRef ds:uri="http://schemas.microsoft.com/office/infopath/2007/PartnerControls"/>
    <ds:schemaRef ds:uri="06022411-6e02-423b-85fd-39e0748b9219"/>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0FA2F50A-93A9-411D-995E-EE2DF748F493}">
  <ds:schemaRefs>
    <ds:schemaRef ds:uri="http://schemas.microsoft.com/sharepoint/v3/contenttype/forms"/>
  </ds:schemaRefs>
</ds:datastoreItem>
</file>

<file path=customXml/itemProps3.xml><?xml version="1.0" encoding="utf-8"?>
<ds:datastoreItem xmlns:ds="http://schemas.openxmlformats.org/officeDocument/2006/customXml" ds:itemID="{A6B636C4-8868-42CC-AEE4-953593C0CF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5f8115-f13f-4d01-aff4-515a67108c33"/>
    <ds:schemaRef ds:uri="06022411-6e02-423b-85fd-39e0748b92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988</Words>
  <Application>Microsoft Office PowerPoint</Application>
  <PresentationFormat>On-screen Show (4:3)</PresentationFormat>
  <Paragraphs>135</Paragraphs>
  <Slides>15</Slides>
  <Notes>2</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15</vt:i4>
      </vt:variant>
    </vt:vector>
  </HeadingPairs>
  <TitlesOfParts>
    <vt:vector size="27" baseType="lpstr">
      <vt:lpstr>Arial</vt:lpstr>
      <vt:lpstr>Calibri</vt:lpstr>
      <vt:lpstr>Symbol</vt:lpstr>
      <vt:lpstr>Times New Roman</vt:lpstr>
      <vt:lpstr>IALA_template-powerpoint</vt:lpstr>
      <vt:lpstr>1_IALA_template-powerpoint</vt:lpstr>
      <vt:lpstr>2_IALA_template-powerpoint</vt:lpstr>
      <vt:lpstr>3_IALA_template-powerpoint</vt:lpstr>
      <vt:lpstr>4_IALA_template-powerpoint</vt:lpstr>
      <vt:lpstr>5_IALA_template-powerpoint</vt:lpstr>
      <vt:lpstr>6_IALA_template-powerpoint</vt:lpstr>
      <vt:lpstr>7_IALA_template-powerpoint</vt:lpstr>
      <vt:lpstr>PowerPoint Presentation</vt:lpstr>
      <vt:lpstr>Platforms</vt:lpstr>
      <vt:lpstr>Index</vt:lpstr>
      <vt:lpstr>Teams functionalities overview: the hub for teamwork in Microsoft 365</vt:lpstr>
      <vt:lpstr>Meetings in MS Teams</vt:lpstr>
      <vt:lpstr>Meeting access instructions (1) </vt:lpstr>
      <vt:lpstr>Meeting access instructions (2) </vt:lpstr>
      <vt:lpstr>Limitations of Teams</vt:lpstr>
      <vt:lpstr>Browser limitations</vt:lpstr>
      <vt:lpstr>Other limitations</vt:lpstr>
      <vt:lpstr>Joining a meeting without Teams: Audio Conferencing </vt:lpstr>
      <vt:lpstr>Mail distribution lists: Outlook Groups</vt:lpstr>
      <vt:lpstr>Create Outlook Groups</vt:lpstr>
      <vt:lpstr>File sharing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 Share IALA</dc:title>
  <dc:creator>virginia.butler@iala-aism.org</dc:creator>
  <cp:lastModifiedBy>Jaime Alvarez</cp:lastModifiedBy>
  <cp:revision>1</cp:revision>
  <dcterms:created xsi:type="dcterms:W3CDTF">2016-01-25T11:10:35Z</dcterms:created>
  <dcterms:modified xsi:type="dcterms:W3CDTF">2020-09-03T15:46:16Z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0x010100FB4C6AB7F4ADAA4ABC48D93214FE8FD2</vt:lpwstr>
  </property>
  <property fmtid="{D5CDD505-2E9C-101B-9397-08002B2CF9AE}" pid="3" name="Order">
    <vt:r8>9265700</vt:r8>
  </property>
</Properties>
</file>