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mp3" ContentType="audio/mp3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Layouts/slideLayout12.xml" ContentType="application/vnd.openxmlformats-officedocument.presentationml.slideLayout+xml"/>
  <Override PartName="/ppt/slideMasters/slideMaster2.xml" ContentType="application/vnd.openxmlformats-officedocument.presentationml.slide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theme/themeOverride1.xml" ContentType="application/vnd.openxmlformats-officedocument.themeOverride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663" r:id="rId4"/>
    <p:sldId id="510" r:id="rId6"/>
    <p:sldId id="683" r:id="rId7"/>
    <p:sldId id="684" r:id="rId8"/>
    <p:sldId id="616" r:id="rId9"/>
    <p:sldId id="685" r:id="rId10"/>
    <p:sldId id="699" r:id="rId11"/>
    <p:sldId id="700" r:id="rId12"/>
    <p:sldId id="701" r:id="rId13"/>
    <p:sldId id="702" r:id="rId14"/>
    <p:sldId id="617" r:id="rId15"/>
    <p:sldId id="703" r:id="rId16"/>
    <p:sldId id="661" r:id="rId17"/>
    <p:sldId id="552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35B9"/>
    <a:srgbClr val="DD9167"/>
    <a:srgbClr val="D19175"/>
    <a:srgbClr val="D6AFAA"/>
    <a:srgbClr val="BC8B8F"/>
    <a:srgbClr val="BF8382"/>
    <a:srgbClr val="B5655E"/>
    <a:srgbClr val="CC4E3F"/>
    <a:srgbClr val="E4BD92"/>
    <a:srgbClr val="E3C4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774" autoAdjust="0"/>
    <p:restoredTop sz="82738" autoAdjust="0"/>
  </p:normalViewPr>
  <p:slideViewPr>
    <p:cSldViewPr snapToGrid="0">
      <p:cViewPr>
        <p:scale>
          <a:sx n="75" d="100"/>
          <a:sy n="75" d="100"/>
        </p:scale>
        <p:origin x="300" y="-126"/>
      </p:cViewPr>
      <p:guideLst>
        <p:guide orient="horz" pos="2367"/>
        <p:guide pos="3727"/>
      </p:guideLst>
    </p:cSldViewPr>
  </p:slideViewPr>
  <p:outlineViewPr>
    <p:cViewPr>
      <p:scale>
        <a:sx n="33" d="100"/>
        <a:sy n="33" d="100"/>
      </p:scale>
      <p:origin x="0" y="38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90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8" Type="http://schemas.openxmlformats.org/officeDocument/2006/relationships/slide" Target="slides/slide14.xml"/><Relationship Id="rId13" Type="http://schemas.openxmlformats.org/officeDocument/2006/relationships/slide" Target="slides/slide9.xml"/><Relationship Id="rId3" Type="http://schemas.openxmlformats.org/officeDocument/2006/relationships/slideMaster" Target="slideMasters/slideMaster2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7" Type="http://schemas.openxmlformats.org/officeDocument/2006/relationships/slide" Target="slides/slide13.xml"/><Relationship Id="rId12" Type="http://schemas.openxmlformats.org/officeDocument/2006/relationships/slide" Target="slides/slide8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6" Type="http://schemas.openxmlformats.org/officeDocument/2006/relationships/slide" Target="slides/slide12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1" Type="http://schemas.openxmlformats.org/officeDocument/2006/relationships/slideMaster" Target="slideMasters/slideMaster1.xml"/><Relationship Id="rId24" Type="http://schemas.openxmlformats.org/officeDocument/2006/relationships/customXml" Target="../customXml/item3.xml"/><Relationship Id="rId5" Type="http://schemas.openxmlformats.org/officeDocument/2006/relationships/notesMaster" Target="notesMasters/notesMaster1.xml"/><Relationship Id="rId15" Type="http://schemas.openxmlformats.org/officeDocument/2006/relationships/slide" Target="slides/slide11.xml"/><Relationship Id="rId23" Type="http://schemas.openxmlformats.org/officeDocument/2006/relationships/customXml" Target="../customXml/item2.xml"/><Relationship Id="rId19" Type="http://schemas.openxmlformats.org/officeDocument/2006/relationships/presProps" Target="presProps.xml"/><Relationship Id="rId10" Type="http://schemas.openxmlformats.org/officeDocument/2006/relationships/slide" Target="slides/slide6.xml"/><Relationship Id="rId9" Type="http://schemas.openxmlformats.org/officeDocument/2006/relationships/slide" Target="slides/slide5.xml"/><Relationship Id="rId4" Type="http://schemas.openxmlformats.org/officeDocument/2006/relationships/slide" Target="slides/slide1.xml"/><Relationship Id="rId14" Type="http://schemas.openxmlformats.org/officeDocument/2006/relationships/slide" Target="slides/slide10.xml"/><Relationship Id="rId22" Type="http://schemas.openxmlformats.org/officeDocument/2006/relationships/customXml" Target="../customXml/item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oleObject" Target="file:///G:\2015&#24180;&#65288;0615&#65289;\&#23398;&#20064;\&#36164;&#26009;\&#20809;&#28304;&#25968;&#25454;\&#26631;&#20934;&#25968;&#25454;\CIE&#20809;&#35889;&#19977;&#21050;&#28608;&#20540;&#25968;&#25454;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590" b="1" i="0" u="none" strike="noStrike" kern="1200" baseline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t>CIE </a:t>
            </a:r>
            <a:r>
              <a:rPr lang="en-US" altLang="zh-CN"/>
              <a:t>Standard Colorimetric Observer</a:t>
            </a:r>
            <a:endParaRPr lang="en-US" altLang="zh-CN"/>
          </a:p>
          <a:p>
            <a:pPr defTabSz="914400">
              <a:defRPr lang="zh-CN" sz="1590" b="1" i="0" u="none" strike="noStrike" kern="1200" baseline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t>（2°</a:t>
            </a:r>
            <a:r>
              <a:rPr lang="en-US" altLang="zh-CN"/>
              <a:t>and </a:t>
            </a:r>
            <a:r>
              <a:t>10°）</a:t>
            </a:r>
            <a:endParaRPr sz="1590" b="1" i="0" u="none" strike="noStrike" baseline="0">
              <a:solidFill>
                <a:srgbClr val="00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c:rich>
      </c:tx>
      <c:layout>
        <c:manualLayout>
          <c:xMode val="edge"/>
          <c:yMode val="edge"/>
          <c:x val="0.255289788408464"/>
          <c:y val="0.0616130148840429"/>
        </c:manualLayout>
      </c:layout>
      <c:overlay val="0"/>
      <c:spPr>
        <a:noFill/>
        <a:ln w="3175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05981356829671"/>
          <c:y val="0.200305990232234"/>
          <c:w val="0.785310370311113"/>
          <c:h val="0.668698627861397"/>
        </c:manualLayout>
      </c:layout>
      <c:lineChart>
        <c:grouping val="standard"/>
        <c:varyColors val="0"/>
        <c:ser>
          <c:idx val="0"/>
          <c:order val="0"/>
          <c:tx>
            <c:strRef>
              <c:f>[CIE光谱三刺激值数据.xls]Sheet1!$B$1</c:f>
              <c:strCache>
                <c:ptCount val="1"/>
                <c:pt idx="0">
                  <c:v>x</c:v>
                </c:pt>
              </c:strCache>
            </c:strRef>
          </c:tx>
          <c:spPr>
            <a:ln w="25400" cap="rnd" cmpd="sng" algn="ctr">
              <a:solidFill>
                <a:srgbClr val="FF0000">
                  <a:alpha val="100000"/>
                </a:srgbClr>
              </a:solidFill>
              <a:prstDash val="sysDash"/>
              <a:round/>
            </a:ln>
          </c:spPr>
          <c:marker>
            <c:symbol val="none"/>
          </c:marker>
          <c:dLbls>
            <c:delete val="1"/>
          </c:dLbls>
          <c:cat>
            <c:numRef>
              <c:f>[CIE光谱三刺激值数据.xls]Sheet1!$A$2:$A$82</c:f>
              <c:numCache>
                <c:formatCode>General</c:formatCode>
                <c:ptCount val="81"/>
                <c:pt idx="0">
                  <c:v>380</c:v>
                </c:pt>
                <c:pt idx="1">
                  <c:v>385</c:v>
                </c:pt>
                <c:pt idx="2">
                  <c:v>390</c:v>
                </c:pt>
                <c:pt idx="3">
                  <c:v>395</c:v>
                </c:pt>
                <c:pt idx="4">
                  <c:v>400</c:v>
                </c:pt>
                <c:pt idx="5">
                  <c:v>405</c:v>
                </c:pt>
                <c:pt idx="6">
                  <c:v>410</c:v>
                </c:pt>
                <c:pt idx="7">
                  <c:v>415</c:v>
                </c:pt>
                <c:pt idx="8">
                  <c:v>420</c:v>
                </c:pt>
                <c:pt idx="9">
                  <c:v>425</c:v>
                </c:pt>
                <c:pt idx="10">
                  <c:v>430</c:v>
                </c:pt>
                <c:pt idx="11">
                  <c:v>435</c:v>
                </c:pt>
                <c:pt idx="12">
                  <c:v>440</c:v>
                </c:pt>
                <c:pt idx="13">
                  <c:v>445</c:v>
                </c:pt>
                <c:pt idx="14">
                  <c:v>450</c:v>
                </c:pt>
                <c:pt idx="15">
                  <c:v>455</c:v>
                </c:pt>
                <c:pt idx="16">
                  <c:v>460</c:v>
                </c:pt>
                <c:pt idx="17">
                  <c:v>465</c:v>
                </c:pt>
                <c:pt idx="18">
                  <c:v>470</c:v>
                </c:pt>
                <c:pt idx="19">
                  <c:v>475</c:v>
                </c:pt>
                <c:pt idx="20">
                  <c:v>480</c:v>
                </c:pt>
                <c:pt idx="21">
                  <c:v>485</c:v>
                </c:pt>
                <c:pt idx="22">
                  <c:v>490</c:v>
                </c:pt>
                <c:pt idx="23">
                  <c:v>495</c:v>
                </c:pt>
                <c:pt idx="24">
                  <c:v>500</c:v>
                </c:pt>
                <c:pt idx="25">
                  <c:v>505</c:v>
                </c:pt>
                <c:pt idx="26">
                  <c:v>510</c:v>
                </c:pt>
                <c:pt idx="27">
                  <c:v>515</c:v>
                </c:pt>
                <c:pt idx="28">
                  <c:v>520</c:v>
                </c:pt>
                <c:pt idx="29">
                  <c:v>525</c:v>
                </c:pt>
                <c:pt idx="30">
                  <c:v>530</c:v>
                </c:pt>
                <c:pt idx="31">
                  <c:v>535</c:v>
                </c:pt>
                <c:pt idx="32">
                  <c:v>540</c:v>
                </c:pt>
                <c:pt idx="33">
                  <c:v>545</c:v>
                </c:pt>
                <c:pt idx="34">
                  <c:v>550</c:v>
                </c:pt>
                <c:pt idx="35">
                  <c:v>555</c:v>
                </c:pt>
                <c:pt idx="36">
                  <c:v>560</c:v>
                </c:pt>
                <c:pt idx="37">
                  <c:v>565</c:v>
                </c:pt>
                <c:pt idx="38">
                  <c:v>570</c:v>
                </c:pt>
                <c:pt idx="39">
                  <c:v>575</c:v>
                </c:pt>
                <c:pt idx="40">
                  <c:v>580</c:v>
                </c:pt>
                <c:pt idx="41">
                  <c:v>585</c:v>
                </c:pt>
                <c:pt idx="42">
                  <c:v>590</c:v>
                </c:pt>
                <c:pt idx="43">
                  <c:v>595</c:v>
                </c:pt>
                <c:pt idx="44">
                  <c:v>600</c:v>
                </c:pt>
                <c:pt idx="45">
                  <c:v>605</c:v>
                </c:pt>
                <c:pt idx="46">
                  <c:v>610</c:v>
                </c:pt>
                <c:pt idx="47">
                  <c:v>615</c:v>
                </c:pt>
                <c:pt idx="48">
                  <c:v>620</c:v>
                </c:pt>
                <c:pt idx="49">
                  <c:v>625</c:v>
                </c:pt>
                <c:pt idx="50">
                  <c:v>630</c:v>
                </c:pt>
                <c:pt idx="51">
                  <c:v>635</c:v>
                </c:pt>
                <c:pt idx="52">
                  <c:v>640</c:v>
                </c:pt>
                <c:pt idx="53">
                  <c:v>645</c:v>
                </c:pt>
                <c:pt idx="54">
                  <c:v>650</c:v>
                </c:pt>
                <c:pt idx="55">
                  <c:v>655</c:v>
                </c:pt>
                <c:pt idx="56">
                  <c:v>660</c:v>
                </c:pt>
                <c:pt idx="57">
                  <c:v>665</c:v>
                </c:pt>
                <c:pt idx="58">
                  <c:v>670</c:v>
                </c:pt>
                <c:pt idx="59">
                  <c:v>675</c:v>
                </c:pt>
                <c:pt idx="60">
                  <c:v>680</c:v>
                </c:pt>
                <c:pt idx="61">
                  <c:v>685</c:v>
                </c:pt>
                <c:pt idx="62">
                  <c:v>690</c:v>
                </c:pt>
                <c:pt idx="63">
                  <c:v>695</c:v>
                </c:pt>
                <c:pt idx="64">
                  <c:v>700</c:v>
                </c:pt>
                <c:pt idx="65">
                  <c:v>705</c:v>
                </c:pt>
                <c:pt idx="66">
                  <c:v>710</c:v>
                </c:pt>
                <c:pt idx="67">
                  <c:v>715</c:v>
                </c:pt>
                <c:pt idx="68">
                  <c:v>720</c:v>
                </c:pt>
                <c:pt idx="69">
                  <c:v>725</c:v>
                </c:pt>
                <c:pt idx="70">
                  <c:v>730</c:v>
                </c:pt>
                <c:pt idx="71">
                  <c:v>735</c:v>
                </c:pt>
                <c:pt idx="72">
                  <c:v>740</c:v>
                </c:pt>
                <c:pt idx="73">
                  <c:v>745</c:v>
                </c:pt>
                <c:pt idx="74">
                  <c:v>750</c:v>
                </c:pt>
                <c:pt idx="75">
                  <c:v>755</c:v>
                </c:pt>
                <c:pt idx="76">
                  <c:v>760</c:v>
                </c:pt>
                <c:pt idx="77">
                  <c:v>765</c:v>
                </c:pt>
                <c:pt idx="78">
                  <c:v>770</c:v>
                </c:pt>
                <c:pt idx="79">
                  <c:v>775</c:v>
                </c:pt>
                <c:pt idx="80">
                  <c:v>780</c:v>
                </c:pt>
              </c:numCache>
            </c:numRef>
          </c:cat>
          <c:val>
            <c:numRef>
              <c:f>[CIE光谱三刺激值数据.xls]Sheet1!$B$2:$B$82</c:f>
              <c:numCache>
                <c:formatCode>General</c:formatCode>
                <c:ptCount val="81"/>
                <c:pt idx="0">
                  <c:v>0.001368</c:v>
                </c:pt>
                <c:pt idx="1">
                  <c:v>0.002236</c:v>
                </c:pt>
                <c:pt idx="2">
                  <c:v>0.00424300000000001</c:v>
                </c:pt>
                <c:pt idx="3">
                  <c:v>0.00765</c:v>
                </c:pt>
                <c:pt idx="4">
                  <c:v>0.01431</c:v>
                </c:pt>
                <c:pt idx="5">
                  <c:v>0.02319</c:v>
                </c:pt>
                <c:pt idx="6">
                  <c:v>0.04351</c:v>
                </c:pt>
                <c:pt idx="7">
                  <c:v>0.07763</c:v>
                </c:pt>
                <c:pt idx="8">
                  <c:v>0.13438</c:v>
                </c:pt>
                <c:pt idx="9">
                  <c:v>0.21477</c:v>
                </c:pt>
                <c:pt idx="10">
                  <c:v>0.2839</c:v>
                </c:pt>
                <c:pt idx="11">
                  <c:v>0.328500000000001</c:v>
                </c:pt>
                <c:pt idx="12">
                  <c:v>0.34828</c:v>
                </c:pt>
                <c:pt idx="13">
                  <c:v>0.34806</c:v>
                </c:pt>
                <c:pt idx="14">
                  <c:v>0.336200000000001</c:v>
                </c:pt>
                <c:pt idx="15">
                  <c:v>0.3187</c:v>
                </c:pt>
                <c:pt idx="16">
                  <c:v>0.290800000000001</c:v>
                </c:pt>
                <c:pt idx="17">
                  <c:v>0.2511</c:v>
                </c:pt>
                <c:pt idx="18">
                  <c:v>0.19536</c:v>
                </c:pt>
                <c:pt idx="19">
                  <c:v>0.1421</c:v>
                </c:pt>
                <c:pt idx="20">
                  <c:v>0.09564</c:v>
                </c:pt>
                <c:pt idx="21">
                  <c:v>0.05795</c:v>
                </c:pt>
                <c:pt idx="22">
                  <c:v>0.03201</c:v>
                </c:pt>
                <c:pt idx="23">
                  <c:v>0.0147</c:v>
                </c:pt>
                <c:pt idx="24">
                  <c:v>0.00490000000000003</c:v>
                </c:pt>
                <c:pt idx="25">
                  <c:v>0.0024</c:v>
                </c:pt>
                <c:pt idx="26">
                  <c:v>0.00930000000000005</c:v>
                </c:pt>
                <c:pt idx="27">
                  <c:v>0.0291</c:v>
                </c:pt>
                <c:pt idx="28">
                  <c:v>0.06327</c:v>
                </c:pt>
                <c:pt idx="29">
                  <c:v>0.1096</c:v>
                </c:pt>
                <c:pt idx="30">
                  <c:v>0.1635</c:v>
                </c:pt>
                <c:pt idx="31">
                  <c:v>0.22575</c:v>
                </c:pt>
                <c:pt idx="32">
                  <c:v>0.2904</c:v>
                </c:pt>
                <c:pt idx="33">
                  <c:v>0.3597</c:v>
                </c:pt>
                <c:pt idx="34">
                  <c:v>0.433450000000001</c:v>
                </c:pt>
                <c:pt idx="35">
                  <c:v>0.51205</c:v>
                </c:pt>
                <c:pt idx="36">
                  <c:v>0.5945</c:v>
                </c:pt>
                <c:pt idx="37">
                  <c:v>0.678400000000003</c:v>
                </c:pt>
                <c:pt idx="38">
                  <c:v>0.762100000000003</c:v>
                </c:pt>
                <c:pt idx="39">
                  <c:v>0.8425</c:v>
                </c:pt>
                <c:pt idx="40">
                  <c:v>0.9163</c:v>
                </c:pt>
                <c:pt idx="41">
                  <c:v>0.978600000000004</c:v>
                </c:pt>
                <c:pt idx="42">
                  <c:v>1.0263</c:v>
                </c:pt>
                <c:pt idx="43">
                  <c:v>1.0567</c:v>
                </c:pt>
                <c:pt idx="44">
                  <c:v>1.0622</c:v>
                </c:pt>
                <c:pt idx="45">
                  <c:v>1.0456</c:v>
                </c:pt>
                <c:pt idx="46">
                  <c:v>1.0026</c:v>
                </c:pt>
                <c:pt idx="47">
                  <c:v>0.9384</c:v>
                </c:pt>
                <c:pt idx="48">
                  <c:v>0.85445</c:v>
                </c:pt>
                <c:pt idx="49">
                  <c:v>0.751400000000002</c:v>
                </c:pt>
                <c:pt idx="50">
                  <c:v>0.642400000000002</c:v>
                </c:pt>
                <c:pt idx="51">
                  <c:v>0.5419</c:v>
                </c:pt>
                <c:pt idx="52">
                  <c:v>0.4479</c:v>
                </c:pt>
                <c:pt idx="53">
                  <c:v>0.360800000000001</c:v>
                </c:pt>
                <c:pt idx="54">
                  <c:v>0.2835</c:v>
                </c:pt>
                <c:pt idx="55">
                  <c:v>0.218700000000001</c:v>
                </c:pt>
                <c:pt idx="56">
                  <c:v>0.1649</c:v>
                </c:pt>
                <c:pt idx="57">
                  <c:v>0.1212</c:v>
                </c:pt>
                <c:pt idx="58">
                  <c:v>0.0874</c:v>
                </c:pt>
                <c:pt idx="59">
                  <c:v>0.0636</c:v>
                </c:pt>
                <c:pt idx="60">
                  <c:v>0.04677</c:v>
                </c:pt>
                <c:pt idx="61">
                  <c:v>0.0329</c:v>
                </c:pt>
                <c:pt idx="62">
                  <c:v>0.0227</c:v>
                </c:pt>
                <c:pt idx="63">
                  <c:v>0.01584</c:v>
                </c:pt>
                <c:pt idx="64">
                  <c:v>0.011359</c:v>
                </c:pt>
                <c:pt idx="65">
                  <c:v>0.008111</c:v>
                </c:pt>
                <c:pt idx="66">
                  <c:v>0.00579000000000001</c:v>
                </c:pt>
                <c:pt idx="67">
                  <c:v>0.004109</c:v>
                </c:pt>
                <c:pt idx="68">
                  <c:v>0.002899</c:v>
                </c:pt>
                <c:pt idx="69">
                  <c:v>0.00204900000000001</c:v>
                </c:pt>
                <c:pt idx="70">
                  <c:v>0.00144</c:v>
                </c:pt>
                <c:pt idx="71">
                  <c:v>0.001</c:v>
                </c:pt>
                <c:pt idx="72">
                  <c:v>0.000690000000000005</c:v>
                </c:pt>
                <c:pt idx="73">
                  <c:v>0.000476</c:v>
                </c:pt>
                <c:pt idx="74">
                  <c:v>0.000332000000000002</c:v>
                </c:pt>
                <c:pt idx="75">
                  <c:v>0.000235</c:v>
                </c:pt>
                <c:pt idx="76">
                  <c:v>0.000166000000000001</c:v>
                </c:pt>
                <c:pt idx="77">
                  <c:v>0.000117000000000001</c:v>
                </c:pt>
                <c:pt idx="78">
                  <c:v>8.3000000000001e-5</c:v>
                </c:pt>
                <c:pt idx="79">
                  <c:v>5.90000000000006e-5</c:v>
                </c:pt>
                <c:pt idx="80">
                  <c:v>4.20000000000004e-5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[CIE光谱三刺激值数据.xls]Sheet1!$C$1</c:f>
              <c:strCache>
                <c:ptCount val="1"/>
                <c:pt idx="0">
                  <c:v>y</c:v>
                </c:pt>
              </c:strCache>
            </c:strRef>
          </c:tx>
          <c:spPr>
            <a:ln w="25400" cap="rnd" cmpd="sng" algn="ctr">
              <a:solidFill>
                <a:srgbClr val="00FF00">
                  <a:alpha val="100000"/>
                </a:srgbClr>
              </a:solidFill>
              <a:prstDash val="sysDash"/>
              <a:round/>
            </a:ln>
          </c:spPr>
          <c:marker>
            <c:symbol val="circle"/>
            <c:size val="5"/>
            <c:spPr>
              <a:noFill/>
              <a:ln w="6350" cap="flat" cmpd="sng" algn="ctr">
                <a:noFill/>
                <a:prstDash val="solid"/>
                <a:round/>
              </a:ln>
            </c:spPr>
          </c:marker>
          <c:dLbls>
            <c:delete val="1"/>
          </c:dLbls>
          <c:cat>
            <c:numRef>
              <c:f>[CIE光谱三刺激值数据.xls]Sheet1!$A$2:$A$82</c:f>
              <c:numCache>
                <c:formatCode>General</c:formatCode>
                <c:ptCount val="81"/>
                <c:pt idx="0">
                  <c:v>380</c:v>
                </c:pt>
                <c:pt idx="1">
                  <c:v>385</c:v>
                </c:pt>
                <c:pt idx="2">
                  <c:v>390</c:v>
                </c:pt>
                <c:pt idx="3">
                  <c:v>395</c:v>
                </c:pt>
                <c:pt idx="4">
                  <c:v>400</c:v>
                </c:pt>
                <c:pt idx="5">
                  <c:v>405</c:v>
                </c:pt>
                <c:pt idx="6">
                  <c:v>410</c:v>
                </c:pt>
                <c:pt idx="7">
                  <c:v>415</c:v>
                </c:pt>
                <c:pt idx="8">
                  <c:v>420</c:v>
                </c:pt>
                <c:pt idx="9">
                  <c:v>425</c:v>
                </c:pt>
                <c:pt idx="10">
                  <c:v>430</c:v>
                </c:pt>
                <c:pt idx="11">
                  <c:v>435</c:v>
                </c:pt>
                <c:pt idx="12">
                  <c:v>440</c:v>
                </c:pt>
                <c:pt idx="13">
                  <c:v>445</c:v>
                </c:pt>
                <c:pt idx="14">
                  <c:v>450</c:v>
                </c:pt>
                <c:pt idx="15">
                  <c:v>455</c:v>
                </c:pt>
                <c:pt idx="16">
                  <c:v>460</c:v>
                </c:pt>
                <c:pt idx="17">
                  <c:v>465</c:v>
                </c:pt>
                <c:pt idx="18">
                  <c:v>470</c:v>
                </c:pt>
                <c:pt idx="19">
                  <c:v>475</c:v>
                </c:pt>
                <c:pt idx="20">
                  <c:v>480</c:v>
                </c:pt>
                <c:pt idx="21">
                  <c:v>485</c:v>
                </c:pt>
                <c:pt idx="22">
                  <c:v>490</c:v>
                </c:pt>
                <c:pt idx="23">
                  <c:v>495</c:v>
                </c:pt>
                <c:pt idx="24">
                  <c:v>500</c:v>
                </c:pt>
                <c:pt idx="25">
                  <c:v>505</c:v>
                </c:pt>
                <c:pt idx="26">
                  <c:v>510</c:v>
                </c:pt>
                <c:pt idx="27">
                  <c:v>515</c:v>
                </c:pt>
                <c:pt idx="28">
                  <c:v>520</c:v>
                </c:pt>
                <c:pt idx="29">
                  <c:v>525</c:v>
                </c:pt>
                <c:pt idx="30">
                  <c:v>530</c:v>
                </c:pt>
                <c:pt idx="31">
                  <c:v>535</c:v>
                </c:pt>
                <c:pt idx="32">
                  <c:v>540</c:v>
                </c:pt>
                <c:pt idx="33">
                  <c:v>545</c:v>
                </c:pt>
                <c:pt idx="34">
                  <c:v>550</c:v>
                </c:pt>
                <c:pt idx="35">
                  <c:v>555</c:v>
                </c:pt>
                <c:pt idx="36">
                  <c:v>560</c:v>
                </c:pt>
                <c:pt idx="37">
                  <c:v>565</c:v>
                </c:pt>
                <c:pt idx="38">
                  <c:v>570</c:v>
                </c:pt>
                <c:pt idx="39">
                  <c:v>575</c:v>
                </c:pt>
                <c:pt idx="40">
                  <c:v>580</c:v>
                </c:pt>
                <c:pt idx="41">
                  <c:v>585</c:v>
                </c:pt>
                <c:pt idx="42">
                  <c:v>590</c:v>
                </c:pt>
                <c:pt idx="43">
                  <c:v>595</c:v>
                </c:pt>
                <c:pt idx="44">
                  <c:v>600</c:v>
                </c:pt>
                <c:pt idx="45">
                  <c:v>605</c:v>
                </c:pt>
                <c:pt idx="46">
                  <c:v>610</c:v>
                </c:pt>
                <c:pt idx="47">
                  <c:v>615</c:v>
                </c:pt>
                <c:pt idx="48">
                  <c:v>620</c:v>
                </c:pt>
                <c:pt idx="49">
                  <c:v>625</c:v>
                </c:pt>
                <c:pt idx="50">
                  <c:v>630</c:v>
                </c:pt>
                <c:pt idx="51">
                  <c:v>635</c:v>
                </c:pt>
                <c:pt idx="52">
                  <c:v>640</c:v>
                </c:pt>
                <c:pt idx="53">
                  <c:v>645</c:v>
                </c:pt>
                <c:pt idx="54">
                  <c:v>650</c:v>
                </c:pt>
                <c:pt idx="55">
                  <c:v>655</c:v>
                </c:pt>
                <c:pt idx="56">
                  <c:v>660</c:v>
                </c:pt>
                <c:pt idx="57">
                  <c:v>665</c:v>
                </c:pt>
                <c:pt idx="58">
                  <c:v>670</c:v>
                </c:pt>
                <c:pt idx="59">
                  <c:v>675</c:v>
                </c:pt>
                <c:pt idx="60">
                  <c:v>680</c:v>
                </c:pt>
                <c:pt idx="61">
                  <c:v>685</c:v>
                </c:pt>
                <c:pt idx="62">
                  <c:v>690</c:v>
                </c:pt>
                <c:pt idx="63">
                  <c:v>695</c:v>
                </c:pt>
                <c:pt idx="64">
                  <c:v>700</c:v>
                </c:pt>
                <c:pt idx="65">
                  <c:v>705</c:v>
                </c:pt>
                <c:pt idx="66">
                  <c:v>710</c:v>
                </c:pt>
                <c:pt idx="67">
                  <c:v>715</c:v>
                </c:pt>
                <c:pt idx="68">
                  <c:v>720</c:v>
                </c:pt>
                <c:pt idx="69">
                  <c:v>725</c:v>
                </c:pt>
                <c:pt idx="70">
                  <c:v>730</c:v>
                </c:pt>
                <c:pt idx="71">
                  <c:v>735</c:v>
                </c:pt>
                <c:pt idx="72">
                  <c:v>740</c:v>
                </c:pt>
                <c:pt idx="73">
                  <c:v>745</c:v>
                </c:pt>
                <c:pt idx="74">
                  <c:v>750</c:v>
                </c:pt>
                <c:pt idx="75">
                  <c:v>755</c:v>
                </c:pt>
                <c:pt idx="76">
                  <c:v>760</c:v>
                </c:pt>
                <c:pt idx="77">
                  <c:v>765</c:v>
                </c:pt>
                <c:pt idx="78">
                  <c:v>770</c:v>
                </c:pt>
                <c:pt idx="79">
                  <c:v>775</c:v>
                </c:pt>
                <c:pt idx="80">
                  <c:v>780</c:v>
                </c:pt>
              </c:numCache>
            </c:numRef>
          </c:cat>
          <c:val>
            <c:numRef>
              <c:f>[CIE光谱三刺激值数据.xls]Sheet1!$C$2:$C$82</c:f>
              <c:numCache>
                <c:formatCode>General</c:formatCode>
                <c:ptCount val="81"/>
                <c:pt idx="0">
                  <c:v>3.90000000000003e-5</c:v>
                </c:pt>
                <c:pt idx="1">
                  <c:v>6.40000000000007e-5</c:v>
                </c:pt>
                <c:pt idx="2">
                  <c:v>0.00012</c:v>
                </c:pt>
                <c:pt idx="3">
                  <c:v>0.000217</c:v>
                </c:pt>
                <c:pt idx="4">
                  <c:v>0.000396000000000002</c:v>
                </c:pt>
                <c:pt idx="5">
                  <c:v>0.000640000000000005</c:v>
                </c:pt>
                <c:pt idx="6">
                  <c:v>0.00121</c:v>
                </c:pt>
                <c:pt idx="7">
                  <c:v>0.00218000000000001</c:v>
                </c:pt>
                <c:pt idx="8">
                  <c:v>0.00400000000000001</c:v>
                </c:pt>
                <c:pt idx="9">
                  <c:v>0.00730000000000001</c:v>
                </c:pt>
                <c:pt idx="10">
                  <c:v>0.0116</c:v>
                </c:pt>
                <c:pt idx="11">
                  <c:v>0.0168400000000001</c:v>
                </c:pt>
                <c:pt idx="12">
                  <c:v>0.023</c:v>
                </c:pt>
                <c:pt idx="13">
                  <c:v>0.0298</c:v>
                </c:pt>
                <c:pt idx="14">
                  <c:v>0.038</c:v>
                </c:pt>
                <c:pt idx="15">
                  <c:v>0.048</c:v>
                </c:pt>
                <c:pt idx="16">
                  <c:v>0.06</c:v>
                </c:pt>
                <c:pt idx="17">
                  <c:v>0.0739</c:v>
                </c:pt>
                <c:pt idx="18">
                  <c:v>0.09098</c:v>
                </c:pt>
                <c:pt idx="19">
                  <c:v>0.1126</c:v>
                </c:pt>
                <c:pt idx="20">
                  <c:v>0.13902</c:v>
                </c:pt>
                <c:pt idx="21">
                  <c:v>0.1693</c:v>
                </c:pt>
                <c:pt idx="22">
                  <c:v>0.20802</c:v>
                </c:pt>
                <c:pt idx="23">
                  <c:v>0.2586</c:v>
                </c:pt>
                <c:pt idx="24">
                  <c:v>0.323000000000001</c:v>
                </c:pt>
                <c:pt idx="25">
                  <c:v>0.4073</c:v>
                </c:pt>
                <c:pt idx="26">
                  <c:v>0.503</c:v>
                </c:pt>
                <c:pt idx="27">
                  <c:v>0.608200000000002</c:v>
                </c:pt>
                <c:pt idx="28">
                  <c:v>0.710000000000002</c:v>
                </c:pt>
                <c:pt idx="29">
                  <c:v>0.7932</c:v>
                </c:pt>
                <c:pt idx="30">
                  <c:v>0.862000000000002</c:v>
                </c:pt>
                <c:pt idx="31">
                  <c:v>0.91485</c:v>
                </c:pt>
                <c:pt idx="32">
                  <c:v>0.954000000000002</c:v>
                </c:pt>
                <c:pt idx="33">
                  <c:v>0.9803</c:v>
                </c:pt>
                <c:pt idx="34">
                  <c:v>0.99495</c:v>
                </c:pt>
                <c:pt idx="35">
                  <c:v>1</c:v>
                </c:pt>
                <c:pt idx="36">
                  <c:v>0.995</c:v>
                </c:pt>
                <c:pt idx="37">
                  <c:v>0.978600000000004</c:v>
                </c:pt>
                <c:pt idx="38">
                  <c:v>0.952000000000002</c:v>
                </c:pt>
                <c:pt idx="39">
                  <c:v>0.9154</c:v>
                </c:pt>
                <c:pt idx="40">
                  <c:v>0.870000000000003</c:v>
                </c:pt>
                <c:pt idx="41">
                  <c:v>0.8163</c:v>
                </c:pt>
                <c:pt idx="42">
                  <c:v>0.757000000000003</c:v>
                </c:pt>
                <c:pt idx="43">
                  <c:v>0.694900000000002</c:v>
                </c:pt>
                <c:pt idx="44">
                  <c:v>0.631000000000003</c:v>
                </c:pt>
                <c:pt idx="45">
                  <c:v>0.566800000000002</c:v>
                </c:pt>
                <c:pt idx="46">
                  <c:v>0.503</c:v>
                </c:pt>
                <c:pt idx="47">
                  <c:v>0.4412</c:v>
                </c:pt>
                <c:pt idx="48">
                  <c:v>0.381000000000001</c:v>
                </c:pt>
                <c:pt idx="49">
                  <c:v>0.321000000000001</c:v>
                </c:pt>
                <c:pt idx="50">
                  <c:v>0.265</c:v>
                </c:pt>
                <c:pt idx="51">
                  <c:v>0.217</c:v>
                </c:pt>
                <c:pt idx="52">
                  <c:v>0.175</c:v>
                </c:pt>
                <c:pt idx="53">
                  <c:v>0.1382</c:v>
                </c:pt>
                <c:pt idx="54">
                  <c:v>0.107</c:v>
                </c:pt>
                <c:pt idx="55">
                  <c:v>0.0816</c:v>
                </c:pt>
                <c:pt idx="56">
                  <c:v>0.061</c:v>
                </c:pt>
                <c:pt idx="57">
                  <c:v>0.04458</c:v>
                </c:pt>
                <c:pt idx="58">
                  <c:v>0.032</c:v>
                </c:pt>
                <c:pt idx="59">
                  <c:v>0.0232</c:v>
                </c:pt>
                <c:pt idx="60">
                  <c:v>0.017</c:v>
                </c:pt>
                <c:pt idx="61">
                  <c:v>0.0119200000000001</c:v>
                </c:pt>
                <c:pt idx="62">
                  <c:v>0.00821</c:v>
                </c:pt>
                <c:pt idx="63">
                  <c:v>0.005723</c:v>
                </c:pt>
                <c:pt idx="64">
                  <c:v>0.004102</c:v>
                </c:pt>
                <c:pt idx="65">
                  <c:v>0.002929</c:v>
                </c:pt>
                <c:pt idx="66">
                  <c:v>0.002091</c:v>
                </c:pt>
                <c:pt idx="67">
                  <c:v>0.001484</c:v>
                </c:pt>
                <c:pt idx="68">
                  <c:v>0.001047</c:v>
                </c:pt>
                <c:pt idx="69">
                  <c:v>0.000740000000000005</c:v>
                </c:pt>
                <c:pt idx="70">
                  <c:v>0.000520000000000004</c:v>
                </c:pt>
                <c:pt idx="71">
                  <c:v>0.000361000000000002</c:v>
                </c:pt>
                <c:pt idx="72">
                  <c:v>0.000249</c:v>
                </c:pt>
                <c:pt idx="73">
                  <c:v>0.000172000000000001</c:v>
                </c:pt>
                <c:pt idx="74">
                  <c:v>0.00012</c:v>
                </c:pt>
                <c:pt idx="75">
                  <c:v>8.50000000000008e-5</c:v>
                </c:pt>
                <c:pt idx="76">
                  <c:v>6.00000000000005e-5</c:v>
                </c:pt>
                <c:pt idx="77">
                  <c:v>4.20000000000004e-5</c:v>
                </c:pt>
                <c:pt idx="78">
                  <c:v>3.00000000000002e-5</c:v>
                </c:pt>
                <c:pt idx="79">
                  <c:v>2.10000000000002e-5</c:v>
                </c:pt>
                <c:pt idx="80">
                  <c:v>1.50000000000001e-5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[CIE光谱三刺激值数据.xls]Sheet1!$D$1</c:f>
              <c:strCache>
                <c:ptCount val="1"/>
                <c:pt idx="0">
                  <c:v>z</c:v>
                </c:pt>
              </c:strCache>
            </c:strRef>
          </c:tx>
          <c:spPr>
            <a:ln w="25400" cap="rnd" cmpd="sng" algn="ctr">
              <a:solidFill>
                <a:srgbClr val="0000FF">
                  <a:alpha val="100000"/>
                </a:srgbClr>
              </a:solidFill>
              <a:prstDash val="sysDash"/>
              <a:round/>
            </a:ln>
          </c:spPr>
          <c:marker>
            <c:symbol val="triangle"/>
            <c:size val="5"/>
            <c:spPr>
              <a:noFill/>
              <a:ln w="6350" cap="flat" cmpd="sng" algn="ctr">
                <a:noFill/>
                <a:prstDash val="solid"/>
                <a:round/>
              </a:ln>
            </c:spPr>
          </c:marker>
          <c:dLbls>
            <c:delete val="1"/>
          </c:dLbls>
          <c:cat>
            <c:numRef>
              <c:f>[CIE光谱三刺激值数据.xls]Sheet1!$A$2:$A$82</c:f>
              <c:numCache>
                <c:formatCode>General</c:formatCode>
                <c:ptCount val="81"/>
                <c:pt idx="0">
                  <c:v>380</c:v>
                </c:pt>
                <c:pt idx="1">
                  <c:v>385</c:v>
                </c:pt>
                <c:pt idx="2">
                  <c:v>390</c:v>
                </c:pt>
                <c:pt idx="3">
                  <c:v>395</c:v>
                </c:pt>
                <c:pt idx="4">
                  <c:v>400</c:v>
                </c:pt>
                <c:pt idx="5">
                  <c:v>405</c:v>
                </c:pt>
                <c:pt idx="6">
                  <c:v>410</c:v>
                </c:pt>
                <c:pt idx="7">
                  <c:v>415</c:v>
                </c:pt>
                <c:pt idx="8">
                  <c:v>420</c:v>
                </c:pt>
                <c:pt idx="9">
                  <c:v>425</c:v>
                </c:pt>
                <c:pt idx="10">
                  <c:v>430</c:v>
                </c:pt>
                <c:pt idx="11">
                  <c:v>435</c:v>
                </c:pt>
                <c:pt idx="12">
                  <c:v>440</c:v>
                </c:pt>
                <c:pt idx="13">
                  <c:v>445</c:v>
                </c:pt>
                <c:pt idx="14">
                  <c:v>450</c:v>
                </c:pt>
                <c:pt idx="15">
                  <c:v>455</c:v>
                </c:pt>
                <c:pt idx="16">
                  <c:v>460</c:v>
                </c:pt>
                <c:pt idx="17">
                  <c:v>465</c:v>
                </c:pt>
                <c:pt idx="18">
                  <c:v>470</c:v>
                </c:pt>
                <c:pt idx="19">
                  <c:v>475</c:v>
                </c:pt>
                <c:pt idx="20">
                  <c:v>480</c:v>
                </c:pt>
                <c:pt idx="21">
                  <c:v>485</c:v>
                </c:pt>
                <c:pt idx="22">
                  <c:v>490</c:v>
                </c:pt>
                <c:pt idx="23">
                  <c:v>495</c:v>
                </c:pt>
                <c:pt idx="24">
                  <c:v>500</c:v>
                </c:pt>
                <c:pt idx="25">
                  <c:v>505</c:v>
                </c:pt>
                <c:pt idx="26">
                  <c:v>510</c:v>
                </c:pt>
                <c:pt idx="27">
                  <c:v>515</c:v>
                </c:pt>
                <c:pt idx="28">
                  <c:v>520</c:v>
                </c:pt>
                <c:pt idx="29">
                  <c:v>525</c:v>
                </c:pt>
                <c:pt idx="30">
                  <c:v>530</c:v>
                </c:pt>
                <c:pt idx="31">
                  <c:v>535</c:v>
                </c:pt>
                <c:pt idx="32">
                  <c:v>540</c:v>
                </c:pt>
                <c:pt idx="33">
                  <c:v>545</c:v>
                </c:pt>
                <c:pt idx="34">
                  <c:v>550</c:v>
                </c:pt>
                <c:pt idx="35">
                  <c:v>555</c:v>
                </c:pt>
                <c:pt idx="36">
                  <c:v>560</c:v>
                </c:pt>
                <c:pt idx="37">
                  <c:v>565</c:v>
                </c:pt>
                <c:pt idx="38">
                  <c:v>570</c:v>
                </c:pt>
                <c:pt idx="39">
                  <c:v>575</c:v>
                </c:pt>
                <c:pt idx="40">
                  <c:v>580</c:v>
                </c:pt>
                <c:pt idx="41">
                  <c:v>585</c:v>
                </c:pt>
                <c:pt idx="42">
                  <c:v>590</c:v>
                </c:pt>
                <c:pt idx="43">
                  <c:v>595</c:v>
                </c:pt>
                <c:pt idx="44">
                  <c:v>600</c:v>
                </c:pt>
                <c:pt idx="45">
                  <c:v>605</c:v>
                </c:pt>
                <c:pt idx="46">
                  <c:v>610</c:v>
                </c:pt>
                <c:pt idx="47">
                  <c:v>615</c:v>
                </c:pt>
                <c:pt idx="48">
                  <c:v>620</c:v>
                </c:pt>
                <c:pt idx="49">
                  <c:v>625</c:v>
                </c:pt>
                <c:pt idx="50">
                  <c:v>630</c:v>
                </c:pt>
                <c:pt idx="51">
                  <c:v>635</c:v>
                </c:pt>
                <c:pt idx="52">
                  <c:v>640</c:v>
                </c:pt>
                <c:pt idx="53">
                  <c:v>645</c:v>
                </c:pt>
                <c:pt idx="54">
                  <c:v>650</c:v>
                </c:pt>
                <c:pt idx="55">
                  <c:v>655</c:v>
                </c:pt>
                <c:pt idx="56">
                  <c:v>660</c:v>
                </c:pt>
                <c:pt idx="57">
                  <c:v>665</c:v>
                </c:pt>
                <c:pt idx="58">
                  <c:v>670</c:v>
                </c:pt>
                <c:pt idx="59">
                  <c:v>675</c:v>
                </c:pt>
                <c:pt idx="60">
                  <c:v>680</c:v>
                </c:pt>
                <c:pt idx="61">
                  <c:v>685</c:v>
                </c:pt>
                <c:pt idx="62">
                  <c:v>690</c:v>
                </c:pt>
                <c:pt idx="63">
                  <c:v>695</c:v>
                </c:pt>
                <c:pt idx="64">
                  <c:v>700</c:v>
                </c:pt>
                <c:pt idx="65">
                  <c:v>705</c:v>
                </c:pt>
                <c:pt idx="66">
                  <c:v>710</c:v>
                </c:pt>
                <c:pt idx="67">
                  <c:v>715</c:v>
                </c:pt>
                <c:pt idx="68">
                  <c:v>720</c:v>
                </c:pt>
                <c:pt idx="69">
                  <c:v>725</c:v>
                </c:pt>
                <c:pt idx="70">
                  <c:v>730</c:v>
                </c:pt>
                <c:pt idx="71">
                  <c:v>735</c:v>
                </c:pt>
                <c:pt idx="72">
                  <c:v>740</c:v>
                </c:pt>
                <c:pt idx="73">
                  <c:v>745</c:v>
                </c:pt>
                <c:pt idx="74">
                  <c:v>750</c:v>
                </c:pt>
                <c:pt idx="75">
                  <c:v>755</c:v>
                </c:pt>
                <c:pt idx="76">
                  <c:v>760</c:v>
                </c:pt>
                <c:pt idx="77">
                  <c:v>765</c:v>
                </c:pt>
                <c:pt idx="78">
                  <c:v>770</c:v>
                </c:pt>
                <c:pt idx="79">
                  <c:v>775</c:v>
                </c:pt>
                <c:pt idx="80">
                  <c:v>780</c:v>
                </c:pt>
              </c:numCache>
            </c:numRef>
          </c:cat>
          <c:val>
            <c:numRef>
              <c:f>[CIE光谱三刺激值数据.xls]Sheet1!$D$2:$D$82</c:f>
              <c:numCache>
                <c:formatCode>General</c:formatCode>
                <c:ptCount val="81"/>
                <c:pt idx="0">
                  <c:v>0.00645000000000003</c:v>
                </c:pt>
                <c:pt idx="1">
                  <c:v>0.01055</c:v>
                </c:pt>
                <c:pt idx="2">
                  <c:v>0.0205</c:v>
                </c:pt>
                <c:pt idx="3">
                  <c:v>0.03621</c:v>
                </c:pt>
                <c:pt idx="4">
                  <c:v>0.06785</c:v>
                </c:pt>
                <c:pt idx="5">
                  <c:v>0.1102</c:v>
                </c:pt>
                <c:pt idx="6">
                  <c:v>0.2074</c:v>
                </c:pt>
                <c:pt idx="7">
                  <c:v>0.371300000000001</c:v>
                </c:pt>
                <c:pt idx="8">
                  <c:v>0.645600000000006</c:v>
                </c:pt>
                <c:pt idx="9">
                  <c:v>1.03905</c:v>
                </c:pt>
                <c:pt idx="10">
                  <c:v>1.3856</c:v>
                </c:pt>
                <c:pt idx="11">
                  <c:v>1.62296</c:v>
                </c:pt>
                <c:pt idx="12">
                  <c:v>1.74706</c:v>
                </c:pt>
                <c:pt idx="13">
                  <c:v>1.7826</c:v>
                </c:pt>
                <c:pt idx="14">
                  <c:v>1.77211</c:v>
                </c:pt>
                <c:pt idx="15">
                  <c:v>1.7441</c:v>
                </c:pt>
                <c:pt idx="16">
                  <c:v>1.692</c:v>
                </c:pt>
                <c:pt idx="17">
                  <c:v>1.5281</c:v>
                </c:pt>
                <c:pt idx="18">
                  <c:v>1.28764</c:v>
                </c:pt>
                <c:pt idx="19">
                  <c:v>1.0419</c:v>
                </c:pt>
                <c:pt idx="20">
                  <c:v>0.812950000000002</c:v>
                </c:pt>
                <c:pt idx="21">
                  <c:v>0.616200000000002</c:v>
                </c:pt>
                <c:pt idx="22">
                  <c:v>0.46518</c:v>
                </c:pt>
                <c:pt idx="23">
                  <c:v>0.353300000000001</c:v>
                </c:pt>
                <c:pt idx="24">
                  <c:v>0.272</c:v>
                </c:pt>
                <c:pt idx="25">
                  <c:v>0.2123</c:v>
                </c:pt>
                <c:pt idx="26">
                  <c:v>0.158200000000001</c:v>
                </c:pt>
                <c:pt idx="27">
                  <c:v>0.1117</c:v>
                </c:pt>
                <c:pt idx="28">
                  <c:v>0.07825</c:v>
                </c:pt>
                <c:pt idx="29">
                  <c:v>0.05725</c:v>
                </c:pt>
                <c:pt idx="30">
                  <c:v>0.04216</c:v>
                </c:pt>
                <c:pt idx="31">
                  <c:v>0.02984</c:v>
                </c:pt>
                <c:pt idx="32">
                  <c:v>0.0203</c:v>
                </c:pt>
                <c:pt idx="33">
                  <c:v>0.0134</c:v>
                </c:pt>
                <c:pt idx="34">
                  <c:v>0.00875</c:v>
                </c:pt>
                <c:pt idx="35">
                  <c:v>0.00575</c:v>
                </c:pt>
                <c:pt idx="36">
                  <c:v>0.00390000000000001</c:v>
                </c:pt>
                <c:pt idx="37">
                  <c:v>0.00275</c:v>
                </c:pt>
                <c:pt idx="38">
                  <c:v>0.0021</c:v>
                </c:pt>
                <c:pt idx="39">
                  <c:v>0.00180000000000001</c:v>
                </c:pt>
                <c:pt idx="40">
                  <c:v>0.00165000000000001</c:v>
                </c:pt>
                <c:pt idx="41">
                  <c:v>0.0014</c:v>
                </c:pt>
                <c:pt idx="42">
                  <c:v>0.0011</c:v>
                </c:pt>
                <c:pt idx="43">
                  <c:v>0.001</c:v>
                </c:pt>
                <c:pt idx="44">
                  <c:v>0.000800000000000005</c:v>
                </c:pt>
                <c:pt idx="45">
                  <c:v>0.000600000000000004</c:v>
                </c:pt>
                <c:pt idx="46">
                  <c:v>0.000340000000000001</c:v>
                </c:pt>
                <c:pt idx="47">
                  <c:v>0.000240000000000001</c:v>
                </c:pt>
                <c:pt idx="48">
                  <c:v>0.000190000000000001</c:v>
                </c:pt>
                <c:pt idx="49">
                  <c:v>0.0001</c:v>
                </c:pt>
                <c:pt idx="50">
                  <c:v>5.00000000000004e-5</c:v>
                </c:pt>
                <c:pt idx="51">
                  <c:v>3.00000000000002e-5</c:v>
                </c:pt>
                <c:pt idx="52">
                  <c:v>2.00000000000002e-5</c:v>
                </c:pt>
                <c:pt idx="53">
                  <c:v>1e-5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[CIE光谱三刺激值数据.xls]Sheet1!$E$1</c:f>
              <c:strCache>
                <c:ptCount val="1"/>
                <c:pt idx="0">
                  <c:v>x10</c:v>
                </c:pt>
              </c:strCache>
            </c:strRef>
          </c:tx>
          <c:spPr>
            <a:ln w="25400" cap="rnd" cmpd="sng" algn="ctr">
              <a:solidFill>
                <a:srgbClr val="FF0000">
                  <a:alpha val="100000"/>
                </a:srgbClr>
              </a:solidFill>
              <a:prstDash val="solid"/>
              <a:round/>
            </a:ln>
          </c:spPr>
          <c:marker>
            <c:symbol val="none"/>
          </c:marker>
          <c:dLbls>
            <c:delete val="1"/>
          </c:dLbls>
          <c:cat>
            <c:numRef>
              <c:f>[CIE光谱三刺激值数据.xls]Sheet1!$A$2:$A$82</c:f>
              <c:numCache>
                <c:formatCode>General</c:formatCode>
                <c:ptCount val="81"/>
                <c:pt idx="0">
                  <c:v>380</c:v>
                </c:pt>
                <c:pt idx="1">
                  <c:v>385</c:v>
                </c:pt>
                <c:pt idx="2">
                  <c:v>390</c:v>
                </c:pt>
                <c:pt idx="3">
                  <c:v>395</c:v>
                </c:pt>
                <c:pt idx="4">
                  <c:v>400</c:v>
                </c:pt>
                <c:pt idx="5">
                  <c:v>405</c:v>
                </c:pt>
                <c:pt idx="6">
                  <c:v>410</c:v>
                </c:pt>
                <c:pt idx="7">
                  <c:v>415</c:v>
                </c:pt>
                <c:pt idx="8">
                  <c:v>420</c:v>
                </c:pt>
                <c:pt idx="9">
                  <c:v>425</c:v>
                </c:pt>
                <c:pt idx="10">
                  <c:v>430</c:v>
                </c:pt>
                <c:pt idx="11">
                  <c:v>435</c:v>
                </c:pt>
                <c:pt idx="12">
                  <c:v>440</c:v>
                </c:pt>
                <c:pt idx="13">
                  <c:v>445</c:v>
                </c:pt>
                <c:pt idx="14">
                  <c:v>450</c:v>
                </c:pt>
                <c:pt idx="15">
                  <c:v>455</c:v>
                </c:pt>
                <c:pt idx="16">
                  <c:v>460</c:v>
                </c:pt>
                <c:pt idx="17">
                  <c:v>465</c:v>
                </c:pt>
                <c:pt idx="18">
                  <c:v>470</c:v>
                </c:pt>
                <c:pt idx="19">
                  <c:v>475</c:v>
                </c:pt>
                <c:pt idx="20">
                  <c:v>480</c:v>
                </c:pt>
                <c:pt idx="21">
                  <c:v>485</c:v>
                </c:pt>
                <c:pt idx="22">
                  <c:v>490</c:v>
                </c:pt>
                <c:pt idx="23">
                  <c:v>495</c:v>
                </c:pt>
                <c:pt idx="24">
                  <c:v>500</c:v>
                </c:pt>
                <c:pt idx="25">
                  <c:v>505</c:v>
                </c:pt>
                <c:pt idx="26">
                  <c:v>510</c:v>
                </c:pt>
                <c:pt idx="27">
                  <c:v>515</c:v>
                </c:pt>
                <c:pt idx="28">
                  <c:v>520</c:v>
                </c:pt>
                <c:pt idx="29">
                  <c:v>525</c:v>
                </c:pt>
                <c:pt idx="30">
                  <c:v>530</c:v>
                </c:pt>
                <c:pt idx="31">
                  <c:v>535</c:v>
                </c:pt>
                <c:pt idx="32">
                  <c:v>540</c:v>
                </c:pt>
                <c:pt idx="33">
                  <c:v>545</c:v>
                </c:pt>
                <c:pt idx="34">
                  <c:v>550</c:v>
                </c:pt>
                <c:pt idx="35">
                  <c:v>555</c:v>
                </c:pt>
                <c:pt idx="36">
                  <c:v>560</c:v>
                </c:pt>
                <c:pt idx="37">
                  <c:v>565</c:v>
                </c:pt>
                <c:pt idx="38">
                  <c:v>570</c:v>
                </c:pt>
                <c:pt idx="39">
                  <c:v>575</c:v>
                </c:pt>
                <c:pt idx="40">
                  <c:v>580</c:v>
                </c:pt>
                <c:pt idx="41">
                  <c:v>585</c:v>
                </c:pt>
                <c:pt idx="42">
                  <c:v>590</c:v>
                </c:pt>
                <c:pt idx="43">
                  <c:v>595</c:v>
                </c:pt>
                <c:pt idx="44">
                  <c:v>600</c:v>
                </c:pt>
                <c:pt idx="45">
                  <c:v>605</c:v>
                </c:pt>
                <c:pt idx="46">
                  <c:v>610</c:v>
                </c:pt>
                <c:pt idx="47">
                  <c:v>615</c:v>
                </c:pt>
                <c:pt idx="48">
                  <c:v>620</c:v>
                </c:pt>
                <c:pt idx="49">
                  <c:v>625</c:v>
                </c:pt>
                <c:pt idx="50">
                  <c:v>630</c:v>
                </c:pt>
                <c:pt idx="51">
                  <c:v>635</c:v>
                </c:pt>
                <c:pt idx="52">
                  <c:v>640</c:v>
                </c:pt>
                <c:pt idx="53">
                  <c:v>645</c:v>
                </c:pt>
                <c:pt idx="54">
                  <c:v>650</c:v>
                </c:pt>
                <c:pt idx="55">
                  <c:v>655</c:v>
                </c:pt>
                <c:pt idx="56">
                  <c:v>660</c:v>
                </c:pt>
                <c:pt idx="57">
                  <c:v>665</c:v>
                </c:pt>
                <c:pt idx="58">
                  <c:v>670</c:v>
                </c:pt>
                <c:pt idx="59">
                  <c:v>675</c:v>
                </c:pt>
                <c:pt idx="60">
                  <c:v>680</c:v>
                </c:pt>
                <c:pt idx="61">
                  <c:v>685</c:v>
                </c:pt>
                <c:pt idx="62">
                  <c:v>690</c:v>
                </c:pt>
                <c:pt idx="63">
                  <c:v>695</c:v>
                </c:pt>
                <c:pt idx="64">
                  <c:v>700</c:v>
                </c:pt>
                <c:pt idx="65">
                  <c:v>705</c:v>
                </c:pt>
                <c:pt idx="66">
                  <c:v>710</c:v>
                </c:pt>
                <c:pt idx="67">
                  <c:v>715</c:v>
                </c:pt>
                <c:pt idx="68">
                  <c:v>720</c:v>
                </c:pt>
                <c:pt idx="69">
                  <c:v>725</c:v>
                </c:pt>
                <c:pt idx="70">
                  <c:v>730</c:v>
                </c:pt>
                <c:pt idx="71">
                  <c:v>735</c:v>
                </c:pt>
                <c:pt idx="72">
                  <c:v>740</c:v>
                </c:pt>
                <c:pt idx="73">
                  <c:v>745</c:v>
                </c:pt>
                <c:pt idx="74">
                  <c:v>750</c:v>
                </c:pt>
                <c:pt idx="75">
                  <c:v>755</c:v>
                </c:pt>
                <c:pt idx="76">
                  <c:v>760</c:v>
                </c:pt>
                <c:pt idx="77">
                  <c:v>765</c:v>
                </c:pt>
                <c:pt idx="78">
                  <c:v>770</c:v>
                </c:pt>
                <c:pt idx="79">
                  <c:v>775</c:v>
                </c:pt>
                <c:pt idx="80">
                  <c:v>780</c:v>
                </c:pt>
              </c:numCache>
            </c:numRef>
          </c:cat>
          <c:val>
            <c:numRef>
              <c:f>[CIE光谱三刺激值数据.xls]Sheet1!$E$2:$E$82</c:f>
              <c:numCache>
                <c:formatCode>General</c:formatCode>
                <c:ptCount val="81"/>
                <c:pt idx="0">
                  <c:v>0.000200000000000001</c:v>
                </c:pt>
                <c:pt idx="1">
                  <c:v>0.000700000000000004</c:v>
                </c:pt>
                <c:pt idx="2">
                  <c:v>0.0024</c:v>
                </c:pt>
                <c:pt idx="3">
                  <c:v>0.00720000000000004</c:v>
                </c:pt>
                <c:pt idx="4">
                  <c:v>0.0191000000000001</c:v>
                </c:pt>
                <c:pt idx="5">
                  <c:v>0.0434</c:v>
                </c:pt>
                <c:pt idx="6">
                  <c:v>0.0847000000000002</c:v>
                </c:pt>
                <c:pt idx="7">
                  <c:v>0.1406</c:v>
                </c:pt>
                <c:pt idx="8">
                  <c:v>0.2045</c:v>
                </c:pt>
                <c:pt idx="9">
                  <c:v>0.2647</c:v>
                </c:pt>
                <c:pt idx="10">
                  <c:v>0.3147</c:v>
                </c:pt>
                <c:pt idx="11">
                  <c:v>0.3577</c:v>
                </c:pt>
                <c:pt idx="12">
                  <c:v>0.3837</c:v>
                </c:pt>
                <c:pt idx="13">
                  <c:v>0.3867</c:v>
                </c:pt>
                <c:pt idx="14">
                  <c:v>0.3707</c:v>
                </c:pt>
                <c:pt idx="15">
                  <c:v>0.343</c:v>
                </c:pt>
                <c:pt idx="16">
                  <c:v>0.302300000000001</c:v>
                </c:pt>
                <c:pt idx="17">
                  <c:v>0.2541</c:v>
                </c:pt>
                <c:pt idx="18">
                  <c:v>0.1956</c:v>
                </c:pt>
                <c:pt idx="19">
                  <c:v>0.1323</c:v>
                </c:pt>
                <c:pt idx="20">
                  <c:v>0.0805000000000002</c:v>
                </c:pt>
                <c:pt idx="21">
                  <c:v>0.0411</c:v>
                </c:pt>
                <c:pt idx="22">
                  <c:v>0.0162</c:v>
                </c:pt>
                <c:pt idx="23">
                  <c:v>0.0051</c:v>
                </c:pt>
                <c:pt idx="24">
                  <c:v>0.00380000000000002</c:v>
                </c:pt>
                <c:pt idx="25">
                  <c:v>0.0154</c:v>
                </c:pt>
                <c:pt idx="26">
                  <c:v>0.0375</c:v>
                </c:pt>
                <c:pt idx="27">
                  <c:v>0.0714</c:v>
                </c:pt>
                <c:pt idx="28">
                  <c:v>0.1177</c:v>
                </c:pt>
                <c:pt idx="29">
                  <c:v>0.173</c:v>
                </c:pt>
                <c:pt idx="30">
                  <c:v>0.2365</c:v>
                </c:pt>
                <c:pt idx="31">
                  <c:v>0.3042</c:v>
                </c:pt>
                <c:pt idx="32">
                  <c:v>0.376800000000001</c:v>
                </c:pt>
                <c:pt idx="33">
                  <c:v>0.4516</c:v>
                </c:pt>
                <c:pt idx="34">
                  <c:v>0.5298</c:v>
                </c:pt>
                <c:pt idx="35">
                  <c:v>0.616100000000002</c:v>
                </c:pt>
                <c:pt idx="36">
                  <c:v>0.7052</c:v>
                </c:pt>
                <c:pt idx="37">
                  <c:v>0.793800000000002</c:v>
                </c:pt>
                <c:pt idx="38">
                  <c:v>0.878700000000004</c:v>
                </c:pt>
                <c:pt idx="39">
                  <c:v>0.9512</c:v>
                </c:pt>
                <c:pt idx="40">
                  <c:v>1.0142</c:v>
                </c:pt>
                <c:pt idx="41">
                  <c:v>1.0743</c:v>
                </c:pt>
                <c:pt idx="42">
                  <c:v>1.1185</c:v>
                </c:pt>
                <c:pt idx="43">
                  <c:v>1.1343</c:v>
                </c:pt>
                <c:pt idx="44">
                  <c:v>1.124</c:v>
                </c:pt>
                <c:pt idx="45">
                  <c:v>1.0891</c:v>
                </c:pt>
                <c:pt idx="46">
                  <c:v>1.0305</c:v>
                </c:pt>
                <c:pt idx="47">
                  <c:v>0.950700000000003</c:v>
                </c:pt>
                <c:pt idx="48">
                  <c:v>0.853600000000004</c:v>
                </c:pt>
                <c:pt idx="49">
                  <c:v>0.754900000000003</c:v>
                </c:pt>
                <c:pt idx="50">
                  <c:v>0.647500000000002</c:v>
                </c:pt>
                <c:pt idx="51">
                  <c:v>0.5351</c:v>
                </c:pt>
                <c:pt idx="52">
                  <c:v>0.4316</c:v>
                </c:pt>
                <c:pt idx="53">
                  <c:v>0.3437</c:v>
                </c:pt>
                <c:pt idx="54">
                  <c:v>0.2683</c:v>
                </c:pt>
                <c:pt idx="55">
                  <c:v>0.2043</c:v>
                </c:pt>
                <c:pt idx="56">
                  <c:v>0.1526</c:v>
                </c:pt>
                <c:pt idx="57">
                  <c:v>0.1122</c:v>
                </c:pt>
                <c:pt idx="58">
                  <c:v>0.0813</c:v>
                </c:pt>
                <c:pt idx="59">
                  <c:v>0.0579</c:v>
                </c:pt>
                <c:pt idx="60">
                  <c:v>0.0409</c:v>
                </c:pt>
                <c:pt idx="61">
                  <c:v>0.0286</c:v>
                </c:pt>
                <c:pt idx="62">
                  <c:v>0.0199000000000001</c:v>
                </c:pt>
                <c:pt idx="63">
                  <c:v>0.0138000000000001</c:v>
                </c:pt>
                <c:pt idx="64">
                  <c:v>0.0096</c:v>
                </c:pt>
                <c:pt idx="65">
                  <c:v>0.0066</c:v>
                </c:pt>
                <c:pt idx="66">
                  <c:v>0.0046</c:v>
                </c:pt>
                <c:pt idx="67">
                  <c:v>0.00310000000000001</c:v>
                </c:pt>
                <c:pt idx="68">
                  <c:v>0.00220000000000002</c:v>
                </c:pt>
                <c:pt idx="69">
                  <c:v>0.0015</c:v>
                </c:pt>
                <c:pt idx="70">
                  <c:v>0.001</c:v>
                </c:pt>
                <c:pt idx="71">
                  <c:v>0.000700000000000004</c:v>
                </c:pt>
                <c:pt idx="72">
                  <c:v>0.0005</c:v>
                </c:pt>
                <c:pt idx="73">
                  <c:v>0.0004</c:v>
                </c:pt>
                <c:pt idx="74">
                  <c:v>0.000300000000000001</c:v>
                </c:pt>
                <c:pt idx="75">
                  <c:v>0.000200000000000001</c:v>
                </c:pt>
                <c:pt idx="76">
                  <c:v>0.0001</c:v>
                </c:pt>
                <c:pt idx="77">
                  <c:v>0.0001</c:v>
                </c:pt>
                <c:pt idx="78">
                  <c:v>0.0001</c:v>
                </c:pt>
                <c:pt idx="79">
                  <c:v>0</c:v>
                </c:pt>
                <c:pt idx="80">
                  <c:v>0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[CIE光谱三刺激值数据.xls]Sheet1!$F$1</c:f>
              <c:strCache>
                <c:ptCount val="1"/>
                <c:pt idx="0">
                  <c:v>y10</c:v>
                </c:pt>
              </c:strCache>
            </c:strRef>
          </c:tx>
          <c:spPr>
            <a:ln w="25400" cap="rnd" cmpd="sng" algn="ctr">
              <a:solidFill>
                <a:srgbClr val="00FF00">
                  <a:alpha val="100000"/>
                </a:srgbClr>
              </a:solidFill>
              <a:prstDash val="solid"/>
              <a:round/>
            </a:ln>
          </c:spPr>
          <c:marker>
            <c:symbol val="none"/>
          </c:marker>
          <c:dLbls>
            <c:delete val="1"/>
          </c:dLbls>
          <c:cat>
            <c:numRef>
              <c:f>[CIE光谱三刺激值数据.xls]Sheet1!$A$2:$A$82</c:f>
              <c:numCache>
                <c:formatCode>General</c:formatCode>
                <c:ptCount val="81"/>
                <c:pt idx="0">
                  <c:v>380</c:v>
                </c:pt>
                <c:pt idx="1">
                  <c:v>385</c:v>
                </c:pt>
                <c:pt idx="2">
                  <c:v>390</c:v>
                </c:pt>
                <c:pt idx="3">
                  <c:v>395</c:v>
                </c:pt>
                <c:pt idx="4">
                  <c:v>400</c:v>
                </c:pt>
                <c:pt idx="5">
                  <c:v>405</c:v>
                </c:pt>
                <c:pt idx="6">
                  <c:v>410</c:v>
                </c:pt>
                <c:pt idx="7">
                  <c:v>415</c:v>
                </c:pt>
                <c:pt idx="8">
                  <c:v>420</c:v>
                </c:pt>
                <c:pt idx="9">
                  <c:v>425</c:v>
                </c:pt>
                <c:pt idx="10">
                  <c:v>430</c:v>
                </c:pt>
                <c:pt idx="11">
                  <c:v>435</c:v>
                </c:pt>
                <c:pt idx="12">
                  <c:v>440</c:v>
                </c:pt>
                <c:pt idx="13">
                  <c:v>445</c:v>
                </c:pt>
                <c:pt idx="14">
                  <c:v>450</c:v>
                </c:pt>
                <c:pt idx="15">
                  <c:v>455</c:v>
                </c:pt>
                <c:pt idx="16">
                  <c:v>460</c:v>
                </c:pt>
                <c:pt idx="17">
                  <c:v>465</c:v>
                </c:pt>
                <c:pt idx="18">
                  <c:v>470</c:v>
                </c:pt>
                <c:pt idx="19">
                  <c:v>475</c:v>
                </c:pt>
                <c:pt idx="20">
                  <c:v>480</c:v>
                </c:pt>
                <c:pt idx="21">
                  <c:v>485</c:v>
                </c:pt>
                <c:pt idx="22">
                  <c:v>490</c:v>
                </c:pt>
                <c:pt idx="23">
                  <c:v>495</c:v>
                </c:pt>
                <c:pt idx="24">
                  <c:v>500</c:v>
                </c:pt>
                <c:pt idx="25">
                  <c:v>505</c:v>
                </c:pt>
                <c:pt idx="26">
                  <c:v>510</c:v>
                </c:pt>
                <c:pt idx="27">
                  <c:v>515</c:v>
                </c:pt>
                <c:pt idx="28">
                  <c:v>520</c:v>
                </c:pt>
                <c:pt idx="29">
                  <c:v>525</c:v>
                </c:pt>
                <c:pt idx="30">
                  <c:v>530</c:v>
                </c:pt>
                <c:pt idx="31">
                  <c:v>535</c:v>
                </c:pt>
                <c:pt idx="32">
                  <c:v>540</c:v>
                </c:pt>
                <c:pt idx="33">
                  <c:v>545</c:v>
                </c:pt>
                <c:pt idx="34">
                  <c:v>550</c:v>
                </c:pt>
                <c:pt idx="35">
                  <c:v>555</c:v>
                </c:pt>
                <c:pt idx="36">
                  <c:v>560</c:v>
                </c:pt>
                <c:pt idx="37">
                  <c:v>565</c:v>
                </c:pt>
                <c:pt idx="38">
                  <c:v>570</c:v>
                </c:pt>
                <c:pt idx="39">
                  <c:v>575</c:v>
                </c:pt>
                <c:pt idx="40">
                  <c:v>580</c:v>
                </c:pt>
                <c:pt idx="41">
                  <c:v>585</c:v>
                </c:pt>
                <c:pt idx="42">
                  <c:v>590</c:v>
                </c:pt>
                <c:pt idx="43">
                  <c:v>595</c:v>
                </c:pt>
                <c:pt idx="44">
                  <c:v>600</c:v>
                </c:pt>
                <c:pt idx="45">
                  <c:v>605</c:v>
                </c:pt>
                <c:pt idx="46">
                  <c:v>610</c:v>
                </c:pt>
                <c:pt idx="47">
                  <c:v>615</c:v>
                </c:pt>
                <c:pt idx="48">
                  <c:v>620</c:v>
                </c:pt>
                <c:pt idx="49">
                  <c:v>625</c:v>
                </c:pt>
                <c:pt idx="50">
                  <c:v>630</c:v>
                </c:pt>
                <c:pt idx="51">
                  <c:v>635</c:v>
                </c:pt>
                <c:pt idx="52">
                  <c:v>640</c:v>
                </c:pt>
                <c:pt idx="53">
                  <c:v>645</c:v>
                </c:pt>
                <c:pt idx="54">
                  <c:v>650</c:v>
                </c:pt>
                <c:pt idx="55">
                  <c:v>655</c:v>
                </c:pt>
                <c:pt idx="56">
                  <c:v>660</c:v>
                </c:pt>
                <c:pt idx="57">
                  <c:v>665</c:v>
                </c:pt>
                <c:pt idx="58">
                  <c:v>670</c:v>
                </c:pt>
                <c:pt idx="59">
                  <c:v>675</c:v>
                </c:pt>
                <c:pt idx="60">
                  <c:v>680</c:v>
                </c:pt>
                <c:pt idx="61">
                  <c:v>685</c:v>
                </c:pt>
                <c:pt idx="62">
                  <c:v>690</c:v>
                </c:pt>
                <c:pt idx="63">
                  <c:v>695</c:v>
                </c:pt>
                <c:pt idx="64">
                  <c:v>700</c:v>
                </c:pt>
                <c:pt idx="65">
                  <c:v>705</c:v>
                </c:pt>
                <c:pt idx="66">
                  <c:v>710</c:v>
                </c:pt>
                <c:pt idx="67">
                  <c:v>715</c:v>
                </c:pt>
                <c:pt idx="68">
                  <c:v>720</c:v>
                </c:pt>
                <c:pt idx="69">
                  <c:v>725</c:v>
                </c:pt>
                <c:pt idx="70">
                  <c:v>730</c:v>
                </c:pt>
                <c:pt idx="71">
                  <c:v>735</c:v>
                </c:pt>
                <c:pt idx="72">
                  <c:v>740</c:v>
                </c:pt>
                <c:pt idx="73">
                  <c:v>745</c:v>
                </c:pt>
                <c:pt idx="74">
                  <c:v>750</c:v>
                </c:pt>
                <c:pt idx="75">
                  <c:v>755</c:v>
                </c:pt>
                <c:pt idx="76">
                  <c:v>760</c:v>
                </c:pt>
                <c:pt idx="77">
                  <c:v>765</c:v>
                </c:pt>
                <c:pt idx="78">
                  <c:v>770</c:v>
                </c:pt>
                <c:pt idx="79">
                  <c:v>775</c:v>
                </c:pt>
                <c:pt idx="80">
                  <c:v>780</c:v>
                </c:pt>
              </c:numCache>
            </c:numRef>
          </c:cat>
          <c:val>
            <c:numRef>
              <c:f>[CIE光谱三刺激值数据.xls]Sheet1!$F$2:$F$82</c:f>
              <c:numCache>
                <c:formatCode>General</c:formatCode>
                <c:ptCount val="81"/>
                <c:pt idx="0">
                  <c:v>0</c:v>
                </c:pt>
                <c:pt idx="1">
                  <c:v>0.0001</c:v>
                </c:pt>
                <c:pt idx="2">
                  <c:v>0.000300000000000001</c:v>
                </c:pt>
                <c:pt idx="3">
                  <c:v>0.000800000000000005</c:v>
                </c:pt>
                <c:pt idx="4">
                  <c:v>0.00200000000000001</c:v>
                </c:pt>
                <c:pt idx="5">
                  <c:v>0.0045</c:v>
                </c:pt>
                <c:pt idx="6">
                  <c:v>0.00880000000000002</c:v>
                </c:pt>
                <c:pt idx="7">
                  <c:v>0.0145</c:v>
                </c:pt>
                <c:pt idx="8">
                  <c:v>0.0214</c:v>
                </c:pt>
                <c:pt idx="9">
                  <c:v>0.0295</c:v>
                </c:pt>
                <c:pt idx="10">
                  <c:v>0.0387</c:v>
                </c:pt>
                <c:pt idx="11">
                  <c:v>0.0496</c:v>
                </c:pt>
                <c:pt idx="12">
                  <c:v>0.0621</c:v>
                </c:pt>
                <c:pt idx="13">
                  <c:v>0.0747000000000004</c:v>
                </c:pt>
                <c:pt idx="14">
                  <c:v>0.0895000000000002</c:v>
                </c:pt>
                <c:pt idx="15">
                  <c:v>0.1063</c:v>
                </c:pt>
                <c:pt idx="16">
                  <c:v>0.1282</c:v>
                </c:pt>
                <c:pt idx="17">
                  <c:v>0.1528</c:v>
                </c:pt>
                <c:pt idx="18">
                  <c:v>0.1852</c:v>
                </c:pt>
                <c:pt idx="19">
                  <c:v>0.219900000000001</c:v>
                </c:pt>
                <c:pt idx="20">
                  <c:v>0.2536</c:v>
                </c:pt>
                <c:pt idx="21">
                  <c:v>0.2977</c:v>
                </c:pt>
                <c:pt idx="22">
                  <c:v>0.339100000000001</c:v>
                </c:pt>
                <c:pt idx="23">
                  <c:v>0.395400000000001</c:v>
                </c:pt>
                <c:pt idx="24">
                  <c:v>0.4608</c:v>
                </c:pt>
                <c:pt idx="25">
                  <c:v>0.5314</c:v>
                </c:pt>
                <c:pt idx="26">
                  <c:v>0.606700000000003</c:v>
                </c:pt>
                <c:pt idx="27">
                  <c:v>0.685700000000002</c:v>
                </c:pt>
                <c:pt idx="28">
                  <c:v>0.761800000000004</c:v>
                </c:pt>
                <c:pt idx="29">
                  <c:v>0.8233</c:v>
                </c:pt>
                <c:pt idx="30">
                  <c:v>0.875200000000002</c:v>
                </c:pt>
                <c:pt idx="31">
                  <c:v>0.923800000000002</c:v>
                </c:pt>
                <c:pt idx="32">
                  <c:v>0.962000000000002</c:v>
                </c:pt>
                <c:pt idx="33">
                  <c:v>0.9822</c:v>
                </c:pt>
                <c:pt idx="34">
                  <c:v>0.9918</c:v>
                </c:pt>
                <c:pt idx="35">
                  <c:v>0.9991</c:v>
                </c:pt>
                <c:pt idx="36">
                  <c:v>0.9973</c:v>
                </c:pt>
                <c:pt idx="37">
                  <c:v>0.982399999999998</c:v>
                </c:pt>
                <c:pt idx="38">
                  <c:v>0.955600000000003</c:v>
                </c:pt>
                <c:pt idx="39">
                  <c:v>0.9152</c:v>
                </c:pt>
                <c:pt idx="40">
                  <c:v>0.868900000000003</c:v>
                </c:pt>
                <c:pt idx="41">
                  <c:v>0.825600000000003</c:v>
                </c:pt>
                <c:pt idx="42">
                  <c:v>0.777400000000002</c:v>
                </c:pt>
                <c:pt idx="43">
                  <c:v>0.7204</c:v>
                </c:pt>
                <c:pt idx="44">
                  <c:v>0.658300000000003</c:v>
                </c:pt>
                <c:pt idx="45">
                  <c:v>0.5939</c:v>
                </c:pt>
                <c:pt idx="46">
                  <c:v>0.528</c:v>
                </c:pt>
                <c:pt idx="47">
                  <c:v>0.4618</c:v>
                </c:pt>
                <c:pt idx="48">
                  <c:v>0.398100000000001</c:v>
                </c:pt>
                <c:pt idx="49">
                  <c:v>0.339600000000001</c:v>
                </c:pt>
                <c:pt idx="50">
                  <c:v>0.2835</c:v>
                </c:pt>
                <c:pt idx="51">
                  <c:v>0.2283</c:v>
                </c:pt>
                <c:pt idx="52">
                  <c:v>0.1798</c:v>
                </c:pt>
                <c:pt idx="53">
                  <c:v>0.1402</c:v>
                </c:pt>
                <c:pt idx="54">
                  <c:v>0.1076</c:v>
                </c:pt>
                <c:pt idx="55">
                  <c:v>0.0812</c:v>
                </c:pt>
                <c:pt idx="56">
                  <c:v>0.0603</c:v>
                </c:pt>
                <c:pt idx="57">
                  <c:v>0.0411</c:v>
                </c:pt>
                <c:pt idx="58">
                  <c:v>0.0318</c:v>
                </c:pt>
                <c:pt idx="59">
                  <c:v>0.0226</c:v>
                </c:pt>
                <c:pt idx="60">
                  <c:v>0.0159000000000001</c:v>
                </c:pt>
                <c:pt idx="61">
                  <c:v>0.0111</c:v>
                </c:pt>
                <c:pt idx="62">
                  <c:v>0.00770000000000005</c:v>
                </c:pt>
                <c:pt idx="63">
                  <c:v>0.00540000000000001</c:v>
                </c:pt>
                <c:pt idx="64">
                  <c:v>0.00370000000000002</c:v>
                </c:pt>
                <c:pt idx="65">
                  <c:v>0.00260000000000001</c:v>
                </c:pt>
                <c:pt idx="66">
                  <c:v>0.00180000000000001</c:v>
                </c:pt>
                <c:pt idx="67">
                  <c:v>0.0012</c:v>
                </c:pt>
                <c:pt idx="68">
                  <c:v>0.000800000000000005</c:v>
                </c:pt>
                <c:pt idx="69">
                  <c:v>0.000600000000000004</c:v>
                </c:pt>
                <c:pt idx="70">
                  <c:v>0.0004</c:v>
                </c:pt>
                <c:pt idx="71">
                  <c:v>0.000300000000000001</c:v>
                </c:pt>
                <c:pt idx="72">
                  <c:v>0.000200000000000001</c:v>
                </c:pt>
                <c:pt idx="73">
                  <c:v>0.0001</c:v>
                </c:pt>
                <c:pt idx="74">
                  <c:v>0.0001</c:v>
                </c:pt>
                <c:pt idx="75">
                  <c:v>0.0001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[CIE光谱三刺激值数据.xls]Sheet1!$G$1</c:f>
              <c:strCache>
                <c:ptCount val="1"/>
                <c:pt idx="0">
                  <c:v>z10</c:v>
                </c:pt>
              </c:strCache>
            </c:strRef>
          </c:tx>
          <c:spPr>
            <a:ln w="25400" cap="rnd" cmpd="sng" algn="ctr">
              <a:solidFill>
                <a:srgbClr val="0000FF">
                  <a:alpha val="100000"/>
                </a:srgbClr>
              </a:solidFill>
              <a:prstDash val="solid"/>
              <a:round/>
            </a:ln>
          </c:spPr>
          <c:marker>
            <c:symbol val="none"/>
          </c:marker>
          <c:dLbls>
            <c:delete val="1"/>
          </c:dLbls>
          <c:cat>
            <c:numRef>
              <c:f>[CIE光谱三刺激值数据.xls]Sheet1!$A$2:$A$82</c:f>
              <c:numCache>
                <c:formatCode>General</c:formatCode>
                <c:ptCount val="81"/>
                <c:pt idx="0">
                  <c:v>380</c:v>
                </c:pt>
                <c:pt idx="1">
                  <c:v>385</c:v>
                </c:pt>
                <c:pt idx="2">
                  <c:v>390</c:v>
                </c:pt>
                <c:pt idx="3">
                  <c:v>395</c:v>
                </c:pt>
                <c:pt idx="4">
                  <c:v>400</c:v>
                </c:pt>
                <c:pt idx="5">
                  <c:v>405</c:v>
                </c:pt>
                <c:pt idx="6">
                  <c:v>410</c:v>
                </c:pt>
                <c:pt idx="7">
                  <c:v>415</c:v>
                </c:pt>
                <c:pt idx="8">
                  <c:v>420</c:v>
                </c:pt>
                <c:pt idx="9">
                  <c:v>425</c:v>
                </c:pt>
                <c:pt idx="10">
                  <c:v>430</c:v>
                </c:pt>
                <c:pt idx="11">
                  <c:v>435</c:v>
                </c:pt>
                <c:pt idx="12">
                  <c:v>440</c:v>
                </c:pt>
                <c:pt idx="13">
                  <c:v>445</c:v>
                </c:pt>
                <c:pt idx="14">
                  <c:v>450</c:v>
                </c:pt>
                <c:pt idx="15">
                  <c:v>455</c:v>
                </c:pt>
                <c:pt idx="16">
                  <c:v>460</c:v>
                </c:pt>
                <c:pt idx="17">
                  <c:v>465</c:v>
                </c:pt>
                <c:pt idx="18">
                  <c:v>470</c:v>
                </c:pt>
                <c:pt idx="19">
                  <c:v>475</c:v>
                </c:pt>
                <c:pt idx="20">
                  <c:v>480</c:v>
                </c:pt>
                <c:pt idx="21">
                  <c:v>485</c:v>
                </c:pt>
                <c:pt idx="22">
                  <c:v>490</c:v>
                </c:pt>
                <c:pt idx="23">
                  <c:v>495</c:v>
                </c:pt>
                <c:pt idx="24">
                  <c:v>500</c:v>
                </c:pt>
                <c:pt idx="25">
                  <c:v>505</c:v>
                </c:pt>
                <c:pt idx="26">
                  <c:v>510</c:v>
                </c:pt>
                <c:pt idx="27">
                  <c:v>515</c:v>
                </c:pt>
                <c:pt idx="28">
                  <c:v>520</c:v>
                </c:pt>
                <c:pt idx="29">
                  <c:v>525</c:v>
                </c:pt>
                <c:pt idx="30">
                  <c:v>530</c:v>
                </c:pt>
                <c:pt idx="31">
                  <c:v>535</c:v>
                </c:pt>
                <c:pt idx="32">
                  <c:v>540</c:v>
                </c:pt>
                <c:pt idx="33">
                  <c:v>545</c:v>
                </c:pt>
                <c:pt idx="34">
                  <c:v>550</c:v>
                </c:pt>
                <c:pt idx="35">
                  <c:v>555</c:v>
                </c:pt>
                <c:pt idx="36">
                  <c:v>560</c:v>
                </c:pt>
                <c:pt idx="37">
                  <c:v>565</c:v>
                </c:pt>
                <c:pt idx="38">
                  <c:v>570</c:v>
                </c:pt>
                <c:pt idx="39">
                  <c:v>575</c:v>
                </c:pt>
                <c:pt idx="40">
                  <c:v>580</c:v>
                </c:pt>
                <c:pt idx="41">
                  <c:v>585</c:v>
                </c:pt>
                <c:pt idx="42">
                  <c:v>590</c:v>
                </c:pt>
                <c:pt idx="43">
                  <c:v>595</c:v>
                </c:pt>
                <c:pt idx="44">
                  <c:v>600</c:v>
                </c:pt>
                <c:pt idx="45">
                  <c:v>605</c:v>
                </c:pt>
                <c:pt idx="46">
                  <c:v>610</c:v>
                </c:pt>
                <c:pt idx="47">
                  <c:v>615</c:v>
                </c:pt>
                <c:pt idx="48">
                  <c:v>620</c:v>
                </c:pt>
                <c:pt idx="49">
                  <c:v>625</c:v>
                </c:pt>
                <c:pt idx="50">
                  <c:v>630</c:v>
                </c:pt>
                <c:pt idx="51">
                  <c:v>635</c:v>
                </c:pt>
                <c:pt idx="52">
                  <c:v>640</c:v>
                </c:pt>
                <c:pt idx="53">
                  <c:v>645</c:v>
                </c:pt>
                <c:pt idx="54">
                  <c:v>650</c:v>
                </c:pt>
                <c:pt idx="55">
                  <c:v>655</c:v>
                </c:pt>
                <c:pt idx="56">
                  <c:v>660</c:v>
                </c:pt>
                <c:pt idx="57">
                  <c:v>665</c:v>
                </c:pt>
                <c:pt idx="58">
                  <c:v>670</c:v>
                </c:pt>
                <c:pt idx="59">
                  <c:v>675</c:v>
                </c:pt>
                <c:pt idx="60">
                  <c:v>680</c:v>
                </c:pt>
                <c:pt idx="61">
                  <c:v>685</c:v>
                </c:pt>
                <c:pt idx="62">
                  <c:v>690</c:v>
                </c:pt>
                <c:pt idx="63">
                  <c:v>695</c:v>
                </c:pt>
                <c:pt idx="64">
                  <c:v>700</c:v>
                </c:pt>
                <c:pt idx="65">
                  <c:v>705</c:v>
                </c:pt>
                <c:pt idx="66">
                  <c:v>710</c:v>
                </c:pt>
                <c:pt idx="67">
                  <c:v>715</c:v>
                </c:pt>
                <c:pt idx="68">
                  <c:v>720</c:v>
                </c:pt>
                <c:pt idx="69">
                  <c:v>725</c:v>
                </c:pt>
                <c:pt idx="70">
                  <c:v>730</c:v>
                </c:pt>
                <c:pt idx="71">
                  <c:v>735</c:v>
                </c:pt>
                <c:pt idx="72">
                  <c:v>740</c:v>
                </c:pt>
                <c:pt idx="73">
                  <c:v>745</c:v>
                </c:pt>
                <c:pt idx="74">
                  <c:v>750</c:v>
                </c:pt>
                <c:pt idx="75">
                  <c:v>755</c:v>
                </c:pt>
                <c:pt idx="76">
                  <c:v>760</c:v>
                </c:pt>
                <c:pt idx="77">
                  <c:v>765</c:v>
                </c:pt>
                <c:pt idx="78">
                  <c:v>770</c:v>
                </c:pt>
                <c:pt idx="79">
                  <c:v>775</c:v>
                </c:pt>
                <c:pt idx="80">
                  <c:v>780</c:v>
                </c:pt>
              </c:numCache>
            </c:numRef>
          </c:cat>
          <c:val>
            <c:numRef>
              <c:f>[CIE光谱三刺激值数据.xls]Sheet1!$G$2:$G$82</c:f>
              <c:numCache>
                <c:formatCode>General</c:formatCode>
                <c:ptCount val="81"/>
                <c:pt idx="0">
                  <c:v>0.000700000000000004</c:v>
                </c:pt>
                <c:pt idx="1">
                  <c:v>0.0029</c:v>
                </c:pt>
                <c:pt idx="2">
                  <c:v>0.0105</c:v>
                </c:pt>
                <c:pt idx="3">
                  <c:v>0.0323</c:v>
                </c:pt>
                <c:pt idx="4">
                  <c:v>0.086</c:v>
                </c:pt>
                <c:pt idx="5">
                  <c:v>0.1971</c:v>
                </c:pt>
                <c:pt idx="6">
                  <c:v>0.389400000000001</c:v>
                </c:pt>
                <c:pt idx="7">
                  <c:v>0.656800000000005</c:v>
                </c:pt>
                <c:pt idx="8">
                  <c:v>0.9725</c:v>
                </c:pt>
                <c:pt idx="9">
                  <c:v>1.2825</c:v>
                </c:pt>
                <c:pt idx="10">
                  <c:v>1.5535</c:v>
                </c:pt>
                <c:pt idx="11">
                  <c:v>1.7985</c:v>
                </c:pt>
                <c:pt idx="12">
                  <c:v>1.9673</c:v>
                </c:pt>
                <c:pt idx="13">
                  <c:v>2.0273</c:v>
                </c:pt>
                <c:pt idx="14">
                  <c:v>1.9948</c:v>
                </c:pt>
                <c:pt idx="15">
                  <c:v>1.9007</c:v>
                </c:pt>
                <c:pt idx="16">
                  <c:v>1.7454</c:v>
                </c:pt>
                <c:pt idx="17">
                  <c:v>1.5549</c:v>
                </c:pt>
                <c:pt idx="18">
                  <c:v>1.3176</c:v>
                </c:pt>
                <c:pt idx="19">
                  <c:v>1.0302</c:v>
                </c:pt>
                <c:pt idx="20">
                  <c:v>0.772100000000003</c:v>
                </c:pt>
                <c:pt idx="21">
                  <c:v>0.5701</c:v>
                </c:pt>
                <c:pt idx="22">
                  <c:v>0.415300000000001</c:v>
                </c:pt>
                <c:pt idx="23">
                  <c:v>0.302400000000001</c:v>
                </c:pt>
                <c:pt idx="24">
                  <c:v>0.2185</c:v>
                </c:pt>
                <c:pt idx="25">
                  <c:v>0.159200000000001</c:v>
                </c:pt>
                <c:pt idx="26">
                  <c:v>0.112</c:v>
                </c:pt>
                <c:pt idx="27">
                  <c:v>0.0822</c:v>
                </c:pt>
                <c:pt idx="28">
                  <c:v>0.0607000000000001</c:v>
                </c:pt>
                <c:pt idx="29">
                  <c:v>0.0431</c:v>
                </c:pt>
                <c:pt idx="30">
                  <c:v>0.0305</c:v>
                </c:pt>
                <c:pt idx="31">
                  <c:v>0.0206</c:v>
                </c:pt>
                <c:pt idx="32">
                  <c:v>0.0137</c:v>
                </c:pt>
                <c:pt idx="33">
                  <c:v>0.00790000000000006</c:v>
                </c:pt>
                <c:pt idx="34">
                  <c:v>0.00400000000000001</c:v>
                </c:pt>
                <c:pt idx="35">
                  <c:v>0.0011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38296960"/>
        <c:axId val="438325632"/>
      </c:lineChart>
      <c:catAx>
        <c:axId val="438296960"/>
        <c:scaling>
          <c:orientation val="minMax"/>
        </c:scaling>
        <c:delete val="0"/>
        <c:axPos val="b"/>
        <c:numFmt formatCode="General" sourceLinked="1"/>
        <c:majorTickMark val="in"/>
        <c:minorTickMark val="none"/>
        <c:tickLblPos val="nextTo"/>
        <c:spPr>
          <a:ln w="3175" cap="flat" cmpd="sng" algn="ctr">
            <a:solidFill>
              <a:srgbClr val="000000">
                <a:alpha val="100000"/>
              </a:srgb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</a:p>
        </c:txPr>
        <c:crossAx val="438325632"/>
        <c:crosses val="autoZero"/>
        <c:auto val="1"/>
        <c:lblAlgn val="ctr"/>
        <c:lblOffset val="100"/>
        <c:tickLblSkip val="4"/>
        <c:noMultiLvlLbl val="0"/>
      </c:catAx>
      <c:valAx>
        <c:axId val="438325632"/>
        <c:scaling>
          <c:orientation val="minMax"/>
        </c:scaling>
        <c:delete val="0"/>
        <c:axPos val="l"/>
        <c:numFmt formatCode="General" sourceLinked="1"/>
        <c:majorTickMark val="in"/>
        <c:minorTickMark val="none"/>
        <c:tickLblPos val="nextTo"/>
        <c:spPr>
          <a:ln w="3175" cap="flat" cmpd="sng" algn="ctr">
            <a:solidFill>
              <a:srgbClr val="000000">
                <a:alpha val="100000"/>
              </a:srgb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</a:p>
        </c:txPr>
        <c:crossAx val="438296960"/>
        <c:crosses val="autoZero"/>
        <c:crossBetween val="between"/>
      </c:valAx>
      <c:spPr>
        <a:noFill/>
        <a:ln w="3175">
          <a:noFill/>
        </a:ln>
      </c:spPr>
    </c:plotArea>
    <c:legend>
      <c:legendPos val="r"/>
      <c:layout>
        <c:manualLayout>
          <c:xMode val="edge"/>
          <c:yMode val="edge"/>
          <c:x val="0.895"/>
          <c:y val="0.32175"/>
          <c:w val="0.099"/>
          <c:h val="0.391000000000001"/>
        </c:manualLayout>
      </c:layout>
      <c:overlay val="0"/>
      <c:spPr>
        <a:solidFill>
          <a:srgbClr val="FFFFFF">
            <a:alpha val="100000"/>
          </a:srgbClr>
        </a:solidFill>
        <a:ln w="3175">
          <a:solidFill>
            <a:srgbClr val="000000">
              <a:alpha val="100000"/>
            </a:srgbClr>
          </a:solidFill>
          <a:prstDash val="solid"/>
        </a:ln>
      </c:spPr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rgbClr val="00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defRPr>
          </a:pPr>
        </a:p>
      </c:txPr>
    </c:legend>
    <c:plotVisOnly val="1"/>
    <c:dispBlanksAs val="gap"/>
    <c:showDLblsOverMax val="0"/>
  </c:chart>
  <c:spPr>
    <a:solidFill>
      <a:srgbClr val="FFFFFF">
        <a:alpha val="100000"/>
      </a:srgbClr>
    </a:solidFill>
    <a:ln w="3175" cap="flat" cmpd="sng" algn="ctr">
      <a:noFill/>
      <a:prstDash val="solid"/>
      <a:round/>
    </a:ln>
  </c:spPr>
  <c:txPr>
    <a:bodyPr rot="0" wrap="square" anchor="ctr" anchorCtr="1"/>
    <a:lstStyle/>
    <a:p>
      <a:pPr>
        <a:defRPr lang="zh-CN" sz="1200" b="0" i="0" u="none" strike="noStrike" baseline="0">
          <a:solidFill>
            <a:srgbClr val="000000"/>
          </a:solidFill>
          <a:latin typeface="宋体" panose="02010600030101010101" pitchFamily="2" charset="-122"/>
          <a:ea typeface="宋体" panose="02010600030101010101" pitchFamily="2" charset="-122"/>
          <a:cs typeface="宋体" panose="02010600030101010101" pitchFamily="2" charset="-122"/>
        </a:defRPr>
      </a:pPr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7" Type="http://schemas.openxmlformats.org/officeDocument/2006/relationships/image" Target="../media/image25.wmf"/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20.wmf"/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3CC6E3-11DD-4A9F-A1F8-A6E755CDFC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0C5195-9C78-4FFD-BD9D-592FD58ADC4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7A803-F8D3-4FB2-A173-D2E34C66FD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0C5195-9C78-4FFD-BD9D-592FD58ADC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0C5195-9C78-4FFD-BD9D-592FD58ADC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0C5195-9C78-4FFD-BD9D-592FD58ADC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7A803-F8D3-4FB2-A173-D2E34C66FD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0C5195-9C78-4FFD-BD9D-592FD58ADC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0C5195-9C78-4FFD-BD9D-592FD58ADC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0C5195-9C78-4FFD-BD9D-592FD58ADC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0C5195-9C78-4FFD-BD9D-592FD58ADC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0C5195-9C78-4FFD-BD9D-592FD58ADC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0C5195-9C78-4FFD-BD9D-592FD58ADC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0C5195-9C78-4FFD-BD9D-592FD58ADC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0C5195-9C78-4FFD-BD9D-592FD58ADC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0C5195-9C78-4FFD-BD9D-592FD58ADC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50F9234-21D2-4322-85D2-7A3E2BA285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9B2167-4F17-46C6-959B-425E9F25FA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75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50F9234-21D2-4322-85D2-7A3E2BA285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9B2167-4F17-46C6-959B-425E9F25FA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75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50F9234-21D2-4322-85D2-7A3E2BA285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9B2167-4F17-46C6-959B-425E9F25FA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75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50F9234-21D2-4322-85D2-7A3E2BA285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9B2167-4F17-46C6-959B-425E9F25FA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75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50F9234-21D2-4322-85D2-7A3E2BA285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9B2167-4F17-46C6-959B-425E9F25FA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75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50F9234-21D2-4322-85D2-7A3E2BA285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9B2167-4F17-46C6-959B-425E9F25FA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75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50F9234-21D2-4322-85D2-7A3E2BA285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9B2167-4F17-46C6-959B-425E9F25FA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75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50F9234-21D2-4322-85D2-7A3E2BA285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9B2167-4F17-46C6-959B-425E9F25FA4B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971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75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50F9234-21D2-4322-85D2-7A3E2BA285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9B2167-4F17-46C6-959B-425E9F25FA4B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80263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75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50F9234-21D2-4322-85D2-7A3E2BA285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9B2167-4F17-46C6-959B-425E9F25FA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75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50F9234-21D2-4322-85D2-7A3E2BA285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9B2167-4F17-46C6-959B-425E9F25FA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750" advTm="0">
        <p:random/>
      </p:transition>
    </mc:Choice>
    <mc:Fallback>
      <p:transition spd="slow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3750" advTm="0">
        <p:random/>
      </p:transition>
    </mc:Choice>
    <mc:Fallback>
      <p:transition spd="slow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5865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457200" indent="-457200" algn="l" rtl="0" fontAlgn="base">
        <a:spcBef>
          <a:spcPts val="130"/>
        </a:spcBef>
        <a:spcAft>
          <a:spcPct val="0"/>
        </a:spcAft>
        <a:buChar char="•"/>
        <a:defRPr sz="4265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rtl="0" fontAlgn="base">
        <a:spcBef>
          <a:spcPts val="130"/>
        </a:spcBef>
        <a:spcAft>
          <a:spcPct val="0"/>
        </a:spcAft>
        <a:buChar char="–"/>
        <a:defRPr sz="3735">
          <a:solidFill>
            <a:schemeClr val="tx1"/>
          </a:solidFill>
          <a:latin typeface="+mn-lt"/>
          <a:ea typeface="+mn-ea"/>
        </a:defRPr>
      </a:lvl2pPr>
      <a:lvl3pPr marL="1524000" indent="-304800" algn="l" rtl="0" fontAlgn="base">
        <a:spcBef>
          <a:spcPts val="13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3600" indent="-304800" algn="l" rtl="0" fontAlgn="base">
        <a:spcBef>
          <a:spcPts val="130"/>
        </a:spcBef>
        <a:spcAft>
          <a:spcPct val="0"/>
        </a:spcAft>
        <a:buChar char="–"/>
        <a:defRPr sz="2665">
          <a:solidFill>
            <a:schemeClr val="tx1"/>
          </a:solidFill>
          <a:latin typeface="+mn-lt"/>
          <a:ea typeface="+mn-ea"/>
        </a:defRPr>
      </a:lvl4pPr>
      <a:lvl5pPr marL="2743200" indent="-304800" algn="l" rtl="0" fontAlgn="base">
        <a:spcBef>
          <a:spcPts val="130"/>
        </a:spcBef>
        <a:spcAft>
          <a:spcPct val="0"/>
        </a:spcAft>
        <a:buChar char="»"/>
        <a:defRPr sz="2665">
          <a:solidFill>
            <a:schemeClr val="tx1"/>
          </a:solidFill>
          <a:latin typeface="+mn-lt"/>
          <a:ea typeface="+mn-ea"/>
        </a:defRPr>
      </a:lvl5pPr>
      <a:lvl6pPr marL="3352800" indent="-304800" algn="l" rtl="0" fontAlgn="base">
        <a:spcBef>
          <a:spcPts val="130"/>
        </a:spcBef>
        <a:spcAft>
          <a:spcPct val="0"/>
        </a:spcAft>
        <a:buChar char="»"/>
        <a:defRPr sz="2665">
          <a:solidFill>
            <a:schemeClr val="tx1"/>
          </a:solidFill>
          <a:latin typeface="+mn-lt"/>
          <a:ea typeface="+mn-ea"/>
        </a:defRPr>
      </a:lvl6pPr>
      <a:lvl7pPr marL="3962400" indent="-304800" algn="l" rtl="0" fontAlgn="base">
        <a:spcBef>
          <a:spcPts val="130"/>
        </a:spcBef>
        <a:spcAft>
          <a:spcPct val="0"/>
        </a:spcAft>
        <a:buChar char="»"/>
        <a:defRPr sz="2665">
          <a:solidFill>
            <a:schemeClr val="tx1"/>
          </a:solidFill>
          <a:latin typeface="+mn-lt"/>
          <a:ea typeface="+mn-ea"/>
        </a:defRPr>
      </a:lvl7pPr>
      <a:lvl8pPr marL="4572000" indent="-304800" algn="l" rtl="0" fontAlgn="base">
        <a:spcBef>
          <a:spcPts val="130"/>
        </a:spcBef>
        <a:spcAft>
          <a:spcPct val="0"/>
        </a:spcAft>
        <a:buChar char="»"/>
        <a:defRPr sz="2665">
          <a:solidFill>
            <a:schemeClr val="tx1"/>
          </a:solidFill>
          <a:latin typeface="+mn-lt"/>
          <a:ea typeface="+mn-ea"/>
        </a:defRPr>
      </a:lvl8pPr>
      <a:lvl9pPr marL="5181600" indent="-304800" algn="l" rtl="0" fontAlgn="base">
        <a:spcBef>
          <a:spcPts val="130"/>
        </a:spcBef>
        <a:spcAft>
          <a:spcPct val="0"/>
        </a:spcAft>
        <a:buChar char="»"/>
        <a:defRPr sz="2665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wmf"/><Relationship Id="rId1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wmf"/><Relationship Id="rId8" Type="http://schemas.openxmlformats.org/officeDocument/2006/relationships/oleObject" Target="../embeddings/oleObject4.bin"/><Relationship Id="rId7" Type="http://schemas.openxmlformats.org/officeDocument/2006/relationships/image" Target="../media/image12.wmf"/><Relationship Id="rId6" Type="http://schemas.openxmlformats.org/officeDocument/2006/relationships/oleObject" Target="../embeddings/oleObject3.bin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2" Type="http://schemas.openxmlformats.org/officeDocument/2006/relationships/notesSlide" Target="../notesSlides/notesSlide5.xml"/><Relationship Id="rId11" Type="http://schemas.openxmlformats.org/officeDocument/2006/relationships/vmlDrawing" Target="../drawings/vmlDrawing3.vml"/><Relationship Id="rId10" Type="http://schemas.openxmlformats.org/officeDocument/2006/relationships/slideLayout" Target="../slideLayouts/slideLayout6.xml"/><Relationship Id="rId1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wmf"/><Relationship Id="rId8" Type="http://schemas.openxmlformats.org/officeDocument/2006/relationships/oleObject" Target="../embeddings/oleObject8.bin"/><Relationship Id="rId7" Type="http://schemas.openxmlformats.org/officeDocument/2006/relationships/image" Target="../media/image19.wmf"/><Relationship Id="rId6" Type="http://schemas.openxmlformats.org/officeDocument/2006/relationships/oleObject" Target="../embeddings/oleObject7.bin"/><Relationship Id="rId5" Type="http://schemas.openxmlformats.org/officeDocument/2006/relationships/image" Target="../media/image18.wmf"/><Relationship Id="rId4" Type="http://schemas.openxmlformats.org/officeDocument/2006/relationships/oleObject" Target="../embeddings/oleObject6.bin"/><Relationship Id="rId3" Type="http://schemas.openxmlformats.org/officeDocument/2006/relationships/image" Target="../media/image17.wmf"/><Relationship Id="rId20" Type="http://schemas.openxmlformats.org/officeDocument/2006/relationships/notesSlide" Target="../notesSlides/notesSlide7.xml"/><Relationship Id="rId2" Type="http://schemas.openxmlformats.org/officeDocument/2006/relationships/oleObject" Target="../embeddings/oleObject5.bin"/><Relationship Id="rId19" Type="http://schemas.openxmlformats.org/officeDocument/2006/relationships/vmlDrawing" Target="../drawings/vmlDrawing4.vml"/><Relationship Id="rId18" Type="http://schemas.openxmlformats.org/officeDocument/2006/relationships/slideLayout" Target="../slideLayouts/slideLayout6.xml"/><Relationship Id="rId17" Type="http://schemas.openxmlformats.org/officeDocument/2006/relationships/image" Target="../media/image25.wmf"/><Relationship Id="rId16" Type="http://schemas.openxmlformats.org/officeDocument/2006/relationships/oleObject" Target="../embeddings/oleObject11.bin"/><Relationship Id="rId15" Type="http://schemas.openxmlformats.org/officeDocument/2006/relationships/image" Target="../media/image24.wmf"/><Relationship Id="rId14" Type="http://schemas.openxmlformats.org/officeDocument/2006/relationships/oleObject" Target="../embeddings/oleObject10.bin"/><Relationship Id="rId13" Type="http://schemas.openxmlformats.org/officeDocument/2006/relationships/image" Target="../media/image23.wmf"/><Relationship Id="rId12" Type="http://schemas.openxmlformats.org/officeDocument/2006/relationships/oleObject" Target="../embeddings/oleObject9.bin"/><Relationship Id="rId11" Type="http://schemas.openxmlformats.org/officeDocument/2006/relationships/image" Target="../media/image22.emf"/><Relationship Id="rId10" Type="http://schemas.openxmlformats.org/officeDocument/2006/relationships/image" Target="../media/image21.pn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7.bin"/><Relationship Id="rId8" Type="http://schemas.openxmlformats.org/officeDocument/2006/relationships/oleObject" Target="../embeddings/oleObject16.bin"/><Relationship Id="rId7" Type="http://schemas.openxmlformats.org/officeDocument/2006/relationships/oleObject" Target="../embeddings/oleObject15.bin"/><Relationship Id="rId6" Type="http://schemas.openxmlformats.org/officeDocument/2006/relationships/image" Target="../media/image28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27.wmf"/><Relationship Id="rId3" Type="http://schemas.openxmlformats.org/officeDocument/2006/relationships/oleObject" Target="../embeddings/oleObject13.bin"/><Relationship Id="rId2" Type="http://schemas.openxmlformats.org/officeDocument/2006/relationships/image" Target="../media/image26.wmf"/><Relationship Id="rId12" Type="http://schemas.openxmlformats.org/officeDocument/2006/relationships/notesSlide" Target="../notesSlides/notesSlide8.xml"/><Relationship Id="rId11" Type="http://schemas.openxmlformats.org/officeDocument/2006/relationships/vmlDrawing" Target="../drawings/vmlDrawing5.vml"/><Relationship Id="rId10" Type="http://schemas.openxmlformats.org/officeDocument/2006/relationships/slideLayout" Target="../slideLayouts/slideLayout6.xml"/><Relationship Id="rId1" Type="http://schemas.openxmlformats.org/officeDocument/2006/relationships/oleObject" Target="../embeddings/oleObject12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5" name="Text Box 147"/>
          <p:cNvSpPr txBox="1">
            <a:spLocks noChangeArrowheads="1"/>
          </p:cNvSpPr>
          <p:nvPr/>
        </p:nvSpPr>
        <p:spPr bwMode="auto">
          <a:xfrm>
            <a:off x="4961136" y="1014871"/>
            <a:ext cx="7067550" cy="3016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 algn="ctr" fontAlgn="auto">
              <a:lnSpc>
                <a:spcPts val="7605"/>
              </a:lnSpc>
            </a:pPr>
            <a:r>
              <a:rPr lang="en-US" altLang="zh-CN" sz="4665" b="1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 </a:t>
            </a:r>
            <a:r>
              <a:rPr lang="zh-CN" altLang="zh-CN" sz="4665" b="1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Measurement </a:t>
            </a:r>
            <a:endParaRPr lang="zh-CN" altLang="zh-CN" sz="4665" b="1" dirty="0" smtClean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 fontAlgn="auto">
              <a:lnSpc>
                <a:spcPts val="7605"/>
              </a:lnSpc>
            </a:pPr>
            <a:r>
              <a:rPr lang="en-US" altLang="zh-CN" sz="4665" b="1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Method for Surface</a:t>
            </a:r>
            <a:endParaRPr lang="en-US" altLang="zh-CN" sz="4665" b="1" dirty="0" smtClean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 fontAlgn="auto">
              <a:lnSpc>
                <a:spcPts val="7605"/>
              </a:lnSpc>
            </a:pPr>
            <a:r>
              <a:rPr lang="en-US" altLang="zh-CN" sz="4665" b="1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Colours of Visual AtoN</a:t>
            </a:r>
            <a:endParaRPr lang="en-US" altLang="zh-CN" sz="4665" b="1" dirty="0" smtClean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" name="Freeform 264"/>
          <p:cNvSpPr/>
          <p:nvPr/>
        </p:nvSpPr>
        <p:spPr bwMode="auto">
          <a:xfrm>
            <a:off x="2228112" y="1758959"/>
            <a:ext cx="623984" cy="907439"/>
          </a:xfrm>
          <a:custGeom>
            <a:avLst/>
            <a:gdLst>
              <a:gd name="T0" fmla="*/ 302 w 328"/>
              <a:gd name="T1" fmla="*/ 223 h 476"/>
              <a:gd name="T2" fmla="*/ 240 w 328"/>
              <a:gd name="T3" fmla="*/ 167 h 476"/>
              <a:gd name="T4" fmla="*/ 240 w 328"/>
              <a:gd name="T5" fmla="*/ 38 h 476"/>
              <a:gd name="T6" fmla="*/ 237 w 328"/>
              <a:gd name="T7" fmla="*/ 31 h 476"/>
              <a:gd name="T8" fmla="*/ 166 w 328"/>
              <a:gd name="T9" fmla="*/ 0 h 476"/>
              <a:gd name="T10" fmla="*/ 89 w 328"/>
              <a:gd name="T11" fmla="*/ 30 h 476"/>
              <a:gd name="T12" fmla="*/ 86 w 328"/>
              <a:gd name="T13" fmla="*/ 38 h 476"/>
              <a:gd name="T14" fmla="*/ 85 w 328"/>
              <a:gd name="T15" fmla="*/ 168 h 476"/>
              <a:gd name="T16" fmla="*/ 26 w 328"/>
              <a:gd name="T17" fmla="*/ 224 h 476"/>
              <a:gd name="T18" fmla="*/ 0 w 328"/>
              <a:gd name="T19" fmla="*/ 312 h 476"/>
              <a:gd name="T20" fmla="*/ 164 w 328"/>
              <a:gd name="T21" fmla="*/ 476 h 476"/>
              <a:gd name="T22" fmla="*/ 328 w 328"/>
              <a:gd name="T23" fmla="*/ 312 h 476"/>
              <a:gd name="T24" fmla="*/ 302 w 328"/>
              <a:gd name="T25" fmla="*/ 223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8" h="476">
                <a:moveTo>
                  <a:pt x="302" y="223"/>
                </a:moveTo>
                <a:cubicBezTo>
                  <a:pt x="286" y="199"/>
                  <a:pt x="265" y="180"/>
                  <a:pt x="240" y="167"/>
                </a:cubicBezTo>
                <a:cubicBezTo>
                  <a:pt x="240" y="166"/>
                  <a:pt x="240" y="38"/>
                  <a:pt x="240" y="38"/>
                </a:cubicBezTo>
                <a:cubicBezTo>
                  <a:pt x="240" y="35"/>
                  <a:pt x="239" y="33"/>
                  <a:pt x="237" y="31"/>
                </a:cubicBezTo>
                <a:cubicBezTo>
                  <a:pt x="236" y="30"/>
                  <a:pt x="211" y="0"/>
                  <a:pt x="166" y="0"/>
                </a:cubicBezTo>
                <a:cubicBezTo>
                  <a:pt x="121" y="0"/>
                  <a:pt x="90" y="29"/>
                  <a:pt x="89" y="30"/>
                </a:cubicBezTo>
                <a:cubicBezTo>
                  <a:pt x="87" y="32"/>
                  <a:pt x="86" y="35"/>
                  <a:pt x="86" y="38"/>
                </a:cubicBezTo>
                <a:cubicBezTo>
                  <a:pt x="86" y="38"/>
                  <a:pt x="86" y="167"/>
                  <a:pt x="85" y="168"/>
                </a:cubicBezTo>
                <a:cubicBezTo>
                  <a:pt x="61" y="182"/>
                  <a:pt x="41" y="201"/>
                  <a:pt x="26" y="224"/>
                </a:cubicBezTo>
                <a:cubicBezTo>
                  <a:pt x="9" y="250"/>
                  <a:pt x="0" y="281"/>
                  <a:pt x="0" y="312"/>
                </a:cubicBezTo>
                <a:cubicBezTo>
                  <a:pt x="0" y="402"/>
                  <a:pt x="74" y="476"/>
                  <a:pt x="164" y="476"/>
                </a:cubicBezTo>
                <a:cubicBezTo>
                  <a:pt x="255" y="476"/>
                  <a:pt x="328" y="402"/>
                  <a:pt x="328" y="312"/>
                </a:cubicBezTo>
                <a:cubicBezTo>
                  <a:pt x="328" y="280"/>
                  <a:pt x="319" y="249"/>
                  <a:pt x="302" y="223"/>
                </a:cubicBezTo>
                <a:close/>
              </a:path>
            </a:pathLst>
          </a:custGeom>
          <a:solidFill>
            <a:srgbClr val="594D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grpSp>
        <p:nvGrpSpPr>
          <p:cNvPr id="2246" name="组合 2245"/>
          <p:cNvGrpSpPr/>
          <p:nvPr/>
        </p:nvGrpSpPr>
        <p:grpSpPr>
          <a:xfrm>
            <a:off x="1988411" y="-213102"/>
            <a:ext cx="1090069" cy="3100177"/>
            <a:chOff x="1491308" y="-160779"/>
            <a:chExt cx="817552" cy="2325133"/>
          </a:xfrm>
        </p:grpSpPr>
        <p:sp>
          <p:nvSpPr>
            <p:cNvPr id="16" name="Freeform 265"/>
            <p:cNvSpPr>
              <a:spLocks noEditPoints="1"/>
            </p:cNvSpPr>
            <p:nvPr/>
          </p:nvSpPr>
          <p:spPr bwMode="auto">
            <a:xfrm>
              <a:off x="1671084" y="1318267"/>
              <a:ext cx="466561" cy="680579"/>
            </a:xfrm>
            <a:custGeom>
              <a:avLst/>
              <a:gdLst>
                <a:gd name="T0" fmla="*/ 327 w 327"/>
                <a:gd name="T1" fmla="*/ 312 h 476"/>
                <a:gd name="T2" fmla="*/ 239 w 327"/>
                <a:gd name="T3" fmla="*/ 167 h 476"/>
                <a:gd name="T4" fmla="*/ 237 w 327"/>
                <a:gd name="T5" fmla="*/ 31 h 476"/>
                <a:gd name="T6" fmla="*/ 88 w 327"/>
                <a:gd name="T7" fmla="*/ 30 h 476"/>
                <a:gd name="T8" fmla="*/ 84 w 327"/>
                <a:gd name="T9" fmla="*/ 168 h 476"/>
                <a:gd name="T10" fmla="*/ 0 w 327"/>
                <a:gd name="T11" fmla="*/ 312 h 476"/>
                <a:gd name="T12" fmla="*/ 106 w 327"/>
                <a:gd name="T13" fmla="*/ 56 h 476"/>
                <a:gd name="T14" fmla="*/ 218 w 327"/>
                <a:gd name="T15" fmla="*/ 100 h 476"/>
                <a:gd name="T16" fmla="*/ 106 w 327"/>
                <a:gd name="T17" fmla="*/ 56 h 476"/>
                <a:gd name="T18" fmla="*/ 218 w 327"/>
                <a:gd name="T19" fmla="*/ 121 h 476"/>
                <a:gd name="T20" fmla="*/ 218 w 327"/>
                <a:gd name="T21" fmla="*/ 141 h 476"/>
                <a:gd name="T22" fmla="*/ 106 w 327"/>
                <a:gd name="T23" fmla="*/ 101 h 476"/>
                <a:gd name="T24" fmla="*/ 158 w 327"/>
                <a:gd name="T25" fmla="*/ 307 h 476"/>
                <a:gd name="T26" fmla="*/ 137 w 327"/>
                <a:gd name="T27" fmla="*/ 299 h 476"/>
                <a:gd name="T28" fmla="*/ 145 w 327"/>
                <a:gd name="T29" fmla="*/ 149 h 476"/>
                <a:gd name="T30" fmla="*/ 171 w 327"/>
                <a:gd name="T31" fmla="*/ 170 h 476"/>
                <a:gd name="T32" fmla="*/ 162 w 327"/>
                <a:gd name="T33" fmla="*/ 304 h 476"/>
                <a:gd name="T34" fmla="*/ 158 w 327"/>
                <a:gd name="T35" fmla="*/ 342 h 476"/>
                <a:gd name="T36" fmla="*/ 158 w 327"/>
                <a:gd name="T37" fmla="*/ 324 h 476"/>
                <a:gd name="T38" fmla="*/ 101 w 327"/>
                <a:gd name="T39" fmla="*/ 183 h 476"/>
                <a:gd name="T40" fmla="*/ 106 w 327"/>
                <a:gd name="T41" fmla="*/ 143 h 476"/>
                <a:gd name="T42" fmla="*/ 135 w 327"/>
                <a:gd name="T43" fmla="*/ 170 h 476"/>
                <a:gd name="T44" fmla="*/ 108 w 327"/>
                <a:gd name="T45" fmla="*/ 307 h 476"/>
                <a:gd name="T46" fmla="*/ 103 w 327"/>
                <a:gd name="T47" fmla="*/ 351 h 476"/>
                <a:gd name="T48" fmla="*/ 134 w 327"/>
                <a:gd name="T49" fmla="*/ 314 h 476"/>
                <a:gd name="T50" fmla="*/ 140 w 327"/>
                <a:gd name="T51" fmla="*/ 335 h 476"/>
                <a:gd name="T52" fmla="*/ 176 w 327"/>
                <a:gd name="T53" fmla="*/ 335 h 476"/>
                <a:gd name="T54" fmla="*/ 181 w 327"/>
                <a:gd name="T55" fmla="*/ 314 h 476"/>
                <a:gd name="T56" fmla="*/ 212 w 327"/>
                <a:gd name="T57" fmla="*/ 351 h 476"/>
                <a:gd name="T58" fmla="*/ 207 w 327"/>
                <a:gd name="T59" fmla="*/ 307 h 476"/>
                <a:gd name="T60" fmla="*/ 180 w 327"/>
                <a:gd name="T61" fmla="*/ 170 h 476"/>
                <a:gd name="T62" fmla="*/ 218 w 327"/>
                <a:gd name="T63" fmla="*/ 162 h 476"/>
                <a:gd name="T64" fmla="*/ 224 w 327"/>
                <a:gd name="T65" fmla="*/ 182 h 476"/>
                <a:gd name="T66" fmla="*/ 163 w 327"/>
                <a:gd name="T67" fmla="*/ 455 h 476"/>
                <a:gd name="T68" fmla="*/ 101 w 327"/>
                <a:gd name="T69" fmla="*/ 183 h 476"/>
                <a:gd name="T70" fmla="*/ 119 w 327"/>
                <a:gd name="T71" fmla="*/ 331 h 476"/>
                <a:gd name="T72" fmla="*/ 106 w 327"/>
                <a:gd name="T73" fmla="*/ 333 h 476"/>
                <a:gd name="T74" fmla="*/ 124 w 327"/>
                <a:gd name="T75" fmla="*/ 315 h 476"/>
                <a:gd name="T76" fmla="*/ 203 w 327"/>
                <a:gd name="T77" fmla="*/ 320 h 476"/>
                <a:gd name="T78" fmla="*/ 208 w 327"/>
                <a:gd name="T79" fmla="*/ 337 h 476"/>
                <a:gd name="T80" fmla="*/ 191 w 327"/>
                <a:gd name="T81" fmla="*/ 315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7" h="476">
                  <a:moveTo>
                    <a:pt x="163" y="476"/>
                  </a:moveTo>
                  <a:cubicBezTo>
                    <a:pt x="254" y="476"/>
                    <a:pt x="327" y="402"/>
                    <a:pt x="327" y="312"/>
                  </a:cubicBezTo>
                  <a:cubicBezTo>
                    <a:pt x="327" y="280"/>
                    <a:pt x="318" y="249"/>
                    <a:pt x="301" y="223"/>
                  </a:cubicBezTo>
                  <a:cubicBezTo>
                    <a:pt x="285" y="199"/>
                    <a:pt x="264" y="180"/>
                    <a:pt x="239" y="167"/>
                  </a:cubicBezTo>
                  <a:cubicBezTo>
                    <a:pt x="239" y="166"/>
                    <a:pt x="239" y="38"/>
                    <a:pt x="239" y="38"/>
                  </a:cubicBezTo>
                  <a:cubicBezTo>
                    <a:pt x="239" y="35"/>
                    <a:pt x="238" y="33"/>
                    <a:pt x="237" y="31"/>
                  </a:cubicBezTo>
                  <a:cubicBezTo>
                    <a:pt x="235" y="30"/>
                    <a:pt x="210" y="0"/>
                    <a:pt x="165" y="0"/>
                  </a:cubicBezTo>
                  <a:cubicBezTo>
                    <a:pt x="120" y="0"/>
                    <a:pt x="89" y="29"/>
                    <a:pt x="88" y="30"/>
                  </a:cubicBezTo>
                  <a:cubicBezTo>
                    <a:pt x="86" y="32"/>
                    <a:pt x="85" y="35"/>
                    <a:pt x="85" y="38"/>
                  </a:cubicBezTo>
                  <a:cubicBezTo>
                    <a:pt x="85" y="38"/>
                    <a:pt x="85" y="167"/>
                    <a:pt x="84" y="168"/>
                  </a:cubicBezTo>
                  <a:cubicBezTo>
                    <a:pt x="60" y="182"/>
                    <a:pt x="40" y="201"/>
                    <a:pt x="25" y="224"/>
                  </a:cubicBezTo>
                  <a:cubicBezTo>
                    <a:pt x="8" y="250"/>
                    <a:pt x="0" y="281"/>
                    <a:pt x="0" y="312"/>
                  </a:cubicBezTo>
                  <a:cubicBezTo>
                    <a:pt x="0" y="402"/>
                    <a:pt x="73" y="476"/>
                    <a:pt x="163" y="476"/>
                  </a:cubicBezTo>
                  <a:close/>
                  <a:moveTo>
                    <a:pt x="106" y="56"/>
                  </a:moveTo>
                  <a:cubicBezTo>
                    <a:pt x="218" y="76"/>
                    <a:pt x="218" y="76"/>
                    <a:pt x="218" y="76"/>
                  </a:cubicBezTo>
                  <a:cubicBezTo>
                    <a:pt x="218" y="100"/>
                    <a:pt x="218" y="100"/>
                    <a:pt x="218" y="100"/>
                  </a:cubicBezTo>
                  <a:cubicBezTo>
                    <a:pt x="106" y="80"/>
                    <a:pt x="106" y="80"/>
                    <a:pt x="106" y="80"/>
                  </a:cubicBezTo>
                  <a:lnTo>
                    <a:pt x="106" y="56"/>
                  </a:lnTo>
                  <a:close/>
                  <a:moveTo>
                    <a:pt x="106" y="101"/>
                  </a:moveTo>
                  <a:cubicBezTo>
                    <a:pt x="218" y="121"/>
                    <a:pt x="218" y="121"/>
                    <a:pt x="218" y="121"/>
                  </a:cubicBezTo>
                  <a:cubicBezTo>
                    <a:pt x="218" y="134"/>
                    <a:pt x="218" y="134"/>
                    <a:pt x="218" y="134"/>
                  </a:cubicBezTo>
                  <a:cubicBezTo>
                    <a:pt x="218" y="141"/>
                    <a:pt x="218" y="141"/>
                    <a:pt x="218" y="141"/>
                  </a:cubicBezTo>
                  <a:cubicBezTo>
                    <a:pt x="106" y="122"/>
                    <a:pt x="106" y="122"/>
                    <a:pt x="106" y="122"/>
                  </a:cubicBezTo>
                  <a:lnTo>
                    <a:pt x="106" y="101"/>
                  </a:lnTo>
                  <a:close/>
                  <a:moveTo>
                    <a:pt x="162" y="304"/>
                  </a:moveTo>
                  <a:cubicBezTo>
                    <a:pt x="160" y="305"/>
                    <a:pt x="159" y="306"/>
                    <a:pt x="158" y="307"/>
                  </a:cubicBezTo>
                  <a:cubicBezTo>
                    <a:pt x="156" y="306"/>
                    <a:pt x="155" y="305"/>
                    <a:pt x="154" y="304"/>
                  </a:cubicBezTo>
                  <a:cubicBezTo>
                    <a:pt x="149" y="302"/>
                    <a:pt x="143" y="300"/>
                    <a:pt x="137" y="299"/>
                  </a:cubicBezTo>
                  <a:cubicBezTo>
                    <a:pt x="142" y="264"/>
                    <a:pt x="144" y="204"/>
                    <a:pt x="145" y="170"/>
                  </a:cubicBezTo>
                  <a:cubicBezTo>
                    <a:pt x="145" y="161"/>
                    <a:pt x="145" y="153"/>
                    <a:pt x="145" y="149"/>
                  </a:cubicBezTo>
                  <a:cubicBezTo>
                    <a:pt x="170" y="154"/>
                    <a:pt x="170" y="154"/>
                    <a:pt x="170" y="154"/>
                  </a:cubicBezTo>
                  <a:cubicBezTo>
                    <a:pt x="170" y="158"/>
                    <a:pt x="171" y="163"/>
                    <a:pt x="171" y="170"/>
                  </a:cubicBezTo>
                  <a:cubicBezTo>
                    <a:pt x="171" y="204"/>
                    <a:pt x="174" y="264"/>
                    <a:pt x="179" y="299"/>
                  </a:cubicBezTo>
                  <a:cubicBezTo>
                    <a:pt x="173" y="300"/>
                    <a:pt x="167" y="302"/>
                    <a:pt x="162" y="304"/>
                  </a:cubicBezTo>
                  <a:close/>
                  <a:moveTo>
                    <a:pt x="166" y="334"/>
                  </a:moveTo>
                  <a:cubicBezTo>
                    <a:pt x="166" y="337"/>
                    <a:pt x="161" y="342"/>
                    <a:pt x="158" y="342"/>
                  </a:cubicBezTo>
                  <a:cubicBezTo>
                    <a:pt x="154" y="342"/>
                    <a:pt x="149" y="337"/>
                    <a:pt x="149" y="334"/>
                  </a:cubicBezTo>
                  <a:cubicBezTo>
                    <a:pt x="149" y="332"/>
                    <a:pt x="151" y="328"/>
                    <a:pt x="158" y="324"/>
                  </a:cubicBezTo>
                  <a:cubicBezTo>
                    <a:pt x="164" y="328"/>
                    <a:pt x="167" y="332"/>
                    <a:pt x="166" y="334"/>
                  </a:cubicBezTo>
                  <a:close/>
                  <a:moveTo>
                    <a:pt x="101" y="183"/>
                  </a:moveTo>
                  <a:cubicBezTo>
                    <a:pt x="106" y="180"/>
                    <a:pt x="106" y="180"/>
                    <a:pt x="106" y="180"/>
                  </a:cubicBezTo>
                  <a:cubicBezTo>
                    <a:pt x="106" y="143"/>
                    <a:pt x="106" y="143"/>
                    <a:pt x="106" y="143"/>
                  </a:cubicBezTo>
                  <a:cubicBezTo>
                    <a:pt x="136" y="148"/>
                    <a:pt x="136" y="148"/>
                    <a:pt x="136" y="148"/>
                  </a:cubicBezTo>
                  <a:cubicBezTo>
                    <a:pt x="136" y="153"/>
                    <a:pt x="135" y="161"/>
                    <a:pt x="135" y="170"/>
                  </a:cubicBezTo>
                  <a:cubicBezTo>
                    <a:pt x="134" y="207"/>
                    <a:pt x="132" y="268"/>
                    <a:pt x="127" y="299"/>
                  </a:cubicBezTo>
                  <a:cubicBezTo>
                    <a:pt x="120" y="299"/>
                    <a:pt x="113" y="302"/>
                    <a:pt x="108" y="307"/>
                  </a:cubicBezTo>
                  <a:cubicBezTo>
                    <a:pt x="102" y="312"/>
                    <a:pt x="98" y="320"/>
                    <a:pt x="97" y="329"/>
                  </a:cubicBezTo>
                  <a:cubicBezTo>
                    <a:pt x="95" y="338"/>
                    <a:pt x="98" y="346"/>
                    <a:pt x="103" y="351"/>
                  </a:cubicBezTo>
                  <a:cubicBezTo>
                    <a:pt x="108" y="356"/>
                    <a:pt x="117" y="356"/>
                    <a:pt x="125" y="341"/>
                  </a:cubicBezTo>
                  <a:cubicBezTo>
                    <a:pt x="129" y="335"/>
                    <a:pt x="132" y="326"/>
                    <a:pt x="134" y="314"/>
                  </a:cubicBezTo>
                  <a:cubicBezTo>
                    <a:pt x="138" y="314"/>
                    <a:pt x="142" y="315"/>
                    <a:pt x="146" y="317"/>
                  </a:cubicBezTo>
                  <a:cubicBezTo>
                    <a:pt x="140" y="324"/>
                    <a:pt x="139" y="332"/>
                    <a:pt x="140" y="335"/>
                  </a:cubicBezTo>
                  <a:cubicBezTo>
                    <a:pt x="140" y="346"/>
                    <a:pt x="148" y="358"/>
                    <a:pt x="158" y="358"/>
                  </a:cubicBezTo>
                  <a:cubicBezTo>
                    <a:pt x="167" y="358"/>
                    <a:pt x="175" y="346"/>
                    <a:pt x="176" y="335"/>
                  </a:cubicBezTo>
                  <a:cubicBezTo>
                    <a:pt x="176" y="332"/>
                    <a:pt x="175" y="324"/>
                    <a:pt x="170" y="317"/>
                  </a:cubicBezTo>
                  <a:cubicBezTo>
                    <a:pt x="173" y="315"/>
                    <a:pt x="177" y="314"/>
                    <a:pt x="181" y="314"/>
                  </a:cubicBezTo>
                  <a:cubicBezTo>
                    <a:pt x="184" y="326"/>
                    <a:pt x="186" y="335"/>
                    <a:pt x="190" y="341"/>
                  </a:cubicBezTo>
                  <a:cubicBezTo>
                    <a:pt x="198" y="356"/>
                    <a:pt x="207" y="356"/>
                    <a:pt x="212" y="351"/>
                  </a:cubicBezTo>
                  <a:cubicBezTo>
                    <a:pt x="217" y="346"/>
                    <a:pt x="220" y="338"/>
                    <a:pt x="218" y="329"/>
                  </a:cubicBezTo>
                  <a:cubicBezTo>
                    <a:pt x="217" y="320"/>
                    <a:pt x="213" y="312"/>
                    <a:pt x="207" y="307"/>
                  </a:cubicBezTo>
                  <a:cubicBezTo>
                    <a:pt x="202" y="302"/>
                    <a:pt x="195" y="299"/>
                    <a:pt x="188" y="299"/>
                  </a:cubicBezTo>
                  <a:cubicBezTo>
                    <a:pt x="184" y="268"/>
                    <a:pt x="181" y="207"/>
                    <a:pt x="180" y="170"/>
                  </a:cubicBezTo>
                  <a:cubicBezTo>
                    <a:pt x="180" y="165"/>
                    <a:pt x="180" y="160"/>
                    <a:pt x="180" y="155"/>
                  </a:cubicBezTo>
                  <a:cubicBezTo>
                    <a:pt x="218" y="162"/>
                    <a:pt x="218" y="162"/>
                    <a:pt x="218" y="162"/>
                  </a:cubicBezTo>
                  <a:cubicBezTo>
                    <a:pt x="218" y="179"/>
                    <a:pt x="218" y="179"/>
                    <a:pt x="218" y="179"/>
                  </a:cubicBezTo>
                  <a:cubicBezTo>
                    <a:pt x="224" y="182"/>
                    <a:pt x="224" y="182"/>
                    <a:pt x="224" y="182"/>
                  </a:cubicBezTo>
                  <a:cubicBezTo>
                    <a:pt x="274" y="206"/>
                    <a:pt x="307" y="257"/>
                    <a:pt x="307" y="312"/>
                  </a:cubicBezTo>
                  <a:cubicBezTo>
                    <a:pt x="307" y="391"/>
                    <a:pt x="242" y="455"/>
                    <a:pt x="163" y="455"/>
                  </a:cubicBezTo>
                  <a:cubicBezTo>
                    <a:pt x="84" y="455"/>
                    <a:pt x="20" y="391"/>
                    <a:pt x="20" y="312"/>
                  </a:cubicBezTo>
                  <a:cubicBezTo>
                    <a:pt x="20" y="257"/>
                    <a:pt x="51" y="208"/>
                    <a:pt x="101" y="183"/>
                  </a:cubicBezTo>
                  <a:close/>
                  <a:moveTo>
                    <a:pt x="124" y="315"/>
                  </a:moveTo>
                  <a:cubicBezTo>
                    <a:pt x="122" y="321"/>
                    <a:pt x="121" y="327"/>
                    <a:pt x="119" y="331"/>
                  </a:cubicBezTo>
                  <a:cubicBezTo>
                    <a:pt x="114" y="339"/>
                    <a:pt x="110" y="339"/>
                    <a:pt x="107" y="337"/>
                  </a:cubicBezTo>
                  <a:cubicBezTo>
                    <a:pt x="106" y="336"/>
                    <a:pt x="106" y="335"/>
                    <a:pt x="106" y="333"/>
                  </a:cubicBezTo>
                  <a:cubicBezTo>
                    <a:pt x="107" y="328"/>
                    <a:pt x="109" y="323"/>
                    <a:pt x="112" y="320"/>
                  </a:cubicBezTo>
                  <a:cubicBezTo>
                    <a:pt x="116" y="317"/>
                    <a:pt x="120" y="315"/>
                    <a:pt x="124" y="315"/>
                  </a:cubicBezTo>
                  <a:close/>
                  <a:moveTo>
                    <a:pt x="191" y="315"/>
                  </a:moveTo>
                  <a:cubicBezTo>
                    <a:pt x="196" y="315"/>
                    <a:pt x="199" y="317"/>
                    <a:pt x="203" y="320"/>
                  </a:cubicBezTo>
                  <a:cubicBezTo>
                    <a:pt x="206" y="323"/>
                    <a:pt x="209" y="328"/>
                    <a:pt x="209" y="333"/>
                  </a:cubicBezTo>
                  <a:cubicBezTo>
                    <a:pt x="210" y="335"/>
                    <a:pt x="209" y="336"/>
                    <a:pt x="208" y="337"/>
                  </a:cubicBezTo>
                  <a:cubicBezTo>
                    <a:pt x="206" y="339"/>
                    <a:pt x="201" y="339"/>
                    <a:pt x="197" y="331"/>
                  </a:cubicBezTo>
                  <a:cubicBezTo>
                    <a:pt x="195" y="327"/>
                    <a:pt x="193" y="321"/>
                    <a:pt x="191" y="315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" name="Freeform 266"/>
            <p:cNvSpPr/>
            <p:nvPr/>
          </p:nvSpPr>
          <p:spPr bwMode="auto">
            <a:xfrm>
              <a:off x="2174742" y="1784114"/>
              <a:ext cx="134118" cy="34243"/>
            </a:xfrm>
            <a:custGeom>
              <a:avLst/>
              <a:gdLst>
                <a:gd name="T0" fmla="*/ 0 w 94"/>
                <a:gd name="T1" fmla="*/ 12 h 24"/>
                <a:gd name="T2" fmla="*/ 13 w 94"/>
                <a:gd name="T3" fmla="*/ 24 h 24"/>
                <a:gd name="T4" fmla="*/ 82 w 94"/>
                <a:gd name="T5" fmla="*/ 24 h 24"/>
                <a:gd name="T6" fmla="*/ 94 w 94"/>
                <a:gd name="T7" fmla="*/ 12 h 24"/>
                <a:gd name="T8" fmla="*/ 82 w 94"/>
                <a:gd name="T9" fmla="*/ 0 h 24"/>
                <a:gd name="T10" fmla="*/ 13 w 94"/>
                <a:gd name="T11" fmla="*/ 0 h 24"/>
                <a:gd name="T12" fmla="*/ 0 w 94"/>
                <a:gd name="T13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24">
                  <a:moveTo>
                    <a:pt x="0" y="12"/>
                  </a:moveTo>
                  <a:cubicBezTo>
                    <a:pt x="0" y="19"/>
                    <a:pt x="6" y="24"/>
                    <a:pt x="13" y="24"/>
                  </a:cubicBezTo>
                  <a:cubicBezTo>
                    <a:pt x="82" y="24"/>
                    <a:pt x="82" y="24"/>
                    <a:pt x="82" y="24"/>
                  </a:cubicBezTo>
                  <a:cubicBezTo>
                    <a:pt x="89" y="24"/>
                    <a:pt x="94" y="19"/>
                    <a:pt x="94" y="12"/>
                  </a:cubicBezTo>
                  <a:cubicBezTo>
                    <a:pt x="94" y="5"/>
                    <a:pt x="89" y="0"/>
                    <a:pt x="8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2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" name="Freeform 267"/>
            <p:cNvSpPr/>
            <p:nvPr/>
          </p:nvSpPr>
          <p:spPr bwMode="auto">
            <a:xfrm>
              <a:off x="1863701" y="2033089"/>
              <a:ext cx="35670" cy="131265"/>
            </a:xfrm>
            <a:custGeom>
              <a:avLst/>
              <a:gdLst>
                <a:gd name="T0" fmla="*/ 12 w 25"/>
                <a:gd name="T1" fmla="*/ 0 h 92"/>
                <a:gd name="T2" fmla="*/ 0 w 25"/>
                <a:gd name="T3" fmla="*/ 12 h 92"/>
                <a:gd name="T4" fmla="*/ 0 w 25"/>
                <a:gd name="T5" fmla="*/ 79 h 92"/>
                <a:gd name="T6" fmla="*/ 12 w 25"/>
                <a:gd name="T7" fmla="*/ 92 h 92"/>
                <a:gd name="T8" fmla="*/ 25 w 25"/>
                <a:gd name="T9" fmla="*/ 79 h 92"/>
                <a:gd name="T10" fmla="*/ 25 w 25"/>
                <a:gd name="T11" fmla="*/ 12 h 92"/>
                <a:gd name="T12" fmla="*/ 12 w 25"/>
                <a:gd name="T13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92">
                  <a:moveTo>
                    <a:pt x="12" y="0"/>
                  </a:moveTo>
                  <a:cubicBezTo>
                    <a:pt x="5" y="0"/>
                    <a:pt x="0" y="5"/>
                    <a:pt x="0" y="12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6"/>
                    <a:pt x="5" y="92"/>
                    <a:pt x="12" y="92"/>
                  </a:cubicBezTo>
                  <a:cubicBezTo>
                    <a:pt x="19" y="92"/>
                    <a:pt x="25" y="86"/>
                    <a:pt x="25" y="79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5"/>
                    <a:pt x="19" y="0"/>
                    <a:pt x="12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" name="Freeform 268"/>
            <p:cNvSpPr/>
            <p:nvPr/>
          </p:nvSpPr>
          <p:spPr bwMode="auto">
            <a:xfrm>
              <a:off x="1491308" y="1766993"/>
              <a:ext cx="134118" cy="35670"/>
            </a:xfrm>
            <a:custGeom>
              <a:avLst/>
              <a:gdLst>
                <a:gd name="T0" fmla="*/ 13 w 94"/>
                <a:gd name="T1" fmla="*/ 25 h 25"/>
                <a:gd name="T2" fmla="*/ 82 w 94"/>
                <a:gd name="T3" fmla="*/ 25 h 25"/>
                <a:gd name="T4" fmla="*/ 94 w 94"/>
                <a:gd name="T5" fmla="*/ 13 h 25"/>
                <a:gd name="T6" fmla="*/ 82 w 94"/>
                <a:gd name="T7" fmla="*/ 0 h 25"/>
                <a:gd name="T8" fmla="*/ 13 w 94"/>
                <a:gd name="T9" fmla="*/ 0 h 25"/>
                <a:gd name="T10" fmla="*/ 0 w 94"/>
                <a:gd name="T11" fmla="*/ 13 h 25"/>
                <a:gd name="T12" fmla="*/ 13 w 94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25">
                  <a:moveTo>
                    <a:pt x="13" y="25"/>
                  </a:moveTo>
                  <a:cubicBezTo>
                    <a:pt x="82" y="25"/>
                    <a:pt x="82" y="25"/>
                    <a:pt x="82" y="25"/>
                  </a:cubicBezTo>
                  <a:cubicBezTo>
                    <a:pt x="89" y="25"/>
                    <a:pt x="94" y="20"/>
                    <a:pt x="94" y="13"/>
                  </a:cubicBezTo>
                  <a:cubicBezTo>
                    <a:pt x="94" y="6"/>
                    <a:pt x="89" y="0"/>
                    <a:pt x="8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5"/>
                    <a:pt x="13" y="25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269"/>
            <p:cNvSpPr/>
            <p:nvPr/>
          </p:nvSpPr>
          <p:spPr bwMode="auto">
            <a:xfrm>
              <a:off x="1569782" y="1501610"/>
              <a:ext cx="118424" cy="95595"/>
            </a:xfrm>
            <a:custGeom>
              <a:avLst/>
              <a:gdLst>
                <a:gd name="T0" fmla="*/ 6 w 83"/>
                <a:gd name="T1" fmla="*/ 22 h 67"/>
                <a:gd name="T2" fmla="*/ 61 w 83"/>
                <a:gd name="T3" fmla="*/ 63 h 67"/>
                <a:gd name="T4" fmla="*/ 79 w 83"/>
                <a:gd name="T5" fmla="*/ 60 h 67"/>
                <a:gd name="T6" fmla="*/ 76 w 83"/>
                <a:gd name="T7" fmla="*/ 43 h 67"/>
                <a:gd name="T8" fmla="*/ 22 w 83"/>
                <a:gd name="T9" fmla="*/ 2 h 67"/>
                <a:gd name="T10" fmla="*/ 14 w 83"/>
                <a:gd name="T11" fmla="*/ 0 h 67"/>
                <a:gd name="T12" fmla="*/ 4 w 83"/>
                <a:gd name="T13" fmla="*/ 5 h 67"/>
                <a:gd name="T14" fmla="*/ 6 w 83"/>
                <a:gd name="T15" fmla="*/ 2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7">
                  <a:moveTo>
                    <a:pt x="6" y="22"/>
                  </a:moveTo>
                  <a:cubicBezTo>
                    <a:pt x="61" y="63"/>
                    <a:pt x="61" y="63"/>
                    <a:pt x="61" y="63"/>
                  </a:cubicBezTo>
                  <a:cubicBezTo>
                    <a:pt x="67" y="67"/>
                    <a:pt x="75" y="66"/>
                    <a:pt x="79" y="60"/>
                  </a:cubicBezTo>
                  <a:cubicBezTo>
                    <a:pt x="83" y="55"/>
                    <a:pt x="82" y="47"/>
                    <a:pt x="76" y="43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19" y="1"/>
                    <a:pt x="17" y="0"/>
                    <a:pt x="14" y="0"/>
                  </a:cubicBezTo>
                  <a:cubicBezTo>
                    <a:pt x="10" y="0"/>
                    <a:pt x="6" y="2"/>
                    <a:pt x="4" y="5"/>
                  </a:cubicBezTo>
                  <a:cubicBezTo>
                    <a:pt x="0" y="10"/>
                    <a:pt x="1" y="18"/>
                    <a:pt x="6" y="22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270"/>
            <p:cNvSpPr/>
            <p:nvPr/>
          </p:nvSpPr>
          <p:spPr bwMode="auto">
            <a:xfrm>
              <a:off x="2116243" y="1501610"/>
              <a:ext cx="118424" cy="95595"/>
            </a:xfrm>
            <a:custGeom>
              <a:avLst/>
              <a:gdLst>
                <a:gd name="T0" fmla="*/ 22 w 83"/>
                <a:gd name="T1" fmla="*/ 63 h 67"/>
                <a:gd name="T2" fmla="*/ 77 w 83"/>
                <a:gd name="T3" fmla="*/ 22 h 67"/>
                <a:gd name="T4" fmla="*/ 79 w 83"/>
                <a:gd name="T5" fmla="*/ 5 h 67"/>
                <a:gd name="T6" fmla="*/ 69 w 83"/>
                <a:gd name="T7" fmla="*/ 0 h 67"/>
                <a:gd name="T8" fmla="*/ 61 w 83"/>
                <a:gd name="T9" fmla="*/ 2 h 67"/>
                <a:gd name="T10" fmla="*/ 7 w 83"/>
                <a:gd name="T11" fmla="*/ 43 h 67"/>
                <a:gd name="T12" fmla="*/ 4 w 83"/>
                <a:gd name="T13" fmla="*/ 60 h 67"/>
                <a:gd name="T14" fmla="*/ 22 w 83"/>
                <a:gd name="T15" fmla="*/ 6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7">
                  <a:moveTo>
                    <a:pt x="22" y="63"/>
                  </a:moveTo>
                  <a:cubicBezTo>
                    <a:pt x="77" y="22"/>
                    <a:pt x="77" y="22"/>
                    <a:pt x="77" y="22"/>
                  </a:cubicBezTo>
                  <a:cubicBezTo>
                    <a:pt x="82" y="18"/>
                    <a:pt x="83" y="10"/>
                    <a:pt x="79" y="5"/>
                  </a:cubicBezTo>
                  <a:cubicBezTo>
                    <a:pt x="76" y="2"/>
                    <a:pt x="73" y="0"/>
                    <a:pt x="69" y="0"/>
                  </a:cubicBezTo>
                  <a:cubicBezTo>
                    <a:pt x="66" y="0"/>
                    <a:pt x="64" y="1"/>
                    <a:pt x="61" y="2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1" y="47"/>
                    <a:pt x="0" y="55"/>
                    <a:pt x="4" y="60"/>
                  </a:cubicBezTo>
                  <a:cubicBezTo>
                    <a:pt x="8" y="66"/>
                    <a:pt x="16" y="67"/>
                    <a:pt x="22" y="63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271"/>
            <p:cNvSpPr/>
            <p:nvPr/>
          </p:nvSpPr>
          <p:spPr bwMode="auto">
            <a:xfrm>
              <a:off x="1592610" y="1976018"/>
              <a:ext cx="108436" cy="105582"/>
            </a:xfrm>
            <a:custGeom>
              <a:avLst/>
              <a:gdLst>
                <a:gd name="T0" fmla="*/ 62 w 76"/>
                <a:gd name="T1" fmla="*/ 0 h 74"/>
                <a:gd name="T2" fmla="*/ 53 w 76"/>
                <a:gd name="T3" fmla="*/ 4 h 74"/>
                <a:gd name="T4" fmla="*/ 5 w 76"/>
                <a:gd name="T5" fmla="*/ 51 h 74"/>
                <a:gd name="T6" fmla="*/ 5 w 76"/>
                <a:gd name="T7" fmla="*/ 69 h 74"/>
                <a:gd name="T8" fmla="*/ 23 w 76"/>
                <a:gd name="T9" fmla="*/ 69 h 74"/>
                <a:gd name="T10" fmla="*/ 71 w 76"/>
                <a:gd name="T11" fmla="*/ 22 h 74"/>
                <a:gd name="T12" fmla="*/ 71 w 76"/>
                <a:gd name="T13" fmla="*/ 4 h 74"/>
                <a:gd name="T14" fmla="*/ 62 w 76"/>
                <a:gd name="T15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74">
                  <a:moveTo>
                    <a:pt x="62" y="0"/>
                  </a:moveTo>
                  <a:cubicBezTo>
                    <a:pt x="59" y="0"/>
                    <a:pt x="56" y="2"/>
                    <a:pt x="53" y="4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0" y="56"/>
                    <a:pt x="0" y="64"/>
                    <a:pt x="5" y="69"/>
                  </a:cubicBezTo>
                  <a:cubicBezTo>
                    <a:pt x="10" y="74"/>
                    <a:pt x="18" y="74"/>
                    <a:pt x="23" y="69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6" y="17"/>
                    <a:pt x="76" y="9"/>
                    <a:pt x="71" y="4"/>
                  </a:cubicBezTo>
                  <a:cubicBezTo>
                    <a:pt x="69" y="2"/>
                    <a:pt x="66" y="0"/>
                    <a:pt x="62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" name="Freeform 272"/>
            <p:cNvSpPr/>
            <p:nvPr/>
          </p:nvSpPr>
          <p:spPr bwMode="auto">
            <a:xfrm>
              <a:off x="2091988" y="1976018"/>
              <a:ext cx="108436" cy="105582"/>
            </a:xfrm>
            <a:custGeom>
              <a:avLst/>
              <a:gdLst>
                <a:gd name="T0" fmla="*/ 23 w 76"/>
                <a:gd name="T1" fmla="*/ 4 h 74"/>
                <a:gd name="T2" fmla="*/ 14 w 76"/>
                <a:gd name="T3" fmla="*/ 0 h 74"/>
                <a:gd name="T4" fmla="*/ 5 w 76"/>
                <a:gd name="T5" fmla="*/ 4 h 74"/>
                <a:gd name="T6" fmla="*/ 5 w 76"/>
                <a:gd name="T7" fmla="*/ 22 h 74"/>
                <a:gd name="T8" fmla="*/ 53 w 76"/>
                <a:gd name="T9" fmla="*/ 69 h 74"/>
                <a:gd name="T10" fmla="*/ 71 w 76"/>
                <a:gd name="T11" fmla="*/ 69 h 74"/>
                <a:gd name="T12" fmla="*/ 71 w 76"/>
                <a:gd name="T13" fmla="*/ 51 h 74"/>
                <a:gd name="T14" fmla="*/ 23 w 76"/>
                <a:gd name="T15" fmla="*/ 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74">
                  <a:moveTo>
                    <a:pt x="23" y="4"/>
                  </a:moveTo>
                  <a:cubicBezTo>
                    <a:pt x="20" y="2"/>
                    <a:pt x="17" y="0"/>
                    <a:pt x="14" y="0"/>
                  </a:cubicBezTo>
                  <a:cubicBezTo>
                    <a:pt x="10" y="0"/>
                    <a:pt x="7" y="2"/>
                    <a:pt x="5" y="4"/>
                  </a:cubicBezTo>
                  <a:cubicBezTo>
                    <a:pt x="0" y="9"/>
                    <a:pt x="0" y="17"/>
                    <a:pt x="5" y="22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8" y="74"/>
                    <a:pt x="66" y="74"/>
                    <a:pt x="71" y="69"/>
                  </a:cubicBezTo>
                  <a:cubicBezTo>
                    <a:pt x="76" y="64"/>
                    <a:pt x="76" y="56"/>
                    <a:pt x="71" y="51"/>
                  </a:cubicBezTo>
                  <a:lnTo>
                    <a:pt x="23" y="4"/>
                  </a:ln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cxnSp>
          <p:nvCxnSpPr>
            <p:cNvPr id="2258" name="直接连接符 2257"/>
            <p:cNvCxnSpPr/>
            <p:nvPr/>
          </p:nvCxnSpPr>
          <p:spPr>
            <a:xfrm flipV="1">
              <a:off x="1905078" y="-160779"/>
              <a:ext cx="0" cy="1479046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Freeform 273"/>
          <p:cNvSpPr/>
          <p:nvPr/>
        </p:nvSpPr>
        <p:spPr bwMode="auto">
          <a:xfrm>
            <a:off x="3081559" y="3894022"/>
            <a:ext cx="682772" cy="989811"/>
          </a:xfrm>
          <a:custGeom>
            <a:avLst/>
            <a:gdLst>
              <a:gd name="T0" fmla="*/ 301 w 328"/>
              <a:gd name="T1" fmla="*/ 222 h 475"/>
              <a:gd name="T2" fmla="*/ 240 w 328"/>
              <a:gd name="T3" fmla="*/ 166 h 475"/>
              <a:gd name="T4" fmla="*/ 239 w 328"/>
              <a:gd name="T5" fmla="*/ 37 h 475"/>
              <a:gd name="T6" fmla="*/ 237 w 328"/>
              <a:gd name="T7" fmla="*/ 30 h 475"/>
              <a:gd name="T8" fmla="*/ 165 w 328"/>
              <a:gd name="T9" fmla="*/ 0 h 475"/>
              <a:gd name="T10" fmla="*/ 88 w 328"/>
              <a:gd name="T11" fmla="*/ 30 h 475"/>
              <a:gd name="T12" fmla="*/ 85 w 328"/>
              <a:gd name="T13" fmla="*/ 37 h 475"/>
              <a:gd name="T14" fmla="*/ 85 w 328"/>
              <a:gd name="T15" fmla="*/ 168 h 475"/>
              <a:gd name="T16" fmla="*/ 26 w 328"/>
              <a:gd name="T17" fmla="*/ 223 h 475"/>
              <a:gd name="T18" fmla="*/ 0 w 328"/>
              <a:gd name="T19" fmla="*/ 311 h 475"/>
              <a:gd name="T20" fmla="*/ 164 w 328"/>
              <a:gd name="T21" fmla="*/ 475 h 475"/>
              <a:gd name="T22" fmla="*/ 328 w 328"/>
              <a:gd name="T23" fmla="*/ 311 h 475"/>
              <a:gd name="T24" fmla="*/ 301 w 328"/>
              <a:gd name="T25" fmla="*/ 222 h 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8" h="475">
                <a:moveTo>
                  <a:pt x="301" y="222"/>
                </a:moveTo>
                <a:cubicBezTo>
                  <a:pt x="286" y="198"/>
                  <a:pt x="265" y="179"/>
                  <a:pt x="240" y="166"/>
                </a:cubicBezTo>
                <a:cubicBezTo>
                  <a:pt x="239" y="165"/>
                  <a:pt x="239" y="37"/>
                  <a:pt x="239" y="37"/>
                </a:cubicBezTo>
                <a:cubicBezTo>
                  <a:pt x="239" y="35"/>
                  <a:pt x="238" y="32"/>
                  <a:pt x="237" y="30"/>
                </a:cubicBezTo>
                <a:cubicBezTo>
                  <a:pt x="236" y="29"/>
                  <a:pt x="210" y="0"/>
                  <a:pt x="165" y="0"/>
                </a:cubicBezTo>
                <a:cubicBezTo>
                  <a:pt x="121" y="0"/>
                  <a:pt x="90" y="28"/>
                  <a:pt x="88" y="30"/>
                </a:cubicBezTo>
                <a:cubicBezTo>
                  <a:pt x="86" y="32"/>
                  <a:pt x="85" y="34"/>
                  <a:pt x="85" y="37"/>
                </a:cubicBezTo>
                <a:cubicBezTo>
                  <a:pt x="85" y="37"/>
                  <a:pt x="85" y="166"/>
                  <a:pt x="85" y="168"/>
                </a:cubicBezTo>
                <a:cubicBezTo>
                  <a:pt x="61" y="181"/>
                  <a:pt x="40" y="200"/>
                  <a:pt x="26" y="223"/>
                </a:cubicBezTo>
                <a:cubicBezTo>
                  <a:pt x="9" y="250"/>
                  <a:pt x="0" y="280"/>
                  <a:pt x="0" y="311"/>
                </a:cubicBezTo>
                <a:cubicBezTo>
                  <a:pt x="0" y="402"/>
                  <a:pt x="73" y="475"/>
                  <a:pt x="164" y="475"/>
                </a:cubicBezTo>
                <a:cubicBezTo>
                  <a:pt x="254" y="475"/>
                  <a:pt x="328" y="402"/>
                  <a:pt x="328" y="311"/>
                </a:cubicBezTo>
                <a:cubicBezTo>
                  <a:pt x="328" y="279"/>
                  <a:pt x="318" y="249"/>
                  <a:pt x="301" y="222"/>
                </a:cubicBezTo>
                <a:close/>
              </a:path>
            </a:pathLst>
          </a:custGeom>
          <a:solidFill>
            <a:srgbClr val="E54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grpSp>
        <p:nvGrpSpPr>
          <p:cNvPr id="2247" name="组合 2246"/>
          <p:cNvGrpSpPr/>
          <p:nvPr/>
        </p:nvGrpSpPr>
        <p:grpSpPr>
          <a:xfrm>
            <a:off x="2819275" y="-140117"/>
            <a:ext cx="1192769" cy="5266457"/>
            <a:chOff x="2114456" y="-106040"/>
            <a:chExt cx="894577" cy="3949843"/>
          </a:xfrm>
        </p:grpSpPr>
        <p:sp>
          <p:nvSpPr>
            <p:cNvPr id="25" name="Freeform 274"/>
            <p:cNvSpPr>
              <a:spLocks noEditPoints="1"/>
            </p:cNvSpPr>
            <p:nvPr/>
          </p:nvSpPr>
          <p:spPr bwMode="auto">
            <a:xfrm>
              <a:off x="2309608" y="2919564"/>
              <a:ext cx="512079" cy="742358"/>
            </a:xfrm>
            <a:custGeom>
              <a:avLst/>
              <a:gdLst>
                <a:gd name="T0" fmla="*/ 328 w 328"/>
                <a:gd name="T1" fmla="*/ 311 h 475"/>
                <a:gd name="T2" fmla="*/ 240 w 328"/>
                <a:gd name="T3" fmla="*/ 166 h 475"/>
                <a:gd name="T4" fmla="*/ 237 w 328"/>
                <a:gd name="T5" fmla="*/ 30 h 475"/>
                <a:gd name="T6" fmla="*/ 88 w 328"/>
                <a:gd name="T7" fmla="*/ 30 h 475"/>
                <a:gd name="T8" fmla="*/ 85 w 328"/>
                <a:gd name="T9" fmla="*/ 168 h 475"/>
                <a:gd name="T10" fmla="*/ 0 w 328"/>
                <a:gd name="T11" fmla="*/ 311 h 475"/>
                <a:gd name="T12" fmla="*/ 106 w 328"/>
                <a:gd name="T13" fmla="*/ 56 h 475"/>
                <a:gd name="T14" fmla="*/ 218 w 328"/>
                <a:gd name="T15" fmla="*/ 99 h 475"/>
                <a:gd name="T16" fmla="*/ 106 w 328"/>
                <a:gd name="T17" fmla="*/ 56 h 475"/>
                <a:gd name="T18" fmla="*/ 218 w 328"/>
                <a:gd name="T19" fmla="*/ 120 h 475"/>
                <a:gd name="T20" fmla="*/ 218 w 328"/>
                <a:gd name="T21" fmla="*/ 140 h 475"/>
                <a:gd name="T22" fmla="*/ 106 w 328"/>
                <a:gd name="T23" fmla="*/ 100 h 475"/>
                <a:gd name="T24" fmla="*/ 158 w 328"/>
                <a:gd name="T25" fmla="*/ 306 h 475"/>
                <a:gd name="T26" fmla="*/ 137 w 328"/>
                <a:gd name="T27" fmla="*/ 298 h 475"/>
                <a:gd name="T28" fmla="*/ 145 w 328"/>
                <a:gd name="T29" fmla="*/ 149 h 475"/>
                <a:gd name="T30" fmla="*/ 171 w 328"/>
                <a:gd name="T31" fmla="*/ 169 h 475"/>
                <a:gd name="T32" fmla="*/ 162 w 328"/>
                <a:gd name="T33" fmla="*/ 304 h 475"/>
                <a:gd name="T34" fmla="*/ 158 w 328"/>
                <a:gd name="T35" fmla="*/ 341 h 475"/>
                <a:gd name="T36" fmla="*/ 158 w 328"/>
                <a:gd name="T37" fmla="*/ 324 h 475"/>
                <a:gd name="T38" fmla="*/ 101 w 328"/>
                <a:gd name="T39" fmla="*/ 183 h 475"/>
                <a:gd name="T40" fmla="*/ 107 w 328"/>
                <a:gd name="T41" fmla="*/ 142 h 475"/>
                <a:gd name="T42" fmla="*/ 136 w 328"/>
                <a:gd name="T43" fmla="*/ 169 h 475"/>
                <a:gd name="T44" fmla="*/ 108 w 328"/>
                <a:gd name="T45" fmla="*/ 306 h 475"/>
                <a:gd name="T46" fmla="*/ 103 w 328"/>
                <a:gd name="T47" fmla="*/ 350 h 475"/>
                <a:gd name="T48" fmla="*/ 134 w 328"/>
                <a:gd name="T49" fmla="*/ 313 h 475"/>
                <a:gd name="T50" fmla="*/ 140 w 328"/>
                <a:gd name="T51" fmla="*/ 335 h 475"/>
                <a:gd name="T52" fmla="*/ 176 w 328"/>
                <a:gd name="T53" fmla="*/ 335 h 475"/>
                <a:gd name="T54" fmla="*/ 182 w 328"/>
                <a:gd name="T55" fmla="*/ 313 h 475"/>
                <a:gd name="T56" fmla="*/ 213 w 328"/>
                <a:gd name="T57" fmla="*/ 350 h 475"/>
                <a:gd name="T58" fmla="*/ 208 w 328"/>
                <a:gd name="T59" fmla="*/ 306 h 475"/>
                <a:gd name="T60" fmla="*/ 180 w 328"/>
                <a:gd name="T61" fmla="*/ 169 h 475"/>
                <a:gd name="T62" fmla="*/ 218 w 328"/>
                <a:gd name="T63" fmla="*/ 161 h 475"/>
                <a:gd name="T64" fmla="*/ 224 w 328"/>
                <a:gd name="T65" fmla="*/ 181 h 475"/>
                <a:gd name="T66" fmla="*/ 164 w 328"/>
                <a:gd name="T67" fmla="*/ 454 h 475"/>
                <a:gd name="T68" fmla="*/ 101 w 328"/>
                <a:gd name="T69" fmla="*/ 183 h 475"/>
                <a:gd name="T70" fmla="*/ 119 w 328"/>
                <a:gd name="T71" fmla="*/ 330 h 475"/>
                <a:gd name="T72" fmla="*/ 106 w 328"/>
                <a:gd name="T73" fmla="*/ 333 h 475"/>
                <a:gd name="T74" fmla="*/ 124 w 328"/>
                <a:gd name="T75" fmla="*/ 314 h 475"/>
                <a:gd name="T76" fmla="*/ 203 w 328"/>
                <a:gd name="T77" fmla="*/ 319 h 475"/>
                <a:gd name="T78" fmla="*/ 208 w 328"/>
                <a:gd name="T79" fmla="*/ 336 h 475"/>
                <a:gd name="T80" fmla="*/ 192 w 328"/>
                <a:gd name="T81" fmla="*/ 314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475">
                  <a:moveTo>
                    <a:pt x="164" y="475"/>
                  </a:moveTo>
                  <a:cubicBezTo>
                    <a:pt x="254" y="475"/>
                    <a:pt x="328" y="402"/>
                    <a:pt x="328" y="311"/>
                  </a:cubicBezTo>
                  <a:cubicBezTo>
                    <a:pt x="328" y="279"/>
                    <a:pt x="319" y="249"/>
                    <a:pt x="301" y="222"/>
                  </a:cubicBezTo>
                  <a:cubicBezTo>
                    <a:pt x="286" y="198"/>
                    <a:pt x="265" y="179"/>
                    <a:pt x="240" y="166"/>
                  </a:cubicBezTo>
                  <a:cubicBezTo>
                    <a:pt x="239" y="165"/>
                    <a:pt x="239" y="37"/>
                    <a:pt x="239" y="37"/>
                  </a:cubicBezTo>
                  <a:cubicBezTo>
                    <a:pt x="239" y="35"/>
                    <a:pt x="239" y="32"/>
                    <a:pt x="237" y="30"/>
                  </a:cubicBezTo>
                  <a:cubicBezTo>
                    <a:pt x="236" y="29"/>
                    <a:pt x="210" y="0"/>
                    <a:pt x="165" y="0"/>
                  </a:cubicBezTo>
                  <a:cubicBezTo>
                    <a:pt x="121" y="0"/>
                    <a:pt x="90" y="28"/>
                    <a:pt x="88" y="30"/>
                  </a:cubicBezTo>
                  <a:cubicBezTo>
                    <a:pt x="86" y="32"/>
                    <a:pt x="85" y="34"/>
                    <a:pt x="85" y="37"/>
                  </a:cubicBezTo>
                  <a:cubicBezTo>
                    <a:pt x="85" y="37"/>
                    <a:pt x="85" y="166"/>
                    <a:pt x="85" y="168"/>
                  </a:cubicBezTo>
                  <a:cubicBezTo>
                    <a:pt x="61" y="181"/>
                    <a:pt x="40" y="200"/>
                    <a:pt x="26" y="223"/>
                  </a:cubicBezTo>
                  <a:cubicBezTo>
                    <a:pt x="9" y="250"/>
                    <a:pt x="0" y="280"/>
                    <a:pt x="0" y="311"/>
                  </a:cubicBezTo>
                  <a:cubicBezTo>
                    <a:pt x="0" y="402"/>
                    <a:pt x="74" y="475"/>
                    <a:pt x="164" y="475"/>
                  </a:cubicBezTo>
                  <a:close/>
                  <a:moveTo>
                    <a:pt x="106" y="56"/>
                  </a:moveTo>
                  <a:cubicBezTo>
                    <a:pt x="218" y="76"/>
                    <a:pt x="218" y="76"/>
                    <a:pt x="218" y="76"/>
                  </a:cubicBezTo>
                  <a:cubicBezTo>
                    <a:pt x="218" y="99"/>
                    <a:pt x="218" y="99"/>
                    <a:pt x="218" y="99"/>
                  </a:cubicBezTo>
                  <a:cubicBezTo>
                    <a:pt x="106" y="79"/>
                    <a:pt x="106" y="79"/>
                    <a:pt x="106" y="79"/>
                  </a:cubicBezTo>
                  <a:lnTo>
                    <a:pt x="106" y="56"/>
                  </a:lnTo>
                  <a:close/>
                  <a:moveTo>
                    <a:pt x="106" y="100"/>
                  </a:moveTo>
                  <a:cubicBezTo>
                    <a:pt x="218" y="120"/>
                    <a:pt x="218" y="120"/>
                    <a:pt x="218" y="120"/>
                  </a:cubicBezTo>
                  <a:cubicBezTo>
                    <a:pt x="218" y="134"/>
                    <a:pt x="218" y="134"/>
                    <a:pt x="218" y="134"/>
                  </a:cubicBezTo>
                  <a:cubicBezTo>
                    <a:pt x="218" y="140"/>
                    <a:pt x="218" y="140"/>
                    <a:pt x="218" y="140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00"/>
                  </a:lnTo>
                  <a:close/>
                  <a:moveTo>
                    <a:pt x="162" y="304"/>
                  </a:moveTo>
                  <a:cubicBezTo>
                    <a:pt x="161" y="304"/>
                    <a:pt x="159" y="305"/>
                    <a:pt x="158" y="306"/>
                  </a:cubicBezTo>
                  <a:cubicBezTo>
                    <a:pt x="157" y="305"/>
                    <a:pt x="155" y="304"/>
                    <a:pt x="154" y="304"/>
                  </a:cubicBezTo>
                  <a:cubicBezTo>
                    <a:pt x="149" y="301"/>
                    <a:pt x="143" y="299"/>
                    <a:pt x="137" y="298"/>
                  </a:cubicBezTo>
                  <a:cubicBezTo>
                    <a:pt x="142" y="263"/>
                    <a:pt x="144" y="203"/>
                    <a:pt x="145" y="169"/>
                  </a:cubicBezTo>
                  <a:cubicBezTo>
                    <a:pt x="145" y="160"/>
                    <a:pt x="145" y="152"/>
                    <a:pt x="145" y="149"/>
                  </a:cubicBezTo>
                  <a:cubicBezTo>
                    <a:pt x="171" y="153"/>
                    <a:pt x="171" y="153"/>
                    <a:pt x="171" y="153"/>
                  </a:cubicBezTo>
                  <a:cubicBezTo>
                    <a:pt x="171" y="157"/>
                    <a:pt x="171" y="163"/>
                    <a:pt x="171" y="169"/>
                  </a:cubicBezTo>
                  <a:cubicBezTo>
                    <a:pt x="172" y="203"/>
                    <a:pt x="174" y="263"/>
                    <a:pt x="179" y="298"/>
                  </a:cubicBezTo>
                  <a:cubicBezTo>
                    <a:pt x="173" y="299"/>
                    <a:pt x="167" y="301"/>
                    <a:pt x="162" y="304"/>
                  </a:cubicBezTo>
                  <a:close/>
                  <a:moveTo>
                    <a:pt x="167" y="334"/>
                  </a:moveTo>
                  <a:cubicBezTo>
                    <a:pt x="167" y="336"/>
                    <a:pt x="162" y="341"/>
                    <a:pt x="158" y="341"/>
                  </a:cubicBezTo>
                  <a:cubicBezTo>
                    <a:pt x="154" y="341"/>
                    <a:pt x="149" y="336"/>
                    <a:pt x="149" y="334"/>
                  </a:cubicBezTo>
                  <a:cubicBezTo>
                    <a:pt x="149" y="332"/>
                    <a:pt x="152" y="327"/>
                    <a:pt x="158" y="324"/>
                  </a:cubicBezTo>
                  <a:cubicBezTo>
                    <a:pt x="165" y="327"/>
                    <a:pt x="167" y="332"/>
                    <a:pt x="167" y="334"/>
                  </a:cubicBezTo>
                  <a:close/>
                  <a:moveTo>
                    <a:pt x="101" y="183"/>
                  </a:moveTo>
                  <a:cubicBezTo>
                    <a:pt x="107" y="180"/>
                    <a:pt x="107" y="180"/>
                    <a:pt x="107" y="180"/>
                  </a:cubicBezTo>
                  <a:cubicBezTo>
                    <a:pt x="107" y="142"/>
                    <a:pt x="107" y="142"/>
                    <a:pt x="107" y="142"/>
                  </a:cubicBezTo>
                  <a:cubicBezTo>
                    <a:pt x="136" y="147"/>
                    <a:pt x="136" y="147"/>
                    <a:pt x="136" y="147"/>
                  </a:cubicBezTo>
                  <a:cubicBezTo>
                    <a:pt x="136" y="152"/>
                    <a:pt x="136" y="160"/>
                    <a:pt x="136" y="169"/>
                  </a:cubicBezTo>
                  <a:cubicBezTo>
                    <a:pt x="135" y="206"/>
                    <a:pt x="132" y="268"/>
                    <a:pt x="127" y="298"/>
                  </a:cubicBezTo>
                  <a:cubicBezTo>
                    <a:pt x="121" y="298"/>
                    <a:pt x="114" y="301"/>
                    <a:pt x="108" y="306"/>
                  </a:cubicBezTo>
                  <a:cubicBezTo>
                    <a:pt x="103" y="311"/>
                    <a:pt x="99" y="319"/>
                    <a:pt x="97" y="329"/>
                  </a:cubicBezTo>
                  <a:cubicBezTo>
                    <a:pt x="96" y="337"/>
                    <a:pt x="98" y="345"/>
                    <a:pt x="103" y="350"/>
                  </a:cubicBezTo>
                  <a:cubicBezTo>
                    <a:pt x="109" y="355"/>
                    <a:pt x="118" y="355"/>
                    <a:pt x="126" y="340"/>
                  </a:cubicBezTo>
                  <a:cubicBezTo>
                    <a:pt x="129" y="334"/>
                    <a:pt x="132" y="325"/>
                    <a:pt x="134" y="313"/>
                  </a:cubicBezTo>
                  <a:cubicBezTo>
                    <a:pt x="138" y="314"/>
                    <a:pt x="142" y="315"/>
                    <a:pt x="146" y="316"/>
                  </a:cubicBezTo>
                  <a:cubicBezTo>
                    <a:pt x="140" y="323"/>
                    <a:pt x="140" y="331"/>
                    <a:pt x="140" y="335"/>
                  </a:cubicBezTo>
                  <a:cubicBezTo>
                    <a:pt x="140" y="346"/>
                    <a:pt x="149" y="357"/>
                    <a:pt x="158" y="357"/>
                  </a:cubicBezTo>
                  <a:cubicBezTo>
                    <a:pt x="167" y="357"/>
                    <a:pt x="176" y="346"/>
                    <a:pt x="176" y="335"/>
                  </a:cubicBezTo>
                  <a:cubicBezTo>
                    <a:pt x="176" y="331"/>
                    <a:pt x="176" y="323"/>
                    <a:pt x="170" y="316"/>
                  </a:cubicBezTo>
                  <a:cubicBezTo>
                    <a:pt x="174" y="315"/>
                    <a:pt x="178" y="314"/>
                    <a:pt x="182" y="313"/>
                  </a:cubicBezTo>
                  <a:cubicBezTo>
                    <a:pt x="184" y="325"/>
                    <a:pt x="187" y="334"/>
                    <a:pt x="190" y="340"/>
                  </a:cubicBezTo>
                  <a:cubicBezTo>
                    <a:pt x="198" y="355"/>
                    <a:pt x="208" y="355"/>
                    <a:pt x="213" y="350"/>
                  </a:cubicBezTo>
                  <a:cubicBezTo>
                    <a:pt x="218" y="345"/>
                    <a:pt x="220" y="337"/>
                    <a:pt x="219" y="329"/>
                  </a:cubicBezTo>
                  <a:cubicBezTo>
                    <a:pt x="217" y="319"/>
                    <a:pt x="213" y="311"/>
                    <a:pt x="208" y="306"/>
                  </a:cubicBezTo>
                  <a:cubicBezTo>
                    <a:pt x="202" y="301"/>
                    <a:pt x="196" y="298"/>
                    <a:pt x="189" y="298"/>
                  </a:cubicBezTo>
                  <a:cubicBezTo>
                    <a:pt x="184" y="268"/>
                    <a:pt x="182" y="206"/>
                    <a:pt x="180" y="169"/>
                  </a:cubicBezTo>
                  <a:cubicBezTo>
                    <a:pt x="180" y="164"/>
                    <a:pt x="180" y="159"/>
                    <a:pt x="180" y="155"/>
                  </a:cubicBezTo>
                  <a:cubicBezTo>
                    <a:pt x="218" y="161"/>
                    <a:pt x="218" y="161"/>
                    <a:pt x="218" y="161"/>
                  </a:cubicBezTo>
                  <a:cubicBezTo>
                    <a:pt x="218" y="179"/>
                    <a:pt x="218" y="179"/>
                    <a:pt x="218" y="179"/>
                  </a:cubicBezTo>
                  <a:cubicBezTo>
                    <a:pt x="224" y="181"/>
                    <a:pt x="224" y="181"/>
                    <a:pt x="224" y="181"/>
                  </a:cubicBezTo>
                  <a:cubicBezTo>
                    <a:pt x="275" y="205"/>
                    <a:pt x="307" y="256"/>
                    <a:pt x="307" y="311"/>
                  </a:cubicBezTo>
                  <a:cubicBezTo>
                    <a:pt x="307" y="390"/>
                    <a:pt x="243" y="454"/>
                    <a:pt x="164" y="454"/>
                  </a:cubicBezTo>
                  <a:cubicBezTo>
                    <a:pt x="85" y="454"/>
                    <a:pt x="21" y="390"/>
                    <a:pt x="21" y="311"/>
                  </a:cubicBezTo>
                  <a:cubicBezTo>
                    <a:pt x="21" y="256"/>
                    <a:pt x="52" y="207"/>
                    <a:pt x="101" y="183"/>
                  </a:cubicBezTo>
                  <a:close/>
                  <a:moveTo>
                    <a:pt x="124" y="314"/>
                  </a:moveTo>
                  <a:cubicBezTo>
                    <a:pt x="123" y="321"/>
                    <a:pt x="121" y="326"/>
                    <a:pt x="119" y="330"/>
                  </a:cubicBezTo>
                  <a:cubicBezTo>
                    <a:pt x="114" y="338"/>
                    <a:pt x="110" y="339"/>
                    <a:pt x="108" y="336"/>
                  </a:cubicBezTo>
                  <a:cubicBezTo>
                    <a:pt x="107" y="335"/>
                    <a:pt x="106" y="334"/>
                    <a:pt x="106" y="333"/>
                  </a:cubicBezTo>
                  <a:cubicBezTo>
                    <a:pt x="107" y="327"/>
                    <a:pt x="109" y="323"/>
                    <a:pt x="113" y="319"/>
                  </a:cubicBezTo>
                  <a:cubicBezTo>
                    <a:pt x="116" y="316"/>
                    <a:pt x="120" y="315"/>
                    <a:pt x="124" y="314"/>
                  </a:cubicBezTo>
                  <a:close/>
                  <a:moveTo>
                    <a:pt x="192" y="314"/>
                  </a:moveTo>
                  <a:cubicBezTo>
                    <a:pt x="196" y="315"/>
                    <a:pt x="200" y="316"/>
                    <a:pt x="203" y="319"/>
                  </a:cubicBezTo>
                  <a:cubicBezTo>
                    <a:pt x="207" y="323"/>
                    <a:pt x="209" y="327"/>
                    <a:pt x="210" y="333"/>
                  </a:cubicBezTo>
                  <a:cubicBezTo>
                    <a:pt x="210" y="334"/>
                    <a:pt x="209" y="335"/>
                    <a:pt x="208" y="336"/>
                  </a:cubicBezTo>
                  <a:cubicBezTo>
                    <a:pt x="206" y="339"/>
                    <a:pt x="202" y="338"/>
                    <a:pt x="197" y="330"/>
                  </a:cubicBezTo>
                  <a:cubicBezTo>
                    <a:pt x="195" y="326"/>
                    <a:pt x="193" y="321"/>
                    <a:pt x="192" y="314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" name="Freeform 275"/>
            <p:cNvSpPr/>
            <p:nvPr/>
          </p:nvSpPr>
          <p:spPr bwMode="auto">
            <a:xfrm>
              <a:off x="2862279" y="3427740"/>
              <a:ext cx="146754" cy="39030"/>
            </a:xfrm>
            <a:custGeom>
              <a:avLst/>
              <a:gdLst>
                <a:gd name="T0" fmla="*/ 0 w 94"/>
                <a:gd name="T1" fmla="*/ 12 h 25"/>
                <a:gd name="T2" fmla="*/ 13 w 94"/>
                <a:gd name="T3" fmla="*/ 25 h 25"/>
                <a:gd name="T4" fmla="*/ 81 w 94"/>
                <a:gd name="T5" fmla="*/ 25 h 25"/>
                <a:gd name="T6" fmla="*/ 94 w 94"/>
                <a:gd name="T7" fmla="*/ 12 h 25"/>
                <a:gd name="T8" fmla="*/ 81 w 94"/>
                <a:gd name="T9" fmla="*/ 0 h 25"/>
                <a:gd name="T10" fmla="*/ 13 w 94"/>
                <a:gd name="T11" fmla="*/ 0 h 25"/>
                <a:gd name="T12" fmla="*/ 0 w 94"/>
                <a:gd name="T13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25">
                  <a:moveTo>
                    <a:pt x="0" y="12"/>
                  </a:moveTo>
                  <a:cubicBezTo>
                    <a:pt x="0" y="19"/>
                    <a:pt x="6" y="25"/>
                    <a:pt x="13" y="25"/>
                  </a:cubicBezTo>
                  <a:cubicBezTo>
                    <a:pt x="81" y="25"/>
                    <a:pt x="81" y="25"/>
                    <a:pt x="81" y="25"/>
                  </a:cubicBezTo>
                  <a:cubicBezTo>
                    <a:pt x="88" y="25"/>
                    <a:pt x="94" y="19"/>
                    <a:pt x="94" y="12"/>
                  </a:cubicBezTo>
                  <a:cubicBezTo>
                    <a:pt x="94" y="6"/>
                    <a:pt x="88" y="0"/>
                    <a:pt x="8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2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" name="Freeform 276"/>
            <p:cNvSpPr/>
            <p:nvPr/>
          </p:nvSpPr>
          <p:spPr bwMode="auto">
            <a:xfrm>
              <a:off x="2520372" y="3700171"/>
              <a:ext cx="39030" cy="143632"/>
            </a:xfrm>
            <a:custGeom>
              <a:avLst/>
              <a:gdLst>
                <a:gd name="T0" fmla="*/ 13 w 25"/>
                <a:gd name="T1" fmla="*/ 0 h 92"/>
                <a:gd name="T2" fmla="*/ 0 w 25"/>
                <a:gd name="T3" fmla="*/ 13 h 92"/>
                <a:gd name="T4" fmla="*/ 0 w 25"/>
                <a:gd name="T5" fmla="*/ 79 h 92"/>
                <a:gd name="T6" fmla="*/ 13 w 25"/>
                <a:gd name="T7" fmla="*/ 92 h 92"/>
                <a:gd name="T8" fmla="*/ 25 w 25"/>
                <a:gd name="T9" fmla="*/ 79 h 92"/>
                <a:gd name="T10" fmla="*/ 25 w 25"/>
                <a:gd name="T11" fmla="*/ 13 h 92"/>
                <a:gd name="T12" fmla="*/ 13 w 25"/>
                <a:gd name="T13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92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6"/>
                    <a:pt x="6" y="92"/>
                    <a:pt x="13" y="92"/>
                  </a:cubicBezTo>
                  <a:cubicBezTo>
                    <a:pt x="20" y="92"/>
                    <a:pt x="25" y="86"/>
                    <a:pt x="25" y="79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20" y="0"/>
                    <a:pt x="13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" name="Freeform 277"/>
            <p:cNvSpPr/>
            <p:nvPr/>
          </p:nvSpPr>
          <p:spPr bwMode="auto">
            <a:xfrm>
              <a:off x="2114456" y="3410566"/>
              <a:ext cx="146754" cy="37469"/>
            </a:xfrm>
            <a:custGeom>
              <a:avLst/>
              <a:gdLst>
                <a:gd name="T0" fmla="*/ 13 w 94"/>
                <a:gd name="T1" fmla="*/ 24 h 24"/>
                <a:gd name="T2" fmla="*/ 81 w 94"/>
                <a:gd name="T3" fmla="*/ 24 h 24"/>
                <a:gd name="T4" fmla="*/ 94 w 94"/>
                <a:gd name="T5" fmla="*/ 12 h 24"/>
                <a:gd name="T6" fmla="*/ 81 w 94"/>
                <a:gd name="T7" fmla="*/ 0 h 24"/>
                <a:gd name="T8" fmla="*/ 13 w 94"/>
                <a:gd name="T9" fmla="*/ 0 h 24"/>
                <a:gd name="T10" fmla="*/ 0 w 94"/>
                <a:gd name="T11" fmla="*/ 12 h 24"/>
                <a:gd name="T12" fmla="*/ 13 w 94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24">
                  <a:moveTo>
                    <a:pt x="13" y="24"/>
                  </a:moveTo>
                  <a:cubicBezTo>
                    <a:pt x="81" y="24"/>
                    <a:pt x="81" y="24"/>
                    <a:pt x="81" y="24"/>
                  </a:cubicBezTo>
                  <a:cubicBezTo>
                    <a:pt x="88" y="24"/>
                    <a:pt x="94" y="19"/>
                    <a:pt x="94" y="12"/>
                  </a:cubicBezTo>
                  <a:cubicBezTo>
                    <a:pt x="94" y="5"/>
                    <a:pt x="88" y="0"/>
                    <a:pt x="8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4"/>
                    <a:pt x="13" y="24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" name="Freeform 278"/>
            <p:cNvSpPr/>
            <p:nvPr/>
          </p:nvSpPr>
          <p:spPr bwMode="auto">
            <a:xfrm>
              <a:off x="2198762" y="3117838"/>
              <a:ext cx="131142" cy="104601"/>
            </a:xfrm>
            <a:custGeom>
              <a:avLst/>
              <a:gdLst>
                <a:gd name="T0" fmla="*/ 7 w 84"/>
                <a:gd name="T1" fmla="*/ 22 h 67"/>
                <a:gd name="T2" fmla="*/ 62 w 84"/>
                <a:gd name="T3" fmla="*/ 63 h 67"/>
                <a:gd name="T4" fmla="*/ 79 w 84"/>
                <a:gd name="T5" fmla="*/ 60 h 67"/>
                <a:gd name="T6" fmla="*/ 77 w 84"/>
                <a:gd name="T7" fmla="*/ 43 h 67"/>
                <a:gd name="T8" fmla="*/ 22 w 84"/>
                <a:gd name="T9" fmla="*/ 3 h 67"/>
                <a:gd name="T10" fmla="*/ 15 w 84"/>
                <a:gd name="T11" fmla="*/ 0 h 67"/>
                <a:gd name="T12" fmla="*/ 4 w 84"/>
                <a:gd name="T13" fmla="*/ 5 h 67"/>
                <a:gd name="T14" fmla="*/ 7 w 84"/>
                <a:gd name="T15" fmla="*/ 2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67">
                  <a:moveTo>
                    <a:pt x="7" y="22"/>
                  </a:moveTo>
                  <a:cubicBezTo>
                    <a:pt x="62" y="63"/>
                    <a:pt x="62" y="63"/>
                    <a:pt x="62" y="63"/>
                  </a:cubicBezTo>
                  <a:cubicBezTo>
                    <a:pt x="67" y="67"/>
                    <a:pt x="75" y="66"/>
                    <a:pt x="79" y="60"/>
                  </a:cubicBezTo>
                  <a:cubicBezTo>
                    <a:pt x="84" y="55"/>
                    <a:pt x="82" y="47"/>
                    <a:pt x="77" y="4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1" y="0"/>
                    <a:pt x="7" y="2"/>
                    <a:pt x="4" y="5"/>
                  </a:cubicBezTo>
                  <a:cubicBezTo>
                    <a:pt x="0" y="11"/>
                    <a:pt x="1" y="18"/>
                    <a:pt x="7" y="22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" name="Freeform 279"/>
            <p:cNvSpPr/>
            <p:nvPr/>
          </p:nvSpPr>
          <p:spPr bwMode="auto">
            <a:xfrm>
              <a:off x="2796708" y="3117838"/>
              <a:ext cx="131142" cy="104601"/>
            </a:xfrm>
            <a:custGeom>
              <a:avLst/>
              <a:gdLst>
                <a:gd name="T0" fmla="*/ 22 w 84"/>
                <a:gd name="T1" fmla="*/ 63 h 67"/>
                <a:gd name="T2" fmla="*/ 77 w 84"/>
                <a:gd name="T3" fmla="*/ 22 h 67"/>
                <a:gd name="T4" fmla="*/ 79 w 84"/>
                <a:gd name="T5" fmla="*/ 5 h 67"/>
                <a:gd name="T6" fmla="*/ 69 w 84"/>
                <a:gd name="T7" fmla="*/ 0 h 67"/>
                <a:gd name="T8" fmla="*/ 62 w 84"/>
                <a:gd name="T9" fmla="*/ 3 h 67"/>
                <a:gd name="T10" fmla="*/ 7 w 84"/>
                <a:gd name="T11" fmla="*/ 43 h 67"/>
                <a:gd name="T12" fmla="*/ 5 w 84"/>
                <a:gd name="T13" fmla="*/ 60 h 67"/>
                <a:gd name="T14" fmla="*/ 22 w 84"/>
                <a:gd name="T15" fmla="*/ 6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67">
                  <a:moveTo>
                    <a:pt x="22" y="63"/>
                  </a:moveTo>
                  <a:cubicBezTo>
                    <a:pt x="77" y="22"/>
                    <a:pt x="77" y="22"/>
                    <a:pt x="77" y="22"/>
                  </a:cubicBezTo>
                  <a:cubicBezTo>
                    <a:pt x="83" y="18"/>
                    <a:pt x="84" y="11"/>
                    <a:pt x="79" y="5"/>
                  </a:cubicBezTo>
                  <a:cubicBezTo>
                    <a:pt x="77" y="2"/>
                    <a:pt x="73" y="0"/>
                    <a:pt x="69" y="0"/>
                  </a:cubicBezTo>
                  <a:cubicBezTo>
                    <a:pt x="67" y="0"/>
                    <a:pt x="64" y="1"/>
                    <a:pt x="62" y="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1" y="47"/>
                    <a:pt x="0" y="55"/>
                    <a:pt x="5" y="60"/>
                  </a:cubicBezTo>
                  <a:cubicBezTo>
                    <a:pt x="9" y="66"/>
                    <a:pt x="17" y="67"/>
                    <a:pt x="22" y="63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" name="Freeform 280"/>
            <p:cNvSpPr/>
            <p:nvPr/>
          </p:nvSpPr>
          <p:spPr bwMode="auto">
            <a:xfrm>
              <a:off x="2223741" y="3638504"/>
              <a:ext cx="120214" cy="114750"/>
            </a:xfrm>
            <a:custGeom>
              <a:avLst/>
              <a:gdLst>
                <a:gd name="T0" fmla="*/ 63 w 77"/>
                <a:gd name="T1" fmla="*/ 0 h 73"/>
                <a:gd name="T2" fmla="*/ 54 w 77"/>
                <a:gd name="T3" fmla="*/ 3 h 73"/>
                <a:gd name="T4" fmla="*/ 5 w 77"/>
                <a:gd name="T5" fmla="*/ 51 h 73"/>
                <a:gd name="T6" fmla="*/ 5 w 77"/>
                <a:gd name="T7" fmla="*/ 68 h 73"/>
                <a:gd name="T8" fmla="*/ 23 w 77"/>
                <a:gd name="T9" fmla="*/ 68 h 73"/>
                <a:gd name="T10" fmla="*/ 72 w 77"/>
                <a:gd name="T11" fmla="*/ 21 h 73"/>
                <a:gd name="T12" fmla="*/ 72 w 77"/>
                <a:gd name="T13" fmla="*/ 3 h 73"/>
                <a:gd name="T14" fmla="*/ 63 w 77"/>
                <a:gd name="T1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73">
                  <a:moveTo>
                    <a:pt x="63" y="0"/>
                  </a:moveTo>
                  <a:cubicBezTo>
                    <a:pt x="60" y="0"/>
                    <a:pt x="56" y="1"/>
                    <a:pt x="54" y="3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0" y="55"/>
                    <a:pt x="0" y="63"/>
                    <a:pt x="5" y="68"/>
                  </a:cubicBezTo>
                  <a:cubicBezTo>
                    <a:pt x="10" y="73"/>
                    <a:pt x="18" y="73"/>
                    <a:pt x="23" y="68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7" y="16"/>
                    <a:pt x="77" y="8"/>
                    <a:pt x="72" y="3"/>
                  </a:cubicBezTo>
                  <a:cubicBezTo>
                    <a:pt x="69" y="1"/>
                    <a:pt x="66" y="0"/>
                    <a:pt x="63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40" name="Freeform 281"/>
            <p:cNvSpPr/>
            <p:nvPr/>
          </p:nvSpPr>
          <p:spPr bwMode="auto">
            <a:xfrm>
              <a:off x="2770167" y="3638504"/>
              <a:ext cx="120214" cy="114750"/>
            </a:xfrm>
            <a:custGeom>
              <a:avLst/>
              <a:gdLst>
                <a:gd name="T0" fmla="*/ 23 w 77"/>
                <a:gd name="T1" fmla="*/ 3 h 73"/>
                <a:gd name="T2" fmla="*/ 14 w 77"/>
                <a:gd name="T3" fmla="*/ 0 h 73"/>
                <a:gd name="T4" fmla="*/ 5 w 77"/>
                <a:gd name="T5" fmla="*/ 3 h 73"/>
                <a:gd name="T6" fmla="*/ 5 w 77"/>
                <a:gd name="T7" fmla="*/ 21 h 73"/>
                <a:gd name="T8" fmla="*/ 54 w 77"/>
                <a:gd name="T9" fmla="*/ 68 h 73"/>
                <a:gd name="T10" fmla="*/ 72 w 77"/>
                <a:gd name="T11" fmla="*/ 68 h 73"/>
                <a:gd name="T12" fmla="*/ 72 w 77"/>
                <a:gd name="T13" fmla="*/ 51 h 73"/>
                <a:gd name="T14" fmla="*/ 23 w 77"/>
                <a:gd name="T15" fmla="*/ 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73">
                  <a:moveTo>
                    <a:pt x="23" y="3"/>
                  </a:moveTo>
                  <a:cubicBezTo>
                    <a:pt x="21" y="1"/>
                    <a:pt x="17" y="0"/>
                    <a:pt x="14" y="0"/>
                  </a:cubicBezTo>
                  <a:cubicBezTo>
                    <a:pt x="11" y="0"/>
                    <a:pt x="8" y="1"/>
                    <a:pt x="5" y="3"/>
                  </a:cubicBezTo>
                  <a:cubicBezTo>
                    <a:pt x="0" y="8"/>
                    <a:pt x="0" y="16"/>
                    <a:pt x="5" y="21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9" y="73"/>
                    <a:pt x="67" y="73"/>
                    <a:pt x="72" y="68"/>
                  </a:cubicBezTo>
                  <a:cubicBezTo>
                    <a:pt x="77" y="63"/>
                    <a:pt x="77" y="55"/>
                    <a:pt x="72" y="51"/>
                  </a:cubicBezTo>
                  <a:lnTo>
                    <a:pt x="23" y="3"/>
                  </a:ln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cxnSp>
          <p:nvCxnSpPr>
            <p:cNvPr id="170" name="直接连接符 169"/>
            <p:cNvCxnSpPr/>
            <p:nvPr/>
          </p:nvCxnSpPr>
          <p:spPr>
            <a:xfrm flipV="1">
              <a:off x="2559942" y="-106040"/>
              <a:ext cx="0" cy="3080228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Freeform 254"/>
          <p:cNvSpPr/>
          <p:nvPr/>
        </p:nvSpPr>
        <p:spPr bwMode="auto">
          <a:xfrm>
            <a:off x="4036712" y="2372781"/>
            <a:ext cx="626741" cy="909540"/>
          </a:xfrm>
          <a:custGeom>
            <a:avLst/>
            <a:gdLst>
              <a:gd name="T0" fmla="*/ 301 w 328"/>
              <a:gd name="T1" fmla="*/ 222 h 475"/>
              <a:gd name="T2" fmla="*/ 240 w 328"/>
              <a:gd name="T3" fmla="*/ 166 h 475"/>
              <a:gd name="T4" fmla="*/ 239 w 328"/>
              <a:gd name="T5" fmla="*/ 37 h 475"/>
              <a:gd name="T6" fmla="*/ 237 w 328"/>
              <a:gd name="T7" fmla="*/ 30 h 475"/>
              <a:gd name="T8" fmla="*/ 165 w 328"/>
              <a:gd name="T9" fmla="*/ 0 h 475"/>
              <a:gd name="T10" fmla="*/ 88 w 328"/>
              <a:gd name="T11" fmla="*/ 30 h 475"/>
              <a:gd name="T12" fmla="*/ 85 w 328"/>
              <a:gd name="T13" fmla="*/ 37 h 475"/>
              <a:gd name="T14" fmla="*/ 85 w 328"/>
              <a:gd name="T15" fmla="*/ 168 h 475"/>
              <a:gd name="T16" fmla="*/ 26 w 328"/>
              <a:gd name="T17" fmla="*/ 223 h 475"/>
              <a:gd name="T18" fmla="*/ 0 w 328"/>
              <a:gd name="T19" fmla="*/ 311 h 475"/>
              <a:gd name="T20" fmla="*/ 164 w 328"/>
              <a:gd name="T21" fmla="*/ 475 h 475"/>
              <a:gd name="T22" fmla="*/ 328 w 328"/>
              <a:gd name="T23" fmla="*/ 311 h 475"/>
              <a:gd name="T24" fmla="*/ 301 w 328"/>
              <a:gd name="T25" fmla="*/ 222 h 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8" h="475">
                <a:moveTo>
                  <a:pt x="301" y="222"/>
                </a:moveTo>
                <a:cubicBezTo>
                  <a:pt x="286" y="198"/>
                  <a:pt x="265" y="179"/>
                  <a:pt x="240" y="166"/>
                </a:cubicBezTo>
                <a:cubicBezTo>
                  <a:pt x="239" y="165"/>
                  <a:pt x="239" y="37"/>
                  <a:pt x="239" y="37"/>
                </a:cubicBezTo>
                <a:cubicBezTo>
                  <a:pt x="239" y="35"/>
                  <a:pt x="239" y="32"/>
                  <a:pt x="237" y="30"/>
                </a:cubicBezTo>
                <a:cubicBezTo>
                  <a:pt x="236" y="29"/>
                  <a:pt x="210" y="0"/>
                  <a:pt x="165" y="0"/>
                </a:cubicBezTo>
                <a:cubicBezTo>
                  <a:pt x="121" y="0"/>
                  <a:pt x="90" y="28"/>
                  <a:pt x="88" y="30"/>
                </a:cubicBezTo>
                <a:cubicBezTo>
                  <a:pt x="86" y="32"/>
                  <a:pt x="85" y="34"/>
                  <a:pt x="85" y="37"/>
                </a:cubicBezTo>
                <a:cubicBezTo>
                  <a:pt x="85" y="37"/>
                  <a:pt x="85" y="166"/>
                  <a:pt x="85" y="168"/>
                </a:cubicBezTo>
                <a:cubicBezTo>
                  <a:pt x="61" y="181"/>
                  <a:pt x="40" y="200"/>
                  <a:pt x="26" y="223"/>
                </a:cubicBezTo>
                <a:cubicBezTo>
                  <a:pt x="9" y="250"/>
                  <a:pt x="0" y="280"/>
                  <a:pt x="0" y="311"/>
                </a:cubicBezTo>
                <a:cubicBezTo>
                  <a:pt x="0" y="402"/>
                  <a:pt x="74" y="475"/>
                  <a:pt x="164" y="475"/>
                </a:cubicBezTo>
                <a:cubicBezTo>
                  <a:pt x="254" y="475"/>
                  <a:pt x="328" y="402"/>
                  <a:pt x="328" y="311"/>
                </a:cubicBezTo>
                <a:cubicBezTo>
                  <a:pt x="328" y="279"/>
                  <a:pt x="319" y="249"/>
                  <a:pt x="301" y="222"/>
                </a:cubicBezTo>
                <a:close/>
              </a:path>
            </a:pathLst>
          </a:custGeom>
          <a:solidFill>
            <a:srgbClr val="9DD53E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grpSp>
        <p:nvGrpSpPr>
          <p:cNvPr id="2248" name="组合 2247"/>
          <p:cNvGrpSpPr/>
          <p:nvPr/>
        </p:nvGrpSpPr>
        <p:grpSpPr>
          <a:xfrm>
            <a:off x="3795952" y="-140117"/>
            <a:ext cx="1094887" cy="3644089"/>
            <a:chOff x="2846964" y="-106040"/>
            <a:chExt cx="821165" cy="2733067"/>
          </a:xfrm>
        </p:grpSpPr>
        <p:sp>
          <p:nvSpPr>
            <p:cNvPr id="6" name="Freeform 255"/>
            <p:cNvSpPr>
              <a:spLocks noEditPoints="1"/>
            </p:cNvSpPr>
            <p:nvPr/>
          </p:nvSpPr>
          <p:spPr bwMode="auto">
            <a:xfrm>
              <a:off x="3026101" y="1778633"/>
              <a:ext cx="470056" cy="682155"/>
            </a:xfrm>
            <a:custGeom>
              <a:avLst/>
              <a:gdLst>
                <a:gd name="T0" fmla="*/ 328 w 328"/>
                <a:gd name="T1" fmla="*/ 311 h 475"/>
                <a:gd name="T2" fmla="*/ 240 w 328"/>
                <a:gd name="T3" fmla="*/ 166 h 475"/>
                <a:gd name="T4" fmla="*/ 237 w 328"/>
                <a:gd name="T5" fmla="*/ 30 h 475"/>
                <a:gd name="T6" fmla="*/ 89 w 328"/>
                <a:gd name="T7" fmla="*/ 30 h 475"/>
                <a:gd name="T8" fmla="*/ 85 w 328"/>
                <a:gd name="T9" fmla="*/ 168 h 475"/>
                <a:gd name="T10" fmla="*/ 0 w 328"/>
                <a:gd name="T11" fmla="*/ 311 h 475"/>
                <a:gd name="T12" fmla="*/ 106 w 328"/>
                <a:gd name="T13" fmla="*/ 56 h 475"/>
                <a:gd name="T14" fmla="*/ 218 w 328"/>
                <a:gd name="T15" fmla="*/ 99 h 475"/>
                <a:gd name="T16" fmla="*/ 106 w 328"/>
                <a:gd name="T17" fmla="*/ 56 h 475"/>
                <a:gd name="T18" fmla="*/ 218 w 328"/>
                <a:gd name="T19" fmla="*/ 120 h 475"/>
                <a:gd name="T20" fmla="*/ 218 w 328"/>
                <a:gd name="T21" fmla="*/ 140 h 475"/>
                <a:gd name="T22" fmla="*/ 106 w 328"/>
                <a:gd name="T23" fmla="*/ 100 h 475"/>
                <a:gd name="T24" fmla="*/ 158 w 328"/>
                <a:gd name="T25" fmla="*/ 306 h 475"/>
                <a:gd name="T26" fmla="*/ 137 w 328"/>
                <a:gd name="T27" fmla="*/ 298 h 475"/>
                <a:gd name="T28" fmla="*/ 146 w 328"/>
                <a:gd name="T29" fmla="*/ 149 h 475"/>
                <a:gd name="T30" fmla="*/ 171 w 328"/>
                <a:gd name="T31" fmla="*/ 169 h 475"/>
                <a:gd name="T32" fmla="*/ 162 w 328"/>
                <a:gd name="T33" fmla="*/ 303 h 475"/>
                <a:gd name="T34" fmla="*/ 158 w 328"/>
                <a:gd name="T35" fmla="*/ 341 h 475"/>
                <a:gd name="T36" fmla="*/ 158 w 328"/>
                <a:gd name="T37" fmla="*/ 324 h 475"/>
                <a:gd name="T38" fmla="*/ 101 w 328"/>
                <a:gd name="T39" fmla="*/ 182 h 475"/>
                <a:gd name="T40" fmla="*/ 107 w 328"/>
                <a:gd name="T41" fmla="*/ 142 h 475"/>
                <a:gd name="T42" fmla="*/ 136 w 328"/>
                <a:gd name="T43" fmla="*/ 169 h 475"/>
                <a:gd name="T44" fmla="*/ 109 w 328"/>
                <a:gd name="T45" fmla="*/ 306 h 475"/>
                <a:gd name="T46" fmla="*/ 103 w 328"/>
                <a:gd name="T47" fmla="*/ 350 h 475"/>
                <a:gd name="T48" fmla="*/ 134 w 328"/>
                <a:gd name="T49" fmla="*/ 313 h 475"/>
                <a:gd name="T50" fmla="*/ 140 w 328"/>
                <a:gd name="T51" fmla="*/ 335 h 475"/>
                <a:gd name="T52" fmla="*/ 176 w 328"/>
                <a:gd name="T53" fmla="*/ 335 h 475"/>
                <a:gd name="T54" fmla="*/ 182 w 328"/>
                <a:gd name="T55" fmla="*/ 313 h 475"/>
                <a:gd name="T56" fmla="*/ 213 w 328"/>
                <a:gd name="T57" fmla="*/ 350 h 475"/>
                <a:gd name="T58" fmla="*/ 208 w 328"/>
                <a:gd name="T59" fmla="*/ 306 h 475"/>
                <a:gd name="T60" fmla="*/ 181 w 328"/>
                <a:gd name="T61" fmla="*/ 169 h 475"/>
                <a:gd name="T62" fmla="*/ 218 w 328"/>
                <a:gd name="T63" fmla="*/ 161 h 475"/>
                <a:gd name="T64" fmla="*/ 224 w 328"/>
                <a:gd name="T65" fmla="*/ 181 h 475"/>
                <a:gd name="T66" fmla="*/ 164 w 328"/>
                <a:gd name="T67" fmla="*/ 454 h 475"/>
                <a:gd name="T68" fmla="*/ 101 w 328"/>
                <a:gd name="T69" fmla="*/ 182 h 475"/>
                <a:gd name="T70" fmla="*/ 119 w 328"/>
                <a:gd name="T71" fmla="*/ 330 h 475"/>
                <a:gd name="T72" fmla="*/ 106 w 328"/>
                <a:gd name="T73" fmla="*/ 333 h 475"/>
                <a:gd name="T74" fmla="*/ 125 w 328"/>
                <a:gd name="T75" fmla="*/ 314 h 475"/>
                <a:gd name="T76" fmla="*/ 203 w 328"/>
                <a:gd name="T77" fmla="*/ 319 h 475"/>
                <a:gd name="T78" fmla="*/ 208 w 328"/>
                <a:gd name="T79" fmla="*/ 336 h 475"/>
                <a:gd name="T80" fmla="*/ 192 w 328"/>
                <a:gd name="T81" fmla="*/ 314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475">
                  <a:moveTo>
                    <a:pt x="164" y="475"/>
                  </a:moveTo>
                  <a:cubicBezTo>
                    <a:pt x="254" y="475"/>
                    <a:pt x="328" y="402"/>
                    <a:pt x="328" y="311"/>
                  </a:cubicBezTo>
                  <a:cubicBezTo>
                    <a:pt x="328" y="279"/>
                    <a:pt x="319" y="249"/>
                    <a:pt x="301" y="222"/>
                  </a:cubicBezTo>
                  <a:cubicBezTo>
                    <a:pt x="286" y="198"/>
                    <a:pt x="265" y="179"/>
                    <a:pt x="240" y="166"/>
                  </a:cubicBezTo>
                  <a:cubicBezTo>
                    <a:pt x="240" y="165"/>
                    <a:pt x="240" y="37"/>
                    <a:pt x="240" y="37"/>
                  </a:cubicBezTo>
                  <a:cubicBezTo>
                    <a:pt x="240" y="35"/>
                    <a:pt x="239" y="32"/>
                    <a:pt x="237" y="30"/>
                  </a:cubicBezTo>
                  <a:cubicBezTo>
                    <a:pt x="236" y="29"/>
                    <a:pt x="210" y="0"/>
                    <a:pt x="165" y="0"/>
                  </a:cubicBezTo>
                  <a:cubicBezTo>
                    <a:pt x="121" y="0"/>
                    <a:pt x="90" y="28"/>
                    <a:pt x="89" y="30"/>
                  </a:cubicBezTo>
                  <a:cubicBezTo>
                    <a:pt x="87" y="32"/>
                    <a:pt x="85" y="34"/>
                    <a:pt x="85" y="37"/>
                  </a:cubicBezTo>
                  <a:cubicBezTo>
                    <a:pt x="85" y="37"/>
                    <a:pt x="85" y="166"/>
                    <a:pt x="85" y="168"/>
                  </a:cubicBezTo>
                  <a:cubicBezTo>
                    <a:pt x="61" y="181"/>
                    <a:pt x="41" y="200"/>
                    <a:pt x="26" y="223"/>
                  </a:cubicBezTo>
                  <a:cubicBezTo>
                    <a:pt x="9" y="250"/>
                    <a:pt x="0" y="280"/>
                    <a:pt x="0" y="311"/>
                  </a:cubicBezTo>
                  <a:cubicBezTo>
                    <a:pt x="0" y="402"/>
                    <a:pt x="74" y="475"/>
                    <a:pt x="164" y="475"/>
                  </a:cubicBezTo>
                  <a:close/>
                  <a:moveTo>
                    <a:pt x="106" y="56"/>
                  </a:moveTo>
                  <a:cubicBezTo>
                    <a:pt x="218" y="76"/>
                    <a:pt x="218" y="76"/>
                    <a:pt x="218" y="76"/>
                  </a:cubicBezTo>
                  <a:cubicBezTo>
                    <a:pt x="218" y="99"/>
                    <a:pt x="218" y="99"/>
                    <a:pt x="218" y="99"/>
                  </a:cubicBezTo>
                  <a:cubicBezTo>
                    <a:pt x="106" y="79"/>
                    <a:pt x="106" y="79"/>
                    <a:pt x="106" y="79"/>
                  </a:cubicBezTo>
                  <a:lnTo>
                    <a:pt x="106" y="56"/>
                  </a:lnTo>
                  <a:close/>
                  <a:moveTo>
                    <a:pt x="106" y="100"/>
                  </a:moveTo>
                  <a:cubicBezTo>
                    <a:pt x="218" y="120"/>
                    <a:pt x="218" y="120"/>
                    <a:pt x="218" y="120"/>
                  </a:cubicBezTo>
                  <a:cubicBezTo>
                    <a:pt x="218" y="134"/>
                    <a:pt x="218" y="134"/>
                    <a:pt x="218" y="134"/>
                  </a:cubicBezTo>
                  <a:cubicBezTo>
                    <a:pt x="218" y="140"/>
                    <a:pt x="218" y="140"/>
                    <a:pt x="218" y="140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00"/>
                  </a:lnTo>
                  <a:close/>
                  <a:moveTo>
                    <a:pt x="162" y="303"/>
                  </a:moveTo>
                  <a:cubicBezTo>
                    <a:pt x="161" y="304"/>
                    <a:pt x="159" y="305"/>
                    <a:pt x="158" y="306"/>
                  </a:cubicBezTo>
                  <a:cubicBezTo>
                    <a:pt x="157" y="305"/>
                    <a:pt x="156" y="304"/>
                    <a:pt x="154" y="303"/>
                  </a:cubicBezTo>
                  <a:cubicBezTo>
                    <a:pt x="149" y="301"/>
                    <a:pt x="143" y="299"/>
                    <a:pt x="137" y="298"/>
                  </a:cubicBezTo>
                  <a:cubicBezTo>
                    <a:pt x="142" y="263"/>
                    <a:pt x="144" y="203"/>
                    <a:pt x="145" y="169"/>
                  </a:cubicBezTo>
                  <a:cubicBezTo>
                    <a:pt x="145" y="160"/>
                    <a:pt x="145" y="152"/>
                    <a:pt x="146" y="149"/>
                  </a:cubicBezTo>
                  <a:cubicBezTo>
                    <a:pt x="171" y="153"/>
                    <a:pt x="171" y="153"/>
                    <a:pt x="171" y="153"/>
                  </a:cubicBezTo>
                  <a:cubicBezTo>
                    <a:pt x="171" y="157"/>
                    <a:pt x="171" y="163"/>
                    <a:pt x="171" y="169"/>
                  </a:cubicBezTo>
                  <a:cubicBezTo>
                    <a:pt x="172" y="203"/>
                    <a:pt x="174" y="263"/>
                    <a:pt x="179" y="298"/>
                  </a:cubicBezTo>
                  <a:cubicBezTo>
                    <a:pt x="173" y="299"/>
                    <a:pt x="167" y="301"/>
                    <a:pt x="162" y="303"/>
                  </a:cubicBezTo>
                  <a:close/>
                  <a:moveTo>
                    <a:pt x="167" y="334"/>
                  </a:moveTo>
                  <a:cubicBezTo>
                    <a:pt x="167" y="336"/>
                    <a:pt x="162" y="341"/>
                    <a:pt x="158" y="341"/>
                  </a:cubicBezTo>
                  <a:cubicBezTo>
                    <a:pt x="154" y="341"/>
                    <a:pt x="149" y="336"/>
                    <a:pt x="149" y="334"/>
                  </a:cubicBezTo>
                  <a:cubicBezTo>
                    <a:pt x="149" y="332"/>
                    <a:pt x="152" y="327"/>
                    <a:pt x="158" y="324"/>
                  </a:cubicBezTo>
                  <a:cubicBezTo>
                    <a:pt x="165" y="327"/>
                    <a:pt x="167" y="332"/>
                    <a:pt x="167" y="334"/>
                  </a:cubicBezTo>
                  <a:close/>
                  <a:moveTo>
                    <a:pt x="101" y="182"/>
                  </a:moveTo>
                  <a:cubicBezTo>
                    <a:pt x="107" y="180"/>
                    <a:pt x="107" y="180"/>
                    <a:pt x="107" y="180"/>
                  </a:cubicBezTo>
                  <a:cubicBezTo>
                    <a:pt x="107" y="142"/>
                    <a:pt x="107" y="142"/>
                    <a:pt x="107" y="142"/>
                  </a:cubicBezTo>
                  <a:cubicBezTo>
                    <a:pt x="136" y="147"/>
                    <a:pt x="136" y="147"/>
                    <a:pt x="136" y="147"/>
                  </a:cubicBezTo>
                  <a:cubicBezTo>
                    <a:pt x="136" y="152"/>
                    <a:pt x="136" y="160"/>
                    <a:pt x="136" y="169"/>
                  </a:cubicBezTo>
                  <a:cubicBezTo>
                    <a:pt x="135" y="206"/>
                    <a:pt x="132" y="268"/>
                    <a:pt x="128" y="298"/>
                  </a:cubicBezTo>
                  <a:cubicBezTo>
                    <a:pt x="121" y="298"/>
                    <a:pt x="114" y="301"/>
                    <a:pt x="109" y="306"/>
                  </a:cubicBezTo>
                  <a:cubicBezTo>
                    <a:pt x="103" y="311"/>
                    <a:pt x="99" y="319"/>
                    <a:pt x="97" y="329"/>
                  </a:cubicBezTo>
                  <a:cubicBezTo>
                    <a:pt x="96" y="337"/>
                    <a:pt x="98" y="345"/>
                    <a:pt x="103" y="350"/>
                  </a:cubicBezTo>
                  <a:cubicBezTo>
                    <a:pt x="109" y="355"/>
                    <a:pt x="118" y="355"/>
                    <a:pt x="126" y="340"/>
                  </a:cubicBezTo>
                  <a:cubicBezTo>
                    <a:pt x="129" y="334"/>
                    <a:pt x="132" y="325"/>
                    <a:pt x="134" y="313"/>
                  </a:cubicBezTo>
                  <a:cubicBezTo>
                    <a:pt x="138" y="314"/>
                    <a:pt x="143" y="315"/>
                    <a:pt x="146" y="316"/>
                  </a:cubicBezTo>
                  <a:cubicBezTo>
                    <a:pt x="141" y="323"/>
                    <a:pt x="140" y="331"/>
                    <a:pt x="140" y="335"/>
                  </a:cubicBezTo>
                  <a:cubicBezTo>
                    <a:pt x="141" y="346"/>
                    <a:pt x="149" y="357"/>
                    <a:pt x="158" y="357"/>
                  </a:cubicBezTo>
                  <a:cubicBezTo>
                    <a:pt x="167" y="357"/>
                    <a:pt x="176" y="346"/>
                    <a:pt x="176" y="335"/>
                  </a:cubicBezTo>
                  <a:cubicBezTo>
                    <a:pt x="176" y="331"/>
                    <a:pt x="176" y="323"/>
                    <a:pt x="170" y="316"/>
                  </a:cubicBezTo>
                  <a:cubicBezTo>
                    <a:pt x="174" y="315"/>
                    <a:pt x="178" y="314"/>
                    <a:pt x="182" y="313"/>
                  </a:cubicBezTo>
                  <a:cubicBezTo>
                    <a:pt x="184" y="325"/>
                    <a:pt x="187" y="334"/>
                    <a:pt x="190" y="340"/>
                  </a:cubicBezTo>
                  <a:cubicBezTo>
                    <a:pt x="199" y="355"/>
                    <a:pt x="208" y="355"/>
                    <a:pt x="213" y="350"/>
                  </a:cubicBezTo>
                  <a:cubicBezTo>
                    <a:pt x="218" y="345"/>
                    <a:pt x="220" y="337"/>
                    <a:pt x="219" y="329"/>
                  </a:cubicBezTo>
                  <a:cubicBezTo>
                    <a:pt x="217" y="319"/>
                    <a:pt x="214" y="311"/>
                    <a:pt x="208" y="306"/>
                  </a:cubicBezTo>
                  <a:cubicBezTo>
                    <a:pt x="202" y="301"/>
                    <a:pt x="196" y="298"/>
                    <a:pt x="189" y="298"/>
                  </a:cubicBezTo>
                  <a:cubicBezTo>
                    <a:pt x="184" y="268"/>
                    <a:pt x="182" y="206"/>
                    <a:pt x="181" y="169"/>
                  </a:cubicBezTo>
                  <a:cubicBezTo>
                    <a:pt x="180" y="164"/>
                    <a:pt x="180" y="159"/>
                    <a:pt x="180" y="155"/>
                  </a:cubicBezTo>
                  <a:cubicBezTo>
                    <a:pt x="218" y="161"/>
                    <a:pt x="218" y="161"/>
                    <a:pt x="218" y="161"/>
                  </a:cubicBezTo>
                  <a:cubicBezTo>
                    <a:pt x="219" y="179"/>
                    <a:pt x="219" y="179"/>
                    <a:pt x="219" y="179"/>
                  </a:cubicBezTo>
                  <a:cubicBezTo>
                    <a:pt x="224" y="181"/>
                    <a:pt x="224" y="181"/>
                    <a:pt x="224" y="181"/>
                  </a:cubicBezTo>
                  <a:cubicBezTo>
                    <a:pt x="275" y="205"/>
                    <a:pt x="307" y="256"/>
                    <a:pt x="307" y="311"/>
                  </a:cubicBezTo>
                  <a:cubicBezTo>
                    <a:pt x="307" y="390"/>
                    <a:pt x="243" y="454"/>
                    <a:pt x="164" y="454"/>
                  </a:cubicBezTo>
                  <a:cubicBezTo>
                    <a:pt x="85" y="454"/>
                    <a:pt x="21" y="390"/>
                    <a:pt x="21" y="311"/>
                  </a:cubicBezTo>
                  <a:cubicBezTo>
                    <a:pt x="21" y="256"/>
                    <a:pt x="52" y="207"/>
                    <a:pt x="101" y="182"/>
                  </a:cubicBezTo>
                  <a:close/>
                  <a:moveTo>
                    <a:pt x="125" y="314"/>
                  </a:moveTo>
                  <a:cubicBezTo>
                    <a:pt x="123" y="321"/>
                    <a:pt x="121" y="326"/>
                    <a:pt x="119" y="330"/>
                  </a:cubicBezTo>
                  <a:cubicBezTo>
                    <a:pt x="115" y="338"/>
                    <a:pt x="110" y="339"/>
                    <a:pt x="108" y="336"/>
                  </a:cubicBezTo>
                  <a:cubicBezTo>
                    <a:pt x="107" y="335"/>
                    <a:pt x="106" y="334"/>
                    <a:pt x="106" y="333"/>
                  </a:cubicBezTo>
                  <a:cubicBezTo>
                    <a:pt x="107" y="327"/>
                    <a:pt x="109" y="323"/>
                    <a:pt x="113" y="319"/>
                  </a:cubicBezTo>
                  <a:cubicBezTo>
                    <a:pt x="116" y="316"/>
                    <a:pt x="120" y="315"/>
                    <a:pt x="125" y="314"/>
                  </a:cubicBezTo>
                  <a:close/>
                  <a:moveTo>
                    <a:pt x="192" y="314"/>
                  </a:moveTo>
                  <a:cubicBezTo>
                    <a:pt x="196" y="315"/>
                    <a:pt x="200" y="316"/>
                    <a:pt x="203" y="319"/>
                  </a:cubicBezTo>
                  <a:cubicBezTo>
                    <a:pt x="207" y="323"/>
                    <a:pt x="209" y="327"/>
                    <a:pt x="210" y="333"/>
                  </a:cubicBezTo>
                  <a:cubicBezTo>
                    <a:pt x="210" y="334"/>
                    <a:pt x="210" y="335"/>
                    <a:pt x="208" y="336"/>
                  </a:cubicBezTo>
                  <a:cubicBezTo>
                    <a:pt x="206" y="339"/>
                    <a:pt x="202" y="338"/>
                    <a:pt x="197" y="330"/>
                  </a:cubicBezTo>
                  <a:cubicBezTo>
                    <a:pt x="195" y="326"/>
                    <a:pt x="193" y="321"/>
                    <a:pt x="192" y="314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" name="Freeform 256"/>
            <p:cNvSpPr/>
            <p:nvPr/>
          </p:nvSpPr>
          <p:spPr bwMode="auto">
            <a:xfrm>
              <a:off x="3533418" y="2245107"/>
              <a:ext cx="134711" cy="35827"/>
            </a:xfrm>
            <a:custGeom>
              <a:avLst/>
              <a:gdLst>
                <a:gd name="T0" fmla="*/ 0 w 94"/>
                <a:gd name="T1" fmla="*/ 12 h 25"/>
                <a:gd name="T2" fmla="*/ 13 w 94"/>
                <a:gd name="T3" fmla="*/ 25 h 25"/>
                <a:gd name="T4" fmla="*/ 81 w 94"/>
                <a:gd name="T5" fmla="*/ 25 h 25"/>
                <a:gd name="T6" fmla="*/ 94 w 94"/>
                <a:gd name="T7" fmla="*/ 12 h 25"/>
                <a:gd name="T8" fmla="*/ 81 w 94"/>
                <a:gd name="T9" fmla="*/ 0 h 25"/>
                <a:gd name="T10" fmla="*/ 13 w 94"/>
                <a:gd name="T11" fmla="*/ 0 h 25"/>
                <a:gd name="T12" fmla="*/ 0 w 94"/>
                <a:gd name="T13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25">
                  <a:moveTo>
                    <a:pt x="0" y="12"/>
                  </a:moveTo>
                  <a:cubicBezTo>
                    <a:pt x="0" y="19"/>
                    <a:pt x="6" y="25"/>
                    <a:pt x="13" y="25"/>
                  </a:cubicBezTo>
                  <a:cubicBezTo>
                    <a:pt x="81" y="25"/>
                    <a:pt x="81" y="25"/>
                    <a:pt x="81" y="25"/>
                  </a:cubicBezTo>
                  <a:cubicBezTo>
                    <a:pt x="88" y="25"/>
                    <a:pt x="94" y="19"/>
                    <a:pt x="94" y="12"/>
                  </a:cubicBezTo>
                  <a:cubicBezTo>
                    <a:pt x="94" y="6"/>
                    <a:pt x="88" y="0"/>
                    <a:pt x="8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2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" name="Freeform 257"/>
            <p:cNvSpPr/>
            <p:nvPr/>
          </p:nvSpPr>
          <p:spPr bwMode="auto">
            <a:xfrm>
              <a:off x="3219569" y="2495182"/>
              <a:ext cx="35827" cy="131845"/>
            </a:xfrm>
            <a:custGeom>
              <a:avLst/>
              <a:gdLst>
                <a:gd name="T0" fmla="*/ 13 w 25"/>
                <a:gd name="T1" fmla="*/ 0 h 92"/>
                <a:gd name="T2" fmla="*/ 0 w 25"/>
                <a:gd name="T3" fmla="*/ 13 h 92"/>
                <a:gd name="T4" fmla="*/ 0 w 25"/>
                <a:gd name="T5" fmla="*/ 79 h 92"/>
                <a:gd name="T6" fmla="*/ 13 w 25"/>
                <a:gd name="T7" fmla="*/ 92 h 92"/>
                <a:gd name="T8" fmla="*/ 25 w 25"/>
                <a:gd name="T9" fmla="*/ 79 h 92"/>
                <a:gd name="T10" fmla="*/ 25 w 25"/>
                <a:gd name="T11" fmla="*/ 13 h 92"/>
                <a:gd name="T12" fmla="*/ 13 w 25"/>
                <a:gd name="T13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92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6"/>
                    <a:pt x="6" y="92"/>
                    <a:pt x="13" y="92"/>
                  </a:cubicBezTo>
                  <a:cubicBezTo>
                    <a:pt x="20" y="92"/>
                    <a:pt x="25" y="86"/>
                    <a:pt x="25" y="79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20" y="0"/>
                    <a:pt x="13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" name="Freeform 258"/>
            <p:cNvSpPr/>
            <p:nvPr/>
          </p:nvSpPr>
          <p:spPr bwMode="auto">
            <a:xfrm>
              <a:off x="2846964" y="2229343"/>
              <a:ext cx="134711" cy="34394"/>
            </a:xfrm>
            <a:custGeom>
              <a:avLst/>
              <a:gdLst>
                <a:gd name="T0" fmla="*/ 13 w 94"/>
                <a:gd name="T1" fmla="*/ 24 h 24"/>
                <a:gd name="T2" fmla="*/ 81 w 94"/>
                <a:gd name="T3" fmla="*/ 24 h 24"/>
                <a:gd name="T4" fmla="*/ 94 w 94"/>
                <a:gd name="T5" fmla="*/ 12 h 24"/>
                <a:gd name="T6" fmla="*/ 81 w 94"/>
                <a:gd name="T7" fmla="*/ 0 h 24"/>
                <a:gd name="T8" fmla="*/ 13 w 94"/>
                <a:gd name="T9" fmla="*/ 0 h 24"/>
                <a:gd name="T10" fmla="*/ 0 w 94"/>
                <a:gd name="T11" fmla="*/ 12 h 24"/>
                <a:gd name="T12" fmla="*/ 13 w 94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24">
                  <a:moveTo>
                    <a:pt x="13" y="24"/>
                  </a:moveTo>
                  <a:cubicBezTo>
                    <a:pt x="81" y="24"/>
                    <a:pt x="81" y="24"/>
                    <a:pt x="81" y="24"/>
                  </a:cubicBezTo>
                  <a:cubicBezTo>
                    <a:pt x="88" y="24"/>
                    <a:pt x="94" y="19"/>
                    <a:pt x="94" y="12"/>
                  </a:cubicBezTo>
                  <a:cubicBezTo>
                    <a:pt x="94" y="5"/>
                    <a:pt x="88" y="0"/>
                    <a:pt x="8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4"/>
                    <a:pt x="13" y="24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" name="Freeform 259"/>
            <p:cNvSpPr/>
            <p:nvPr/>
          </p:nvSpPr>
          <p:spPr bwMode="auto">
            <a:xfrm>
              <a:off x="2924351" y="1961353"/>
              <a:ext cx="120380" cy="96018"/>
            </a:xfrm>
            <a:custGeom>
              <a:avLst/>
              <a:gdLst>
                <a:gd name="T0" fmla="*/ 7 w 84"/>
                <a:gd name="T1" fmla="*/ 22 h 67"/>
                <a:gd name="T2" fmla="*/ 62 w 84"/>
                <a:gd name="T3" fmla="*/ 63 h 67"/>
                <a:gd name="T4" fmla="*/ 79 w 84"/>
                <a:gd name="T5" fmla="*/ 60 h 67"/>
                <a:gd name="T6" fmla="*/ 77 w 84"/>
                <a:gd name="T7" fmla="*/ 43 h 67"/>
                <a:gd name="T8" fmla="*/ 22 w 84"/>
                <a:gd name="T9" fmla="*/ 3 h 67"/>
                <a:gd name="T10" fmla="*/ 15 w 84"/>
                <a:gd name="T11" fmla="*/ 0 h 67"/>
                <a:gd name="T12" fmla="*/ 5 w 84"/>
                <a:gd name="T13" fmla="*/ 5 h 67"/>
                <a:gd name="T14" fmla="*/ 7 w 84"/>
                <a:gd name="T15" fmla="*/ 2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67">
                  <a:moveTo>
                    <a:pt x="7" y="22"/>
                  </a:moveTo>
                  <a:cubicBezTo>
                    <a:pt x="62" y="63"/>
                    <a:pt x="62" y="63"/>
                    <a:pt x="62" y="63"/>
                  </a:cubicBezTo>
                  <a:cubicBezTo>
                    <a:pt x="67" y="67"/>
                    <a:pt x="75" y="66"/>
                    <a:pt x="79" y="60"/>
                  </a:cubicBezTo>
                  <a:cubicBezTo>
                    <a:pt x="84" y="55"/>
                    <a:pt x="83" y="47"/>
                    <a:pt x="77" y="4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1" y="0"/>
                    <a:pt x="7" y="2"/>
                    <a:pt x="5" y="5"/>
                  </a:cubicBezTo>
                  <a:cubicBezTo>
                    <a:pt x="0" y="10"/>
                    <a:pt x="1" y="18"/>
                    <a:pt x="7" y="22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" name="Freeform 260"/>
            <p:cNvSpPr/>
            <p:nvPr/>
          </p:nvSpPr>
          <p:spPr bwMode="auto">
            <a:xfrm>
              <a:off x="3473228" y="1961353"/>
              <a:ext cx="120380" cy="96018"/>
            </a:xfrm>
            <a:custGeom>
              <a:avLst/>
              <a:gdLst>
                <a:gd name="T0" fmla="*/ 22 w 84"/>
                <a:gd name="T1" fmla="*/ 63 h 67"/>
                <a:gd name="T2" fmla="*/ 77 w 84"/>
                <a:gd name="T3" fmla="*/ 22 h 67"/>
                <a:gd name="T4" fmla="*/ 79 w 84"/>
                <a:gd name="T5" fmla="*/ 5 h 67"/>
                <a:gd name="T6" fmla="*/ 69 w 84"/>
                <a:gd name="T7" fmla="*/ 0 h 67"/>
                <a:gd name="T8" fmla="*/ 62 w 84"/>
                <a:gd name="T9" fmla="*/ 3 h 67"/>
                <a:gd name="T10" fmla="*/ 7 w 84"/>
                <a:gd name="T11" fmla="*/ 43 h 67"/>
                <a:gd name="T12" fmla="*/ 5 w 84"/>
                <a:gd name="T13" fmla="*/ 60 h 67"/>
                <a:gd name="T14" fmla="*/ 22 w 84"/>
                <a:gd name="T15" fmla="*/ 6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67">
                  <a:moveTo>
                    <a:pt x="22" y="63"/>
                  </a:moveTo>
                  <a:cubicBezTo>
                    <a:pt x="77" y="22"/>
                    <a:pt x="77" y="22"/>
                    <a:pt x="77" y="22"/>
                  </a:cubicBezTo>
                  <a:cubicBezTo>
                    <a:pt x="83" y="18"/>
                    <a:pt x="84" y="10"/>
                    <a:pt x="79" y="5"/>
                  </a:cubicBezTo>
                  <a:cubicBezTo>
                    <a:pt x="77" y="2"/>
                    <a:pt x="73" y="0"/>
                    <a:pt x="69" y="0"/>
                  </a:cubicBezTo>
                  <a:cubicBezTo>
                    <a:pt x="67" y="0"/>
                    <a:pt x="64" y="1"/>
                    <a:pt x="62" y="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2" y="47"/>
                    <a:pt x="0" y="55"/>
                    <a:pt x="5" y="60"/>
                  </a:cubicBezTo>
                  <a:cubicBezTo>
                    <a:pt x="9" y="66"/>
                    <a:pt x="17" y="67"/>
                    <a:pt x="22" y="63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" name="Freeform 261"/>
            <p:cNvSpPr/>
            <p:nvPr/>
          </p:nvSpPr>
          <p:spPr bwMode="auto">
            <a:xfrm>
              <a:off x="2947281" y="2439291"/>
              <a:ext cx="110349" cy="104616"/>
            </a:xfrm>
            <a:custGeom>
              <a:avLst/>
              <a:gdLst>
                <a:gd name="T0" fmla="*/ 63 w 77"/>
                <a:gd name="T1" fmla="*/ 0 h 73"/>
                <a:gd name="T2" fmla="*/ 54 w 77"/>
                <a:gd name="T3" fmla="*/ 3 h 73"/>
                <a:gd name="T4" fmla="*/ 5 w 77"/>
                <a:gd name="T5" fmla="*/ 51 h 73"/>
                <a:gd name="T6" fmla="*/ 5 w 77"/>
                <a:gd name="T7" fmla="*/ 68 h 73"/>
                <a:gd name="T8" fmla="*/ 23 w 77"/>
                <a:gd name="T9" fmla="*/ 68 h 73"/>
                <a:gd name="T10" fmla="*/ 72 w 77"/>
                <a:gd name="T11" fmla="*/ 21 h 73"/>
                <a:gd name="T12" fmla="*/ 72 w 77"/>
                <a:gd name="T13" fmla="*/ 3 h 73"/>
                <a:gd name="T14" fmla="*/ 63 w 77"/>
                <a:gd name="T1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73">
                  <a:moveTo>
                    <a:pt x="63" y="0"/>
                  </a:moveTo>
                  <a:cubicBezTo>
                    <a:pt x="60" y="0"/>
                    <a:pt x="56" y="1"/>
                    <a:pt x="54" y="3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0" y="55"/>
                    <a:pt x="0" y="63"/>
                    <a:pt x="5" y="68"/>
                  </a:cubicBezTo>
                  <a:cubicBezTo>
                    <a:pt x="10" y="73"/>
                    <a:pt x="18" y="73"/>
                    <a:pt x="23" y="68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7" y="16"/>
                    <a:pt x="77" y="8"/>
                    <a:pt x="72" y="3"/>
                  </a:cubicBezTo>
                  <a:cubicBezTo>
                    <a:pt x="69" y="1"/>
                    <a:pt x="66" y="0"/>
                    <a:pt x="63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" name="Freeform 262"/>
            <p:cNvSpPr/>
            <p:nvPr/>
          </p:nvSpPr>
          <p:spPr bwMode="auto">
            <a:xfrm>
              <a:off x="3448865" y="2439291"/>
              <a:ext cx="110349" cy="104616"/>
            </a:xfrm>
            <a:custGeom>
              <a:avLst/>
              <a:gdLst>
                <a:gd name="T0" fmla="*/ 23 w 77"/>
                <a:gd name="T1" fmla="*/ 3 h 73"/>
                <a:gd name="T2" fmla="*/ 14 w 77"/>
                <a:gd name="T3" fmla="*/ 0 h 73"/>
                <a:gd name="T4" fmla="*/ 5 w 77"/>
                <a:gd name="T5" fmla="*/ 3 h 73"/>
                <a:gd name="T6" fmla="*/ 5 w 77"/>
                <a:gd name="T7" fmla="*/ 21 h 73"/>
                <a:gd name="T8" fmla="*/ 54 w 77"/>
                <a:gd name="T9" fmla="*/ 68 h 73"/>
                <a:gd name="T10" fmla="*/ 72 w 77"/>
                <a:gd name="T11" fmla="*/ 68 h 73"/>
                <a:gd name="T12" fmla="*/ 72 w 77"/>
                <a:gd name="T13" fmla="*/ 51 h 73"/>
                <a:gd name="T14" fmla="*/ 23 w 77"/>
                <a:gd name="T15" fmla="*/ 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73">
                  <a:moveTo>
                    <a:pt x="23" y="3"/>
                  </a:moveTo>
                  <a:cubicBezTo>
                    <a:pt x="21" y="1"/>
                    <a:pt x="17" y="0"/>
                    <a:pt x="14" y="0"/>
                  </a:cubicBezTo>
                  <a:cubicBezTo>
                    <a:pt x="11" y="0"/>
                    <a:pt x="8" y="1"/>
                    <a:pt x="5" y="3"/>
                  </a:cubicBezTo>
                  <a:cubicBezTo>
                    <a:pt x="0" y="8"/>
                    <a:pt x="0" y="16"/>
                    <a:pt x="5" y="21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9" y="73"/>
                    <a:pt x="67" y="73"/>
                    <a:pt x="72" y="68"/>
                  </a:cubicBezTo>
                  <a:cubicBezTo>
                    <a:pt x="77" y="63"/>
                    <a:pt x="77" y="55"/>
                    <a:pt x="72" y="51"/>
                  </a:cubicBezTo>
                  <a:lnTo>
                    <a:pt x="23" y="3"/>
                  </a:ln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cxnSp>
          <p:nvCxnSpPr>
            <p:cNvPr id="172" name="直接连接符 171"/>
            <p:cNvCxnSpPr/>
            <p:nvPr/>
          </p:nvCxnSpPr>
          <p:spPr>
            <a:xfrm flipV="1">
              <a:off x="3262563" y="-106040"/>
              <a:ext cx="0" cy="1961597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Freeform 273"/>
          <p:cNvSpPr/>
          <p:nvPr/>
        </p:nvSpPr>
        <p:spPr bwMode="auto">
          <a:xfrm>
            <a:off x="1207629" y="3038709"/>
            <a:ext cx="670097" cy="971436"/>
          </a:xfrm>
          <a:custGeom>
            <a:avLst/>
            <a:gdLst>
              <a:gd name="T0" fmla="*/ 301 w 328"/>
              <a:gd name="T1" fmla="*/ 222 h 475"/>
              <a:gd name="T2" fmla="*/ 240 w 328"/>
              <a:gd name="T3" fmla="*/ 166 h 475"/>
              <a:gd name="T4" fmla="*/ 239 w 328"/>
              <a:gd name="T5" fmla="*/ 37 h 475"/>
              <a:gd name="T6" fmla="*/ 237 w 328"/>
              <a:gd name="T7" fmla="*/ 30 h 475"/>
              <a:gd name="T8" fmla="*/ 165 w 328"/>
              <a:gd name="T9" fmla="*/ 0 h 475"/>
              <a:gd name="T10" fmla="*/ 88 w 328"/>
              <a:gd name="T11" fmla="*/ 30 h 475"/>
              <a:gd name="T12" fmla="*/ 85 w 328"/>
              <a:gd name="T13" fmla="*/ 37 h 475"/>
              <a:gd name="T14" fmla="*/ 85 w 328"/>
              <a:gd name="T15" fmla="*/ 168 h 475"/>
              <a:gd name="T16" fmla="*/ 26 w 328"/>
              <a:gd name="T17" fmla="*/ 223 h 475"/>
              <a:gd name="T18" fmla="*/ 0 w 328"/>
              <a:gd name="T19" fmla="*/ 311 h 475"/>
              <a:gd name="T20" fmla="*/ 164 w 328"/>
              <a:gd name="T21" fmla="*/ 475 h 475"/>
              <a:gd name="T22" fmla="*/ 328 w 328"/>
              <a:gd name="T23" fmla="*/ 311 h 475"/>
              <a:gd name="T24" fmla="*/ 301 w 328"/>
              <a:gd name="T25" fmla="*/ 222 h 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8" h="475">
                <a:moveTo>
                  <a:pt x="301" y="222"/>
                </a:moveTo>
                <a:cubicBezTo>
                  <a:pt x="286" y="198"/>
                  <a:pt x="265" y="179"/>
                  <a:pt x="240" y="166"/>
                </a:cubicBezTo>
                <a:cubicBezTo>
                  <a:pt x="239" y="165"/>
                  <a:pt x="239" y="37"/>
                  <a:pt x="239" y="37"/>
                </a:cubicBezTo>
                <a:cubicBezTo>
                  <a:pt x="239" y="35"/>
                  <a:pt x="238" y="32"/>
                  <a:pt x="237" y="30"/>
                </a:cubicBezTo>
                <a:cubicBezTo>
                  <a:pt x="236" y="29"/>
                  <a:pt x="210" y="0"/>
                  <a:pt x="165" y="0"/>
                </a:cubicBezTo>
                <a:cubicBezTo>
                  <a:pt x="121" y="0"/>
                  <a:pt x="90" y="28"/>
                  <a:pt x="88" y="30"/>
                </a:cubicBezTo>
                <a:cubicBezTo>
                  <a:pt x="86" y="32"/>
                  <a:pt x="85" y="34"/>
                  <a:pt x="85" y="37"/>
                </a:cubicBezTo>
                <a:cubicBezTo>
                  <a:pt x="85" y="37"/>
                  <a:pt x="85" y="166"/>
                  <a:pt x="85" y="168"/>
                </a:cubicBezTo>
                <a:cubicBezTo>
                  <a:pt x="61" y="181"/>
                  <a:pt x="40" y="200"/>
                  <a:pt x="26" y="223"/>
                </a:cubicBezTo>
                <a:cubicBezTo>
                  <a:pt x="9" y="250"/>
                  <a:pt x="0" y="280"/>
                  <a:pt x="0" y="311"/>
                </a:cubicBezTo>
                <a:cubicBezTo>
                  <a:pt x="0" y="402"/>
                  <a:pt x="73" y="475"/>
                  <a:pt x="164" y="475"/>
                </a:cubicBezTo>
                <a:cubicBezTo>
                  <a:pt x="254" y="475"/>
                  <a:pt x="328" y="402"/>
                  <a:pt x="328" y="311"/>
                </a:cubicBezTo>
                <a:cubicBezTo>
                  <a:pt x="328" y="279"/>
                  <a:pt x="318" y="249"/>
                  <a:pt x="301" y="222"/>
                </a:cubicBezTo>
                <a:close/>
              </a:path>
            </a:pathLst>
          </a:custGeom>
          <a:solidFill>
            <a:srgbClr val="C09C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grpSp>
        <p:nvGrpSpPr>
          <p:cNvPr id="2245" name="组合 2244"/>
          <p:cNvGrpSpPr/>
          <p:nvPr/>
        </p:nvGrpSpPr>
        <p:grpSpPr>
          <a:xfrm>
            <a:off x="950213" y="-209147"/>
            <a:ext cx="1170628" cy="4457297"/>
            <a:chOff x="712660" y="-157813"/>
            <a:chExt cx="877971" cy="3342973"/>
          </a:xfrm>
        </p:grpSpPr>
        <p:grpSp>
          <p:nvGrpSpPr>
            <p:cNvPr id="2241" name="组合 2240"/>
            <p:cNvGrpSpPr/>
            <p:nvPr/>
          </p:nvGrpSpPr>
          <p:grpSpPr>
            <a:xfrm>
              <a:off x="712660" y="2278078"/>
              <a:ext cx="877971" cy="907082"/>
              <a:chOff x="712660" y="2278078"/>
              <a:chExt cx="877971" cy="907082"/>
            </a:xfrm>
          </p:grpSpPr>
          <p:sp>
            <p:nvSpPr>
              <p:cNvPr id="57" name="Freeform 274"/>
              <p:cNvSpPr>
                <a:spLocks noEditPoints="1"/>
              </p:cNvSpPr>
              <p:nvPr/>
            </p:nvSpPr>
            <p:spPr bwMode="auto">
              <a:xfrm>
                <a:off x="904189" y="2278078"/>
                <a:ext cx="502573" cy="728577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8" name="Freeform 275"/>
              <p:cNvSpPr/>
              <p:nvPr/>
            </p:nvSpPr>
            <p:spPr bwMode="auto">
              <a:xfrm>
                <a:off x="1446601" y="2776820"/>
                <a:ext cx="144030" cy="38306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9" name="Freeform 276"/>
              <p:cNvSpPr/>
              <p:nvPr/>
            </p:nvSpPr>
            <p:spPr bwMode="auto">
              <a:xfrm>
                <a:off x="1111041" y="3044195"/>
                <a:ext cx="38306" cy="140965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0" name="Freeform 277"/>
              <p:cNvSpPr/>
              <p:nvPr/>
            </p:nvSpPr>
            <p:spPr bwMode="auto">
              <a:xfrm>
                <a:off x="712660" y="2759966"/>
                <a:ext cx="144030" cy="36774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1" name="Freeform 278"/>
              <p:cNvSpPr/>
              <p:nvPr/>
            </p:nvSpPr>
            <p:spPr bwMode="auto">
              <a:xfrm>
                <a:off x="795401" y="2472672"/>
                <a:ext cx="128708" cy="102660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2" name="Freeform 279"/>
              <p:cNvSpPr/>
              <p:nvPr/>
            </p:nvSpPr>
            <p:spPr bwMode="auto">
              <a:xfrm>
                <a:off x="1382247" y="2472672"/>
                <a:ext cx="128708" cy="102660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3" name="Freeform 280"/>
              <p:cNvSpPr/>
              <p:nvPr/>
            </p:nvSpPr>
            <p:spPr bwMode="auto">
              <a:xfrm>
                <a:off x="819916" y="2983672"/>
                <a:ext cx="117982" cy="112619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4" name="Freeform 281"/>
              <p:cNvSpPr/>
              <p:nvPr/>
            </p:nvSpPr>
            <p:spPr bwMode="auto">
              <a:xfrm>
                <a:off x="1356199" y="2983672"/>
                <a:ext cx="117982" cy="112619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cxnSp>
          <p:nvCxnSpPr>
            <p:cNvPr id="55" name="直接连接符 54"/>
            <p:cNvCxnSpPr/>
            <p:nvPr/>
          </p:nvCxnSpPr>
          <p:spPr>
            <a:xfrm flipV="1">
              <a:off x="1149876" y="-157813"/>
              <a:ext cx="7131" cy="2489501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5" name="M01-06-0023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464632" y="-984667"/>
            <a:ext cx="812800" cy="812800"/>
          </a:xfrm>
          <a:prstGeom prst="rect">
            <a:avLst/>
          </a:prstGeom>
        </p:spPr>
      </p:pic>
      <p:sp>
        <p:nvSpPr>
          <p:cNvPr id="67" name="TextBox 66"/>
          <p:cNvSpPr txBox="1"/>
          <p:nvPr/>
        </p:nvSpPr>
        <p:spPr>
          <a:xfrm>
            <a:off x="9507855" y="4684395"/>
            <a:ext cx="2516505" cy="489585"/>
          </a:xfrm>
          <a:prstGeom prst="rect">
            <a:avLst/>
          </a:prstGeom>
          <a:noFill/>
        </p:spPr>
        <p:txBody>
          <a:bodyPr wrap="square" lIns="121884" tIns="60941" rIns="121884" bIns="60941" rtlCol="0">
            <a:spAutoFit/>
          </a:bodyPr>
          <a:lstStyle/>
          <a:p>
            <a:pPr algn="l"/>
            <a:r>
              <a:rPr lang="en-US" altLang="zh-CN" sz="2400" b="1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Wang Lingyan</a:t>
            </a:r>
            <a:endParaRPr lang="en-US" altLang="zh-CN" sz="2400" b="1" dirty="0" smtClean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66"/>
          <p:cNvSpPr txBox="1"/>
          <p:nvPr/>
        </p:nvSpPr>
        <p:spPr>
          <a:xfrm>
            <a:off x="5949950" y="5268595"/>
            <a:ext cx="6522720" cy="489585"/>
          </a:xfrm>
          <a:prstGeom prst="rect">
            <a:avLst/>
          </a:prstGeom>
          <a:noFill/>
        </p:spPr>
        <p:txBody>
          <a:bodyPr wrap="square" lIns="121884" tIns="60941" rIns="121884" bIns="60941" rtlCol="0">
            <a:spAutoFit/>
          </a:bodyPr>
          <a:p>
            <a:pPr algn="l"/>
            <a:r>
              <a:rPr lang="en-US" altLang="zh-CN" sz="2400" b="1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China Maritime Safety Administration</a:t>
            </a:r>
            <a:endParaRPr lang="en-US" altLang="zh-CN" sz="2400" b="1" dirty="0" smtClean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948690" y="53975"/>
            <a:ext cx="3835400" cy="960755"/>
          </a:xfrm>
          <a:prstGeom prst="roundRect">
            <a:avLst/>
          </a:prstGeom>
          <a:solidFill>
            <a:srgbClr val="9DD53E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p>
            <a:endParaRPr lang="zh-CN" altLang="en-US" sz="2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Box 66"/>
          <p:cNvSpPr txBox="1"/>
          <p:nvPr/>
        </p:nvSpPr>
        <p:spPr>
          <a:xfrm>
            <a:off x="1156970" y="144145"/>
            <a:ext cx="5318760" cy="778510"/>
          </a:xfrm>
          <a:prstGeom prst="rect">
            <a:avLst/>
          </a:prstGeom>
          <a:noFill/>
        </p:spPr>
        <p:txBody>
          <a:bodyPr wrap="square" lIns="121884" tIns="60941" rIns="121884" bIns="60941" rtlCol="0">
            <a:spAutoFit/>
          </a:bodyPr>
          <a:p>
            <a:pPr algn="l"/>
            <a:r>
              <a:rPr lang="en-US" altLang="zh-CN" sz="2135" b="1" dirty="0">
                <a:solidFill>
                  <a:schemeClr val="bg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IALA ENG12 Committee</a:t>
            </a:r>
            <a:endParaRPr lang="en-US" altLang="zh-CN" sz="2135" b="1" dirty="0">
              <a:solidFill>
                <a:schemeClr val="bg1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2135" b="1" dirty="0">
                <a:solidFill>
                  <a:schemeClr val="bg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Related to Task 2.2.7</a:t>
            </a:r>
            <a:endParaRPr lang="en-US" altLang="zh-CN" sz="2135" b="1" dirty="0">
              <a:solidFill>
                <a:schemeClr val="bg1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7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audio>
              <p:cMediaNode vol="80000" numSld="999">
                <p:cTn id="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549157" y="-975631"/>
            <a:ext cx="583096" cy="838080"/>
          </a:xfrm>
          <a:prstGeom prst="rect">
            <a:avLst/>
          </a:prstGeom>
          <a:solidFill>
            <a:srgbClr val="365B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1132253" y="-975631"/>
            <a:ext cx="583096" cy="838080"/>
          </a:xfrm>
          <a:prstGeom prst="rect">
            <a:avLst/>
          </a:prstGeom>
          <a:solidFill>
            <a:srgbClr val="9664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1715349" y="-975631"/>
            <a:ext cx="583096" cy="838080"/>
          </a:xfrm>
          <a:prstGeom prst="rect">
            <a:avLst/>
          </a:prstGeom>
          <a:solidFill>
            <a:srgbClr val="D06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2298446" y="-975631"/>
            <a:ext cx="583096" cy="838080"/>
          </a:xfrm>
          <a:prstGeom prst="rect">
            <a:avLst/>
          </a:prstGeom>
          <a:solidFill>
            <a:srgbClr val="F779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2881542" y="-975631"/>
            <a:ext cx="583096" cy="838080"/>
          </a:xfrm>
          <a:prstGeom prst="rect">
            <a:avLst/>
          </a:prstGeom>
          <a:solidFill>
            <a:srgbClr val="F8AD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e7d195523061f1c0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</a:t>
            </a:r>
            <a:endParaRPr lang="zh-CN" altLang="en-US" sz="100"/>
          </a:p>
        </p:txBody>
      </p:sp>
      <p:sp>
        <p:nvSpPr>
          <p:cNvPr id="4" name="文本框 3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 txBox="1"/>
          <p:nvPr/>
        </p:nvSpPr>
        <p:spPr>
          <a:xfrm>
            <a:off x="-320675" y="823595"/>
            <a:ext cx="68237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b="1">
                <a:solidFill>
                  <a:srgbClr val="00B05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4</a:t>
            </a:r>
            <a:r>
              <a:rPr lang="zh-CN" altLang="en-US" sz="2800" b="1">
                <a:solidFill>
                  <a:srgbClr val="00B05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. Selection of Measurement </a:t>
            </a:r>
            <a:r>
              <a:rPr lang="en-US" altLang="zh-CN" sz="2800" b="1">
                <a:solidFill>
                  <a:srgbClr val="00B05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Points</a:t>
            </a:r>
            <a:endParaRPr lang="en-US" altLang="zh-CN" sz="2800" b="1">
              <a:solidFill>
                <a:srgbClr val="00B05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46" name="Text Box 42"/>
          <p:cNvSpPr txBox="1">
            <a:spLocks noChangeArrowheads="1"/>
          </p:cNvSpPr>
          <p:nvPr/>
        </p:nvSpPr>
        <p:spPr bwMode="auto">
          <a:xfrm>
            <a:off x="903605" y="195580"/>
            <a:ext cx="507873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594D7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Measurement Requirements</a:t>
            </a:r>
            <a:endParaRPr lang="en-US" altLang="zh-CN" sz="1400" b="1" dirty="0">
              <a:solidFill>
                <a:srgbClr val="594D7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282575" y="-9525"/>
            <a:ext cx="509270" cy="665480"/>
            <a:chOff x="1775252" y="2062276"/>
            <a:chExt cx="1045160" cy="1781528"/>
          </a:xfrm>
        </p:grpSpPr>
        <p:grpSp>
          <p:nvGrpSpPr>
            <p:cNvPr id="49" name="组合 48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51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594D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2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3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4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5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6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7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8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9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</p:grpSp>
        <p:cxnSp>
          <p:nvCxnSpPr>
            <p:cNvPr id="50" name="直接连接符 49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ïs1iḋè"/>
          <p:cNvSpPr/>
          <p:nvPr/>
        </p:nvSpPr>
        <p:spPr bwMode="auto">
          <a:xfrm flipH="1">
            <a:off x="668655" y="1606550"/>
            <a:ext cx="10854690" cy="1624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457200" indent="-457200" fontAlgn="auto">
              <a:lnSpc>
                <a:spcPts val="406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lang="en-US" sz="2800" dirty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3 to 5 testing points shall be selected for each colour and be scattered.</a:t>
            </a:r>
            <a:endParaRPr lang="en-US" sz="2800" dirty="0">
              <a:solidFill>
                <a:srgbClr val="0000FF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457200" indent="-457200" fontAlgn="auto">
              <a:lnSpc>
                <a:spcPts val="406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lang="en-US" sz="2800" dirty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For on site measurement, the points shall also be selected in the direction of the sailing observation.</a:t>
            </a:r>
            <a:endParaRPr lang="en-US" sz="2800" dirty="0">
              <a:solidFill>
                <a:srgbClr val="0000FF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pic>
        <p:nvPicPr>
          <p:cNvPr id="27653" name="图片 100"/>
          <p:cNvPicPr/>
          <p:nvPr/>
        </p:nvPicPr>
        <p:blipFill>
          <a:blip r:embed="rId1"/>
          <a:srcRect l="49347" t="3357" r="1459"/>
          <a:stretch>
            <a:fillRect/>
          </a:stretch>
        </p:blipFill>
        <p:spPr>
          <a:xfrm>
            <a:off x="2052320" y="3881120"/>
            <a:ext cx="2590165" cy="1787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t="4971"/>
          <a:stretch>
            <a:fillRect/>
          </a:stretch>
        </p:blipFill>
        <p:spPr>
          <a:xfrm>
            <a:off x="4874895" y="3881120"/>
            <a:ext cx="2506345" cy="1787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230" y="3881120"/>
            <a:ext cx="2689225" cy="1787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549157" y="-975631"/>
            <a:ext cx="583096" cy="838080"/>
          </a:xfrm>
          <a:prstGeom prst="rect">
            <a:avLst/>
          </a:prstGeom>
          <a:solidFill>
            <a:srgbClr val="365B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1132253" y="-975631"/>
            <a:ext cx="583096" cy="838080"/>
          </a:xfrm>
          <a:prstGeom prst="rect">
            <a:avLst/>
          </a:prstGeom>
          <a:solidFill>
            <a:srgbClr val="9664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1715349" y="-975631"/>
            <a:ext cx="583096" cy="838080"/>
          </a:xfrm>
          <a:prstGeom prst="rect">
            <a:avLst/>
          </a:prstGeom>
          <a:solidFill>
            <a:srgbClr val="D06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2298446" y="-975631"/>
            <a:ext cx="583096" cy="838080"/>
          </a:xfrm>
          <a:prstGeom prst="rect">
            <a:avLst/>
          </a:prstGeom>
          <a:solidFill>
            <a:srgbClr val="F779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2881542" y="-975631"/>
            <a:ext cx="583096" cy="838080"/>
          </a:xfrm>
          <a:prstGeom prst="rect">
            <a:avLst/>
          </a:prstGeom>
          <a:solidFill>
            <a:srgbClr val="F8AD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e7d195523061f1c0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</a:t>
            </a:r>
            <a:endParaRPr lang="zh-CN" altLang="en-US" sz="100"/>
          </a:p>
        </p:txBody>
      </p:sp>
      <p:sp>
        <p:nvSpPr>
          <p:cNvPr id="14" name="Text Box 42"/>
          <p:cNvSpPr txBox="1">
            <a:spLocks noChangeArrowheads="1"/>
          </p:cNvSpPr>
          <p:nvPr/>
        </p:nvSpPr>
        <p:spPr bwMode="auto">
          <a:xfrm>
            <a:off x="827584" y="207118"/>
            <a:ext cx="495490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 algn="l">
              <a:buFont typeface="Arial" panose="020B0604020202020204" pitchFamily="34" charset="0"/>
              <a:buNone/>
            </a:pPr>
            <a:r>
              <a:rPr lang="en-US" sz="3200" b="1" dirty="0">
                <a:solidFill>
                  <a:srgbClr val="9DD5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Measurement Methods</a:t>
            </a:r>
            <a:endParaRPr lang="en-US" sz="3200" b="1" dirty="0">
              <a:solidFill>
                <a:srgbClr val="9DD5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5410" y="-136525"/>
            <a:ext cx="649605" cy="931545"/>
            <a:chOff x="1775252" y="2062276"/>
            <a:chExt cx="1045160" cy="1781528"/>
          </a:xfrm>
        </p:grpSpPr>
        <p:grpSp>
          <p:nvGrpSpPr>
            <p:cNvPr id="17" name="组合 16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19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9DD5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0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1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2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3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4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7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8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9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</p:grpSp>
        <p:cxnSp>
          <p:nvCxnSpPr>
            <p:cNvPr id="18" name="直接连接符 17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27"/>
          <p:cNvSpPr>
            <a:spLocks noChangeArrowheads="1"/>
          </p:cNvSpPr>
          <p:nvPr/>
        </p:nvSpPr>
        <p:spPr bwMode="auto">
          <a:xfrm>
            <a:off x="0" y="1740535"/>
            <a:ext cx="12191365" cy="4161790"/>
          </a:xfrm>
          <a:prstGeom prst="rect">
            <a:avLst/>
          </a:prstGeom>
          <a:solidFill>
            <a:srgbClr val="C09CC2"/>
          </a:solidFill>
          <a:ln>
            <a:noFill/>
          </a:ln>
        </p:spPr>
        <p:txBody>
          <a:bodyPr anchor="ctr"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61" name="组合 28"/>
          <p:cNvGrpSpPr/>
          <p:nvPr/>
        </p:nvGrpSpPr>
        <p:grpSpPr bwMode="auto">
          <a:xfrm>
            <a:off x="389255" y="1824355"/>
            <a:ext cx="571500" cy="565785"/>
            <a:chOff x="0" y="0"/>
            <a:chExt cx="649224" cy="649224"/>
          </a:xfrm>
        </p:grpSpPr>
        <p:sp>
          <p:nvSpPr>
            <p:cNvPr id="62" name="Freeform 620"/>
            <p:cNvSpPr/>
            <p:nvPr/>
          </p:nvSpPr>
          <p:spPr bwMode="auto">
            <a:xfrm>
              <a:off x="157988" y="160591"/>
              <a:ext cx="333248" cy="328041"/>
            </a:xfrm>
            <a:custGeom>
              <a:avLst/>
              <a:gdLst>
                <a:gd name="T0" fmla="*/ 280 w 287"/>
                <a:gd name="T1" fmla="*/ 3 h 283"/>
                <a:gd name="T2" fmla="*/ 208 w 287"/>
                <a:gd name="T3" fmla="*/ 14 h 283"/>
                <a:gd name="T4" fmla="*/ 143 w 287"/>
                <a:gd name="T5" fmla="*/ 0 h 283"/>
                <a:gd name="T6" fmla="*/ 79 w 287"/>
                <a:gd name="T7" fmla="*/ 14 h 283"/>
                <a:gd name="T8" fmla="*/ 7 w 287"/>
                <a:gd name="T9" fmla="*/ 3 h 283"/>
                <a:gd name="T10" fmla="*/ 0 w 287"/>
                <a:gd name="T11" fmla="*/ 60 h 283"/>
                <a:gd name="T12" fmla="*/ 67 w 287"/>
                <a:gd name="T13" fmla="*/ 237 h 283"/>
                <a:gd name="T14" fmla="*/ 143 w 287"/>
                <a:gd name="T15" fmla="*/ 283 h 283"/>
                <a:gd name="T16" fmla="*/ 220 w 287"/>
                <a:gd name="T17" fmla="*/ 237 h 283"/>
                <a:gd name="T18" fmla="*/ 287 w 287"/>
                <a:gd name="T19" fmla="*/ 60 h 283"/>
                <a:gd name="T20" fmla="*/ 280 w 287"/>
                <a:gd name="T21" fmla="*/ 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7" h="283">
                  <a:moveTo>
                    <a:pt x="280" y="3"/>
                  </a:moveTo>
                  <a:cubicBezTo>
                    <a:pt x="280" y="3"/>
                    <a:pt x="240" y="14"/>
                    <a:pt x="208" y="14"/>
                  </a:cubicBezTo>
                  <a:cubicBezTo>
                    <a:pt x="176" y="14"/>
                    <a:pt x="143" y="0"/>
                    <a:pt x="143" y="0"/>
                  </a:cubicBezTo>
                  <a:cubicBezTo>
                    <a:pt x="143" y="0"/>
                    <a:pt x="111" y="14"/>
                    <a:pt x="79" y="14"/>
                  </a:cubicBezTo>
                  <a:cubicBezTo>
                    <a:pt x="46" y="14"/>
                    <a:pt x="7" y="3"/>
                    <a:pt x="7" y="3"/>
                  </a:cubicBezTo>
                  <a:cubicBezTo>
                    <a:pt x="7" y="3"/>
                    <a:pt x="0" y="26"/>
                    <a:pt x="0" y="60"/>
                  </a:cubicBezTo>
                  <a:cubicBezTo>
                    <a:pt x="0" y="149"/>
                    <a:pt x="28" y="206"/>
                    <a:pt x="67" y="237"/>
                  </a:cubicBezTo>
                  <a:cubicBezTo>
                    <a:pt x="90" y="256"/>
                    <a:pt x="128" y="283"/>
                    <a:pt x="143" y="283"/>
                  </a:cubicBezTo>
                  <a:cubicBezTo>
                    <a:pt x="159" y="283"/>
                    <a:pt x="196" y="256"/>
                    <a:pt x="220" y="237"/>
                  </a:cubicBezTo>
                  <a:cubicBezTo>
                    <a:pt x="258" y="205"/>
                    <a:pt x="287" y="149"/>
                    <a:pt x="287" y="60"/>
                  </a:cubicBezTo>
                  <a:cubicBezTo>
                    <a:pt x="287" y="26"/>
                    <a:pt x="280" y="3"/>
                    <a:pt x="280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椭圆 30"/>
            <p:cNvSpPr>
              <a:spLocks noChangeArrowheads="1"/>
            </p:cNvSpPr>
            <p:nvPr/>
          </p:nvSpPr>
          <p:spPr bwMode="auto">
            <a:xfrm>
              <a:off x="0" y="0"/>
              <a:ext cx="649224" cy="649224"/>
            </a:xfrm>
            <a:prstGeom prst="ellipse">
              <a:avLst/>
            </a:prstGeom>
            <a:noFill/>
            <a:ln w="12700" cmpd="sng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74" name="TextBox 13"/>
          <p:cNvSpPr txBox="1">
            <a:spLocks noChangeArrowheads="1"/>
          </p:cNvSpPr>
          <p:nvPr/>
        </p:nvSpPr>
        <p:spPr bwMode="auto">
          <a:xfrm>
            <a:off x="1168400" y="1837055"/>
            <a:ext cx="10948035" cy="1107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sz="2400" b="1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Environmental Conditions：</a:t>
            </a:r>
            <a:r>
              <a:rPr sz="240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room temperature，25℃±5℃；relative humidity≤(85±5）%，no </a:t>
            </a:r>
            <a:r>
              <a:rPr sz="240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condensation; </a:t>
            </a:r>
            <a:r>
              <a:rPr lang="en-US" sz="240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dark room</a:t>
            </a:r>
            <a:r>
              <a:rPr sz="240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, </a:t>
            </a:r>
            <a:r>
              <a:rPr lang="en-US" sz="240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free from</a:t>
            </a:r>
            <a:r>
              <a:rPr sz="240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 corrosive </a:t>
            </a:r>
            <a:r>
              <a:rPr sz="240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gas, strong vibration or strong electromagnetic field interference </a:t>
            </a:r>
            <a:r>
              <a:rPr sz="240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indoors</a:t>
            </a:r>
            <a:r>
              <a:rPr lang="en-US" sz="240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.</a:t>
            </a:r>
            <a:endParaRPr lang="en-US" sz="24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grpSp>
        <p:nvGrpSpPr>
          <p:cNvPr id="64" name="组合 31"/>
          <p:cNvGrpSpPr/>
          <p:nvPr/>
        </p:nvGrpSpPr>
        <p:grpSpPr bwMode="auto">
          <a:xfrm>
            <a:off x="389255" y="3192145"/>
            <a:ext cx="571500" cy="565785"/>
            <a:chOff x="0" y="0"/>
            <a:chExt cx="649224" cy="649224"/>
          </a:xfrm>
        </p:grpSpPr>
        <p:sp>
          <p:nvSpPr>
            <p:cNvPr id="65" name="Freeform 112"/>
            <p:cNvSpPr>
              <a:spLocks noEditPoints="1"/>
            </p:cNvSpPr>
            <p:nvPr/>
          </p:nvSpPr>
          <p:spPr bwMode="auto">
            <a:xfrm>
              <a:off x="198343" y="157988"/>
              <a:ext cx="252539" cy="333248"/>
            </a:xfrm>
            <a:custGeom>
              <a:avLst/>
              <a:gdLst>
                <a:gd name="T0" fmla="*/ 188 w 216"/>
                <a:gd name="T1" fmla="*/ 126 h 288"/>
                <a:gd name="T2" fmla="*/ 188 w 216"/>
                <a:gd name="T3" fmla="*/ 79 h 288"/>
                <a:gd name="T4" fmla="*/ 109 w 216"/>
                <a:gd name="T5" fmla="*/ 0 h 288"/>
                <a:gd name="T6" fmla="*/ 108 w 216"/>
                <a:gd name="T7" fmla="*/ 0 h 288"/>
                <a:gd name="T8" fmla="*/ 106 w 216"/>
                <a:gd name="T9" fmla="*/ 0 h 288"/>
                <a:gd name="T10" fmla="*/ 28 w 216"/>
                <a:gd name="T11" fmla="*/ 79 h 288"/>
                <a:gd name="T12" fmla="*/ 28 w 216"/>
                <a:gd name="T13" fmla="*/ 126 h 288"/>
                <a:gd name="T14" fmla="*/ 0 w 216"/>
                <a:gd name="T15" fmla="*/ 126 h 288"/>
                <a:gd name="T16" fmla="*/ 0 w 216"/>
                <a:gd name="T17" fmla="*/ 288 h 288"/>
                <a:gd name="T18" fmla="*/ 216 w 216"/>
                <a:gd name="T19" fmla="*/ 288 h 288"/>
                <a:gd name="T20" fmla="*/ 216 w 216"/>
                <a:gd name="T21" fmla="*/ 126 h 288"/>
                <a:gd name="T22" fmla="*/ 188 w 216"/>
                <a:gd name="T23" fmla="*/ 126 h 288"/>
                <a:gd name="T24" fmla="*/ 67 w 216"/>
                <a:gd name="T25" fmla="*/ 79 h 288"/>
                <a:gd name="T26" fmla="*/ 106 w 216"/>
                <a:gd name="T27" fmla="*/ 39 h 288"/>
                <a:gd name="T28" fmla="*/ 108 w 216"/>
                <a:gd name="T29" fmla="*/ 39 h 288"/>
                <a:gd name="T30" fmla="*/ 109 w 216"/>
                <a:gd name="T31" fmla="*/ 39 h 288"/>
                <a:gd name="T32" fmla="*/ 148 w 216"/>
                <a:gd name="T33" fmla="*/ 79 h 288"/>
                <a:gd name="T34" fmla="*/ 148 w 216"/>
                <a:gd name="T35" fmla="*/ 126 h 288"/>
                <a:gd name="T36" fmla="*/ 67 w 216"/>
                <a:gd name="T37" fmla="*/ 126 h 288"/>
                <a:gd name="T38" fmla="*/ 67 w 216"/>
                <a:gd name="T39" fmla="*/ 79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6" h="288">
                  <a:moveTo>
                    <a:pt x="188" y="126"/>
                  </a:moveTo>
                  <a:cubicBezTo>
                    <a:pt x="188" y="79"/>
                    <a:pt x="188" y="79"/>
                    <a:pt x="188" y="79"/>
                  </a:cubicBezTo>
                  <a:cubicBezTo>
                    <a:pt x="188" y="35"/>
                    <a:pt x="152" y="0"/>
                    <a:pt x="109" y="0"/>
                  </a:cubicBezTo>
                  <a:cubicBezTo>
                    <a:pt x="109" y="0"/>
                    <a:pt x="108" y="0"/>
                    <a:pt x="108" y="0"/>
                  </a:cubicBezTo>
                  <a:cubicBezTo>
                    <a:pt x="107" y="0"/>
                    <a:pt x="107" y="0"/>
                    <a:pt x="106" y="0"/>
                  </a:cubicBezTo>
                  <a:cubicBezTo>
                    <a:pt x="63" y="0"/>
                    <a:pt x="28" y="35"/>
                    <a:pt x="28" y="79"/>
                  </a:cubicBezTo>
                  <a:cubicBezTo>
                    <a:pt x="28" y="126"/>
                    <a:pt x="28" y="126"/>
                    <a:pt x="28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216" y="288"/>
                    <a:pt x="216" y="288"/>
                    <a:pt x="216" y="288"/>
                  </a:cubicBezTo>
                  <a:cubicBezTo>
                    <a:pt x="216" y="126"/>
                    <a:pt x="216" y="126"/>
                    <a:pt x="216" y="126"/>
                  </a:cubicBezTo>
                  <a:lnTo>
                    <a:pt x="188" y="126"/>
                  </a:lnTo>
                  <a:close/>
                  <a:moveTo>
                    <a:pt x="67" y="79"/>
                  </a:moveTo>
                  <a:cubicBezTo>
                    <a:pt x="67" y="57"/>
                    <a:pt x="85" y="39"/>
                    <a:pt x="106" y="39"/>
                  </a:cubicBezTo>
                  <a:cubicBezTo>
                    <a:pt x="107" y="39"/>
                    <a:pt x="108" y="39"/>
                    <a:pt x="108" y="39"/>
                  </a:cubicBezTo>
                  <a:cubicBezTo>
                    <a:pt x="108" y="39"/>
                    <a:pt x="109" y="39"/>
                    <a:pt x="109" y="39"/>
                  </a:cubicBezTo>
                  <a:cubicBezTo>
                    <a:pt x="131" y="39"/>
                    <a:pt x="148" y="57"/>
                    <a:pt x="148" y="79"/>
                  </a:cubicBezTo>
                  <a:cubicBezTo>
                    <a:pt x="148" y="126"/>
                    <a:pt x="148" y="126"/>
                    <a:pt x="148" y="126"/>
                  </a:cubicBezTo>
                  <a:cubicBezTo>
                    <a:pt x="67" y="126"/>
                    <a:pt x="67" y="126"/>
                    <a:pt x="67" y="126"/>
                  </a:cubicBezTo>
                  <a:lnTo>
                    <a:pt x="67" y="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椭圆 33"/>
            <p:cNvSpPr>
              <a:spLocks noChangeArrowheads="1"/>
            </p:cNvSpPr>
            <p:nvPr/>
          </p:nvSpPr>
          <p:spPr bwMode="auto">
            <a:xfrm>
              <a:off x="0" y="0"/>
              <a:ext cx="649224" cy="649224"/>
            </a:xfrm>
            <a:prstGeom prst="ellipse">
              <a:avLst/>
            </a:prstGeom>
            <a:noFill/>
            <a:ln w="12700" cmpd="sng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81" name="TextBox 13"/>
          <p:cNvSpPr txBox="1">
            <a:spLocks noChangeArrowheads="1"/>
          </p:cNvSpPr>
          <p:nvPr/>
        </p:nvSpPr>
        <p:spPr bwMode="auto">
          <a:xfrm>
            <a:off x="1168400" y="3187065"/>
            <a:ext cx="11182350" cy="2585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R="0" indent="0" algn="l" defTabSz="914400" eaLnBrk="0">
              <a:buClrTx/>
              <a:buSzTx/>
              <a:buFont typeface="Wingdings" panose="05000000000000000000" charset="0"/>
              <a:buNone/>
              <a:defRPr/>
            </a:pPr>
            <a:r>
              <a:rPr sz="2400" b="1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Instrument </a:t>
            </a:r>
            <a:r>
              <a:rPr sz="2400" b="1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Requirements：</a:t>
            </a:r>
            <a:endParaRPr sz="2400" b="1">
              <a:solidFill>
                <a:schemeClr val="bg1"/>
              </a:solidFill>
              <a:latin typeface="Arial" panose="020B0604020202020204" pitchFamily="34" charset="0"/>
              <a:cs typeface="+mn-ea"/>
              <a:sym typeface="+mn-ea"/>
            </a:endParaRPr>
          </a:p>
          <a:p>
            <a:pPr marR="0" indent="0" algn="l" defTabSz="914400" eaLnBrk="0">
              <a:buClrTx/>
              <a:buSzTx/>
              <a:buFont typeface="Wingdings" panose="05000000000000000000" charset="0"/>
              <a:buNone/>
              <a:defRPr/>
            </a:pPr>
            <a:r>
              <a:rPr sz="2400" b="1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①</a:t>
            </a:r>
            <a:r>
              <a:rPr sz="240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Spectrum </a:t>
            </a:r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measurement</a:t>
            </a:r>
            <a:r>
              <a:rPr sz="240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: wavelength range</a:t>
            </a:r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:</a:t>
            </a:r>
            <a:r>
              <a:rPr sz="240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380~780nm; </a:t>
            </a:r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S</a:t>
            </a:r>
            <a:r>
              <a:rPr sz="240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pectrum resolution ≤     3nm; Wavelength accuracy ≤±1nm. </a:t>
            </a:r>
            <a:endParaRPr sz="2400">
              <a:solidFill>
                <a:schemeClr val="bg1"/>
              </a:solidFill>
              <a:latin typeface="Arial" panose="020B0604020202020204" pitchFamily="34" charset="0"/>
              <a:cs typeface="+mn-ea"/>
              <a:sym typeface="+mn-ea"/>
            </a:endParaRPr>
          </a:p>
          <a:p>
            <a:pPr marR="0" indent="0" algn="l" defTabSz="914400" eaLnBrk="0">
              <a:buClrTx/>
              <a:buSzTx/>
              <a:buFont typeface="Wingdings" panose="05000000000000000000" charset="0"/>
              <a:buNone/>
              <a:defRPr/>
            </a:pPr>
            <a:r>
              <a:rPr sz="240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②Sampling aperture≤0.02＊R( R</a:t>
            </a:r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:</a:t>
            </a:r>
            <a:r>
              <a:rPr sz="240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radius of the sample). </a:t>
            </a:r>
            <a:endParaRPr sz="2400">
              <a:solidFill>
                <a:schemeClr val="bg1"/>
              </a:solidFill>
              <a:latin typeface="Arial" panose="020B0604020202020204" pitchFamily="34" charset="0"/>
              <a:cs typeface="+mn-ea"/>
              <a:sym typeface="+mn-ea"/>
            </a:endParaRPr>
          </a:p>
          <a:p>
            <a:pPr marR="0" indent="0" algn="l" defTabSz="914400" eaLnBrk="0">
              <a:buClrTx/>
              <a:buSzTx/>
              <a:buFont typeface="Wingdings" panose="05000000000000000000" charset="0"/>
              <a:buNone/>
              <a:defRPr/>
            </a:pPr>
            <a:r>
              <a:rPr sz="240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④Equipped with standard white </a:t>
            </a:r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plate(its spectral reflectance data of 380nm~780nm shall be known)</a:t>
            </a:r>
            <a:r>
              <a:rPr sz="240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 and zero </a:t>
            </a:r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calibration</a:t>
            </a:r>
            <a:r>
              <a:rPr sz="240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 device </a:t>
            </a:r>
            <a:endParaRPr sz="2400">
              <a:solidFill>
                <a:schemeClr val="bg1"/>
              </a:solidFill>
              <a:latin typeface="Arial" panose="020B0604020202020204" pitchFamily="34" charset="0"/>
              <a:cs typeface="+mn-ea"/>
              <a:sym typeface="+mn-ea"/>
            </a:endParaRPr>
          </a:p>
          <a:p>
            <a:pPr marR="0" indent="0" algn="l" defTabSz="914400" eaLnBrk="0">
              <a:buClrTx/>
              <a:buSzTx/>
              <a:buFont typeface="Wingdings" panose="05000000000000000000" charset="0"/>
              <a:buNone/>
              <a:defRPr/>
            </a:pPr>
            <a:endParaRPr lang="en-US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225915" y="42545"/>
            <a:ext cx="2882900" cy="1725295"/>
            <a:chOff x="13129" y="27"/>
            <a:chExt cx="4540" cy="2717"/>
          </a:xfrm>
        </p:grpSpPr>
        <p:sp>
          <p:nvSpPr>
            <p:cNvPr id="10" name="波形 9"/>
            <p:cNvSpPr/>
            <p:nvPr/>
          </p:nvSpPr>
          <p:spPr>
            <a:xfrm>
              <a:off x="13129" y="27"/>
              <a:ext cx="4540" cy="2717"/>
            </a:xfrm>
            <a:prstGeom prst="wave">
              <a:avLst/>
            </a:prstGeom>
            <a:solidFill>
              <a:srgbClr val="C09CC2"/>
            </a:solidFill>
            <a:ln>
              <a:noFill/>
            </a:ln>
            <a:effectLst>
              <a:outerShdw blurRad="63500" dist="63500" dir="2700000" algn="tl" rotWithShape="0">
                <a:prstClr val="black">
                  <a:alpha val="10000"/>
                </a:prstClr>
              </a:outerShdw>
            </a:effectLst>
          </p:spPr>
          <p:txBody>
            <a:bodyPr lIns="121926" tIns="60963" rIns="121926" bIns="60963" rtlCol="0" anchor="t">
              <a:noAutofit/>
            </a:bodyPr>
            <a:p>
              <a:pPr lvl="0" algn="ctr"/>
              <a:endPara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13359" y="424"/>
              <a:ext cx="4080" cy="17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2800" b="1" dirty="0">
                  <a:solidFill>
                    <a:schemeClr val="bg1"/>
                  </a:solidFill>
                  <a:ea typeface="+mj-ea"/>
                </a:rPr>
                <a:t>Laboratory</a:t>
              </a:r>
              <a:endParaRPr lang="en-US" altLang="zh-CN" sz="2800" b="1" dirty="0">
                <a:solidFill>
                  <a:schemeClr val="bg1"/>
                </a:solidFill>
                <a:ea typeface="+mj-ea"/>
              </a:endParaRPr>
            </a:p>
            <a:p>
              <a:pPr algn="ctr">
                <a:lnSpc>
                  <a:spcPct val="130000"/>
                </a:lnSpc>
              </a:pPr>
              <a:r>
                <a:rPr lang="en-US" altLang="zh-CN" sz="2800" b="1" dirty="0">
                  <a:solidFill>
                    <a:schemeClr val="bg1"/>
                  </a:solidFill>
                  <a:ea typeface="+mj-ea"/>
                </a:rPr>
                <a:t>Measurement</a:t>
              </a:r>
              <a:endParaRPr lang="en-US" altLang="zh-CN" sz="2800" b="1" dirty="0">
                <a:solidFill>
                  <a:schemeClr val="bg1"/>
                </a:solidFill>
                <a:ea typeface="+mj-ea"/>
              </a:endParaRPr>
            </a:p>
          </p:txBody>
        </p:sp>
      </p:grpSp>
      <p:pic>
        <p:nvPicPr>
          <p:cNvPr id="26626" name="图片 2"/>
          <p:cNvPicPr>
            <a:picLocks noChangeAspect="1"/>
          </p:cNvPicPr>
          <p:nvPr/>
        </p:nvPicPr>
        <p:blipFill>
          <a:blip r:embed="rId1"/>
          <a:srcRect l="5484" t="3712" r="42567" b="10890"/>
          <a:stretch>
            <a:fillRect/>
          </a:stretch>
        </p:blipFill>
        <p:spPr>
          <a:xfrm>
            <a:off x="6454775" y="266065"/>
            <a:ext cx="2581275" cy="1277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549157" y="-975631"/>
            <a:ext cx="583096" cy="838080"/>
          </a:xfrm>
          <a:prstGeom prst="rect">
            <a:avLst/>
          </a:prstGeom>
          <a:solidFill>
            <a:srgbClr val="365B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1132253" y="-975631"/>
            <a:ext cx="583096" cy="838080"/>
          </a:xfrm>
          <a:prstGeom prst="rect">
            <a:avLst/>
          </a:prstGeom>
          <a:solidFill>
            <a:srgbClr val="9664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1715349" y="-975631"/>
            <a:ext cx="583096" cy="838080"/>
          </a:xfrm>
          <a:prstGeom prst="rect">
            <a:avLst/>
          </a:prstGeom>
          <a:solidFill>
            <a:srgbClr val="D06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2298446" y="-975631"/>
            <a:ext cx="583096" cy="838080"/>
          </a:xfrm>
          <a:prstGeom prst="rect">
            <a:avLst/>
          </a:prstGeom>
          <a:solidFill>
            <a:srgbClr val="F779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2881542" y="-975631"/>
            <a:ext cx="583096" cy="838080"/>
          </a:xfrm>
          <a:prstGeom prst="rect">
            <a:avLst/>
          </a:prstGeom>
          <a:solidFill>
            <a:srgbClr val="F8AD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e7d195523061f1c0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</a:t>
            </a:r>
            <a:endParaRPr lang="zh-CN" altLang="en-US" sz="100"/>
          </a:p>
        </p:txBody>
      </p:sp>
      <p:sp>
        <p:nvSpPr>
          <p:cNvPr id="14" name="Text Box 42"/>
          <p:cNvSpPr txBox="1">
            <a:spLocks noChangeArrowheads="1"/>
          </p:cNvSpPr>
          <p:nvPr/>
        </p:nvSpPr>
        <p:spPr bwMode="auto">
          <a:xfrm>
            <a:off x="827584" y="207118"/>
            <a:ext cx="495490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 algn="l">
              <a:buFont typeface="Arial" panose="020B0604020202020204" pitchFamily="34" charset="0"/>
              <a:buNone/>
            </a:pPr>
            <a:r>
              <a:rPr lang="en-US" sz="3200" b="1" dirty="0">
                <a:solidFill>
                  <a:srgbClr val="9DD5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Measurement Methods</a:t>
            </a:r>
            <a:endParaRPr lang="en-US" sz="3200" b="1" dirty="0">
              <a:solidFill>
                <a:srgbClr val="9DD5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5410" y="-136525"/>
            <a:ext cx="649605" cy="931545"/>
            <a:chOff x="1775252" y="2062276"/>
            <a:chExt cx="1045160" cy="1781528"/>
          </a:xfrm>
        </p:grpSpPr>
        <p:grpSp>
          <p:nvGrpSpPr>
            <p:cNvPr id="17" name="组合 16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19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9DD5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0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1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2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3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4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7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8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9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</p:grpSp>
        <p:cxnSp>
          <p:nvCxnSpPr>
            <p:cNvPr id="18" name="直接连接符 17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27"/>
          <p:cNvSpPr>
            <a:spLocks noChangeArrowheads="1"/>
          </p:cNvSpPr>
          <p:nvPr/>
        </p:nvSpPr>
        <p:spPr bwMode="auto">
          <a:xfrm>
            <a:off x="0" y="1729740"/>
            <a:ext cx="12191365" cy="484505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 lIns="91440" tIns="45720" rIns="91440" bIns="45720" anchor="t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bg1"/>
              </a:solidFill>
              <a:latin typeface="Impact" panose="020B0806030902050204" pitchFamily="34" charset="0"/>
              <a:sym typeface="+mn-ea"/>
            </a:endParaRPr>
          </a:p>
        </p:txBody>
      </p:sp>
      <p:grpSp>
        <p:nvGrpSpPr>
          <p:cNvPr id="61" name="组合 28"/>
          <p:cNvGrpSpPr/>
          <p:nvPr/>
        </p:nvGrpSpPr>
        <p:grpSpPr bwMode="auto">
          <a:xfrm>
            <a:off x="389255" y="1824355"/>
            <a:ext cx="571500" cy="565785"/>
            <a:chOff x="0" y="0"/>
            <a:chExt cx="649224" cy="649224"/>
          </a:xfrm>
        </p:grpSpPr>
        <p:sp>
          <p:nvSpPr>
            <p:cNvPr id="62" name="Freeform 620"/>
            <p:cNvSpPr/>
            <p:nvPr/>
          </p:nvSpPr>
          <p:spPr bwMode="auto">
            <a:xfrm>
              <a:off x="157988" y="160591"/>
              <a:ext cx="333248" cy="328041"/>
            </a:xfrm>
            <a:custGeom>
              <a:avLst/>
              <a:gdLst>
                <a:gd name="T0" fmla="*/ 280 w 287"/>
                <a:gd name="T1" fmla="*/ 3 h 283"/>
                <a:gd name="T2" fmla="*/ 208 w 287"/>
                <a:gd name="T3" fmla="*/ 14 h 283"/>
                <a:gd name="T4" fmla="*/ 143 w 287"/>
                <a:gd name="T5" fmla="*/ 0 h 283"/>
                <a:gd name="T6" fmla="*/ 79 w 287"/>
                <a:gd name="T7" fmla="*/ 14 h 283"/>
                <a:gd name="T8" fmla="*/ 7 w 287"/>
                <a:gd name="T9" fmla="*/ 3 h 283"/>
                <a:gd name="T10" fmla="*/ 0 w 287"/>
                <a:gd name="T11" fmla="*/ 60 h 283"/>
                <a:gd name="T12" fmla="*/ 67 w 287"/>
                <a:gd name="T13" fmla="*/ 237 h 283"/>
                <a:gd name="T14" fmla="*/ 143 w 287"/>
                <a:gd name="T15" fmla="*/ 283 h 283"/>
                <a:gd name="T16" fmla="*/ 220 w 287"/>
                <a:gd name="T17" fmla="*/ 237 h 283"/>
                <a:gd name="T18" fmla="*/ 287 w 287"/>
                <a:gd name="T19" fmla="*/ 60 h 283"/>
                <a:gd name="T20" fmla="*/ 280 w 287"/>
                <a:gd name="T21" fmla="*/ 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7" h="283">
                  <a:moveTo>
                    <a:pt x="280" y="3"/>
                  </a:moveTo>
                  <a:cubicBezTo>
                    <a:pt x="280" y="3"/>
                    <a:pt x="240" y="14"/>
                    <a:pt x="208" y="14"/>
                  </a:cubicBezTo>
                  <a:cubicBezTo>
                    <a:pt x="176" y="14"/>
                    <a:pt x="143" y="0"/>
                    <a:pt x="143" y="0"/>
                  </a:cubicBezTo>
                  <a:cubicBezTo>
                    <a:pt x="143" y="0"/>
                    <a:pt x="111" y="14"/>
                    <a:pt x="79" y="14"/>
                  </a:cubicBezTo>
                  <a:cubicBezTo>
                    <a:pt x="46" y="14"/>
                    <a:pt x="7" y="3"/>
                    <a:pt x="7" y="3"/>
                  </a:cubicBezTo>
                  <a:cubicBezTo>
                    <a:pt x="7" y="3"/>
                    <a:pt x="0" y="26"/>
                    <a:pt x="0" y="60"/>
                  </a:cubicBezTo>
                  <a:cubicBezTo>
                    <a:pt x="0" y="149"/>
                    <a:pt x="28" y="206"/>
                    <a:pt x="67" y="237"/>
                  </a:cubicBezTo>
                  <a:cubicBezTo>
                    <a:pt x="90" y="256"/>
                    <a:pt x="128" y="283"/>
                    <a:pt x="143" y="283"/>
                  </a:cubicBezTo>
                  <a:cubicBezTo>
                    <a:pt x="159" y="283"/>
                    <a:pt x="196" y="256"/>
                    <a:pt x="220" y="237"/>
                  </a:cubicBezTo>
                  <a:cubicBezTo>
                    <a:pt x="258" y="205"/>
                    <a:pt x="287" y="149"/>
                    <a:pt x="287" y="60"/>
                  </a:cubicBezTo>
                  <a:cubicBezTo>
                    <a:pt x="287" y="26"/>
                    <a:pt x="280" y="3"/>
                    <a:pt x="280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椭圆 30"/>
            <p:cNvSpPr>
              <a:spLocks noChangeArrowheads="1"/>
            </p:cNvSpPr>
            <p:nvPr/>
          </p:nvSpPr>
          <p:spPr bwMode="auto">
            <a:xfrm>
              <a:off x="0" y="0"/>
              <a:ext cx="649224" cy="649224"/>
            </a:xfrm>
            <a:prstGeom prst="ellipse">
              <a:avLst/>
            </a:prstGeom>
            <a:noFill/>
            <a:ln w="12700" cmpd="sng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74" name="TextBox 13"/>
          <p:cNvSpPr txBox="1">
            <a:spLocks noChangeArrowheads="1"/>
          </p:cNvSpPr>
          <p:nvPr/>
        </p:nvSpPr>
        <p:spPr bwMode="auto">
          <a:xfrm>
            <a:off x="1168400" y="1837055"/>
            <a:ext cx="10948035" cy="1107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sz="2400" b="1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Environmental Conditions：</a:t>
            </a:r>
            <a:r>
              <a:rPr lang="en-US" sz="2400" b="1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t</a:t>
            </a:r>
            <a:r>
              <a:rPr sz="240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he surface of testing AtoN shall be clean and dry.There should be no corrosive gas or strong electromagnetic interference in the surrounding environment</a:t>
            </a:r>
            <a:r>
              <a:rPr lang="en-US" sz="240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.</a:t>
            </a:r>
            <a:endParaRPr lang="en-US" sz="24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grpSp>
        <p:nvGrpSpPr>
          <p:cNvPr id="64" name="组合 31"/>
          <p:cNvGrpSpPr/>
          <p:nvPr/>
        </p:nvGrpSpPr>
        <p:grpSpPr bwMode="auto">
          <a:xfrm>
            <a:off x="389255" y="3128645"/>
            <a:ext cx="571500" cy="565785"/>
            <a:chOff x="0" y="0"/>
            <a:chExt cx="649224" cy="649224"/>
          </a:xfrm>
        </p:grpSpPr>
        <p:sp>
          <p:nvSpPr>
            <p:cNvPr id="65" name="Freeform 112"/>
            <p:cNvSpPr>
              <a:spLocks noEditPoints="1"/>
            </p:cNvSpPr>
            <p:nvPr/>
          </p:nvSpPr>
          <p:spPr bwMode="auto">
            <a:xfrm>
              <a:off x="198343" y="157988"/>
              <a:ext cx="252539" cy="333248"/>
            </a:xfrm>
            <a:custGeom>
              <a:avLst/>
              <a:gdLst>
                <a:gd name="T0" fmla="*/ 188 w 216"/>
                <a:gd name="T1" fmla="*/ 126 h 288"/>
                <a:gd name="T2" fmla="*/ 188 w 216"/>
                <a:gd name="T3" fmla="*/ 79 h 288"/>
                <a:gd name="T4" fmla="*/ 109 w 216"/>
                <a:gd name="T5" fmla="*/ 0 h 288"/>
                <a:gd name="T6" fmla="*/ 108 w 216"/>
                <a:gd name="T7" fmla="*/ 0 h 288"/>
                <a:gd name="T8" fmla="*/ 106 w 216"/>
                <a:gd name="T9" fmla="*/ 0 h 288"/>
                <a:gd name="T10" fmla="*/ 28 w 216"/>
                <a:gd name="T11" fmla="*/ 79 h 288"/>
                <a:gd name="T12" fmla="*/ 28 w 216"/>
                <a:gd name="T13" fmla="*/ 126 h 288"/>
                <a:gd name="T14" fmla="*/ 0 w 216"/>
                <a:gd name="T15" fmla="*/ 126 h 288"/>
                <a:gd name="T16" fmla="*/ 0 w 216"/>
                <a:gd name="T17" fmla="*/ 288 h 288"/>
                <a:gd name="T18" fmla="*/ 216 w 216"/>
                <a:gd name="T19" fmla="*/ 288 h 288"/>
                <a:gd name="T20" fmla="*/ 216 w 216"/>
                <a:gd name="T21" fmla="*/ 126 h 288"/>
                <a:gd name="T22" fmla="*/ 188 w 216"/>
                <a:gd name="T23" fmla="*/ 126 h 288"/>
                <a:gd name="T24" fmla="*/ 67 w 216"/>
                <a:gd name="T25" fmla="*/ 79 h 288"/>
                <a:gd name="T26" fmla="*/ 106 w 216"/>
                <a:gd name="T27" fmla="*/ 39 h 288"/>
                <a:gd name="T28" fmla="*/ 108 w 216"/>
                <a:gd name="T29" fmla="*/ 39 h 288"/>
                <a:gd name="T30" fmla="*/ 109 w 216"/>
                <a:gd name="T31" fmla="*/ 39 h 288"/>
                <a:gd name="T32" fmla="*/ 148 w 216"/>
                <a:gd name="T33" fmla="*/ 79 h 288"/>
                <a:gd name="T34" fmla="*/ 148 w 216"/>
                <a:gd name="T35" fmla="*/ 126 h 288"/>
                <a:gd name="T36" fmla="*/ 67 w 216"/>
                <a:gd name="T37" fmla="*/ 126 h 288"/>
                <a:gd name="T38" fmla="*/ 67 w 216"/>
                <a:gd name="T39" fmla="*/ 79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6" h="288">
                  <a:moveTo>
                    <a:pt x="188" y="126"/>
                  </a:moveTo>
                  <a:cubicBezTo>
                    <a:pt x="188" y="79"/>
                    <a:pt x="188" y="79"/>
                    <a:pt x="188" y="79"/>
                  </a:cubicBezTo>
                  <a:cubicBezTo>
                    <a:pt x="188" y="35"/>
                    <a:pt x="152" y="0"/>
                    <a:pt x="109" y="0"/>
                  </a:cubicBezTo>
                  <a:cubicBezTo>
                    <a:pt x="109" y="0"/>
                    <a:pt x="108" y="0"/>
                    <a:pt x="108" y="0"/>
                  </a:cubicBezTo>
                  <a:cubicBezTo>
                    <a:pt x="107" y="0"/>
                    <a:pt x="107" y="0"/>
                    <a:pt x="106" y="0"/>
                  </a:cubicBezTo>
                  <a:cubicBezTo>
                    <a:pt x="63" y="0"/>
                    <a:pt x="28" y="35"/>
                    <a:pt x="28" y="79"/>
                  </a:cubicBezTo>
                  <a:cubicBezTo>
                    <a:pt x="28" y="126"/>
                    <a:pt x="28" y="126"/>
                    <a:pt x="28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216" y="288"/>
                    <a:pt x="216" y="288"/>
                    <a:pt x="216" y="288"/>
                  </a:cubicBezTo>
                  <a:cubicBezTo>
                    <a:pt x="216" y="126"/>
                    <a:pt x="216" y="126"/>
                    <a:pt x="216" y="126"/>
                  </a:cubicBezTo>
                  <a:lnTo>
                    <a:pt x="188" y="126"/>
                  </a:lnTo>
                  <a:close/>
                  <a:moveTo>
                    <a:pt x="67" y="79"/>
                  </a:moveTo>
                  <a:cubicBezTo>
                    <a:pt x="67" y="57"/>
                    <a:pt x="85" y="39"/>
                    <a:pt x="106" y="39"/>
                  </a:cubicBezTo>
                  <a:cubicBezTo>
                    <a:pt x="107" y="39"/>
                    <a:pt x="108" y="39"/>
                    <a:pt x="108" y="39"/>
                  </a:cubicBezTo>
                  <a:cubicBezTo>
                    <a:pt x="108" y="39"/>
                    <a:pt x="109" y="39"/>
                    <a:pt x="109" y="39"/>
                  </a:cubicBezTo>
                  <a:cubicBezTo>
                    <a:pt x="131" y="39"/>
                    <a:pt x="148" y="57"/>
                    <a:pt x="148" y="79"/>
                  </a:cubicBezTo>
                  <a:cubicBezTo>
                    <a:pt x="148" y="126"/>
                    <a:pt x="148" y="126"/>
                    <a:pt x="148" y="126"/>
                  </a:cubicBezTo>
                  <a:cubicBezTo>
                    <a:pt x="67" y="126"/>
                    <a:pt x="67" y="126"/>
                    <a:pt x="67" y="126"/>
                  </a:cubicBezTo>
                  <a:lnTo>
                    <a:pt x="67" y="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椭圆 33"/>
            <p:cNvSpPr>
              <a:spLocks noChangeArrowheads="1"/>
            </p:cNvSpPr>
            <p:nvPr/>
          </p:nvSpPr>
          <p:spPr bwMode="auto">
            <a:xfrm>
              <a:off x="0" y="0"/>
              <a:ext cx="649224" cy="649224"/>
            </a:xfrm>
            <a:prstGeom prst="ellipse">
              <a:avLst/>
            </a:prstGeom>
            <a:noFill/>
            <a:ln w="12700" cmpd="sng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81" name="TextBox 13"/>
          <p:cNvSpPr txBox="1">
            <a:spLocks noChangeArrowheads="1"/>
          </p:cNvSpPr>
          <p:nvPr/>
        </p:nvSpPr>
        <p:spPr bwMode="auto">
          <a:xfrm>
            <a:off x="1168400" y="3123565"/>
            <a:ext cx="11182350" cy="3323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R="0" indent="0" algn="l" defTabSz="914400" eaLnBrk="0">
              <a:buClrTx/>
              <a:buSzTx/>
              <a:buFont typeface="Wingdings" panose="05000000000000000000" charset="0"/>
              <a:buNone/>
              <a:defRPr/>
            </a:pPr>
            <a:r>
              <a:rPr sz="2400" b="1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Instrument </a:t>
            </a:r>
            <a:r>
              <a:rPr sz="2400" b="1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Requirements：</a:t>
            </a:r>
            <a:endParaRPr sz="2400" b="1">
              <a:solidFill>
                <a:schemeClr val="bg1"/>
              </a:solidFill>
              <a:latin typeface="Arial" panose="020B0604020202020204" pitchFamily="34" charset="0"/>
              <a:cs typeface="+mn-ea"/>
              <a:sym typeface="+mn-ea"/>
            </a:endParaRPr>
          </a:p>
          <a:p>
            <a:pPr marR="0" indent="0" algn="l" defTabSz="914400" eaLnBrk="0">
              <a:buClrTx/>
              <a:buSzTx/>
              <a:buFont typeface="Wingdings" panose="05000000000000000000" charset="0"/>
              <a:buNone/>
              <a:defRPr/>
            </a:pPr>
            <a:r>
              <a:rPr sz="2400" b="1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①</a:t>
            </a:r>
            <a:r>
              <a:rPr sz="240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Self-calibrated inte2grated testing instrument is recommended</a:t>
            </a:r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.</a:t>
            </a:r>
            <a:endParaRPr sz="2400" b="1">
              <a:solidFill>
                <a:schemeClr val="bg1"/>
              </a:solidFill>
              <a:latin typeface="Arial" panose="020B0604020202020204" pitchFamily="34" charset="0"/>
              <a:cs typeface="+mn-ea"/>
              <a:sym typeface="+mn-ea"/>
            </a:endParaRPr>
          </a:p>
          <a:p>
            <a:pPr marR="0" indent="0" algn="l" defTabSz="914400" eaLnBrk="0">
              <a:buClrTx/>
              <a:buSzTx/>
              <a:buFont typeface="Wingdings" panose="05000000000000000000" charset="0"/>
              <a:buNone/>
              <a:defRPr/>
            </a:pPr>
            <a:r>
              <a:rPr sz="240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②Spectrum </a:t>
            </a:r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measurement</a:t>
            </a:r>
            <a:r>
              <a:rPr sz="240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: wavelength range≥400nm~700nm，spectrum resolution≤10nm，Wavelength accuracy≤±2nm. </a:t>
            </a:r>
            <a:endParaRPr sz="2400">
              <a:solidFill>
                <a:schemeClr val="bg1"/>
              </a:solidFill>
              <a:latin typeface="Arial" panose="020B0604020202020204" pitchFamily="34" charset="0"/>
              <a:cs typeface="+mn-ea"/>
              <a:sym typeface="+mn-ea"/>
            </a:endParaRPr>
          </a:p>
          <a:p>
            <a:pPr marR="0" indent="0" algn="l" defTabSz="914400" eaLnBrk="0">
              <a:buClrTx/>
              <a:buSzTx/>
              <a:buFont typeface="Wingdings" panose="05000000000000000000" charset="0"/>
              <a:buNone/>
              <a:defRPr/>
            </a:pPr>
            <a:r>
              <a:rPr sz="240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②Sampling aperture≤0.02＊R( R</a:t>
            </a:r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:</a:t>
            </a:r>
            <a:r>
              <a:rPr sz="240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radius of the sample). </a:t>
            </a:r>
            <a:endParaRPr sz="2400">
              <a:solidFill>
                <a:schemeClr val="bg1"/>
              </a:solidFill>
              <a:latin typeface="Arial" panose="020B0604020202020204" pitchFamily="34" charset="0"/>
              <a:cs typeface="+mn-ea"/>
              <a:sym typeface="+mn-ea"/>
            </a:endParaRPr>
          </a:p>
          <a:p>
            <a:pPr marR="0" indent="0" algn="l" defTabSz="914400" eaLnBrk="0">
              <a:buClrTx/>
              <a:buSzTx/>
              <a:buFont typeface="Wingdings" panose="05000000000000000000" charset="0"/>
              <a:buNone/>
              <a:defRPr/>
            </a:pPr>
            <a:r>
              <a:rPr sz="240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④Equipped with standard white </a:t>
            </a:r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plate(its spectral reflectance data of 380nm~780nm shall be known)</a:t>
            </a:r>
            <a:r>
              <a:rPr sz="240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 and zero </a:t>
            </a:r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calibration</a:t>
            </a:r>
            <a:r>
              <a:rPr sz="240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 device </a:t>
            </a:r>
            <a:endParaRPr sz="2400">
              <a:solidFill>
                <a:schemeClr val="bg1"/>
              </a:solidFill>
              <a:latin typeface="Arial" panose="020B0604020202020204" pitchFamily="34" charset="0"/>
              <a:cs typeface="+mn-ea"/>
              <a:sym typeface="+mn-ea"/>
            </a:endParaRPr>
          </a:p>
          <a:p>
            <a:pPr marR="0" indent="0" algn="l" defTabSz="914400" eaLnBrk="0">
              <a:buClrTx/>
              <a:buSzTx/>
              <a:buFont typeface="Wingdings" panose="05000000000000000000" charset="0"/>
              <a:buNone/>
              <a:defRPr/>
            </a:pPr>
            <a:r>
              <a:rPr sz="240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(fluorescence material</a:t>
            </a:r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: </a:t>
            </a:r>
            <a:r>
              <a:rPr sz="240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the fluorescence standard white </a:t>
            </a:r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plate</a:t>
            </a:r>
            <a:r>
              <a:rPr sz="240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 s</a:t>
            </a:r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hall also</a:t>
            </a:r>
            <a:r>
              <a:rPr sz="240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 be equipped</a:t>
            </a:r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.</a:t>
            </a:r>
            <a:r>
              <a:rPr sz="240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ea"/>
              </a:rPr>
              <a:t>)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0" name="波形 9"/>
          <p:cNvSpPr/>
          <p:nvPr/>
        </p:nvSpPr>
        <p:spPr bwMode="auto">
          <a:xfrm>
            <a:off x="9225915" y="42545"/>
            <a:ext cx="2882900" cy="1725295"/>
          </a:xfrm>
          <a:prstGeom prst="wave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 lIns="91440" tIns="45720" rIns="91440" bIns="45720" rtlCol="0" anchor="t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bg1"/>
              </a:solidFill>
              <a:latin typeface="Impact" panose="020B0806030902050204" pitchFamily="34" charset="0"/>
              <a:sym typeface="+mn-ea"/>
            </a:endParaRPr>
          </a:p>
        </p:txBody>
      </p:sp>
      <p:sp>
        <p:nvSpPr>
          <p:cNvPr id="3" name="TextBox 146"/>
          <p:cNvSpPr txBox="1"/>
          <p:nvPr/>
        </p:nvSpPr>
        <p:spPr>
          <a:xfrm>
            <a:off x="9371965" y="269240"/>
            <a:ext cx="2590800" cy="1119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algn="ctr">
              <a:lnSpc>
                <a:spcPct val="130000"/>
              </a:lnSpc>
            </a:pPr>
            <a:r>
              <a:rPr lang="en-US" altLang="zh-CN" sz="2800" b="1" dirty="0">
                <a:solidFill>
                  <a:schemeClr val="bg1"/>
                </a:solidFill>
                <a:ea typeface="+mj-ea"/>
              </a:rPr>
              <a:t>On-site</a:t>
            </a:r>
            <a:endParaRPr lang="en-US" altLang="zh-CN" sz="2800" b="1" dirty="0">
              <a:solidFill>
                <a:schemeClr val="bg1"/>
              </a:solidFill>
              <a:ea typeface="+mj-ea"/>
            </a:endParaRPr>
          </a:p>
          <a:p>
            <a:pPr algn="ctr">
              <a:lnSpc>
                <a:spcPct val="130000"/>
              </a:lnSpc>
            </a:pPr>
            <a:r>
              <a:rPr lang="en-US" altLang="zh-CN" sz="2800" b="1" dirty="0">
                <a:solidFill>
                  <a:schemeClr val="bg1"/>
                </a:solidFill>
                <a:ea typeface="+mj-ea"/>
              </a:rPr>
              <a:t>Measurement</a:t>
            </a:r>
            <a:endParaRPr lang="en-US" altLang="zh-CN" sz="2800" b="1" dirty="0">
              <a:solidFill>
                <a:schemeClr val="bg1"/>
              </a:solidFill>
              <a:ea typeface="+mj-ea"/>
            </a:endParaRPr>
          </a:p>
        </p:txBody>
      </p:sp>
      <p:pic>
        <p:nvPicPr>
          <p:cNvPr id="27651" name="图片 2"/>
          <p:cNvPicPr>
            <a:picLocks noChangeAspect="1"/>
          </p:cNvPicPr>
          <p:nvPr/>
        </p:nvPicPr>
        <p:blipFill>
          <a:blip r:embed="rId1"/>
          <a:srcRect l="7657" t="13103" r="7213" b="9813"/>
          <a:stretch>
            <a:fillRect/>
          </a:stretch>
        </p:blipFill>
        <p:spPr>
          <a:xfrm>
            <a:off x="6773545" y="134620"/>
            <a:ext cx="1887220" cy="15411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2"/>
          <p:cNvSpPr txBox="1">
            <a:spLocks noChangeArrowheads="1"/>
          </p:cNvSpPr>
          <p:nvPr/>
        </p:nvSpPr>
        <p:spPr bwMode="auto">
          <a:xfrm>
            <a:off x="1145084" y="384918"/>
            <a:ext cx="183134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sz="3200" b="1" dirty="0">
                <a:solidFill>
                  <a:srgbClr val="E54B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Request</a:t>
            </a:r>
            <a:endParaRPr lang="en-US" sz="3200" b="1" dirty="0">
              <a:solidFill>
                <a:srgbClr val="E54B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82575" y="-9525"/>
            <a:ext cx="713105" cy="1033145"/>
            <a:chOff x="1775252" y="2062276"/>
            <a:chExt cx="1045160" cy="1781528"/>
          </a:xfrm>
        </p:grpSpPr>
        <p:grpSp>
          <p:nvGrpSpPr>
            <p:cNvPr id="6" name="组合 5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7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E54B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8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9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0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2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3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4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5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6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</p:grpSp>
        <p:cxnSp>
          <p:nvCxnSpPr>
            <p:cNvPr id="17" name="直接连接符 16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Rectangle 170"/>
          <p:cNvSpPr>
            <a:spLocks noChangeArrowheads="1"/>
          </p:cNvSpPr>
          <p:nvPr/>
        </p:nvSpPr>
        <p:spPr bwMode="auto">
          <a:xfrm>
            <a:off x="1261745" y="2341245"/>
            <a:ext cx="10220325" cy="1861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 fontAlgn="auto">
              <a:lnSpc>
                <a:spcPts val="484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The committee is requested to consider this measuring method described in this document as a new guideline of IALA or supplement to G1134.</a:t>
            </a:r>
            <a:endParaRPr lang="en-US" altLang="zh-CN" sz="32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549157" y="-975631"/>
            <a:ext cx="583096" cy="838080"/>
          </a:xfrm>
          <a:prstGeom prst="rect">
            <a:avLst/>
          </a:prstGeom>
          <a:solidFill>
            <a:srgbClr val="365B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1132253" y="-975631"/>
            <a:ext cx="583096" cy="838080"/>
          </a:xfrm>
          <a:prstGeom prst="rect">
            <a:avLst/>
          </a:prstGeom>
          <a:solidFill>
            <a:srgbClr val="9664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1715349" y="-975631"/>
            <a:ext cx="583096" cy="838080"/>
          </a:xfrm>
          <a:prstGeom prst="rect">
            <a:avLst/>
          </a:prstGeom>
          <a:solidFill>
            <a:srgbClr val="D06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2298446" y="-975631"/>
            <a:ext cx="583096" cy="838080"/>
          </a:xfrm>
          <a:prstGeom prst="rect">
            <a:avLst/>
          </a:prstGeom>
          <a:solidFill>
            <a:srgbClr val="F779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2881542" y="-975631"/>
            <a:ext cx="583096" cy="838080"/>
          </a:xfrm>
          <a:prstGeom prst="rect">
            <a:avLst/>
          </a:prstGeom>
          <a:solidFill>
            <a:srgbClr val="F8AD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 bwMode="auto">
          <a:xfrm flipV="1">
            <a:off x="303333" y="954312"/>
            <a:ext cx="1528" cy="2292"/>
          </a:xfrm>
          <a:custGeom>
            <a:avLst/>
            <a:gdLst>
              <a:gd name="connsiteX0" fmla="*/ 3475 w 3475"/>
              <a:gd name="connsiteY0" fmla="*/ 0 h 5213"/>
              <a:gd name="connsiteX1" fmla="*/ 1597 w 3475"/>
              <a:gd name="connsiteY1" fmla="*/ 2818 h 5213"/>
              <a:gd name="connsiteX2" fmla="*/ 0 w 3475"/>
              <a:gd name="connsiteY2" fmla="*/ 5213 h 5213"/>
              <a:gd name="connsiteX3" fmla="*/ 3475 w 3475"/>
              <a:gd name="connsiteY3" fmla="*/ 0 h 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75" h="5213">
                <a:moveTo>
                  <a:pt x="3475" y="0"/>
                </a:moveTo>
                <a:cubicBezTo>
                  <a:pt x="3475" y="0"/>
                  <a:pt x="3475" y="0"/>
                  <a:pt x="1597" y="2818"/>
                </a:cubicBezTo>
                <a:lnTo>
                  <a:pt x="0" y="5213"/>
                </a:lnTo>
                <a:lnTo>
                  <a:pt x="347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47" name="任意多边形 46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 bwMode="auto">
          <a:xfrm flipV="1">
            <a:off x="299782" y="948984"/>
            <a:ext cx="3551" cy="5328"/>
          </a:xfrm>
          <a:custGeom>
            <a:avLst/>
            <a:gdLst>
              <a:gd name="connsiteX0" fmla="*/ 8077 w 8077"/>
              <a:gd name="connsiteY0" fmla="*/ 0 h 12118"/>
              <a:gd name="connsiteX1" fmla="*/ 2865 w 8077"/>
              <a:gd name="connsiteY1" fmla="*/ 7820 h 12118"/>
              <a:gd name="connsiteX2" fmla="*/ 0 w 8077"/>
              <a:gd name="connsiteY2" fmla="*/ 12118 h 12118"/>
              <a:gd name="connsiteX3" fmla="*/ 5212 w 8077"/>
              <a:gd name="connsiteY3" fmla="*/ 4298 h 12118"/>
              <a:gd name="connsiteX4" fmla="*/ 8077 w 8077"/>
              <a:gd name="connsiteY4" fmla="*/ 0 h 12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77" h="12118">
                <a:moveTo>
                  <a:pt x="8077" y="0"/>
                </a:moveTo>
                <a:lnTo>
                  <a:pt x="2865" y="7820"/>
                </a:lnTo>
                <a:lnTo>
                  <a:pt x="0" y="12118"/>
                </a:lnTo>
                <a:lnTo>
                  <a:pt x="5212" y="4298"/>
                </a:lnTo>
                <a:lnTo>
                  <a:pt x="807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48" name="任意多边形 47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 bwMode="auto">
          <a:xfrm flipV="1">
            <a:off x="298255" y="946692"/>
            <a:ext cx="1528" cy="2292"/>
          </a:xfrm>
          <a:custGeom>
            <a:avLst/>
            <a:gdLst>
              <a:gd name="connsiteX0" fmla="*/ 3475 w 3475"/>
              <a:gd name="connsiteY0" fmla="*/ 0 h 5213"/>
              <a:gd name="connsiteX1" fmla="*/ 0 w 3475"/>
              <a:gd name="connsiteY1" fmla="*/ 5213 h 5213"/>
              <a:gd name="connsiteX2" fmla="*/ 1878 w 3475"/>
              <a:gd name="connsiteY2" fmla="*/ 2395 h 5213"/>
              <a:gd name="connsiteX3" fmla="*/ 3475 w 3475"/>
              <a:gd name="connsiteY3" fmla="*/ 0 h 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75" h="5213">
                <a:moveTo>
                  <a:pt x="3475" y="0"/>
                </a:moveTo>
                <a:lnTo>
                  <a:pt x="0" y="5213"/>
                </a:lnTo>
                <a:cubicBezTo>
                  <a:pt x="0" y="5213"/>
                  <a:pt x="0" y="5213"/>
                  <a:pt x="1878" y="2395"/>
                </a:cubicBezTo>
                <a:lnTo>
                  <a:pt x="347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49" name="任意多边形 48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 bwMode="auto">
          <a:xfrm flipV="1">
            <a:off x="289996" y="935129"/>
            <a:ext cx="8258" cy="11563"/>
          </a:xfrm>
          <a:custGeom>
            <a:avLst/>
            <a:gdLst>
              <a:gd name="connsiteX0" fmla="*/ 18784 w 18784"/>
              <a:gd name="connsiteY0" fmla="*/ 0 h 26300"/>
              <a:gd name="connsiteX1" fmla="*/ 0 w 18784"/>
              <a:gd name="connsiteY1" fmla="*/ 26300 h 26300"/>
              <a:gd name="connsiteX2" fmla="*/ 18784 w 18784"/>
              <a:gd name="connsiteY2" fmla="*/ 0 h 2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784" h="26300">
                <a:moveTo>
                  <a:pt x="18784" y="0"/>
                </a:moveTo>
                <a:cubicBezTo>
                  <a:pt x="0" y="26300"/>
                  <a:pt x="0" y="26300"/>
                  <a:pt x="0" y="26300"/>
                </a:cubicBezTo>
                <a:lnTo>
                  <a:pt x="1878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2" name="e7d195523061f1c0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</a:t>
            </a:r>
            <a:endParaRPr lang="zh-CN" altLang="en-US" sz="100"/>
          </a:p>
        </p:txBody>
      </p:sp>
      <p:sp>
        <p:nvSpPr>
          <p:cNvPr id="15" name="Freeform 264"/>
          <p:cNvSpPr/>
          <p:nvPr/>
        </p:nvSpPr>
        <p:spPr bwMode="auto">
          <a:xfrm>
            <a:off x="1671084" y="1318267"/>
            <a:ext cx="467988" cy="680579"/>
          </a:xfrm>
          <a:custGeom>
            <a:avLst/>
            <a:gdLst>
              <a:gd name="T0" fmla="*/ 302 w 328"/>
              <a:gd name="T1" fmla="*/ 223 h 476"/>
              <a:gd name="T2" fmla="*/ 240 w 328"/>
              <a:gd name="T3" fmla="*/ 167 h 476"/>
              <a:gd name="T4" fmla="*/ 240 w 328"/>
              <a:gd name="T5" fmla="*/ 38 h 476"/>
              <a:gd name="T6" fmla="*/ 237 w 328"/>
              <a:gd name="T7" fmla="*/ 31 h 476"/>
              <a:gd name="T8" fmla="*/ 166 w 328"/>
              <a:gd name="T9" fmla="*/ 0 h 476"/>
              <a:gd name="T10" fmla="*/ 89 w 328"/>
              <a:gd name="T11" fmla="*/ 30 h 476"/>
              <a:gd name="T12" fmla="*/ 86 w 328"/>
              <a:gd name="T13" fmla="*/ 38 h 476"/>
              <a:gd name="T14" fmla="*/ 85 w 328"/>
              <a:gd name="T15" fmla="*/ 168 h 476"/>
              <a:gd name="T16" fmla="*/ 26 w 328"/>
              <a:gd name="T17" fmla="*/ 224 h 476"/>
              <a:gd name="T18" fmla="*/ 0 w 328"/>
              <a:gd name="T19" fmla="*/ 312 h 476"/>
              <a:gd name="T20" fmla="*/ 164 w 328"/>
              <a:gd name="T21" fmla="*/ 476 h 476"/>
              <a:gd name="T22" fmla="*/ 328 w 328"/>
              <a:gd name="T23" fmla="*/ 312 h 476"/>
              <a:gd name="T24" fmla="*/ 302 w 328"/>
              <a:gd name="T25" fmla="*/ 223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8" h="476">
                <a:moveTo>
                  <a:pt x="302" y="223"/>
                </a:moveTo>
                <a:cubicBezTo>
                  <a:pt x="286" y="199"/>
                  <a:pt x="265" y="180"/>
                  <a:pt x="240" y="167"/>
                </a:cubicBezTo>
                <a:cubicBezTo>
                  <a:pt x="240" y="166"/>
                  <a:pt x="240" y="38"/>
                  <a:pt x="240" y="38"/>
                </a:cubicBezTo>
                <a:cubicBezTo>
                  <a:pt x="240" y="35"/>
                  <a:pt x="239" y="33"/>
                  <a:pt x="237" y="31"/>
                </a:cubicBezTo>
                <a:cubicBezTo>
                  <a:pt x="236" y="30"/>
                  <a:pt x="211" y="0"/>
                  <a:pt x="166" y="0"/>
                </a:cubicBezTo>
                <a:cubicBezTo>
                  <a:pt x="121" y="0"/>
                  <a:pt x="90" y="29"/>
                  <a:pt x="89" y="30"/>
                </a:cubicBezTo>
                <a:cubicBezTo>
                  <a:pt x="87" y="32"/>
                  <a:pt x="86" y="35"/>
                  <a:pt x="86" y="38"/>
                </a:cubicBezTo>
                <a:cubicBezTo>
                  <a:pt x="86" y="38"/>
                  <a:pt x="86" y="167"/>
                  <a:pt x="85" y="168"/>
                </a:cubicBezTo>
                <a:cubicBezTo>
                  <a:pt x="61" y="182"/>
                  <a:pt x="41" y="201"/>
                  <a:pt x="26" y="224"/>
                </a:cubicBezTo>
                <a:cubicBezTo>
                  <a:pt x="9" y="250"/>
                  <a:pt x="0" y="281"/>
                  <a:pt x="0" y="312"/>
                </a:cubicBezTo>
                <a:cubicBezTo>
                  <a:pt x="0" y="402"/>
                  <a:pt x="74" y="476"/>
                  <a:pt x="164" y="476"/>
                </a:cubicBezTo>
                <a:cubicBezTo>
                  <a:pt x="255" y="476"/>
                  <a:pt x="328" y="402"/>
                  <a:pt x="328" y="312"/>
                </a:cubicBezTo>
                <a:cubicBezTo>
                  <a:pt x="328" y="280"/>
                  <a:pt x="319" y="249"/>
                  <a:pt x="302" y="223"/>
                </a:cubicBezTo>
                <a:close/>
              </a:path>
            </a:pathLst>
          </a:custGeom>
          <a:solidFill>
            <a:srgbClr val="594D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246" name="组合 2245"/>
          <p:cNvGrpSpPr/>
          <p:nvPr/>
        </p:nvGrpSpPr>
        <p:grpSpPr>
          <a:xfrm>
            <a:off x="1491308" y="-160779"/>
            <a:ext cx="817552" cy="2325133"/>
            <a:chOff x="1491308" y="-160779"/>
            <a:chExt cx="817552" cy="2325133"/>
          </a:xfrm>
        </p:grpSpPr>
        <p:sp>
          <p:nvSpPr>
            <p:cNvPr id="16" name="Freeform 265"/>
            <p:cNvSpPr>
              <a:spLocks noEditPoints="1"/>
            </p:cNvSpPr>
            <p:nvPr/>
          </p:nvSpPr>
          <p:spPr bwMode="auto">
            <a:xfrm>
              <a:off x="1671084" y="1318267"/>
              <a:ext cx="466561" cy="680579"/>
            </a:xfrm>
            <a:custGeom>
              <a:avLst/>
              <a:gdLst>
                <a:gd name="T0" fmla="*/ 327 w 327"/>
                <a:gd name="T1" fmla="*/ 312 h 476"/>
                <a:gd name="T2" fmla="*/ 239 w 327"/>
                <a:gd name="T3" fmla="*/ 167 h 476"/>
                <a:gd name="T4" fmla="*/ 237 w 327"/>
                <a:gd name="T5" fmla="*/ 31 h 476"/>
                <a:gd name="T6" fmla="*/ 88 w 327"/>
                <a:gd name="T7" fmla="*/ 30 h 476"/>
                <a:gd name="T8" fmla="*/ 84 w 327"/>
                <a:gd name="T9" fmla="*/ 168 h 476"/>
                <a:gd name="T10" fmla="*/ 0 w 327"/>
                <a:gd name="T11" fmla="*/ 312 h 476"/>
                <a:gd name="T12" fmla="*/ 106 w 327"/>
                <a:gd name="T13" fmla="*/ 56 h 476"/>
                <a:gd name="T14" fmla="*/ 218 w 327"/>
                <a:gd name="T15" fmla="*/ 100 h 476"/>
                <a:gd name="T16" fmla="*/ 106 w 327"/>
                <a:gd name="T17" fmla="*/ 56 h 476"/>
                <a:gd name="T18" fmla="*/ 218 w 327"/>
                <a:gd name="T19" fmla="*/ 121 h 476"/>
                <a:gd name="T20" fmla="*/ 218 w 327"/>
                <a:gd name="T21" fmla="*/ 141 h 476"/>
                <a:gd name="T22" fmla="*/ 106 w 327"/>
                <a:gd name="T23" fmla="*/ 101 h 476"/>
                <a:gd name="T24" fmla="*/ 158 w 327"/>
                <a:gd name="T25" fmla="*/ 307 h 476"/>
                <a:gd name="T26" fmla="*/ 137 w 327"/>
                <a:gd name="T27" fmla="*/ 299 h 476"/>
                <a:gd name="T28" fmla="*/ 145 w 327"/>
                <a:gd name="T29" fmla="*/ 149 h 476"/>
                <a:gd name="T30" fmla="*/ 171 w 327"/>
                <a:gd name="T31" fmla="*/ 170 h 476"/>
                <a:gd name="T32" fmla="*/ 162 w 327"/>
                <a:gd name="T33" fmla="*/ 304 h 476"/>
                <a:gd name="T34" fmla="*/ 158 w 327"/>
                <a:gd name="T35" fmla="*/ 342 h 476"/>
                <a:gd name="T36" fmla="*/ 158 w 327"/>
                <a:gd name="T37" fmla="*/ 324 h 476"/>
                <a:gd name="T38" fmla="*/ 101 w 327"/>
                <a:gd name="T39" fmla="*/ 183 h 476"/>
                <a:gd name="T40" fmla="*/ 106 w 327"/>
                <a:gd name="T41" fmla="*/ 143 h 476"/>
                <a:gd name="T42" fmla="*/ 135 w 327"/>
                <a:gd name="T43" fmla="*/ 170 h 476"/>
                <a:gd name="T44" fmla="*/ 108 w 327"/>
                <a:gd name="T45" fmla="*/ 307 h 476"/>
                <a:gd name="T46" fmla="*/ 103 w 327"/>
                <a:gd name="T47" fmla="*/ 351 h 476"/>
                <a:gd name="T48" fmla="*/ 134 w 327"/>
                <a:gd name="T49" fmla="*/ 314 h 476"/>
                <a:gd name="T50" fmla="*/ 140 w 327"/>
                <a:gd name="T51" fmla="*/ 335 h 476"/>
                <a:gd name="T52" fmla="*/ 176 w 327"/>
                <a:gd name="T53" fmla="*/ 335 h 476"/>
                <a:gd name="T54" fmla="*/ 181 w 327"/>
                <a:gd name="T55" fmla="*/ 314 h 476"/>
                <a:gd name="T56" fmla="*/ 212 w 327"/>
                <a:gd name="T57" fmla="*/ 351 h 476"/>
                <a:gd name="T58" fmla="*/ 207 w 327"/>
                <a:gd name="T59" fmla="*/ 307 h 476"/>
                <a:gd name="T60" fmla="*/ 180 w 327"/>
                <a:gd name="T61" fmla="*/ 170 h 476"/>
                <a:gd name="T62" fmla="*/ 218 w 327"/>
                <a:gd name="T63" fmla="*/ 162 h 476"/>
                <a:gd name="T64" fmla="*/ 224 w 327"/>
                <a:gd name="T65" fmla="*/ 182 h 476"/>
                <a:gd name="T66" fmla="*/ 163 w 327"/>
                <a:gd name="T67" fmla="*/ 455 h 476"/>
                <a:gd name="T68" fmla="*/ 101 w 327"/>
                <a:gd name="T69" fmla="*/ 183 h 476"/>
                <a:gd name="T70" fmla="*/ 119 w 327"/>
                <a:gd name="T71" fmla="*/ 331 h 476"/>
                <a:gd name="T72" fmla="*/ 106 w 327"/>
                <a:gd name="T73" fmla="*/ 333 h 476"/>
                <a:gd name="T74" fmla="*/ 124 w 327"/>
                <a:gd name="T75" fmla="*/ 315 h 476"/>
                <a:gd name="T76" fmla="*/ 203 w 327"/>
                <a:gd name="T77" fmla="*/ 320 h 476"/>
                <a:gd name="T78" fmla="*/ 208 w 327"/>
                <a:gd name="T79" fmla="*/ 337 h 476"/>
                <a:gd name="T80" fmla="*/ 191 w 327"/>
                <a:gd name="T81" fmla="*/ 315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7" h="476">
                  <a:moveTo>
                    <a:pt x="163" y="476"/>
                  </a:moveTo>
                  <a:cubicBezTo>
                    <a:pt x="254" y="476"/>
                    <a:pt x="327" y="402"/>
                    <a:pt x="327" y="312"/>
                  </a:cubicBezTo>
                  <a:cubicBezTo>
                    <a:pt x="327" y="280"/>
                    <a:pt x="318" y="249"/>
                    <a:pt x="301" y="223"/>
                  </a:cubicBezTo>
                  <a:cubicBezTo>
                    <a:pt x="285" y="199"/>
                    <a:pt x="264" y="180"/>
                    <a:pt x="239" y="167"/>
                  </a:cubicBezTo>
                  <a:cubicBezTo>
                    <a:pt x="239" y="166"/>
                    <a:pt x="239" y="38"/>
                    <a:pt x="239" y="38"/>
                  </a:cubicBezTo>
                  <a:cubicBezTo>
                    <a:pt x="239" y="35"/>
                    <a:pt x="238" y="33"/>
                    <a:pt x="237" y="31"/>
                  </a:cubicBezTo>
                  <a:cubicBezTo>
                    <a:pt x="235" y="30"/>
                    <a:pt x="210" y="0"/>
                    <a:pt x="165" y="0"/>
                  </a:cubicBezTo>
                  <a:cubicBezTo>
                    <a:pt x="120" y="0"/>
                    <a:pt x="89" y="29"/>
                    <a:pt x="88" y="30"/>
                  </a:cubicBezTo>
                  <a:cubicBezTo>
                    <a:pt x="86" y="32"/>
                    <a:pt x="85" y="35"/>
                    <a:pt x="85" y="38"/>
                  </a:cubicBezTo>
                  <a:cubicBezTo>
                    <a:pt x="85" y="38"/>
                    <a:pt x="85" y="167"/>
                    <a:pt x="84" y="168"/>
                  </a:cubicBezTo>
                  <a:cubicBezTo>
                    <a:pt x="60" y="182"/>
                    <a:pt x="40" y="201"/>
                    <a:pt x="25" y="224"/>
                  </a:cubicBezTo>
                  <a:cubicBezTo>
                    <a:pt x="8" y="250"/>
                    <a:pt x="0" y="281"/>
                    <a:pt x="0" y="312"/>
                  </a:cubicBezTo>
                  <a:cubicBezTo>
                    <a:pt x="0" y="402"/>
                    <a:pt x="73" y="476"/>
                    <a:pt x="163" y="476"/>
                  </a:cubicBezTo>
                  <a:close/>
                  <a:moveTo>
                    <a:pt x="106" y="56"/>
                  </a:moveTo>
                  <a:cubicBezTo>
                    <a:pt x="218" y="76"/>
                    <a:pt x="218" y="76"/>
                    <a:pt x="218" y="76"/>
                  </a:cubicBezTo>
                  <a:cubicBezTo>
                    <a:pt x="218" y="100"/>
                    <a:pt x="218" y="100"/>
                    <a:pt x="218" y="100"/>
                  </a:cubicBezTo>
                  <a:cubicBezTo>
                    <a:pt x="106" y="80"/>
                    <a:pt x="106" y="80"/>
                    <a:pt x="106" y="80"/>
                  </a:cubicBezTo>
                  <a:lnTo>
                    <a:pt x="106" y="56"/>
                  </a:lnTo>
                  <a:close/>
                  <a:moveTo>
                    <a:pt x="106" y="101"/>
                  </a:moveTo>
                  <a:cubicBezTo>
                    <a:pt x="218" y="121"/>
                    <a:pt x="218" y="121"/>
                    <a:pt x="218" y="121"/>
                  </a:cubicBezTo>
                  <a:cubicBezTo>
                    <a:pt x="218" y="134"/>
                    <a:pt x="218" y="134"/>
                    <a:pt x="218" y="134"/>
                  </a:cubicBezTo>
                  <a:cubicBezTo>
                    <a:pt x="218" y="141"/>
                    <a:pt x="218" y="141"/>
                    <a:pt x="218" y="141"/>
                  </a:cubicBezTo>
                  <a:cubicBezTo>
                    <a:pt x="106" y="122"/>
                    <a:pt x="106" y="122"/>
                    <a:pt x="106" y="122"/>
                  </a:cubicBezTo>
                  <a:lnTo>
                    <a:pt x="106" y="101"/>
                  </a:lnTo>
                  <a:close/>
                  <a:moveTo>
                    <a:pt x="162" y="304"/>
                  </a:moveTo>
                  <a:cubicBezTo>
                    <a:pt x="160" y="305"/>
                    <a:pt x="159" y="306"/>
                    <a:pt x="158" y="307"/>
                  </a:cubicBezTo>
                  <a:cubicBezTo>
                    <a:pt x="156" y="306"/>
                    <a:pt x="155" y="305"/>
                    <a:pt x="154" y="304"/>
                  </a:cubicBezTo>
                  <a:cubicBezTo>
                    <a:pt x="149" y="302"/>
                    <a:pt x="143" y="300"/>
                    <a:pt x="137" y="299"/>
                  </a:cubicBezTo>
                  <a:cubicBezTo>
                    <a:pt x="142" y="264"/>
                    <a:pt x="144" y="204"/>
                    <a:pt x="145" y="170"/>
                  </a:cubicBezTo>
                  <a:cubicBezTo>
                    <a:pt x="145" y="161"/>
                    <a:pt x="145" y="153"/>
                    <a:pt x="145" y="149"/>
                  </a:cubicBezTo>
                  <a:cubicBezTo>
                    <a:pt x="170" y="154"/>
                    <a:pt x="170" y="154"/>
                    <a:pt x="170" y="154"/>
                  </a:cubicBezTo>
                  <a:cubicBezTo>
                    <a:pt x="170" y="158"/>
                    <a:pt x="171" y="163"/>
                    <a:pt x="171" y="170"/>
                  </a:cubicBezTo>
                  <a:cubicBezTo>
                    <a:pt x="171" y="204"/>
                    <a:pt x="174" y="264"/>
                    <a:pt x="179" y="299"/>
                  </a:cubicBezTo>
                  <a:cubicBezTo>
                    <a:pt x="173" y="300"/>
                    <a:pt x="167" y="302"/>
                    <a:pt x="162" y="304"/>
                  </a:cubicBezTo>
                  <a:close/>
                  <a:moveTo>
                    <a:pt x="166" y="334"/>
                  </a:moveTo>
                  <a:cubicBezTo>
                    <a:pt x="166" y="337"/>
                    <a:pt x="161" y="342"/>
                    <a:pt x="158" y="342"/>
                  </a:cubicBezTo>
                  <a:cubicBezTo>
                    <a:pt x="154" y="342"/>
                    <a:pt x="149" y="337"/>
                    <a:pt x="149" y="334"/>
                  </a:cubicBezTo>
                  <a:cubicBezTo>
                    <a:pt x="149" y="332"/>
                    <a:pt x="151" y="328"/>
                    <a:pt x="158" y="324"/>
                  </a:cubicBezTo>
                  <a:cubicBezTo>
                    <a:pt x="164" y="328"/>
                    <a:pt x="167" y="332"/>
                    <a:pt x="166" y="334"/>
                  </a:cubicBezTo>
                  <a:close/>
                  <a:moveTo>
                    <a:pt x="101" y="183"/>
                  </a:moveTo>
                  <a:cubicBezTo>
                    <a:pt x="106" y="180"/>
                    <a:pt x="106" y="180"/>
                    <a:pt x="106" y="180"/>
                  </a:cubicBezTo>
                  <a:cubicBezTo>
                    <a:pt x="106" y="143"/>
                    <a:pt x="106" y="143"/>
                    <a:pt x="106" y="143"/>
                  </a:cubicBezTo>
                  <a:cubicBezTo>
                    <a:pt x="136" y="148"/>
                    <a:pt x="136" y="148"/>
                    <a:pt x="136" y="148"/>
                  </a:cubicBezTo>
                  <a:cubicBezTo>
                    <a:pt x="136" y="153"/>
                    <a:pt x="135" y="161"/>
                    <a:pt x="135" y="170"/>
                  </a:cubicBezTo>
                  <a:cubicBezTo>
                    <a:pt x="134" y="207"/>
                    <a:pt x="132" y="268"/>
                    <a:pt x="127" y="299"/>
                  </a:cubicBezTo>
                  <a:cubicBezTo>
                    <a:pt x="120" y="299"/>
                    <a:pt x="113" y="302"/>
                    <a:pt x="108" y="307"/>
                  </a:cubicBezTo>
                  <a:cubicBezTo>
                    <a:pt x="102" y="312"/>
                    <a:pt x="98" y="320"/>
                    <a:pt x="97" y="329"/>
                  </a:cubicBezTo>
                  <a:cubicBezTo>
                    <a:pt x="95" y="338"/>
                    <a:pt x="98" y="346"/>
                    <a:pt x="103" y="351"/>
                  </a:cubicBezTo>
                  <a:cubicBezTo>
                    <a:pt x="108" y="356"/>
                    <a:pt x="117" y="356"/>
                    <a:pt x="125" y="341"/>
                  </a:cubicBezTo>
                  <a:cubicBezTo>
                    <a:pt x="129" y="335"/>
                    <a:pt x="132" y="326"/>
                    <a:pt x="134" y="314"/>
                  </a:cubicBezTo>
                  <a:cubicBezTo>
                    <a:pt x="138" y="314"/>
                    <a:pt x="142" y="315"/>
                    <a:pt x="146" y="317"/>
                  </a:cubicBezTo>
                  <a:cubicBezTo>
                    <a:pt x="140" y="324"/>
                    <a:pt x="139" y="332"/>
                    <a:pt x="140" y="335"/>
                  </a:cubicBezTo>
                  <a:cubicBezTo>
                    <a:pt x="140" y="346"/>
                    <a:pt x="148" y="358"/>
                    <a:pt x="158" y="358"/>
                  </a:cubicBezTo>
                  <a:cubicBezTo>
                    <a:pt x="167" y="358"/>
                    <a:pt x="175" y="346"/>
                    <a:pt x="176" y="335"/>
                  </a:cubicBezTo>
                  <a:cubicBezTo>
                    <a:pt x="176" y="332"/>
                    <a:pt x="175" y="324"/>
                    <a:pt x="170" y="317"/>
                  </a:cubicBezTo>
                  <a:cubicBezTo>
                    <a:pt x="173" y="315"/>
                    <a:pt x="177" y="314"/>
                    <a:pt x="181" y="314"/>
                  </a:cubicBezTo>
                  <a:cubicBezTo>
                    <a:pt x="184" y="326"/>
                    <a:pt x="186" y="335"/>
                    <a:pt x="190" y="341"/>
                  </a:cubicBezTo>
                  <a:cubicBezTo>
                    <a:pt x="198" y="356"/>
                    <a:pt x="207" y="356"/>
                    <a:pt x="212" y="351"/>
                  </a:cubicBezTo>
                  <a:cubicBezTo>
                    <a:pt x="217" y="346"/>
                    <a:pt x="220" y="338"/>
                    <a:pt x="218" y="329"/>
                  </a:cubicBezTo>
                  <a:cubicBezTo>
                    <a:pt x="217" y="320"/>
                    <a:pt x="213" y="312"/>
                    <a:pt x="207" y="307"/>
                  </a:cubicBezTo>
                  <a:cubicBezTo>
                    <a:pt x="202" y="302"/>
                    <a:pt x="195" y="299"/>
                    <a:pt x="188" y="299"/>
                  </a:cubicBezTo>
                  <a:cubicBezTo>
                    <a:pt x="184" y="268"/>
                    <a:pt x="181" y="207"/>
                    <a:pt x="180" y="170"/>
                  </a:cubicBezTo>
                  <a:cubicBezTo>
                    <a:pt x="180" y="165"/>
                    <a:pt x="180" y="160"/>
                    <a:pt x="180" y="155"/>
                  </a:cubicBezTo>
                  <a:cubicBezTo>
                    <a:pt x="218" y="162"/>
                    <a:pt x="218" y="162"/>
                    <a:pt x="218" y="162"/>
                  </a:cubicBezTo>
                  <a:cubicBezTo>
                    <a:pt x="218" y="179"/>
                    <a:pt x="218" y="179"/>
                    <a:pt x="218" y="179"/>
                  </a:cubicBezTo>
                  <a:cubicBezTo>
                    <a:pt x="224" y="182"/>
                    <a:pt x="224" y="182"/>
                    <a:pt x="224" y="182"/>
                  </a:cubicBezTo>
                  <a:cubicBezTo>
                    <a:pt x="274" y="206"/>
                    <a:pt x="307" y="257"/>
                    <a:pt x="307" y="312"/>
                  </a:cubicBezTo>
                  <a:cubicBezTo>
                    <a:pt x="307" y="391"/>
                    <a:pt x="242" y="455"/>
                    <a:pt x="163" y="455"/>
                  </a:cubicBezTo>
                  <a:cubicBezTo>
                    <a:pt x="84" y="455"/>
                    <a:pt x="20" y="391"/>
                    <a:pt x="20" y="312"/>
                  </a:cubicBezTo>
                  <a:cubicBezTo>
                    <a:pt x="20" y="257"/>
                    <a:pt x="51" y="208"/>
                    <a:pt x="101" y="183"/>
                  </a:cubicBezTo>
                  <a:close/>
                  <a:moveTo>
                    <a:pt x="124" y="315"/>
                  </a:moveTo>
                  <a:cubicBezTo>
                    <a:pt x="122" y="321"/>
                    <a:pt x="121" y="327"/>
                    <a:pt x="119" y="331"/>
                  </a:cubicBezTo>
                  <a:cubicBezTo>
                    <a:pt x="114" y="339"/>
                    <a:pt x="110" y="339"/>
                    <a:pt x="107" y="337"/>
                  </a:cubicBezTo>
                  <a:cubicBezTo>
                    <a:pt x="106" y="336"/>
                    <a:pt x="106" y="335"/>
                    <a:pt x="106" y="333"/>
                  </a:cubicBezTo>
                  <a:cubicBezTo>
                    <a:pt x="107" y="328"/>
                    <a:pt x="109" y="323"/>
                    <a:pt x="112" y="320"/>
                  </a:cubicBezTo>
                  <a:cubicBezTo>
                    <a:pt x="116" y="317"/>
                    <a:pt x="120" y="315"/>
                    <a:pt x="124" y="315"/>
                  </a:cubicBezTo>
                  <a:close/>
                  <a:moveTo>
                    <a:pt x="191" y="315"/>
                  </a:moveTo>
                  <a:cubicBezTo>
                    <a:pt x="196" y="315"/>
                    <a:pt x="199" y="317"/>
                    <a:pt x="203" y="320"/>
                  </a:cubicBezTo>
                  <a:cubicBezTo>
                    <a:pt x="206" y="323"/>
                    <a:pt x="209" y="328"/>
                    <a:pt x="209" y="333"/>
                  </a:cubicBezTo>
                  <a:cubicBezTo>
                    <a:pt x="210" y="335"/>
                    <a:pt x="209" y="336"/>
                    <a:pt x="208" y="337"/>
                  </a:cubicBezTo>
                  <a:cubicBezTo>
                    <a:pt x="206" y="339"/>
                    <a:pt x="201" y="339"/>
                    <a:pt x="197" y="331"/>
                  </a:cubicBezTo>
                  <a:cubicBezTo>
                    <a:pt x="195" y="327"/>
                    <a:pt x="193" y="321"/>
                    <a:pt x="191" y="315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66"/>
            <p:cNvSpPr/>
            <p:nvPr/>
          </p:nvSpPr>
          <p:spPr bwMode="auto">
            <a:xfrm>
              <a:off x="2174742" y="1784114"/>
              <a:ext cx="134118" cy="34243"/>
            </a:xfrm>
            <a:custGeom>
              <a:avLst/>
              <a:gdLst>
                <a:gd name="T0" fmla="*/ 0 w 94"/>
                <a:gd name="T1" fmla="*/ 12 h 24"/>
                <a:gd name="T2" fmla="*/ 13 w 94"/>
                <a:gd name="T3" fmla="*/ 24 h 24"/>
                <a:gd name="T4" fmla="*/ 82 w 94"/>
                <a:gd name="T5" fmla="*/ 24 h 24"/>
                <a:gd name="T6" fmla="*/ 94 w 94"/>
                <a:gd name="T7" fmla="*/ 12 h 24"/>
                <a:gd name="T8" fmla="*/ 82 w 94"/>
                <a:gd name="T9" fmla="*/ 0 h 24"/>
                <a:gd name="T10" fmla="*/ 13 w 94"/>
                <a:gd name="T11" fmla="*/ 0 h 24"/>
                <a:gd name="T12" fmla="*/ 0 w 94"/>
                <a:gd name="T13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24">
                  <a:moveTo>
                    <a:pt x="0" y="12"/>
                  </a:moveTo>
                  <a:cubicBezTo>
                    <a:pt x="0" y="19"/>
                    <a:pt x="6" y="24"/>
                    <a:pt x="13" y="24"/>
                  </a:cubicBezTo>
                  <a:cubicBezTo>
                    <a:pt x="82" y="24"/>
                    <a:pt x="82" y="24"/>
                    <a:pt x="82" y="24"/>
                  </a:cubicBezTo>
                  <a:cubicBezTo>
                    <a:pt x="89" y="24"/>
                    <a:pt x="94" y="19"/>
                    <a:pt x="94" y="12"/>
                  </a:cubicBezTo>
                  <a:cubicBezTo>
                    <a:pt x="94" y="5"/>
                    <a:pt x="89" y="0"/>
                    <a:pt x="8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2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67"/>
            <p:cNvSpPr/>
            <p:nvPr/>
          </p:nvSpPr>
          <p:spPr bwMode="auto">
            <a:xfrm>
              <a:off x="1863701" y="2033089"/>
              <a:ext cx="35670" cy="131265"/>
            </a:xfrm>
            <a:custGeom>
              <a:avLst/>
              <a:gdLst>
                <a:gd name="T0" fmla="*/ 12 w 25"/>
                <a:gd name="T1" fmla="*/ 0 h 92"/>
                <a:gd name="T2" fmla="*/ 0 w 25"/>
                <a:gd name="T3" fmla="*/ 12 h 92"/>
                <a:gd name="T4" fmla="*/ 0 w 25"/>
                <a:gd name="T5" fmla="*/ 79 h 92"/>
                <a:gd name="T6" fmla="*/ 12 w 25"/>
                <a:gd name="T7" fmla="*/ 92 h 92"/>
                <a:gd name="T8" fmla="*/ 25 w 25"/>
                <a:gd name="T9" fmla="*/ 79 h 92"/>
                <a:gd name="T10" fmla="*/ 25 w 25"/>
                <a:gd name="T11" fmla="*/ 12 h 92"/>
                <a:gd name="T12" fmla="*/ 12 w 25"/>
                <a:gd name="T13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92">
                  <a:moveTo>
                    <a:pt x="12" y="0"/>
                  </a:moveTo>
                  <a:cubicBezTo>
                    <a:pt x="5" y="0"/>
                    <a:pt x="0" y="5"/>
                    <a:pt x="0" y="12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6"/>
                    <a:pt x="5" y="92"/>
                    <a:pt x="12" y="92"/>
                  </a:cubicBezTo>
                  <a:cubicBezTo>
                    <a:pt x="19" y="92"/>
                    <a:pt x="25" y="86"/>
                    <a:pt x="25" y="79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5"/>
                    <a:pt x="19" y="0"/>
                    <a:pt x="12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68"/>
            <p:cNvSpPr/>
            <p:nvPr/>
          </p:nvSpPr>
          <p:spPr bwMode="auto">
            <a:xfrm>
              <a:off x="1491308" y="1766993"/>
              <a:ext cx="134118" cy="35670"/>
            </a:xfrm>
            <a:custGeom>
              <a:avLst/>
              <a:gdLst>
                <a:gd name="T0" fmla="*/ 13 w 94"/>
                <a:gd name="T1" fmla="*/ 25 h 25"/>
                <a:gd name="T2" fmla="*/ 82 w 94"/>
                <a:gd name="T3" fmla="*/ 25 h 25"/>
                <a:gd name="T4" fmla="*/ 94 w 94"/>
                <a:gd name="T5" fmla="*/ 13 h 25"/>
                <a:gd name="T6" fmla="*/ 82 w 94"/>
                <a:gd name="T7" fmla="*/ 0 h 25"/>
                <a:gd name="T8" fmla="*/ 13 w 94"/>
                <a:gd name="T9" fmla="*/ 0 h 25"/>
                <a:gd name="T10" fmla="*/ 0 w 94"/>
                <a:gd name="T11" fmla="*/ 13 h 25"/>
                <a:gd name="T12" fmla="*/ 13 w 94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25">
                  <a:moveTo>
                    <a:pt x="13" y="25"/>
                  </a:moveTo>
                  <a:cubicBezTo>
                    <a:pt x="82" y="25"/>
                    <a:pt x="82" y="25"/>
                    <a:pt x="82" y="25"/>
                  </a:cubicBezTo>
                  <a:cubicBezTo>
                    <a:pt x="89" y="25"/>
                    <a:pt x="94" y="20"/>
                    <a:pt x="94" y="13"/>
                  </a:cubicBezTo>
                  <a:cubicBezTo>
                    <a:pt x="94" y="6"/>
                    <a:pt x="89" y="0"/>
                    <a:pt x="8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5"/>
                    <a:pt x="13" y="25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69"/>
            <p:cNvSpPr/>
            <p:nvPr/>
          </p:nvSpPr>
          <p:spPr bwMode="auto">
            <a:xfrm>
              <a:off x="1569782" y="1501610"/>
              <a:ext cx="118424" cy="95595"/>
            </a:xfrm>
            <a:custGeom>
              <a:avLst/>
              <a:gdLst>
                <a:gd name="T0" fmla="*/ 6 w 83"/>
                <a:gd name="T1" fmla="*/ 22 h 67"/>
                <a:gd name="T2" fmla="*/ 61 w 83"/>
                <a:gd name="T3" fmla="*/ 63 h 67"/>
                <a:gd name="T4" fmla="*/ 79 w 83"/>
                <a:gd name="T5" fmla="*/ 60 h 67"/>
                <a:gd name="T6" fmla="*/ 76 w 83"/>
                <a:gd name="T7" fmla="*/ 43 h 67"/>
                <a:gd name="T8" fmla="*/ 22 w 83"/>
                <a:gd name="T9" fmla="*/ 2 h 67"/>
                <a:gd name="T10" fmla="*/ 14 w 83"/>
                <a:gd name="T11" fmla="*/ 0 h 67"/>
                <a:gd name="T12" fmla="*/ 4 w 83"/>
                <a:gd name="T13" fmla="*/ 5 h 67"/>
                <a:gd name="T14" fmla="*/ 6 w 83"/>
                <a:gd name="T15" fmla="*/ 2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7">
                  <a:moveTo>
                    <a:pt x="6" y="22"/>
                  </a:moveTo>
                  <a:cubicBezTo>
                    <a:pt x="61" y="63"/>
                    <a:pt x="61" y="63"/>
                    <a:pt x="61" y="63"/>
                  </a:cubicBezTo>
                  <a:cubicBezTo>
                    <a:pt x="67" y="67"/>
                    <a:pt x="75" y="66"/>
                    <a:pt x="79" y="60"/>
                  </a:cubicBezTo>
                  <a:cubicBezTo>
                    <a:pt x="83" y="55"/>
                    <a:pt x="82" y="47"/>
                    <a:pt x="76" y="43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19" y="1"/>
                    <a:pt x="17" y="0"/>
                    <a:pt x="14" y="0"/>
                  </a:cubicBezTo>
                  <a:cubicBezTo>
                    <a:pt x="10" y="0"/>
                    <a:pt x="6" y="2"/>
                    <a:pt x="4" y="5"/>
                  </a:cubicBezTo>
                  <a:cubicBezTo>
                    <a:pt x="0" y="10"/>
                    <a:pt x="1" y="18"/>
                    <a:pt x="6" y="22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70"/>
            <p:cNvSpPr/>
            <p:nvPr/>
          </p:nvSpPr>
          <p:spPr bwMode="auto">
            <a:xfrm>
              <a:off x="2116243" y="1501610"/>
              <a:ext cx="118424" cy="95595"/>
            </a:xfrm>
            <a:custGeom>
              <a:avLst/>
              <a:gdLst>
                <a:gd name="T0" fmla="*/ 22 w 83"/>
                <a:gd name="T1" fmla="*/ 63 h 67"/>
                <a:gd name="T2" fmla="*/ 77 w 83"/>
                <a:gd name="T3" fmla="*/ 22 h 67"/>
                <a:gd name="T4" fmla="*/ 79 w 83"/>
                <a:gd name="T5" fmla="*/ 5 h 67"/>
                <a:gd name="T6" fmla="*/ 69 w 83"/>
                <a:gd name="T7" fmla="*/ 0 h 67"/>
                <a:gd name="T8" fmla="*/ 61 w 83"/>
                <a:gd name="T9" fmla="*/ 2 h 67"/>
                <a:gd name="T10" fmla="*/ 7 w 83"/>
                <a:gd name="T11" fmla="*/ 43 h 67"/>
                <a:gd name="T12" fmla="*/ 4 w 83"/>
                <a:gd name="T13" fmla="*/ 60 h 67"/>
                <a:gd name="T14" fmla="*/ 22 w 83"/>
                <a:gd name="T15" fmla="*/ 6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7">
                  <a:moveTo>
                    <a:pt x="22" y="63"/>
                  </a:moveTo>
                  <a:cubicBezTo>
                    <a:pt x="77" y="22"/>
                    <a:pt x="77" y="22"/>
                    <a:pt x="77" y="22"/>
                  </a:cubicBezTo>
                  <a:cubicBezTo>
                    <a:pt x="82" y="18"/>
                    <a:pt x="83" y="10"/>
                    <a:pt x="79" y="5"/>
                  </a:cubicBezTo>
                  <a:cubicBezTo>
                    <a:pt x="76" y="2"/>
                    <a:pt x="73" y="0"/>
                    <a:pt x="69" y="0"/>
                  </a:cubicBezTo>
                  <a:cubicBezTo>
                    <a:pt x="66" y="0"/>
                    <a:pt x="64" y="1"/>
                    <a:pt x="61" y="2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1" y="47"/>
                    <a:pt x="0" y="55"/>
                    <a:pt x="4" y="60"/>
                  </a:cubicBezTo>
                  <a:cubicBezTo>
                    <a:pt x="8" y="66"/>
                    <a:pt x="16" y="67"/>
                    <a:pt x="22" y="63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71"/>
            <p:cNvSpPr/>
            <p:nvPr/>
          </p:nvSpPr>
          <p:spPr bwMode="auto">
            <a:xfrm>
              <a:off x="1592610" y="1976018"/>
              <a:ext cx="108436" cy="105582"/>
            </a:xfrm>
            <a:custGeom>
              <a:avLst/>
              <a:gdLst>
                <a:gd name="T0" fmla="*/ 62 w 76"/>
                <a:gd name="T1" fmla="*/ 0 h 74"/>
                <a:gd name="T2" fmla="*/ 53 w 76"/>
                <a:gd name="T3" fmla="*/ 4 h 74"/>
                <a:gd name="T4" fmla="*/ 5 w 76"/>
                <a:gd name="T5" fmla="*/ 51 h 74"/>
                <a:gd name="T6" fmla="*/ 5 w 76"/>
                <a:gd name="T7" fmla="*/ 69 h 74"/>
                <a:gd name="T8" fmla="*/ 23 w 76"/>
                <a:gd name="T9" fmla="*/ 69 h 74"/>
                <a:gd name="T10" fmla="*/ 71 w 76"/>
                <a:gd name="T11" fmla="*/ 22 h 74"/>
                <a:gd name="T12" fmla="*/ 71 w 76"/>
                <a:gd name="T13" fmla="*/ 4 h 74"/>
                <a:gd name="T14" fmla="*/ 62 w 76"/>
                <a:gd name="T15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74">
                  <a:moveTo>
                    <a:pt x="62" y="0"/>
                  </a:moveTo>
                  <a:cubicBezTo>
                    <a:pt x="59" y="0"/>
                    <a:pt x="56" y="2"/>
                    <a:pt x="53" y="4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0" y="56"/>
                    <a:pt x="0" y="64"/>
                    <a:pt x="5" y="69"/>
                  </a:cubicBezTo>
                  <a:cubicBezTo>
                    <a:pt x="10" y="74"/>
                    <a:pt x="18" y="74"/>
                    <a:pt x="23" y="69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6" y="17"/>
                    <a:pt x="76" y="9"/>
                    <a:pt x="71" y="4"/>
                  </a:cubicBezTo>
                  <a:cubicBezTo>
                    <a:pt x="69" y="2"/>
                    <a:pt x="66" y="0"/>
                    <a:pt x="62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72"/>
            <p:cNvSpPr/>
            <p:nvPr/>
          </p:nvSpPr>
          <p:spPr bwMode="auto">
            <a:xfrm>
              <a:off x="2091988" y="1976018"/>
              <a:ext cx="108436" cy="105582"/>
            </a:xfrm>
            <a:custGeom>
              <a:avLst/>
              <a:gdLst>
                <a:gd name="T0" fmla="*/ 23 w 76"/>
                <a:gd name="T1" fmla="*/ 4 h 74"/>
                <a:gd name="T2" fmla="*/ 14 w 76"/>
                <a:gd name="T3" fmla="*/ 0 h 74"/>
                <a:gd name="T4" fmla="*/ 5 w 76"/>
                <a:gd name="T5" fmla="*/ 4 h 74"/>
                <a:gd name="T6" fmla="*/ 5 w 76"/>
                <a:gd name="T7" fmla="*/ 22 h 74"/>
                <a:gd name="T8" fmla="*/ 53 w 76"/>
                <a:gd name="T9" fmla="*/ 69 h 74"/>
                <a:gd name="T10" fmla="*/ 71 w 76"/>
                <a:gd name="T11" fmla="*/ 69 h 74"/>
                <a:gd name="T12" fmla="*/ 71 w 76"/>
                <a:gd name="T13" fmla="*/ 51 h 74"/>
                <a:gd name="T14" fmla="*/ 23 w 76"/>
                <a:gd name="T15" fmla="*/ 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74">
                  <a:moveTo>
                    <a:pt x="23" y="4"/>
                  </a:moveTo>
                  <a:cubicBezTo>
                    <a:pt x="20" y="2"/>
                    <a:pt x="17" y="0"/>
                    <a:pt x="14" y="0"/>
                  </a:cubicBezTo>
                  <a:cubicBezTo>
                    <a:pt x="10" y="0"/>
                    <a:pt x="7" y="2"/>
                    <a:pt x="5" y="4"/>
                  </a:cubicBezTo>
                  <a:cubicBezTo>
                    <a:pt x="0" y="9"/>
                    <a:pt x="0" y="17"/>
                    <a:pt x="5" y="22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8" y="74"/>
                    <a:pt x="66" y="74"/>
                    <a:pt x="71" y="69"/>
                  </a:cubicBezTo>
                  <a:cubicBezTo>
                    <a:pt x="76" y="64"/>
                    <a:pt x="76" y="56"/>
                    <a:pt x="71" y="51"/>
                  </a:cubicBezTo>
                  <a:lnTo>
                    <a:pt x="23" y="4"/>
                  </a:ln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cxnSp>
          <p:nvCxnSpPr>
            <p:cNvPr id="2258" name="直接连接符 2257"/>
            <p:cNvCxnSpPr/>
            <p:nvPr/>
          </p:nvCxnSpPr>
          <p:spPr>
            <a:xfrm flipV="1">
              <a:off x="1905078" y="-160779"/>
              <a:ext cx="0" cy="1479046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Freeform 273"/>
          <p:cNvSpPr/>
          <p:nvPr/>
        </p:nvSpPr>
        <p:spPr bwMode="auto">
          <a:xfrm>
            <a:off x="2311169" y="2919564"/>
            <a:ext cx="512079" cy="742358"/>
          </a:xfrm>
          <a:custGeom>
            <a:avLst/>
            <a:gdLst>
              <a:gd name="T0" fmla="*/ 301 w 328"/>
              <a:gd name="T1" fmla="*/ 222 h 475"/>
              <a:gd name="T2" fmla="*/ 240 w 328"/>
              <a:gd name="T3" fmla="*/ 166 h 475"/>
              <a:gd name="T4" fmla="*/ 239 w 328"/>
              <a:gd name="T5" fmla="*/ 37 h 475"/>
              <a:gd name="T6" fmla="*/ 237 w 328"/>
              <a:gd name="T7" fmla="*/ 30 h 475"/>
              <a:gd name="T8" fmla="*/ 165 w 328"/>
              <a:gd name="T9" fmla="*/ 0 h 475"/>
              <a:gd name="T10" fmla="*/ 88 w 328"/>
              <a:gd name="T11" fmla="*/ 30 h 475"/>
              <a:gd name="T12" fmla="*/ 85 w 328"/>
              <a:gd name="T13" fmla="*/ 37 h 475"/>
              <a:gd name="T14" fmla="*/ 85 w 328"/>
              <a:gd name="T15" fmla="*/ 168 h 475"/>
              <a:gd name="T16" fmla="*/ 26 w 328"/>
              <a:gd name="T17" fmla="*/ 223 h 475"/>
              <a:gd name="T18" fmla="*/ 0 w 328"/>
              <a:gd name="T19" fmla="*/ 311 h 475"/>
              <a:gd name="T20" fmla="*/ 164 w 328"/>
              <a:gd name="T21" fmla="*/ 475 h 475"/>
              <a:gd name="T22" fmla="*/ 328 w 328"/>
              <a:gd name="T23" fmla="*/ 311 h 475"/>
              <a:gd name="T24" fmla="*/ 301 w 328"/>
              <a:gd name="T25" fmla="*/ 222 h 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8" h="475">
                <a:moveTo>
                  <a:pt x="301" y="222"/>
                </a:moveTo>
                <a:cubicBezTo>
                  <a:pt x="286" y="198"/>
                  <a:pt x="265" y="179"/>
                  <a:pt x="240" y="166"/>
                </a:cubicBezTo>
                <a:cubicBezTo>
                  <a:pt x="239" y="165"/>
                  <a:pt x="239" y="37"/>
                  <a:pt x="239" y="37"/>
                </a:cubicBezTo>
                <a:cubicBezTo>
                  <a:pt x="239" y="35"/>
                  <a:pt x="238" y="32"/>
                  <a:pt x="237" y="30"/>
                </a:cubicBezTo>
                <a:cubicBezTo>
                  <a:pt x="236" y="29"/>
                  <a:pt x="210" y="0"/>
                  <a:pt x="165" y="0"/>
                </a:cubicBezTo>
                <a:cubicBezTo>
                  <a:pt x="121" y="0"/>
                  <a:pt x="90" y="28"/>
                  <a:pt x="88" y="30"/>
                </a:cubicBezTo>
                <a:cubicBezTo>
                  <a:pt x="86" y="32"/>
                  <a:pt x="85" y="34"/>
                  <a:pt x="85" y="37"/>
                </a:cubicBezTo>
                <a:cubicBezTo>
                  <a:pt x="85" y="37"/>
                  <a:pt x="85" y="166"/>
                  <a:pt x="85" y="168"/>
                </a:cubicBezTo>
                <a:cubicBezTo>
                  <a:pt x="61" y="181"/>
                  <a:pt x="40" y="200"/>
                  <a:pt x="26" y="223"/>
                </a:cubicBezTo>
                <a:cubicBezTo>
                  <a:pt x="9" y="250"/>
                  <a:pt x="0" y="280"/>
                  <a:pt x="0" y="311"/>
                </a:cubicBezTo>
                <a:cubicBezTo>
                  <a:pt x="0" y="402"/>
                  <a:pt x="73" y="475"/>
                  <a:pt x="164" y="475"/>
                </a:cubicBezTo>
                <a:cubicBezTo>
                  <a:pt x="254" y="475"/>
                  <a:pt x="328" y="402"/>
                  <a:pt x="328" y="311"/>
                </a:cubicBezTo>
                <a:cubicBezTo>
                  <a:pt x="328" y="279"/>
                  <a:pt x="318" y="249"/>
                  <a:pt x="301" y="222"/>
                </a:cubicBezTo>
                <a:close/>
              </a:path>
            </a:pathLst>
          </a:custGeom>
          <a:solidFill>
            <a:srgbClr val="E54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247" name="组合 2246"/>
          <p:cNvGrpSpPr/>
          <p:nvPr/>
        </p:nvGrpSpPr>
        <p:grpSpPr>
          <a:xfrm>
            <a:off x="2114456" y="-106040"/>
            <a:ext cx="894577" cy="3949843"/>
            <a:chOff x="2114456" y="-106040"/>
            <a:chExt cx="894577" cy="3949843"/>
          </a:xfrm>
        </p:grpSpPr>
        <p:sp>
          <p:nvSpPr>
            <p:cNvPr id="7" name="Freeform 274"/>
            <p:cNvSpPr>
              <a:spLocks noEditPoints="1"/>
            </p:cNvSpPr>
            <p:nvPr/>
          </p:nvSpPr>
          <p:spPr bwMode="auto">
            <a:xfrm>
              <a:off x="2309608" y="2919564"/>
              <a:ext cx="512079" cy="742358"/>
            </a:xfrm>
            <a:custGeom>
              <a:avLst/>
              <a:gdLst>
                <a:gd name="T0" fmla="*/ 328 w 328"/>
                <a:gd name="T1" fmla="*/ 311 h 475"/>
                <a:gd name="T2" fmla="*/ 240 w 328"/>
                <a:gd name="T3" fmla="*/ 166 h 475"/>
                <a:gd name="T4" fmla="*/ 237 w 328"/>
                <a:gd name="T5" fmla="*/ 30 h 475"/>
                <a:gd name="T6" fmla="*/ 88 w 328"/>
                <a:gd name="T7" fmla="*/ 30 h 475"/>
                <a:gd name="T8" fmla="*/ 85 w 328"/>
                <a:gd name="T9" fmla="*/ 168 h 475"/>
                <a:gd name="T10" fmla="*/ 0 w 328"/>
                <a:gd name="T11" fmla="*/ 311 h 475"/>
                <a:gd name="T12" fmla="*/ 106 w 328"/>
                <a:gd name="T13" fmla="*/ 56 h 475"/>
                <a:gd name="T14" fmla="*/ 218 w 328"/>
                <a:gd name="T15" fmla="*/ 99 h 475"/>
                <a:gd name="T16" fmla="*/ 106 w 328"/>
                <a:gd name="T17" fmla="*/ 56 h 475"/>
                <a:gd name="T18" fmla="*/ 218 w 328"/>
                <a:gd name="T19" fmla="*/ 120 h 475"/>
                <a:gd name="T20" fmla="*/ 218 w 328"/>
                <a:gd name="T21" fmla="*/ 140 h 475"/>
                <a:gd name="T22" fmla="*/ 106 w 328"/>
                <a:gd name="T23" fmla="*/ 100 h 475"/>
                <a:gd name="T24" fmla="*/ 158 w 328"/>
                <a:gd name="T25" fmla="*/ 306 h 475"/>
                <a:gd name="T26" fmla="*/ 137 w 328"/>
                <a:gd name="T27" fmla="*/ 298 h 475"/>
                <a:gd name="T28" fmla="*/ 145 w 328"/>
                <a:gd name="T29" fmla="*/ 149 h 475"/>
                <a:gd name="T30" fmla="*/ 171 w 328"/>
                <a:gd name="T31" fmla="*/ 169 h 475"/>
                <a:gd name="T32" fmla="*/ 162 w 328"/>
                <a:gd name="T33" fmla="*/ 304 h 475"/>
                <a:gd name="T34" fmla="*/ 158 w 328"/>
                <a:gd name="T35" fmla="*/ 341 h 475"/>
                <a:gd name="T36" fmla="*/ 158 w 328"/>
                <a:gd name="T37" fmla="*/ 324 h 475"/>
                <a:gd name="T38" fmla="*/ 101 w 328"/>
                <a:gd name="T39" fmla="*/ 183 h 475"/>
                <a:gd name="T40" fmla="*/ 107 w 328"/>
                <a:gd name="T41" fmla="*/ 142 h 475"/>
                <a:gd name="T42" fmla="*/ 136 w 328"/>
                <a:gd name="T43" fmla="*/ 169 h 475"/>
                <a:gd name="T44" fmla="*/ 108 w 328"/>
                <a:gd name="T45" fmla="*/ 306 h 475"/>
                <a:gd name="T46" fmla="*/ 103 w 328"/>
                <a:gd name="T47" fmla="*/ 350 h 475"/>
                <a:gd name="T48" fmla="*/ 134 w 328"/>
                <a:gd name="T49" fmla="*/ 313 h 475"/>
                <a:gd name="T50" fmla="*/ 140 w 328"/>
                <a:gd name="T51" fmla="*/ 335 h 475"/>
                <a:gd name="T52" fmla="*/ 176 w 328"/>
                <a:gd name="T53" fmla="*/ 335 h 475"/>
                <a:gd name="T54" fmla="*/ 182 w 328"/>
                <a:gd name="T55" fmla="*/ 313 h 475"/>
                <a:gd name="T56" fmla="*/ 213 w 328"/>
                <a:gd name="T57" fmla="*/ 350 h 475"/>
                <a:gd name="T58" fmla="*/ 208 w 328"/>
                <a:gd name="T59" fmla="*/ 306 h 475"/>
                <a:gd name="T60" fmla="*/ 180 w 328"/>
                <a:gd name="T61" fmla="*/ 169 h 475"/>
                <a:gd name="T62" fmla="*/ 218 w 328"/>
                <a:gd name="T63" fmla="*/ 161 h 475"/>
                <a:gd name="T64" fmla="*/ 224 w 328"/>
                <a:gd name="T65" fmla="*/ 181 h 475"/>
                <a:gd name="T66" fmla="*/ 164 w 328"/>
                <a:gd name="T67" fmla="*/ 454 h 475"/>
                <a:gd name="T68" fmla="*/ 101 w 328"/>
                <a:gd name="T69" fmla="*/ 183 h 475"/>
                <a:gd name="T70" fmla="*/ 119 w 328"/>
                <a:gd name="T71" fmla="*/ 330 h 475"/>
                <a:gd name="T72" fmla="*/ 106 w 328"/>
                <a:gd name="T73" fmla="*/ 333 h 475"/>
                <a:gd name="T74" fmla="*/ 124 w 328"/>
                <a:gd name="T75" fmla="*/ 314 h 475"/>
                <a:gd name="T76" fmla="*/ 203 w 328"/>
                <a:gd name="T77" fmla="*/ 319 h 475"/>
                <a:gd name="T78" fmla="*/ 208 w 328"/>
                <a:gd name="T79" fmla="*/ 336 h 475"/>
                <a:gd name="T80" fmla="*/ 192 w 328"/>
                <a:gd name="T81" fmla="*/ 314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475">
                  <a:moveTo>
                    <a:pt x="164" y="475"/>
                  </a:moveTo>
                  <a:cubicBezTo>
                    <a:pt x="254" y="475"/>
                    <a:pt x="328" y="402"/>
                    <a:pt x="328" y="311"/>
                  </a:cubicBezTo>
                  <a:cubicBezTo>
                    <a:pt x="328" y="279"/>
                    <a:pt x="319" y="249"/>
                    <a:pt x="301" y="222"/>
                  </a:cubicBezTo>
                  <a:cubicBezTo>
                    <a:pt x="286" y="198"/>
                    <a:pt x="265" y="179"/>
                    <a:pt x="240" y="166"/>
                  </a:cubicBezTo>
                  <a:cubicBezTo>
                    <a:pt x="239" y="165"/>
                    <a:pt x="239" y="37"/>
                    <a:pt x="239" y="37"/>
                  </a:cubicBezTo>
                  <a:cubicBezTo>
                    <a:pt x="239" y="35"/>
                    <a:pt x="239" y="32"/>
                    <a:pt x="237" y="30"/>
                  </a:cubicBezTo>
                  <a:cubicBezTo>
                    <a:pt x="236" y="29"/>
                    <a:pt x="210" y="0"/>
                    <a:pt x="165" y="0"/>
                  </a:cubicBezTo>
                  <a:cubicBezTo>
                    <a:pt x="121" y="0"/>
                    <a:pt x="90" y="28"/>
                    <a:pt x="88" y="30"/>
                  </a:cubicBezTo>
                  <a:cubicBezTo>
                    <a:pt x="86" y="32"/>
                    <a:pt x="85" y="34"/>
                    <a:pt x="85" y="37"/>
                  </a:cubicBezTo>
                  <a:cubicBezTo>
                    <a:pt x="85" y="37"/>
                    <a:pt x="85" y="166"/>
                    <a:pt x="85" y="168"/>
                  </a:cubicBezTo>
                  <a:cubicBezTo>
                    <a:pt x="61" y="181"/>
                    <a:pt x="40" y="200"/>
                    <a:pt x="26" y="223"/>
                  </a:cubicBezTo>
                  <a:cubicBezTo>
                    <a:pt x="9" y="250"/>
                    <a:pt x="0" y="280"/>
                    <a:pt x="0" y="311"/>
                  </a:cubicBezTo>
                  <a:cubicBezTo>
                    <a:pt x="0" y="402"/>
                    <a:pt x="74" y="475"/>
                    <a:pt x="164" y="475"/>
                  </a:cubicBezTo>
                  <a:close/>
                  <a:moveTo>
                    <a:pt x="106" y="56"/>
                  </a:moveTo>
                  <a:cubicBezTo>
                    <a:pt x="218" y="76"/>
                    <a:pt x="218" y="76"/>
                    <a:pt x="218" y="76"/>
                  </a:cubicBezTo>
                  <a:cubicBezTo>
                    <a:pt x="218" y="99"/>
                    <a:pt x="218" y="99"/>
                    <a:pt x="218" y="99"/>
                  </a:cubicBezTo>
                  <a:cubicBezTo>
                    <a:pt x="106" y="79"/>
                    <a:pt x="106" y="79"/>
                    <a:pt x="106" y="79"/>
                  </a:cubicBezTo>
                  <a:lnTo>
                    <a:pt x="106" y="56"/>
                  </a:lnTo>
                  <a:close/>
                  <a:moveTo>
                    <a:pt x="106" y="100"/>
                  </a:moveTo>
                  <a:cubicBezTo>
                    <a:pt x="218" y="120"/>
                    <a:pt x="218" y="120"/>
                    <a:pt x="218" y="120"/>
                  </a:cubicBezTo>
                  <a:cubicBezTo>
                    <a:pt x="218" y="134"/>
                    <a:pt x="218" y="134"/>
                    <a:pt x="218" y="134"/>
                  </a:cubicBezTo>
                  <a:cubicBezTo>
                    <a:pt x="218" y="140"/>
                    <a:pt x="218" y="140"/>
                    <a:pt x="218" y="140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00"/>
                  </a:lnTo>
                  <a:close/>
                  <a:moveTo>
                    <a:pt x="162" y="304"/>
                  </a:moveTo>
                  <a:cubicBezTo>
                    <a:pt x="161" y="304"/>
                    <a:pt x="159" y="305"/>
                    <a:pt x="158" y="306"/>
                  </a:cubicBezTo>
                  <a:cubicBezTo>
                    <a:pt x="157" y="305"/>
                    <a:pt x="155" y="304"/>
                    <a:pt x="154" y="304"/>
                  </a:cubicBezTo>
                  <a:cubicBezTo>
                    <a:pt x="149" y="301"/>
                    <a:pt x="143" y="299"/>
                    <a:pt x="137" y="298"/>
                  </a:cubicBezTo>
                  <a:cubicBezTo>
                    <a:pt x="142" y="263"/>
                    <a:pt x="144" y="203"/>
                    <a:pt x="145" y="169"/>
                  </a:cubicBezTo>
                  <a:cubicBezTo>
                    <a:pt x="145" y="160"/>
                    <a:pt x="145" y="152"/>
                    <a:pt x="145" y="149"/>
                  </a:cubicBezTo>
                  <a:cubicBezTo>
                    <a:pt x="171" y="153"/>
                    <a:pt x="171" y="153"/>
                    <a:pt x="171" y="153"/>
                  </a:cubicBezTo>
                  <a:cubicBezTo>
                    <a:pt x="171" y="157"/>
                    <a:pt x="171" y="163"/>
                    <a:pt x="171" y="169"/>
                  </a:cubicBezTo>
                  <a:cubicBezTo>
                    <a:pt x="172" y="203"/>
                    <a:pt x="174" y="263"/>
                    <a:pt x="179" y="298"/>
                  </a:cubicBezTo>
                  <a:cubicBezTo>
                    <a:pt x="173" y="299"/>
                    <a:pt x="167" y="301"/>
                    <a:pt x="162" y="304"/>
                  </a:cubicBezTo>
                  <a:close/>
                  <a:moveTo>
                    <a:pt x="167" y="334"/>
                  </a:moveTo>
                  <a:cubicBezTo>
                    <a:pt x="167" y="336"/>
                    <a:pt x="162" y="341"/>
                    <a:pt x="158" y="341"/>
                  </a:cubicBezTo>
                  <a:cubicBezTo>
                    <a:pt x="154" y="341"/>
                    <a:pt x="149" y="336"/>
                    <a:pt x="149" y="334"/>
                  </a:cubicBezTo>
                  <a:cubicBezTo>
                    <a:pt x="149" y="332"/>
                    <a:pt x="152" y="327"/>
                    <a:pt x="158" y="324"/>
                  </a:cubicBezTo>
                  <a:cubicBezTo>
                    <a:pt x="165" y="327"/>
                    <a:pt x="167" y="332"/>
                    <a:pt x="167" y="334"/>
                  </a:cubicBezTo>
                  <a:close/>
                  <a:moveTo>
                    <a:pt x="101" y="183"/>
                  </a:moveTo>
                  <a:cubicBezTo>
                    <a:pt x="107" y="180"/>
                    <a:pt x="107" y="180"/>
                    <a:pt x="107" y="180"/>
                  </a:cubicBezTo>
                  <a:cubicBezTo>
                    <a:pt x="107" y="142"/>
                    <a:pt x="107" y="142"/>
                    <a:pt x="107" y="142"/>
                  </a:cubicBezTo>
                  <a:cubicBezTo>
                    <a:pt x="136" y="147"/>
                    <a:pt x="136" y="147"/>
                    <a:pt x="136" y="147"/>
                  </a:cubicBezTo>
                  <a:cubicBezTo>
                    <a:pt x="136" y="152"/>
                    <a:pt x="136" y="160"/>
                    <a:pt x="136" y="169"/>
                  </a:cubicBezTo>
                  <a:cubicBezTo>
                    <a:pt x="135" y="206"/>
                    <a:pt x="132" y="268"/>
                    <a:pt x="127" y="298"/>
                  </a:cubicBezTo>
                  <a:cubicBezTo>
                    <a:pt x="121" y="298"/>
                    <a:pt x="114" y="301"/>
                    <a:pt x="108" y="306"/>
                  </a:cubicBezTo>
                  <a:cubicBezTo>
                    <a:pt x="103" y="311"/>
                    <a:pt x="99" y="319"/>
                    <a:pt x="97" y="329"/>
                  </a:cubicBezTo>
                  <a:cubicBezTo>
                    <a:pt x="96" y="337"/>
                    <a:pt x="98" y="345"/>
                    <a:pt x="103" y="350"/>
                  </a:cubicBezTo>
                  <a:cubicBezTo>
                    <a:pt x="109" y="355"/>
                    <a:pt x="118" y="355"/>
                    <a:pt x="126" y="340"/>
                  </a:cubicBezTo>
                  <a:cubicBezTo>
                    <a:pt x="129" y="334"/>
                    <a:pt x="132" y="325"/>
                    <a:pt x="134" y="313"/>
                  </a:cubicBezTo>
                  <a:cubicBezTo>
                    <a:pt x="138" y="314"/>
                    <a:pt x="142" y="315"/>
                    <a:pt x="146" y="316"/>
                  </a:cubicBezTo>
                  <a:cubicBezTo>
                    <a:pt x="140" y="323"/>
                    <a:pt x="140" y="331"/>
                    <a:pt x="140" y="335"/>
                  </a:cubicBezTo>
                  <a:cubicBezTo>
                    <a:pt x="140" y="346"/>
                    <a:pt x="149" y="357"/>
                    <a:pt x="158" y="357"/>
                  </a:cubicBezTo>
                  <a:cubicBezTo>
                    <a:pt x="167" y="357"/>
                    <a:pt x="176" y="346"/>
                    <a:pt x="176" y="335"/>
                  </a:cubicBezTo>
                  <a:cubicBezTo>
                    <a:pt x="176" y="331"/>
                    <a:pt x="176" y="323"/>
                    <a:pt x="170" y="316"/>
                  </a:cubicBezTo>
                  <a:cubicBezTo>
                    <a:pt x="174" y="315"/>
                    <a:pt x="178" y="314"/>
                    <a:pt x="182" y="313"/>
                  </a:cubicBezTo>
                  <a:cubicBezTo>
                    <a:pt x="184" y="325"/>
                    <a:pt x="187" y="334"/>
                    <a:pt x="190" y="340"/>
                  </a:cubicBezTo>
                  <a:cubicBezTo>
                    <a:pt x="198" y="355"/>
                    <a:pt x="208" y="355"/>
                    <a:pt x="213" y="350"/>
                  </a:cubicBezTo>
                  <a:cubicBezTo>
                    <a:pt x="218" y="345"/>
                    <a:pt x="220" y="337"/>
                    <a:pt x="219" y="329"/>
                  </a:cubicBezTo>
                  <a:cubicBezTo>
                    <a:pt x="217" y="319"/>
                    <a:pt x="213" y="311"/>
                    <a:pt x="208" y="306"/>
                  </a:cubicBezTo>
                  <a:cubicBezTo>
                    <a:pt x="202" y="301"/>
                    <a:pt x="196" y="298"/>
                    <a:pt x="189" y="298"/>
                  </a:cubicBezTo>
                  <a:cubicBezTo>
                    <a:pt x="184" y="268"/>
                    <a:pt x="182" y="206"/>
                    <a:pt x="180" y="169"/>
                  </a:cubicBezTo>
                  <a:cubicBezTo>
                    <a:pt x="180" y="164"/>
                    <a:pt x="180" y="159"/>
                    <a:pt x="180" y="155"/>
                  </a:cubicBezTo>
                  <a:cubicBezTo>
                    <a:pt x="218" y="161"/>
                    <a:pt x="218" y="161"/>
                    <a:pt x="218" y="161"/>
                  </a:cubicBezTo>
                  <a:cubicBezTo>
                    <a:pt x="218" y="179"/>
                    <a:pt x="218" y="179"/>
                    <a:pt x="218" y="179"/>
                  </a:cubicBezTo>
                  <a:cubicBezTo>
                    <a:pt x="224" y="181"/>
                    <a:pt x="224" y="181"/>
                    <a:pt x="224" y="181"/>
                  </a:cubicBezTo>
                  <a:cubicBezTo>
                    <a:pt x="275" y="205"/>
                    <a:pt x="307" y="256"/>
                    <a:pt x="307" y="311"/>
                  </a:cubicBezTo>
                  <a:cubicBezTo>
                    <a:pt x="307" y="390"/>
                    <a:pt x="243" y="454"/>
                    <a:pt x="164" y="454"/>
                  </a:cubicBezTo>
                  <a:cubicBezTo>
                    <a:pt x="85" y="454"/>
                    <a:pt x="21" y="390"/>
                    <a:pt x="21" y="311"/>
                  </a:cubicBezTo>
                  <a:cubicBezTo>
                    <a:pt x="21" y="256"/>
                    <a:pt x="52" y="207"/>
                    <a:pt x="101" y="183"/>
                  </a:cubicBezTo>
                  <a:close/>
                  <a:moveTo>
                    <a:pt x="124" y="314"/>
                  </a:moveTo>
                  <a:cubicBezTo>
                    <a:pt x="123" y="321"/>
                    <a:pt x="121" y="326"/>
                    <a:pt x="119" y="330"/>
                  </a:cubicBezTo>
                  <a:cubicBezTo>
                    <a:pt x="114" y="338"/>
                    <a:pt x="110" y="339"/>
                    <a:pt x="108" y="336"/>
                  </a:cubicBezTo>
                  <a:cubicBezTo>
                    <a:pt x="107" y="335"/>
                    <a:pt x="106" y="334"/>
                    <a:pt x="106" y="333"/>
                  </a:cubicBezTo>
                  <a:cubicBezTo>
                    <a:pt x="107" y="327"/>
                    <a:pt x="109" y="323"/>
                    <a:pt x="113" y="319"/>
                  </a:cubicBezTo>
                  <a:cubicBezTo>
                    <a:pt x="116" y="316"/>
                    <a:pt x="120" y="315"/>
                    <a:pt x="124" y="314"/>
                  </a:cubicBezTo>
                  <a:close/>
                  <a:moveTo>
                    <a:pt x="192" y="314"/>
                  </a:moveTo>
                  <a:cubicBezTo>
                    <a:pt x="196" y="315"/>
                    <a:pt x="200" y="316"/>
                    <a:pt x="203" y="319"/>
                  </a:cubicBezTo>
                  <a:cubicBezTo>
                    <a:pt x="207" y="323"/>
                    <a:pt x="209" y="327"/>
                    <a:pt x="210" y="333"/>
                  </a:cubicBezTo>
                  <a:cubicBezTo>
                    <a:pt x="210" y="334"/>
                    <a:pt x="209" y="335"/>
                    <a:pt x="208" y="336"/>
                  </a:cubicBezTo>
                  <a:cubicBezTo>
                    <a:pt x="206" y="339"/>
                    <a:pt x="202" y="338"/>
                    <a:pt x="197" y="330"/>
                  </a:cubicBezTo>
                  <a:cubicBezTo>
                    <a:pt x="195" y="326"/>
                    <a:pt x="193" y="321"/>
                    <a:pt x="192" y="314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275"/>
            <p:cNvSpPr/>
            <p:nvPr/>
          </p:nvSpPr>
          <p:spPr bwMode="auto">
            <a:xfrm>
              <a:off x="2862279" y="3427740"/>
              <a:ext cx="146754" cy="39030"/>
            </a:xfrm>
            <a:custGeom>
              <a:avLst/>
              <a:gdLst>
                <a:gd name="T0" fmla="*/ 0 w 94"/>
                <a:gd name="T1" fmla="*/ 12 h 25"/>
                <a:gd name="T2" fmla="*/ 13 w 94"/>
                <a:gd name="T3" fmla="*/ 25 h 25"/>
                <a:gd name="T4" fmla="*/ 81 w 94"/>
                <a:gd name="T5" fmla="*/ 25 h 25"/>
                <a:gd name="T6" fmla="*/ 94 w 94"/>
                <a:gd name="T7" fmla="*/ 12 h 25"/>
                <a:gd name="T8" fmla="*/ 81 w 94"/>
                <a:gd name="T9" fmla="*/ 0 h 25"/>
                <a:gd name="T10" fmla="*/ 13 w 94"/>
                <a:gd name="T11" fmla="*/ 0 h 25"/>
                <a:gd name="T12" fmla="*/ 0 w 94"/>
                <a:gd name="T13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25">
                  <a:moveTo>
                    <a:pt x="0" y="12"/>
                  </a:moveTo>
                  <a:cubicBezTo>
                    <a:pt x="0" y="19"/>
                    <a:pt x="6" y="25"/>
                    <a:pt x="13" y="25"/>
                  </a:cubicBezTo>
                  <a:cubicBezTo>
                    <a:pt x="81" y="25"/>
                    <a:pt x="81" y="25"/>
                    <a:pt x="81" y="25"/>
                  </a:cubicBezTo>
                  <a:cubicBezTo>
                    <a:pt x="88" y="25"/>
                    <a:pt x="94" y="19"/>
                    <a:pt x="94" y="12"/>
                  </a:cubicBezTo>
                  <a:cubicBezTo>
                    <a:pt x="94" y="6"/>
                    <a:pt x="88" y="0"/>
                    <a:pt x="8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2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276"/>
            <p:cNvSpPr/>
            <p:nvPr/>
          </p:nvSpPr>
          <p:spPr bwMode="auto">
            <a:xfrm>
              <a:off x="2520372" y="3700171"/>
              <a:ext cx="39030" cy="143632"/>
            </a:xfrm>
            <a:custGeom>
              <a:avLst/>
              <a:gdLst>
                <a:gd name="T0" fmla="*/ 13 w 25"/>
                <a:gd name="T1" fmla="*/ 0 h 92"/>
                <a:gd name="T2" fmla="*/ 0 w 25"/>
                <a:gd name="T3" fmla="*/ 13 h 92"/>
                <a:gd name="T4" fmla="*/ 0 w 25"/>
                <a:gd name="T5" fmla="*/ 79 h 92"/>
                <a:gd name="T6" fmla="*/ 13 w 25"/>
                <a:gd name="T7" fmla="*/ 92 h 92"/>
                <a:gd name="T8" fmla="*/ 25 w 25"/>
                <a:gd name="T9" fmla="*/ 79 h 92"/>
                <a:gd name="T10" fmla="*/ 25 w 25"/>
                <a:gd name="T11" fmla="*/ 13 h 92"/>
                <a:gd name="T12" fmla="*/ 13 w 25"/>
                <a:gd name="T13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92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6"/>
                    <a:pt x="6" y="92"/>
                    <a:pt x="13" y="92"/>
                  </a:cubicBezTo>
                  <a:cubicBezTo>
                    <a:pt x="20" y="92"/>
                    <a:pt x="25" y="86"/>
                    <a:pt x="25" y="79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20" y="0"/>
                    <a:pt x="13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277"/>
            <p:cNvSpPr/>
            <p:nvPr/>
          </p:nvSpPr>
          <p:spPr bwMode="auto">
            <a:xfrm>
              <a:off x="2114456" y="3410566"/>
              <a:ext cx="146754" cy="37469"/>
            </a:xfrm>
            <a:custGeom>
              <a:avLst/>
              <a:gdLst>
                <a:gd name="T0" fmla="*/ 13 w 94"/>
                <a:gd name="T1" fmla="*/ 24 h 24"/>
                <a:gd name="T2" fmla="*/ 81 w 94"/>
                <a:gd name="T3" fmla="*/ 24 h 24"/>
                <a:gd name="T4" fmla="*/ 94 w 94"/>
                <a:gd name="T5" fmla="*/ 12 h 24"/>
                <a:gd name="T6" fmla="*/ 81 w 94"/>
                <a:gd name="T7" fmla="*/ 0 h 24"/>
                <a:gd name="T8" fmla="*/ 13 w 94"/>
                <a:gd name="T9" fmla="*/ 0 h 24"/>
                <a:gd name="T10" fmla="*/ 0 w 94"/>
                <a:gd name="T11" fmla="*/ 12 h 24"/>
                <a:gd name="T12" fmla="*/ 13 w 94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24">
                  <a:moveTo>
                    <a:pt x="13" y="24"/>
                  </a:moveTo>
                  <a:cubicBezTo>
                    <a:pt x="81" y="24"/>
                    <a:pt x="81" y="24"/>
                    <a:pt x="81" y="24"/>
                  </a:cubicBezTo>
                  <a:cubicBezTo>
                    <a:pt x="88" y="24"/>
                    <a:pt x="94" y="19"/>
                    <a:pt x="94" y="12"/>
                  </a:cubicBezTo>
                  <a:cubicBezTo>
                    <a:pt x="94" y="5"/>
                    <a:pt x="88" y="0"/>
                    <a:pt x="8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4"/>
                    <a:pt x="13" y="24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278"/>
            <p:cNvSpPr/>
            <p:nvPr/>
          </p:nvSpPr>
          <p:spPr bwMode="auto">
            <a:xfrm>
              <a:off x="2198762" y="3117838"/>
              <a:ext cx="131142" cy="104601"/>
            </a:xfrm>
            <a:custGeom>
              <a:avLst/>
              <a:gdLst>
                <a:gd name="T0" fmla="*/ 7 w 84"/>
                <a:gd name="T1" fmla="*/ 22 h 67"/>
                <a:gd name="T2" fmla="*/ 62 w 84"/>
                <a:gd name="T3" fmla="*/ 63 h 67"/>
                <a:gd name="T4" fmla="*/ 79 w 84"/>
                <a:gd name="T5" fmla="*/ 60 h 67"/>
                <a:gd name="T6" fmla="*/ 77 w 84"/>
                <a:gd name="T7" fmla="*/ 43 h 67"/>
                <a:gd name="T8" fmla="*/ 22 w 84"/>
                <a:gd name="T9" fmla="*/ 3 h 67"/>
                <a:gd name="T10" fmla="*/ 15 w 84"/>
                <a:gd name="T11" fmla="*/ 0 h 67"/>
                <a:gd name="T12" fmla="*/ 4 w 84"/>
                <a:gd name="T13" fmla="*/ 5 h 67"/>
                <a:gd name="T14" fmla="*/ 7 w 84"/>
                <a:gd name="T15" fmla="*/ 2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67">
                  <a:moveTo>
                    <a:pt x="7" y="22"/>
                  </a:moveTo>
                  <a:cubicBezTo>
                    <a:pt x="62" y="63"/>
                    <a:pt x="62" y="63"/>
                    <a:pt x="62" y="63"/>
                  </a:cubicBezTo>
                  <a:cubicBezTo>
                    <a:pt x="67" y="67"/>
                    <a:pt x="75" y="66"/>
                    <a:pt x="79" y="60"/>
                  </a:cubicBezTo>
                  <a:cubicBezTo>
                    <a:pt x="84" y="55"/>
                    <a:pt x="82" y="47"/>
                    <a:pt x="77" y="4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1" y="0"/>
                    <a:pt x="7" y="2"/>
                    <a:pt x="4" y="5"/>
                  </a:cubicBezTo>
                  <a:cubicBezTo>
                    <a:pt x="0" y="11"/>
                    <a:pt x="1" y="18"/>
                    <a:pt x="7" y="22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279"/>
            <p:cNvSpPr/>
            <p:nvPr/>
          </p:nvSpPr>
          <p:spPr bwMode="auto">
            <a:xfrm>
              <a:off x="2796708" y="3117838"/>
              <a:ext cx="131142" cy="104601"/>
            </a:xfrm>
            <a:custGeom>
              <a:avLst/>
              <a:gdLst>
                <a:gd name="T0" fmla="*/ 22 w 84"/>
                <a:gd name="T1" fmla="*/ 63 h 67"/>
                <a:gd name="T2" fmla="*/ 77 w 84"/>
                <a:gd name="T3" fmla="*/ 22 h 67"/>
                <a:gd name="T4" fmla="*/ 79 w 84"/>
                <a:gd name="T5" fmla="*/ 5 h 67"/>
                <a:gd name="T6" fmla="*/ 69 w 84"/>
                <a:gd name="T7" fmla="*/ 0 h 67"/>
                <a:gd name="T8" fmla="*/ 62 w 84"/>
                <a:gd name="T9" fmla="*/ 3 h 67"/>
                <a:gd name="T10" fmla="*/ 7 w 84"/>
                <a:gd name="T11" fmla="*/ 43 h 67"/>
                <a:gd name="T12" fmla="*/ 5 w 84"/>
                <a:gd name="T13" fmla="*/ 60 h 67"/>
                <a:gd name="T14" fmla="*/ 22 w 84"/>
                <a:gd name="T15" fmla="*/ 6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67">
                  <a:moveTo>
                    <a:pt x="22" y="63"/>
                  </a:moveTo>
                  <a:cubicBezTo>
                    <a:pt x="77" y="22"/>
                    <a:pt x="77" y="22"/>
                    <a:pt x="77" y="22"/>
                  </a:cubicBezTo>
                  <a:cubicBezTo>
                    <a:pt x="83" y="18"/>
                    <a:pt x="84" y="11"/>
                    <a:pt x="79" y="5"/>
                  </a:cubicBezTo>
                  <a:cubicBezTo>
                    <a:pt x="77" y="2"/>
                    <a:pt x="73" y="0"/>
                    <a:pt x="69" y="0"/>
                  </a:cubicBezTo>
                  <a:cubicBezTo>
                    <a:pt x="67" y="0"/>
                    <a:pt x="64" y="1"/>
                    <a:pt x="62" y="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1" y="47"/>
                    <a:pt x="0" y="55"/>
                    <a:pt x="5" y="60"/>
                  </a:cubicBezTo>
                  <a:cubicBezTo>
                    <a:pt x="9" y="66"/>
                    <a:pt x="17" y="67"/>
                    <a:pt x="22" y="63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80"/>
            <p:cNvSpPr/>
            <p:nvPr/>
          </p:nvSpPr>
          <p:spPr bwMode="auto">
            <a:xfrm>
              <a:off x="2223741" y="3638504"/>
              <a:ext cx="120214" cy="114750"/>
            </a:xfrm>
            <a:custGeom>
              <a:avLst/>
              <a:gdLst>
                <a:gd name="T0" fmla="*/ 63 w 77"/>
                <a:gd name="T1" fmla="*/ 0 h 73"/>
                <a:gd name="T2" fmla="*/ 54 w 77"/>
                <a:gd name="T3" fmla="*/ 3 h 73"/>
                <a:gd name="T4" fmla="*/ 5 w 77"/>
                <a:gd name="T5" fmla="*/ 51 h 73"/>
                <a:gd name="T6" fmla="*/ 5 w 77"/>
                <a:gd name="T7" fmla="*/ 68 h 73"/>
                <a:gd name="T8" fmla="*/ 23 w 77"/>
                <a:gd name="T9" fmla="*/ 68 h 73"/>
                <a:gd name="T10" fmla="*/ 72 w 77"/>
                <a:gd name="T11" fmla="*/ 21 h 73"/>
                <a:gd name="T12" fmla="*/ 72 w 77"/>
                <a:gd name="T13" fmla="*/ 3 h 73"/>
                <a:gd name="T14" fmla="*/ 63 w 77"/>
                <a:gd name="T1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73">
                  <a:moveTo>
                    <a:pt x="63" y="0"/>
                  </a:moveTo>
                  <a:cubicBezTo>
                    <a:pt x="60" y="0"/>
                    <a:pt x="56" y="1"/>
                    <a:pt x="54" y="3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0" y="55"/>
                    <a:pt x="0" y="63"/>
                    <a:pt x="5" y="68"/>
                  </a:cubicBezTo>
                  <a:cubicBezTo>
                    <a:pt x="10" y="73"/>
                    <a:pt x="18" y="73"/>
                    <a:pt x="23" y="68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7" y="16"/>
                    <a:pt x="77" y="8"/>
                    <a:pt x="72" y="3"/>
                  </a:cubicBezTo>
                  <a:cubicBezTo>
                    <a:pt x="69" y="1"/>
                    <a:pt x="66" y="0"/>
                    <a:pt x="63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0" name="Freeform 281"/>
            <p:cNvSpPr/>
            <p:nvPr/>
          </p:nvSpPr>
          <p:spPr bwMode="auto">
            <a:xfrm>
              <a:off x="2770167" y="3638504"/>
              <a:ext cx="120214" cy="114750"/>
            </a:xfrm>
            <a:custGeom>
              <a:avLst/>
              <a:gdLst>
                <a:gd name="T0" fmla="*/ 23 w 77"/>
                <a:gd name="T1" fmla="*/ 3 h 73"/>
                <a:gd name="T2" fmla="*/ 14 w 77"/>
                <a:gd name="T3" fmla="*/ 0 h 73"/>
                <a:gd name="T4" fmla="*/ 5 w 77"/>
                <a:gd name="T5" fmla="*/ 3 h 73"/>
                <a:gd name="T6" fmla="*/ 5 w 77"/>
                <a:gd name="T7" fmla="*/ 21 h 73"/>
                <a:gd name="T8" fmla="*/ 54 w 77"/>
                <a:gd name="T9" fmla="*/ 68 h 73"/>
                <a:gd name="T10" fmla="*/ 72 w 77"/>
                <a:gd name="T11" fmla="*/ 68 h 73"/>
                <a:gd name="T12" fmla="*/ 72 w 77"/>
                <a:gd name="T13" fmla="*/ 51 h 73"/>
                <a:gd name="T14" fmla="*/ 23 w 77"/>
                <a:gd name="T15" fmla="*/ 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73">
                  <a:moveTo>
                    <a:pt x="23" y="3"/>
                  </a:moveTo>
                  <a:cubicBezTo>
                    <a:pt x="21" y="1"/>
                    <a:pt x="17" y="0"/>
                    <a:pt x="14" y="0"/>
                  </a:cubicBezTo>
                  <a:cubicBezTo>
                    <a:pt x="11" y="0"/>
                    <a:pt x="8" y="1"/>
                    <a:pt x="5" y="3"/>
                  </a:cubicBezTo>
                  <a:cubicBezTo>
                    <a:pt x="0" y="8"/>
                    <a:pt x="0" y="16"/>
                    <a:pt x="5" y="21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9" y="73"/>
                    <a:pt x="67" y="73"/>
                    <a:pt x="72" y="68"/>
                  </a:cubicBezTo>
                  <a:cubicBezTo>
                    <a:pt x="77" y="63"/>
                    <a:pt x="77" y="55"/>
                    <a:pt x="72" y="51"/>
                  </a:cubicBezTo>
                  <a:lnTo>
                    <a:pt x="23" y="3"/>
                  </a:ln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cxnSp>
          <p:nvCxnSpPr>
            <p:cNvPr id="170" name="直接连接符 169"/>
            <p:cNvCxnSpPr/>
            <p:nvPr/>
          </p:nvCxnSpPr>
          <p:spPr>
            <a:xfrm flipV="1">
              <a:off x="2559942" y="-106040"/>
              <a:ext cx="0" cy="3080228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Freeform 254"/>
          <p:cNvSpPr/>
          <p:nvPr/>
        </p:nvSpPr>
        <p:spPr bwMode="auto">
          <a:xfrm>
            <a:off x="3027534" y="1778633"/>
            <a:ext cx="470056" cy="682155"/>
          </a:xfrm>
          <a:custGeom>
            <a:avLst/>
            <a:gdLst>
              <a:gd name="T0" fmla="*/ 301 w 328"/>
              <a:gd name="T1" fmla="*/ 222 h 475"/>
              <a:gd name="T2" fmla="*/ 240 w 328"/>
              <a:gd name="T3" fmla="*/ 166 h 475"/>
              <a:gd name="T4" fmla="*/ 239 w 328"/>
              <a:gd name="T5" fmla="*/ 37 h 475"/>
              <a:gd name="T6" fmla="*/ 237 w 328"/>
              <a:gd name="T7" fmla="*/ 30 h 475"/>
              <a:gd name="T8" fmla="*/ 165 w 328"/>
              <a:gd name="T9" fmla="*/ 0 h 475"/>
              <a:gd name="T10" fmla="*/ 88 w 328"/>
              <a:gd name="T11" fmla="*/ 30 h 475"/>
              <a:gd name="T12" fmla="*/ 85 w 328"/>
              <a:gd name="T13" fmla="*/ 37 h 475"/>
              <a:gd name="T14" fmla="*/ 85 w 328"/>
              <a:gd name="T15" fmla="*/ 168 h 475"/>
              <a:gd name="T16" fmla="*/ 26 w 328"/>
              <a:gd name="T17" fmla="*/ 223 h 475"/>
              <a:gd name="T18" fmla="*/ 0 w 328"/>
              <a:gd name="T19" fmla="*/ 311 h 475"/>
              <a:gd name="T20" fmla="*/ 164 w 328"/>
              <a:gd name="T21" fmla="*/ 475 h 475"/>
              <a:gd name="T22" fmla="*/ 328 w 328"/>
              <a:gd name="T23" fmla="*/ 311 h 475"/>
              <a:gd name="T24" fmla="*/ 301 w 328"/>
              <a:gd name="T25" fmla="*/ 222 h 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8" h="475">
                <a:moveTo>
                  <a:pt x="301" y="222"/>
                </a:moveTo>
                <a:cubicBezTo>
                  <a:pt x="286" y="198"/>
                  <a:pt x="265" y="179"/>
                  <a:pt x="240" y="166"/>
                </a:cubicBezTo>
                <a:cubicBezTo>
                  <a:pt x="239" y="165"/>
                  <a:pt x="239" y="37"/>
                  <a:pt x="239" y="37"/>
                </a:cubicBezTo>
                <a:cubicBezTo>
                  <a:pt x="239" y="35"/>
                  <a:pt x="239" y="32"/>
                  <a:pt x="237" y="30"/>
                </a:cubicBezTo>
                <a:cubicBezTo>
                  <a:pt x="236" y="29"/>
                  <a:pt x="210" y="0"/>
                  <a:pt x="165" y="0"/>
                </a:cubicBezTo>
                <a:cubicBezTo>
                  <a:pt x="121" y="0"/>
                  <a:pt x="90" y="28"/>
                  <a:pt x="88" y="30"/>
                </a:cubicBezTo>
                <a:cubicBezTo>
                  <a:pt x="86" y="32"/>
                  <a:pt x="85" y="34"/>
                  <a:pt x="85" y="37"/>
                </a:cubicBezTo>
                <a:cubicBezTo>
                  <a:pt x="85" y="37"/>
                  <a:pt x="85" y="166"/>
                  <a:pt x="85" y="168"/>
                </a:cubicBezTo>
                <a:cubicBezTo>
                  <a:pt x="61" y="181"/>
                  <a:pt x="40" y="200"/>
                  <a:pt x="26" y="223"/>
                </a:cubicBezTo>
                <a:cubicBezTo>
                  <a:pt x="9" y="250"/>
                  <a:pt x="0" y="280"/>
                  <a:pt x="0" y="311"/>
                </a:cubicBezTo>
                <a:cubicBezTo>
                  <a:pt x="0" y="402"/>
                  <a:pt x="74" y="475"/>
                  <a:pt x="164" y="475"/>
                </a:cubicBezTo>
                <a:cubicBezTo>
                  <a:pt x="254" y="475"/>
                  <a:pt x="328" y="402"/>
                  <a:pt x="328" y="311"/>
                </a:cubicBezTo>
                <a:cubicBezTo>
                  <a:pt x="328" y="279"/>
                  <a:pt x="319" y="249"/>
                  <a:pt x="301" y="222"/>
                </a:cubicBezTo>
                <a:close/>
              </a:path>
            </a:pathLst>
          </a:custGeom>
          <a:solidFill>
            <a:srgbClr val="9DD53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248" name="组合 2247"/>
          <p:cNvGrpSpPr/>
          <p:nvPr/>
        </p:nvGrpSpPr>
        <p:grpSpPr>
          <a:xfrm>
            <a:off x="2846964" y="-106040"/>
            <a:ext cx="821165" cy="2733067"/>
            <a:chOff x="2846964" y="-106040"/>
            <a:chExt cx="821165" cy="2733067"/>
          </a:xfrm>
        </p:grpSpPr>
        <p:sp>
          <p:nvSpPr>
            <p:cNvPr id="32" name="Freeform 255"/>
            <p:cNvSpPr>
              <a:spLocks noEditPoints="1"/>
            </p:cNvSpPr>
            <p:nvPr/>
          </p:nvSpPr>
          <p:spPr bwMode="auto">
            <a:xfrm>
              <a:off x="3026101" y="1778633"/>
              <a:ext cx="470056" cy="682155"/>
            </a:xfrm>
            <a:custGeom>
              <a:avLst/>
              <a:gdLst>
                <a:gd name="T0" fmla="*/ 328 w 328"/>
                <a:gd name="T1" fmla="*/ 311 h 475"/>
                <a:gd name="T2" fmla="*/ 240 w 328"/>
                <a:gd name="T3" fmla="*/ 166 h 475"/>
                <a:gd name="T4" fmla="*/ 237 w 328"/>
                <a:gd name="T5" fmla="*/ 30 h 475"/>
                <a:gd name="T6" fmla="*/ 89 w 328"/>
                <a:gd name="T7" fmla="*/ 30 h 475"/>
                <a:gd name="T8" fmla="*/ 85 w 328"/>
                <a:gd name="T9" fmla="*/ 168 h 475"/>
                <a:gd name="T10" fmla="*/ 0 w 328"/>
                <a:gd name="T11" fmla="*/ 311 h 475"/>
                <a:gd name="T12" fmla="*/ 106 w 328"/>
                <a:gd name="T13" fmla="*/ 56 h 475"/>
                <a:gd name="T14" fmla="*/ 218 w 328"/>
                <a:gd name="T15" fmla="*/ 99 h 475"/>
                <a:gd name="T16" fmla="*/ 106 w 328"/>
                <a:gd name="T17" fmla="*/ 56 h 475"/>
                <a:gd name="T18" fmla="*/ 218 w 328"/>
                <a:gd name="T19" fmla="*/ 120 h 475"/>
                <a:gd name="T20" fmla="*/ 218 w 328"/>
                <a:gd name="T21" fmla="*/ 140 h 475"/>
                <a:gd name="T22" fmla="*/ 106 w 328"/>
                <a:gd name="T23" fmla="*/ 100 h 475"/>
                <a:gd name="T24" fmla="*/ 158 w 328"/>
                <a:gd name="T25" fmla="*/ 306 h 475"/>
                <a:gd name="T26" fmla="*/ 137 w 328"/>
                <a:gd name="T27" fmla="*/ 298 h 475"/>
                <a:gd name="T28" fmla="*/ 146 w 328"/>
                <a:gd name="T29" fmla="*/ 149 h 475"/>
                <a:gd name="T30" fmla="*/ 171 w 328"/>
                <a:gd name="T31" fmla="*/ 169 h 475"/>
                <a:gd name="T32" fmla="*/ 162 w 328"/>
                <a:gd name="T33" fmla="*/ 303 h 475"/>
                <a:gd name="T34" fmla="*/ 158 w 328"/>
                <a:gd name="T35" fmla="*/ 341 h 475"/>
                <a:gd name="T36" fmla="*/ 158 w 328"/>
                <a:gd name="T37" fmla="*/ 324 h 475"/>
                <a:gd name="T38" fmla="*/ 101 w 328"/>
                <a:gd name="T39" fmla="*/ 182 h 475"/>
                <a:gd name="T40" fmla="*/ 107 w 328"/>
                <a:gd name="T41" fmla="*/ 142 h 475"/>
                <a:gd name="T42" fmla="*/ 136 w 328"/>
                <a:gd name="T43" fmla="*/ 169 h 475"/>
                <a:gd name="T44" fmla="*/ 109 w 328"/>
                <a:gd name="T45" fmla="*/ 306 h 475"/>
                <a:gd name="T46" fmla="*/ 103 w 328"/>
                <a:gd name="T47" fmla="*/ 350 h 475"/>
                <a:gd name="T48" fmla="*/ 134 w 328"/>
                <a:gd name="T49" fmla="*/ 313 h 475"/>
                <a:gd name="T50" fmla="*/ 140 w 328"/>
                <a:gd name="T51" fmla="*/ 335 h 475"/>
                <a:gd name="T52" fmla="*/ 176 w 328"/>
                <a:gd name="T53" fmla="*/ 335 h 475"/>
                <a:gd name="T54" fmla="*/ 182 w 328"/>
                <a:gd name="T55" fmla="*/ 313 h 475"/>
                <a:gd name="T56" fmla="*/ 213 w 328"/>
                <a:gd name="T57" fmla="*/ 350 h 475"/>
                <a:gd name="T58" fmla="*/ 208 w 328"/>
                <a:gd name="T59" fmla="*/ 306 h 475"/>
                <a:gd name="T60" fmla="*/ 181 w 328"/>
                <a:gd name="T61" fmla="*/ 169 h 475"/>
                <a:gd name="T62" fmla="*/ 218 w 328"/>
                <a:gd name="T63" fmla="*/ 161 h 475"/>
                <a:gd name="T64" fmla="*/ 224 w 328"/>
                <a:gd name="T65" fmla="*/ 181 h 475"/>
                <a:gd name="T66" fmla="*/ 164 w 328"/>
                <a:gd name="T67" fmla="*/ 454 h 475"/>
                <a:gd name="T68" fmla="*/ 101 w 328"/>
                <a:gd name="T69" fmla="*/ 182 h 475"/>
                <a:gd name="T70" fmla="*/ 119 w 328"/>
                <a:gd name="T71" fmla="*/ 330 h 475"/>
                <a:gd name="T72" fmla="*/ 106 w 328"/>
                <a:gd name="T73" fmla="*/ 333 h 475"/>
                <a:gd name="T74" fmla="*/ 125 w 328"/>
                <a:gd name="T75" fmla="*/ 314 h 475"/>
                <a:gd name="T76" fmla="*/ 203 w 328"/>
                <a:gd name="T77" fmla="*/ 319 h 475"/>
                <a:gd name="T78" fmla="*/ 208 w 328"/>
                <a:gd name="T79" fmla="*/ 336 h 475"/>
                <a:gd name="T80" fmla="*/ 192 w 328"/>
                <a:gd name="T81" fmla="*/ 314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475">
                  <a:moveTo>
                    <a:pt x="164" y="475"/>
                  </a:moveTo>
                  <a:cubicBezTo>
                    <a:pt x="254" y="475"/>
                    <a:pt x="328" y="402"/>
                    <a:pt x="328" y="311"/>
                  </a:cubicBezTo>
                  <a:cubicBezTo>
                    <a:pt x="328" y="279"/>
                    <a:pt x="319" y="249"/>
                    <a:pt x="301" y="222"/>
                  </a:cubicBezTo>
                  <a:cubicBezTo>
                    <a:pt x="286" y="198"/>
                    <a:pt x="265" y="179"/>
                    <a:pt x="240" y="166"/>
                  </a:cubicBezTo>
                  <a:cubicBezTo>
                    <a:pt x="240" y="165"/>
                    <a:pt x="240" y="37"/>
                    <a:pt x="240" y="37"/>
                  </a:cubicBezTo>
                  <a:cubicBezTo>
                    <a:pt x="240" y="35"/>
                    <a:pt x="239" y="32"/>
                    <a:pt x="237" y="30"/>
                  </a:cubicBezTo>
                  <a:cubicBezTo>
                    <a:pt x="236" y="29"/>
                    <a:pt x="210" y="0"/>
                    <a:pt x="165" y="0"/>
                  </a:cubicBezTo>
                  <a:cubicBezTo>
                    <a:pt x="121" y="0"/>
                    <a:pt x="90" y="28"/>
                    <a:pt x="89" y="30"/>
                  </a:cubicBezTo>
                  <a:cubicBezTo>
                    <a:pt x="87" y="32"/>
                    <a:pt x="85" y="34"/>
                    <a:pt x="85" y="37"/>
                  </a:cubicBezTo>
                  <a:cubicBezTo>
                    <a:pt x="85" y="37"/>
                    <a:pt x="85" y="166"/>
                    <a:pt x="85" y="168"/>
                  </a:cubicBezTo>
                  <a:cubicBezTo>
                    <a:pt x="61" y="181"/>
                    <a:pt x="41" y="200"/>
                    <a:pt x="26" y="223"/>
                  </a:cubicBezTo>
                  <a:cubicBezTo>
                    <a:pt x="9" y="250"/>
                    <a:pt x="0" y="280"/>
                    <a:pt x="0" y="311"/>
                  </a:cubicBezTo>
                  <a:cubicBezTo>
                    <a:pt x="0" y="402"/>
                    <a:pt x="74" y="475"/>
                    <a:pt x="164" y="475"/>
                  </a:cubicBezTo>
                  <a:close/>
                  <a:moveTo>
                    <a:pt x="106" y="56"/>
                  </a:moveTo>
                  <a:cubicBezTo>
                    <a:pt x="218" y="76"/>
                    <a:pt x="218" y="76"/>
                    <a:pt x="218" y="76"/>
                  </a:cubicBezTo>
                  <a:cubicBezTo>
                    <a:pt x="218" y="99"/>
                    <a:pt x="218" y="99"/>
                    <a:pt x="218" y="99"/>
                  </a:cubicBezTo>
                  <a:cubicBezTo>
                    <a:pt x="106" y="79"/>
                    <a:pt x="106" y="79"/>
                    <a:pt x="106" y="79"/>
                  </a:cubicBezTo>
                  <a:lnTo>
                    <a:pt x="106" y="56"/>
                  </a:lnTo>
                  <a:close/>
                  <a:moveTo>
                    <a:pt x="106" y="100"/>
                  </a:moveTo>
                  <a:cubicBezTo>
                    <a:pt x="218" y="120"/>
                    <a:pt x="218" y="120"/>
                    <a:pt x="218" y="120"/>
                  </a:cubicBezTo>
                  <a:cubicBezTo>
                    <a:pt x="218" y="134"/>
                    <a:pt x="218" y="134"/>
                    <a:pt x="218" y="134"/>
                  </a:cubicBezTo>
                  <a:cubicBezTo>
                    <a:pt x="218" y="140"/>
                    <a:pt x="218" y="140"/>
                    <a:pt x="218" y="140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00"/>
                  </a:lnTo>
                  <a:close/>
                  <a:moveTo>
                    <a:pt x="162" y="303"/>
                  </a:moveTo>
                  <a:cubicBezTo>
                    <a:pt x="161" y="304"/>
                    <a:pt x="159" y="305"/>
                    <a:pt x="158" y="306"/>
                  </a:cubicBezTo>
                  <a:cubicBezTo>
                    <a:pt x="157" y="305"/>
                    <a:pt x="156" y="304"/>
                    <a:pt x="154" y="303"/>
                  </a:cubicBezTo>
                  <a:cubicBezTo>
                    <a:pt x="149" y="301"/>
                    <a:pt x="143" y="299"/>
                    <a:pt x="137" y="298"/>
                  </a:cubicBezTo>
                  <a:cubicBezTo>
                    <a:pt x="142" y="263"/>
                    <a:pt x="144" y="203"/>
                    <a:pt x="145" y="169"/>
                  </a:cubicBezTo>
                  <a:cubicBezTo>
                    <a:pt x="145" y="160"/>
                    <a:pt x="145" y="152"/>
                    <a:pt x="146" y="149"/>
                  </a:cubicBezTo>
                  <a:cubicBezTo>
                    <a:pt x="171" y="153"/>
                    <a:pt x="171" y="153"/>
                    <a:pt x="171" y="153"/>
                  </a:cubicBezTo>
                  <a:cubicBezTo>
                    <a:pt x="171" y="157"/>
                    <a:pt x="171" y="163"/>
                    <a:pt x="171" y="169"/>
                  </a:cubicBezTo>
                  <a:cubicBezTo>
                    <a:pt x="172" y="203"/>
                    <a:pt x="174" y="263"/>
                    <a:pt x="179" y="298"/>
                  </a:cubicBezTo>
                  <a:cubicBezTo>
                    <a:pt x="173" y="299"/>
                    <a:pt x="167" y="301"/>
                    <a:pt x="162" y="303"/>
                  </a:cubicBezTo>
                  <a:close/>
                  <a:moveTo>
                    <a:pt x="167" y="334"/>
                  </a:moveTo>
                  <a:cubicBezTo>
                    <a:pt x="167" y="336"/>
                    <a:pt x="162" y="341"/>
                    <a:pt x="158" y="341"/>
                  </a:cubicBezTo>
                  <a:cubicBezTo>
                    <a:pt x="154" y="341"/>
                    <a:pt x="149" y="336"/>
                    <a:pt x="149" y="334"/>
                  </a:cubicBezTo>
                  <a:cubicBezTo>
                    <a:pt x="149" y="332"/>
                    <a:pt x="152" y="327"/>
                    <a:pt x="158" y="324"/>
                  </a:cubicBezTo>
                  <a:cubicBezTo>
                    <a:pt x="165" y="327"/>
                    <a:pt x="167" y="332"/>
                    <a:pt x="167" y="334"/>
                  </a:cubicBezTo>
                  <a:close/>
                  <a:moveTo>
                    <a:pt x="101" y="182"/>
                  </a:moveTo>
                  <a:cubicBezTo>
                    <a:pt x="107" y="180"/>
                    <a:pt x="107" y="180"/>
                    <a:pt x="107" y="180"/>
                  </a:cubicBezTo>
                  <a:cubicBezTo>
                    <a:pt x="107" y="142"/>
                    <a:pt x="107" y="142"/>
                    <a:pt x="107" y="142"/>
                  </a:cubicBezTo>
                  <a:cubicBezTo>
                    <a:pt x="136" y="147"/>
                    <a:pt x="136" y="147"/>
                    <a:pt x="136" y="147"/>
                  </a:cubicBezTo>
                  <a:cubicBezTo>
                    <a:pt x="136" y="152"/>
                    <a:pt x="136" y="160"/>
                    <a:pt x="136" y="169"/>
                  </a:cubicBezTo>
                  <a:cubicBezTo>
                    <a:pt x="135" y="206"/>
                    <a:pt x="132" y="268"/>
                    <a:pt x="128" y="298"/>
                  </a:cubicBezTo>
                  <a:cubicBezTo>
                    <a:pt x="121" y="298"/>
                    <a:pt x="114" y="301"/>
                    <a:pt x="109" y="306"/>
                  </a:cubicBezTo>
                  <a:cubicBezTo>
                    <a:pt x="103" y="311"/>
                    <a:pt x="99" y="319"/>
                    <a:pt x="97" y="329"/>
                  </a:cubicBezTo>
                  <a:cubicBezTo>
                    <a:pt x="96" y="337"/>
                    <a:pt x="98" y="345"/>
                    <a:pt x="103" y="350"/>
                  </a:cubicBezTo>
                  <a:cubicBezTo>
                    <a:pt x="109" y="355"/>
                    <a:pt x="118" y="355"/>
                    <a:pt x="126" y="340"/>
                  </a:cubicBezTo>
                  <a:cubicBezTo>
                    <a:pt x="129" y="334"/>
                    <a:pt x="132" y="325"/>
                    <a:pt x="134" y="313"/>
                  </a:cubicBezTo>
                  <a:cubicBezTo>
                    <a:pt x="138" y="314"/>
                    <a:pt x="143" y="315"/>
                    <a:pt x="146" y="316"/>
                  </a:cubicBezTo>
                  <a:cubicBezTo>
                    <a:pt x="141" y="323"/>
                    <a:pt x="140" y="331"/>
                    <a:pt x="140" y="335"/>
                  </a:cubicBezTo>
                  <a:cubicBezTo>
                    <a:pt x="141" y="346"/>
                    <a:pt x="149" y="357"/>
                    <a:pt x="158" y="357"/>
                  </a:cubicBezTo>
                  <a:cubicBezTo>
                    <a:pt x="167" y="357"/>
                    <a:pt x="176" y="346"/>
                    <a:pt x="176" y="335"/>
                  </a:cubicBezTo>
                  <a:cubicBezTo>
                    <a:pt x="176" y="331"/>
                    <a:pt x="176" y="323"/>
                    <a:pt x="170" y="316"/>
                  </a:cubicBezTo>
                  <a:cubicBezTo>
                    <a:pt x="174" y="315"/>
                    <a:pt x="178" y="314"/>
                    <a:pt x="182" y="313"/>
                  </a:cubicBezTo>
                  <a:cubicBezTo>
                    <a:pt x="184" y="325"/>
                    <a:pt x="187" y="334"/>
                    <a:pt x="190" y="340"/>
                  </a:cubicBezTo>
                  <a:cubicBezTo>
                    <a:pt x="199" y="355"/>
                    <a:pt x="208" y="355"/>
                    <a:pt x="213" y="350"/>
                  </a:cubicBezTo>
                  <a:cubicBezTo>
                    <a:pt x="218" y="345"/>
                    <a:pt x="220" y="337"/>
                    <a:pt x="219" y="329"/>
                  </a:cubicBezTo>
                  <a:cubicBezTo>
                    <a:pt x="217" y="319"/>
                    <a:pt x="214" y="311"/>
                    <a:pt x="208" y="306"/>
                  </a:cubicBezTo>
                  <a:cubicBezTo>
                    <a:pt x="202" y="301"/>
                    <a:pt x="196" y="298"/>
                    <a:pt x="189" y="298"/>
                  </a:cubicBezTo>
                  <a:cubicBezTo>
                    <a:pt x="184" y="268"/>
                    <a:pt x="182" y="206"/>
                    <a:pt x="181" y="169"/>
                  </a:cubicBezTo>
                  <a:cubicBezTo>
                    <a:pt x="180" y="164"/>
                    <a:pt x="180" y="159"/>
                    <a:pt x="180" y="155"/>
                  </a:cubicBezTo>
                  <a:cubicBezTo>
                    <a:pt x="218" y="161"/>
                    <a:pt x="218" y="161"/>
                    <a:pt x="218" y="161"/>
                  </a:cubicBezTo>
                  <a:cubicBezTo>
                    <a:pt x="219" y="179"/>
                    <a:pt x="219" y="179"/>
                    <a:pt x="219" y="179"/>
                  </a:cubicBezTo>
                  <a:cubicBezTo>
                    <a:pt x="224" y="181"/>
                    <a:pt x="224" y="181"/>
                    <a:pt x="224" y="181"/>
                  </a:cubicBezTo>
                  <a:cubicBezTo>
                    <a:pt x="275" y="205"/>
                    <a:pt x="307" y="256"/>
                    <a:pt x="307" y="311"/>
                  </a:cubicBezTo>
                  <a:cubicBezTo>
                    <a:pt x="307" y="390"/>
                    <a:pt x="243" y="454"/>
                    <a:pt x="164" y="454"/>
                  </a:cubicBezTo>
                  <a:cubicBezTo>
                    <a:pt x="85" y="454"/>
                    <a:pt x="21" y="390"/>
                    <a:pt x="21" y="311"/>
                  </a:cubicBezTo>
                  <a:cubicBezTo>
                    <a:pt x="21" y="256"/>
                    <a:pt x="52" y="207"/>
                    <a:pt x="101" y="182"/>
                  </a:cubicBezTo>
                  <a:close/>
                  <a:moveTo>
                    <a:pt x="125" y="314"/>
                  </a:moveTo>
                  <a:cubicBezTo>
                    <a:pt x="123" y="321"/>
                    <a:pt x="121" y="326"/>
                    <a:pt x="119" y="330"/>
                  </a:cubicBezTo>
                  <a:cubicBezTo>
                    <a:pt x="115" y="338"/>
                    <a:pt x="110" y="339"/>
                    <a:pt x="108" y="336"/>
                  </a:cubicBezTo>
                  <a:cubicBezTo>
                    <a:pt x="107" y="335"/>
                    <a:pt x="106" y="334"/>
                    <a:pt x="106" y="333"/>
                  </a:cubicBezTo>
                  <a:cubicBezTo>
                    <a:pt x="107" y="327"/>
                    <a:pt x="109" y="323"/>
                    <a:pt x="113" y="319"/>
                  </a:cubicBezTo>
                  <a:cubicBezTo>
                    <a:pt x="116" y="316"/>
                    <a:pt x="120" y="315"/>
                    <a:pt x="125" y="314"/>
                  </a:cubicBezTo>
                  <a:close/>
                  <a:moveTo>
                    <a:pt x="192" y="314"/>
                  </a:moveTo>
                  <a:cubicBezTo>
                    <a:pt x="196" y="315"/>
                    <a:pt x="200" y="316"/>
                    <a:pt x="203" y="319"/>
                  </a:cubicBezTo>
                  <a:cubicBezTo>
                    <a:pt x="207" y="323"/>
                    <a:pt x="209" y="327"/>
                    <a:pt x="210" y="333"/>
                  </a:cubicBezTo>
                  <a:cubicBezTo>
                    <a:pt x="210" y="334"/>
                    <a:pt x="210" y="335"/>
                    <a:pt x="208" y="336"/>
                  </a:cubicBezTo>
                  <a:cubicBezTo>
                    <a:pt x="206" y="339"/>
                    <a:pt x="202" y="338"/>
                    <a:pt x="197" y="330"/>
                  </a:cubicBezTo>
                  <a:cubicBezTo>
                    <a:pt x="195" y="326"/>
                    <a:pt x="193" y="321"/>
                    <a:pt x="192" y="314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56"/>
            <p:cNvSpPr/>
            <p:nvPr/>
          </p:nvSpPr>
          <p:spPr bwMode="auto">
            <a:xfrm>
              <a:off x="3533418" y="2245107"/>
              <a:ext cx="134711" cy="35827"/>
            </a:xfrm>
            <a:custGeom>
              <a:avLst/>
              <a:gdLst>
                <a:gd name="T0" fmla="*/ 0 w 94"/>
                <a:gd name="T1" fmla="*/ 12 h 25"/>
                <a:gd name="T2" fmla="*/ 13 w 94"/>
                <a:gd name="T3" fmla="*/ 25 h 25"/>
                <a:gd name="T4" fmla="*/ 81 w 94"/>
                <a:gd name="T5" fmla="*/ 25 h 25"/>
                <a:gd name="T6" fmla="*/ 94 w 94"/>
                <a:gd name="T7" fmla="*/ 12 h 25"/>
                <a:gd name="T8" fmla="*/ 81 w 94"/>
                <a:gd name="T9" fmla="*/ 0 h 25"/>
                <a:gd name="T10" fmla="*/ 13 w 94"/>
                <a:gd name="T11" fmla="*/ 0 h 25"/>
                <a:gd name="T12" fmla="*/ 0 w 94"/>
                <a:gd name="T13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25">
                  <a:moveTo>
                    <a:pt x="0" y="12"/>
                  </a:moveTo>
                  <a:cubicBezTo>
                    <a:pt x="0" y="19"/>
                    <a:pt x="6" y="25"/>
                    <a:pt x="13" y="25"/>
                  </a:cubicBezTo>
                  <a:cubicBezTo>
                    <a:pt x="81" y="25"/>
                    <a:pt x="81" y="25"/>
                    <a:pt x="81" y="25"/>
                  </a:cubicBezTo>
                  <a:cubicBezTo>
                    <a:pt x="88" y="25"/>
                    <a:pt x="94" y="19"/>
                    <a:pt x="94" y="12"/>
                  </a:cubicBezTo>
                  <a:cubicBezTo>
                    <a:pt x="94" y="6"/>
                    <a:pt x="88" y="0"/>
                    <a:pt x="8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2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257"/>
            <p:cNvSpPr/>
            <p:nvPr/>
          </p:nvSpPr>
          <p:spPr bwMode="auto">
            <a:xfrm>
              <a:off x="3219569" y="2495182"/>
              <a:ext cx="35827" cy="131845"/>
            </a:xfrm>
            <a:custGeom>
              <a:avLst/>
              <a:gdLst>
                <a:gd name="T0" fmla="*/ 13 w 25"/>
                <a:gd name="T1" fmla="*/ 0 h 92"/>
                <a:gd name="T2" fmla="*/ 0 w 25"/>
                <a:gd name="T3" fmla="*/ 13 h 92"/>
                <a:gd name="T4" fmla="*/ 0 w 25"/>
                <a:gd name="T5" fmla="*/ 79 h 92"/>
                <a:gd name="T6" fmla="*/ 13 w 25"/>
                <a:gd name="T7" fmla="*/ 92 h 92"/>
                <a:gd name="T8" fmla="*/ 25 w 25"/>
                <a:gd name="T9" fmla="*/ 79 h 92"/>
                <a:gd name="T10" fmla="*/ 25 w 25"/>
                <a:gd name="T11" fmla="*/ 13 h 92"/>
                <a:gd name="T12" fmla="*/ 13 w 25"/>
                <a:gd name="T13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92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6"/>
                    <a:pt x="6" y="92"/>
                    <a:pt x="13" y="92"/>
                  </a:cubicBezTo>
                  <a:cubicBezTo>
                    <a:pt x="20" y="92"/>
                    <a:pt x="25" y="86"/>
                    <a:pt x="25" y="79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20" y="0"/>
                    <a:pt x="13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258"/>
            <p:cNvSpPr/>
            <p:nvPr/>
          </p:nvSpPr>
          <p:spPr bwMode="auto">
            <a:xfrm>
              <a:off x="2846964" y="2229343"/>
              <a:ext cx="134711" cy="34394"/>
            </a:xfrm>
            <a:custGeom>
              <a:avLst/>
              <a:gdLst>
                <a:gd name="T0" fmla="*/ 13 w 94"/>
                <a:gd name="T1" fmla="*/ 24 h 24"/>
                <a:gd name="T2" fmla="*/ 81 w 94"/>
                <a:gd name="T3" fmla="*/ 24 h 24"/>
                <a:gd name="T4" fmla="*/ 94 w 94"/>
                <a:gd name="T5" fmla="*/ 12 h 24"/>
                <a:gd name="T6" fmla="*/ 81 w 94"/>
                <a:gd name="T7" fmla="*/ 0 h 24"/>
                <a:gd name="T8" fmla="*/ 13 w 94"/>
                <a:gd name="T9" fmla="*/ 0 h 24"/>
                <a:gd name="T10" fmla="*/ 0 w 94"/>
                <a:gd name="T11" fmla="*/ 12 h 24"/>
                <a:gd name="T12" fmla="*/ 13 w 94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24">
                  <a:moveTo>
                    <a:pt x="13" y="24"/>
                  </a:moveTo>
                  <a:cubicBezTo>
                    <a:pt x="81" y="24"/>
                    <a:pt x="81" y="24"/>
                    <a:pt x="81" y="24"/>
                  </a:cubicBezTo>
                  <a:cubicBezTo>
                    <a:pt x="88" y="24"/>
                    <a:pt x="94" y="19"/>
                    <a:pt x="94" y="12"/>
                  </a:cubicBezTo>
                  <a:cubicBezTo>
                    <a:pt x="94" y="5"/>
                    <a:pt x="88" y="0"/>
                    <a:pt x="8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4"/>
                    <a:pt x="13" y="24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259"/>
            <p:cNvSpPr/>
            <p:nvPr/>
          </p:nvSpPr>
          <p:spPr bwMode="auto">
            <a:xfrm>
              <a:off x="2924351" y="1961353"/>
              <a:ext cx="120380" cy="96018"/>
            </a:xfrm>
            <a:custGeom>
              <a:avLst/>
              <a:gdLst>
                <a:gd name="T0" fmla="*/ 7 w 84"/>
                <a:gd name="T1" fmla="*/ 22 h 67"/>
                <a:gd name="T2" fmla="*/ 62 w 84"/>
                <a:gd name="T3" fmla="*/ 63 h 67"/>
                <a:gd name="T4" fmla="*/ 79 w 84"/>
                <a:gd name="T5" fmla="*/ 60 h 67"/>
                <a:gd name="T6" fmla="*/ 77 w 84"/>
                <a:gd name="T7" fmla="*/ 43 h 67"/>
                <a:gd name="T8" fmla="*/ 22 w 84"/>
                <a:gd name="T9" fmla="*/ 3 h 67"/>
                <a:gd name="T10" fmla="*/ 15 w 84"/>
                <a:gd name="T11" fmla="*/ 0 h 67"/>
                <a:gd name="T12" fmla="*/ 5 w 84"/>
                <a:gd name="T13" fmla="*/ 5 h 67"/>
                <a:gd name="T14" fmla="*/ 7 w 84"/>
                <a:gd name="T15" fmla="*/ 2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67">
                  <a:moveTo>
                    <a:pt x="7" y="22"/>
                  </a:moveTo>
                  <a:cubicBezTo>
                    <a:pt x="62" y="63"/>
                    <a:pt x="62" y="63"/>
                    <a:pt x="62" y="63"/>
                  </a:cubicBezTo>
                  <a:cubicBezTo>
                    <a:pt x="67" y="67"/>
                    <a:pt x="75" y="66"/>
                    <a:pt x="79" y="60"/>
                  </a:cubicBezTo>
                  <a:cubicBezTo>
                    <a:pt x="84" y="55"/>
                    <a:pt x="83" y="47"/>
                    <a:pt x="77" y="4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1" y="0"/>
                    <a:pt x="7" y="2"/>
                    <a:pt x="5" y="5"/>
                  </a:cubicBezTo>
                  <a:cubicBezTo>
                    <a:pt x="0" y="10"/>
                    <a:pt x="1" y="18"/>
                    <a:pt x="7" y="22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260"/>
            <p:cNvSpPr/>
            <p:nvPr/>
          </p:nvSpPr>
          <p:spPr bwMode="auto">
            <a:xfrm>
              <a:off x="3473228" y="1961353"/>
              <a:ext cx="120380" cy="96018"/>
            </a:xfrm>
            <a:custGeom>
              <a:avLst/>
              <a:gdLst>
                <a:gd name="T0" fmla="*/ 22 w 84"/>
                <a:gd name="T1" fmla="*/ 63 h 67"/>
                <a:gd name="T2" fmla="*/ 77 w 84"/>
                <a:gd name="T3" fmla="*/ 22 h 67"/>
                <a:gd name="T4" fmla="*/ 79 w 84"/>
                <a:gd name="T5" fmla="*/ 5 h 67"/>
                <a:gd name="T6" fmla="*/ 69 w 84"/>
                <a:gd name="T7" fmla="*/ 0 h 67"/>
                <a:gd name="T8" fmla="*/ 62 w 84"/>
                <a:gd name="T9" fmla="*/ 3 h 67"/>
                <a:gd name="T10" fmla="*/ 7 w 84"/>
                <a:gd name="T11" fmla="*/ 43 h 67"/>
                <a:gd name="T12" fmla="*/ 5 w 84"/>
                <a:gd name="T13" fmla="*/ 60 h 67"/>
                <a:gd name="T14" fmla="*/ 22 w 84"/>
                <a:gd name="T15" fmla="*/ 6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67">
                  <a:moveTo>
                    <a:pt x="22" y="63"/>
                  </a:moveTo>
                  <a:cubicBezTo>
                    <a:pt x="77" y="22"/>
                    <a:pt x="77" y="22"/>
                    <a:pt x="77" y="22"/>
                  </a:cubicBezTo>
                  <a:cubicBezTo>
                    <a:pt x="83" y="18"/>
                    <a:pt x="84" y="10"/>
                    <a:pt x="79" y="5"/>
                  </a:cubicBezTo>
                  <a:cubicBezTo>
                    <a:pt x="77" y="2"/>
                    <a:pt x="73" y="0"/>
                    <a:pt x="69" y="0"/>
                  </a:cubicBezTo>
                  <a:cubicBezTo>
                    <a:pt x="67" y="0"/>
                    <a:pt x="64" y="1"/>
                    <a:pt x="62" y="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2" y="47"/>
                    <a:pt x="0" y="55"/>
                    <a:pt x="5" y="60"/>
                  </a:cubicBezTo>
                  <a:cubicBezTo>
                    <a:pt x="9" y="66"/>
                    <a:pt x="17" y="67"/>
                    <a:pt x="22" y="63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261"/>
            <p:cNvSpPr/>
            <p:nvPr/>
          </p:nvSpPr>
          <p:spPr bwMode="auto">
            <a:xfrm>
              <a:off x="2947281" y="2439291"/>
              <a:ext cx="110349" cy="104616"/>
            </a:xfrm>
            <a:custGeom>
              <a:avLst/>
              <a:gdLst>
                <a:gd name="T0" fmla="*/ 63 w 77"/>
                <a:gd name="T1" fmla="*/ 0 h 73"/>
                <a:gd name="T2" fmla="*/ 54 w 77"/>
                <a:gd name="T3" fmla="*/ 3 h 73"/>
                <a:gd name="T4" fmla="*/ 5 w 77"/>
                <a:gd name="T5" fmla="*/ 51 h 73"/>
                <a:gd name="T6" fmla="*/ 5 w 77"/>
                <a:gd name="T7" fmla="*/ 68 h 73"/>
                <a:gd name="T8" fmla="*/ 23 w 77"/>
                <a:gd name="T9" fmla="*/ 68 h 73"/>
                <a:gd name="T10" fmla="*/ 72 w 77"/>
                <a:gd name="T11" fmla="*/ 21 h 73"/>
                <a:gd name="T12" fmla="*/ 72 w 77"/>
                <a:gd name="T13" fmla="*/ 3 h 73"/>
                <a:gd name="T14" fmla="*/ 63 w 77"/>
                <a:gd name="T1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73">
                  <a:moveTo>
                    <a:pt x="63" y="0"/>
                  </a:moveTo>
                  <a:cubicBezTo>
                    <a:pt x="60" y="0"/>
                    <a:pt x="56" y="1"/>
                    <a:pt x="54" y="3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0" y="55"/>
                    <a:pt x="0" y="63"/>
                    <a:pt x="5" y="68"/>
                  </a:cubicBezTo>
                  <a:cubicBezTo>
                    <a:pt x="10" y="73"/>
                    <a:pt x="18" y="73"/>
                    <a:pt x="23" y="68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7" y="16"/>
                    <a:pt x="77" y="8"/>
                    <a:pt x="72" y="3"/>
                  </a:cubicBezTo>
                  <a:cubicBezTo>
                    <a:pt x="69" y="1"/>
                    <a:pt x="66" y="0"/>
                    <a:pt x="63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262"/>
            <p:cNvSpPr/>
            <p:nvPr/>
          </p:nvSpPr>
          <p:spPr bwMode="auto">
            <a:xfrm>
              <a:off x="3448865" y="2439291"/>
              <a:ext cx="110349" cy="104616"/>
            </a:xfrm>
            <a:custGeom>
              <a:avLst/>
              <a:gdLst>
                <a:gd name="T0" fmla="*/ 23 w 77"/>
                <a:gd name="T1" fmla="*/ 3 h 73"/>
                <a:gd name="T2" fmla="*/ 14 w 77"/>
                <a:gd name="T3" fmla="*/ 0 h 73"/>
                <a:gd name="T4" fmla="*/ 5 w 77"/>
                <a:gd name="T5" fmla="*/ 3 h 73"/>
                <a:gd name="T6" fmla="*/ 5 w 77"/>
                <a:gd name="T7" fmla="*/ 21 h 73"/>
                <a:gd name="T8" fmla="*/ 54 w 77"/>
                <a:gd name="T9" fmla="*/ 68 h 73"/>
                <a:gd name="T10" fmla="*/ 72 w 77"/>
                <a:gd name="T11" fmla="*/ 68 h 73"/>
                <a:gd name="T12" fmla="*/ 72 w 77"/>
                <a:gd name="T13" fmla="*/ 51 h 73"/>
                <a:gd name="T14" fmla="*/ 23 w 77"/>
                <a:gd name="T15" fmla="*/ 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73">
                  <a:moveTo>
                    <a:pt x="23" y="3"/>
                  </a:moveTo>
                  <a:cubicBezTo>
                    <a:pt x="21" y="1"/>
                    <a:pt x="17" y="0"/>
                    <a:pt x="14" y="0"/>
                  </a:cubicBezTo>
                  <a:cubicBezTo>
                    <a:pt x="11" y="0"/>
                    <a:pt x="8" y="1"/>
                    <a:pt x="5" y="3"/>
                  </a:cubicBezTo>
                  <a:cubicBezTo>
                    <a:pt x="0" y="8"/>
                    <a:pt x="0" y="16"/>
                    <a:pt x="5" y="21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9" y="73"/>
                    <a:pt x="67" y="73"/>
                    <a:pt x="72" y="68"/>
                  </a:cubicBezTo>
                  <a:cubicBezTo>
                    <a:pt x="77" y="63"/>
                    <a:pt x="77" y="55"/>
                    <a:pt x="72" y="51"/>
                  </a:cubicBezTo>
                  <a:lnTo>
                    <a:pt x="23" y="3"/>
                  </a:ln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cxnSp>
          <p:nvCxnSpPr>
            <p:cNvPr id="172" name="直接连接符 171"/>
            <p:cNvCxnSpPr/>
            <p:nvPr/>
          </p:nvCxnSpPr>
          <p:spPr>
            <a:xfrm flipV="1">
              <a:off x="3262563" y="-106040"/>
              <a:ext cx="0" cy="1961597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Freeform 273"/>
          <p:cNvSpPr/>
          <p:nvPr/>
        </p:nvSpPr>
        <p:spPr bwMode="auto">
          <a:xfrm>
            <a:off x="905722" y="2278079"/>
            <a:ext cx="502573" cy="728577"/>
          </a:xfrm>
          <a:custGeom>
            <a:avLst/>
            <a:gdLst>
              <a:gd name="T0" fmla="*/ 301 w 328"/>
              <a:gd name="T1" fmla="*/ 222 h 475"/>
              <a:gd name="T2" fmla="*/ 240 w 328"/>
              <a:gd name="T3" fmla="*/ 166 h 475"/>
              <a:gd name="T4" fmla="*/ 239 w 328"/>
              <a:gd name="T5" fmla="*/ 37 h 475"/>
              <a:gd name="T6" fmla="*/ 237 w 328"/>
              <a:gd name="T7" fmla="*/ 30 h 475"/>
              <a:gd name="T8" fmla="*/ 165 w 328"/>
              <a:gd name="T9" fmla="*/ 0 h 475"/>
              <a:gd name="T10" fmla="*/ 88 w 328"/>
              <a:gd name="T11" fmla="*/ 30 h 475"/>
              <a:gd name="T12" fmla="*/ 85 w 328"/>
              <a:gd name="T13" fmla="*/ 37 h 475"/>
              <a:gd name="T14" fmla="*/ 85 w 328"/>
              <a:gd name="T15" fmla="*/ 168 h 475"/>
              <a:gd name="T16" fmla="*/ 26 w 328"/>
              <a:gd name="T17" fmla="*/ 223 h 475"/>
              <a:gd name="T18" fmla="*/ 0 w 328"/>
              <a:gd name="T19" fmla="*/ 311 h 475"/>
              <a:gd name="T20" fmla="*/ 164 w 328"/>
              <a:gd name="T21" fmla="*/ 475 h 475"/>
              <a:gd name="T22" fmla="*/ 328 w 328"/>
              <a:gd name="T23" fmla="*/ 311 h 475"/>
              <a:gd name="T24" fmla="*/ 301 w 328"/>
              <a:gd name="T25" fmla="*/ 222 h 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8" h="475">
                <a:moveTo>
                  <a:pt x="301" y="222"/>
                </a:moveTo>
                <a:cubicBezTo>
                  <a:pt x="286" y="198"/>
                  <a:pt x="265" y="179"/>
                  <a:pt x="240" y="166"/>
                </a:cubicBezTo>
                <a:cubicBezTo>
                  <a:pt x="239" y="165"/>
                  <a:pt x="239" y="37"/>
                  <a:pt x="239" y="37"/>
                </a:cubicBezTo>
                <a:cubicBezTo>
                  <a:pt x="239" y="35"/>
                  <a:pt x="238" y="32"/>
                  <a:pt x="237" y="30"/>
                </a:cubicBezTo>
                <a:cubicBezTo>
                  <a:pt x="236" y="29"/>
                  <a:pt x="210" y="0"/>
                  <a:pt x="165" y="0"/>
                </a:cubicBezTo>
                <a:cubicBezTo>
                  <a:pt x="121" y="0"/>
                  <a:pt x="90" y="28"/>
                  <a:pt x="88" y="30"/>
                </a:cubicBezTo>
                <a:cubicBezTo>
                  <a:pt x="86" y="32"/>
                  <a:pt x="85" y="34"/>
                  <a:pt x="85" y="37"/>
                </a:cubicBezTo>
                <a:cubicBezTo>
                  <a:pt x="85" y="37"/>
                  <a:pt x="85" y="166"/>
                  <a:pt x="85" y="168"/>
                </a:cubicBezTo>
                <a:cubicBezTo>
                  <a:pt x="61" y="181"/>
                  <a:pt x="40" y="200"/>
                  <a:pt x="26" y="223"/>
                </a:cubicBezTo>
                <a:cubicBezTo>
                  <a:pt x="9" y="250"/>
                  <a:pt x="0" y="280"/>
                  <a:pt x="0" y="311"/>
                </a:cubicBezTo>
                <a:cubicBezTo>
                  <a:pt x="0" y="402"/>
                  <a:pt x="73" y="475"/>
                  <a:pt x="164" y="475"/>
                </a:cubicBezTo>
                <a:cubicBezTo>
                  <a:pt x="254" y="475"/>
                  <a:pt x="328" y="402"/>
                  <a:pt x="328" y="311"/>
                </a:cubicBezTo>
                <a:cubicBezTo>
                  <a:pt x="328" y="279"/>
                  <a:pt x="318" y="249"/>
                  <a:pt x="301" y="222"/>
                </a:cubicBezTo>
                <a:close/>
              </a:path>
            </a:pathLst>
          </a:custGeom>
          <a:solidFill>
            <a:srgbClr val="C09C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245" name="组合 2244"/>
          <p:cNvGrpSpPr/>
          <p:nvPr/>
        </p:nvGrpSpPr>
        <p:grpSpPr>
          <a:xfrm>
            <a:off x="712660" y="-157813"/>
            <a:ext cx="877971" cy="3342973"/>
            <a:chOff x="712660" y="-157813"/>
            <a:chExt cx="877971" cy="3342973"/>
          </a:xfrm>
        </p:grpSpPr>
        <p:grpSp>
          <p:nvGrpSpPr>
            <p:cNvPr id="2241" name="组合 2240"/>
            <p:cNvGrpSpPr/>
            <p:nvPr/>
          </p:nvGrpSpPr>
          <p:grpSpPr>
            <a:xfrm>
              <a:off x="712660" y="2278078"/>
              <a:ext cx="877971" cy="907082"/>
              <a:chOff x="712660" y="2278078"/>
              <a:chExt cx="877971" cy="907082"/>
            </a:xfrm>
          </p:grpSpPr>
          <p:sp>
            <p:nvSpPr>
              <p:cNvPr id="59" name="Freeform 274"/>
              <p:cNvSpPr>
                <a:spLocks noEditPoints="1"/>
              </p:cNvSpPr>
              <p:nvPr/>
            </p:nvSpPr>
            <p:spPr bwMode="auto">
              <a:xfrm>
                <a:off x="904189" y="2278078"/>
                <a:ext cx="502573" cy="728577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275"/>
              <p:cNvSpPr/>
              <p:nvPr/>
            </p:nvSpPr>
            <p:spPr bwMode="auto">
              <a:xfrm>
                <a:off x="1446601" y="2776820"/>
                <a:ext cx="144030" cy="38306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276"/>
              <p:cNvSpPr/>
              <p:nvPr/>
            </p:nvSpPr>
            <p:spPr bwMode="auto">
              <a:xfrm>
                <a:off x="1111041" y="3044195"/>
                <a:ext cx="38306" cy="140965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277"/>
              <p:cNvSpPr/>
              <p:nvPr/>
            </p:nvSpPr>
            <p:spPr bwMode="auto">
              <a:xfrm>
                <a:off x="712660" y="2759966"/>
                <a:ext cx="144030" cy="36774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278"/>
              <p:cNvSpPr/>
              <p:nvPr/>
            </p:nvSpPr>
            <p:spPr bwMode="auto">
              <a:xfrm>
                <a:off x="795401" y="2472672"/>
                <a:ext cx="128708" cy="102660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279"/>
              <p:cNvSpPr/>
              <p:nvPr/>
            </p:nvSpPr>
            <p:spPr bwMode="auto">
              <a:xfrm>
                <a:off x="1382247" y="2472672"/>
                <a:ext cx="128708" cy="102660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280"/>
              <p:cNvSpPr/>
              <p:nvPr/>
            </p:nvSpPr>
            <p:spPr bwMode="auto">
              <a:xfrm>
                <a:off x="819916" y="2983672"/>
                <a:ext cx="117982" cy="112619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281"/>
              <p:cNvSpPr/>
              <p:nvPr/>
            </p:nvSpPr>
            <p:spPr bwMode="auto">
              <a:xfrm>
                <a:off x="1356199" y="2983672"/>
                <a:ext cx="117982" cy="112619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68" name="直接连接符 67"/>
            <p:cNvCxnSpPr/>
            <p:nvPr/>
          </p:nvCxnSpPr>
          <p:spPr>
            <a:xfrm flipV="1">
              <a:off x="1149876" y="-157813"/>
              <a:ext cx="7131" cy="2489501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/>
          <p:cNvSpPr txBox="1"/>
          <p:nvPr/>
        </p:nvSpPr>
        <p:spPr>
          <a:xfrm flipH="1">
            <a:off x="4554855" y="2626995"/>
            <a:ext cx="652272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800" b="1" dirty="0">
                <a:gradFill>
                  <a:gsLst>
                    <a:gs pos="100000">
                      <a:srgbClr val="F57882"/>
                    </a:gs>
                    <a:gs pos="0">
                      <a:srgbClr val="365B7C"/>
                    </a:gs>
                  </a:gsLst>
                  <a:lin ang="2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Thank You</a:t>
            </a:r>
            <a:endParaRPr lang="en-US" altLang="zh-CN" sz="8800" b="1" dirty="0">
              <a:gradFill>
                <a:gsLst>
                  <a:gs pos="100000">
                    <a:srgbClr val="F57882"/>
                  </a:gs>
                  <a:gs pos="0">
                    <a:srgbClr val="365B7C"/>
                  </a:gs>
                </a:gsLst>
                <a:lin ang="2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549157" y="-975631"/>
            <a:ext cx="583096" cy="838080"/>
          </a:xfrm>
          <a:prstGeom prst="rect">
            <a:avLst/>
          </a:prstGeom>
          <a:solidFill>
            <a:srgbClr val="365B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1132253" y="-975631"/>
            <a:ext cx="583096" cy="838080"/>
          </a:xfrm>
          <a:prstGeom prst="rect">
            <a:avLst/>
          </a:prstGeom>
          <a:solidFill>
            <a:srgbClr val="9664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1715349" y="-975631"/>
            <a:ext cx="583096" cy="838080"/>
          </a:xfrm>
          <a:prstGeom prst="rect">
            <a:avLst/>
          </a:prstGeom>
          <a:solidFill>
            <a:srgbClr val="D06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2298446" y="-975631"/>
            <a:ext cx="583096" cy="838080"/>
          </a:xfrm>
          <a:prstGeom prst="rect">
            <a:avLst/>
          </a:prstGeom>
          <a:solidFill>
            <a:srgbClr val="F779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2881542" y="-975631"/>
            <a:ext cx="583096" cy="838080"/>
          </a:xfrm>
          <a:prstGeom prst="rect">
            <a:avLst/>
          </a:prstGeom>
          <a:solidFill>
            <a:srgbClr val="F8AD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e7d195523061f1c0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</a:t>
            </a:r>
            <a:endParaRPr lang="zh-CN" altLang="en-US" sz="100"/>
          </a:p>
        </p:txBody>
      </p:sp>
      <p:sp>
        <p:nvSpPr>
          <p:cNvPr id="102" name="Freeform 157"/>
          <p:cNvSpPr>
            <a:spLocks noEditPoints="1"/>
          </p:cNvSpPr>
          <p:nvPr/>
        </p:nvSpPr>
        <p:spPr bwMode="auto">
          <a:xfrm>
            <a:off x="2097041" y="1950785"/>
            <a:ext cx="168275" cy="187325"/>
          </a:xfrm>
          <a:custGeom>
            <a:avLst/>
            <a:gdLst>
              <a:gd name="T0" fmla="*/ 6 w 60"/>
              <a:gd name="T1" fmla="*/ 52 h 67"/>
              <a:gd name="T2" fmla="*/ 0 w 60"/>
              <a:gd name="T3" fmla="*/ 6 h 67"/>
              <a:gd name="T4" fmla="*/ 42 w 60"/>
              <a:gd name="T5" fmla="*/ 0 h 67"/>
              <a:gd name="T6" fmla="*/ 43 w 60"/>
              <a:gd name="T7" fmla="*/ 8 h 67"/>
              <a:gd name="T8" fmla="*/ 42 w 60"/>
              <a:gd name="T9" fmla="*/ 9 h 67"/>
              <a:gd name="T10" fmla="*/ 41 w 60"/>
              <a:gd name="T11" fmla="*/ 3 h 67"/>
              <a:gd name="T12" fmla="*/ 6 w 60"/>
              <a:gd name="T13" fmla="*/ 1 h 67"/>
              <a:gd name="T14" fmla="*/ 42 w 60"/>
              <a:gd name="T15" fmla="*/ 10 h 67"/>
              <a:gd name="T16" fmla="*/ 43 w 60"/>
              <a:gd name="T17" fmla="*/ 12 h 67"/>
              <a:gd name="T18" fmla="*/ 22 w 60"/>
              <a:gd name="T19" fmla="*/ 13 h 67"/>
              <a:gd name="T20" fmla="*/ 15 w 60"/>
              <a:gd name="T21" fmla="*/ 51 h 67"/>
              <a:gd name="T22" fmla="*/ 58 w 60"/>
              <a:gd name="T23" fmla="*/ 67 h 67"/>
              <a:gd name="T24" fmla="*/ 16 w 60"/>
              <a:gd name="T25" fmla="*/ 61 h 67"/>
              <a:gd name="T26" fmla="*/ 22 w 60"/>
              <a:gd name="T27" fmla="*/ 14 h 67"/>
              <a:gd name="T28" fmla="*/ 60 w 60"/>
              <a:gd name="T29" fmla="*/ 16 h 67"/>
              <a:gd name="T30" fmla="*/ 59 w 60"/>
              <a:gd name="T31" fmla="*/ 24 h 67"/>
              <a:gd name="T32" fmla="*/ 57 w 60"/>
              <a:gd name="T33" fmla="*/ 23 h 67"/>
              <a:gd name="T34" fmla="*/ 56 w 60"/>
              <a:gd name="T35" fmla="*/ 16 h 67"/>
              <a:gd name="T36" fmla="*/ 22 w 60"/>
              <a:gd name="T37" fmla="*/ 25 h 67"/>
              <a:gd name="T38" fmla="*/ 60 w 60"/>
              <a:gd name="T39" fmla="*/ 27 h 67"/>
              <a:gd name="T40" fmla="*/ 58 w 60"/>
              <a:gd name="T41" fmla="*/ 67 h 67"/>
              <a:gd name="T42" fmla="*/ 23 w 60"/>
              <a:gd name="T43" fmla="*/ 18 h 67"/>
              <a:gd name="T44" fmla="*/ 22 w 60"/>
              <a:gd name="T45" fmla="*/ 17 h 67"/>
              <a:gd name="T46" fmla="*/ 55 w 60"/>
              <a:gd name="T47" fmla="*/ 16 h 67"/>
              <a:gd name="T48" fmla="*/ 56 w 60"/>
              <a:gd name="T49" fmla="*/ 17 h 67"/>
              <a:gd name="T50" fmla="*/ 55 w 60"/>
              <a:gd name="T51" fmla="*/ 20 h 67"/>
              <a:gd name="T52" fmla="*/ 22 w 60"/>
              <a:gd name="T53" fmla="*/ 19 h 67"/>
              <a:gd name="T54" fmla="*/ 23 w 60"/>
              <a:gd name="T55" fmla="*/ 18 h 67"/>
              <a:gd name="T56" fmla="*/ 56 w 60"/>
              <a:gd name="T57" fmla="*/ 19 h 67"/>
              <a:gd name="T58" fmla="*/ 55 w 60"/>
              <a:gd name="T59" fmla="*/ 20 h 67"/>
              <a:gd name="T60" fmla="*/ 23 w 60"/>
              <a:gd name="T61" fmla="*/ 22 h 67"/>
              <a:gd name="T62" fmla="*/ 22 w 60"/>
              <a:gd name="T63" fmla="*/ 21 h 67"/>
              <a:gd name="T64" fmla="*/ 55 w 60"/>
              <a:gd name="T65" fmla="*/ 21 h 67"/>
              <a:gd name="T66" fmla="*/ 56 w 60"/>
              <a:gd name="T67" fmla="*/ 22 h 67"/>
              <a:gd name="T68" fmla="*/ 55 w 60"/>
              <a:gd name="T69" fmla="*/ 25 h 67"/>
              <a:gd name="T70" fmla="*/ 22 w 60"/>
              <a:gd name="T71" fmla="*/ 24 h 67"/>
              <a:gd name="T72" fmla="*/ 23 w 60"/>
              <a:gd name="T73" fmla="*/ 23 h 67"/>
              <a:gd name="T74" fmla="*/ 56 w 60"/>
              <a:gd name="T75" fmla="*/ 24 h 67"/>
              <a:gd name="T76" fmla="*/ 55 w 60"/>
              <a:gd name="T77" fmla="*/ 25 h 67"/>
              <a:gd name="T78" fmla="*/ 7 w 60"/>
              <a:gd name="T79" fmla="*/ 3 h 67"/>
              <a:gd name="T80" fmla="*/ 6 w 60"/>
              <a:gd name="T81" fmla="*/ 2 h 67"/>
              <a:gd name="T82" fmla="*/ 39 w 60"/>
              <a:gd name="T83" fmla="*/ 2 h 67"/>
              <a:gd name="T84" fmla="*/ 40 w 60"/>
              <a:gd name="T85" fmla="*/ 2 h 67"/>
              <a:gd name="T86" fmla="*/ 39 w 60"/>
              <a:gd name="T87" fmla="*/ 5 h 67"/>
              <a:gd name="T88" fmla="*/ 6 w 60"/>
              <a:gd name="T89" fmla="*/ 5 h 67"/>
              <a:gd name="T90" fmla="*/ 7 w 60"/>
              <a:gd name="T91" fmla="*/ 4 h 67"/>
              <a:gd name="T92" fmla="*/ 40 w 60"/>
              <a:gd name="T93" fmla="*/ 5 h 67"/>
              <a:gd name="T94" fmla="*/ 39 w 60"/>
              <a:gd name="T95" fmla="*/ 5 h 67"/>
              <a:gd name="T96" fmla="*/ 7 w 60"/>
              <a:gd name="T97" fmla="*/ 8 h 67"/>
              <a:gd name="T98" fmla="*/ 6 w 60"/>
              <a:gd name="T99" fmla="*/ 7 h 67"/>
              <a:gd name="T100" fmla="*/ 39 w 60"/>
              <a:gd name="T101" fmla="*/ 6 h 67"/>
              <a:gd name="T102" fmla="*/ 40 w 60"/>
              <a:gd name="T103" fmla="*/ 7 h 67"/>
              <a:gd name="T104" fmla="*/ 39 w 60"/>
              <a:gd name="T105" fmla="*/ 10 h 67"/>
              <a:gd name="T106" fmla="*/ 6 w 60"/>
              <a:gd name="T107" fmla="*/ 9 h 67"/>
              <a:gd name="T108" fmla="*/ 7 w 60"/>
              <a:gd name="T109" fmla="*/ 8 h 67"/>
              <a:gd name="T110" fmla="*/ 40 w 60"/>
              <a:gd name="T111" fmla="*/ 9 h 67"/>
              <a:gd name="T112" fmla="*/ 39 w 60"/>
              <a:gd name="T113" fmla="*/ 1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0" h="67">
                <a:moveTo>
                  <a:pt x="14" y="52"/>
                </a:moveTo>
                <a:cubicBezTo>
                  <a:pt x="6" y="52"/>
                  <a:pt x="6" y="52"/>
                  <a:pt x="6" y="52"/>
                </a:cubicBezTo>
                <a:cubicBezTo>
                  <a:pt x="3" y="52"/>
                  <a:pt x="0" y="49"/>
                  <a:pt x="0" y="46"/>
                </a:cubicBezTo>
                <a:cubicBezTo>
                  <a:pt x="0" y="32"/>
                  <a:pt x="0" y="19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8" y="0"/>
                  <a:pt x="30" y="0"/>
                  <a:pt x="42" y="0"/>
                </a:cubicBezTo>
                <a:cubicBezTo>
                  <a:pt x="43" y="0"/>
                  <a:pt x="43" y="0"/>
                  <a:pt x="43" y="1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3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1" y="8"/>
                  <a:pt x="41" y="8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2"/>
                  <a:pt x="41" y="1"/>
                  <a:pt x="40" y="1"/>
                </a:cubicBezTo>
                <a:cubicBezTo>
                  <a:pt x="6" y="1"/>
                  <a:pt x="6" y="1"/>
                  <a:pt x="6" y="1"/>
                </a:cubicBezTo>
                <a:cubicBezTo>
                  <a:pt x="0" y="1"/>
                  <a:pt x="0" y="10"/>
                  <a:pt x="6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11"/>
                  <a:pt x="43" y="11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3"/>
                  <a:pt x="43" y="13"/>
                  <a:pt x="4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18" y="13"/>
                  <a:pt x="15" y="16"/>
                  <a:pt x="15" y="20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2"/>
                  <a:pt x="14" y="52"/>
                </a:cubicBezTo>
                <a:close/>
                <a:moveTo>
                  <a:pt x="58" y="67"/>
                </a:moveTo>
                <a:cubicBezTo>
                  <a:pt x="22" y="67"/>
                  <a:pt x="22" y="67"/>
                  <a:pt x="22" y="67"/>
                </a:cubicBezTo>
                <a:cubicBezTo>
                  <a:pt x="19" y="67"/>
                  <a:pt x="16" y="64"/>
                  <a:pt x="16" y="61"/>
                </a:cubicBezTo>
                <a:cubicBezTo>
                  <a:pt x="16" y="47"/>
                  <a:pt x="16" y="34"/>
                  <a:pt x="16" y="20"/>
                </a:cubicBezTo>
                <a:cubicBezTo>
                  <a:pt x="16" y="17"/>
                  <a:pt x="19" y="14"/>
                  <a:pt x="22" y="14"/>
                </a:cubicBezTo>
                <a:cubicBezTo>
                  <a:pt x="35" y="14"/>
                  <a:pt x="46" y="14"/>
                  <a:pt x="58" y="14"/>
                </a:cubicBezTo>
                <a:cubicBezTo>
                  <a:pt x="59" y="14"/>
                  <a:pt x="60" y="15"/>
                  <a:pt x="60" y="16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3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8" y="24"/>
                  <a:pt x="57" y="23"/>
                  <a:pt x="57" y="23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6"/>
                  <a:pt x="57" y="16"/>
                  <a:pt x="56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6" y="16"/>
                  <a:pt x="16" y="25"/>
                  <a:pt x="22" y="25"/>
                </a:cubicBezTo>
                <a:cubicBezTo>
                  <a:pt x="58" y="25"/>
                  <a:pt x="58" y="25"/>
                  <a:pt x="58" y="25"/>
                </a:cubicBezTo>
                <a:cubicBezTo>
                  <a:pt x="59" y="25"/>
                  <a:pt x="60" y="26"/>
                  <a:pt x="60" y="27"/>
                </a:cubicBezTo>
                <a:cubicBezTo>
                  <a:pt x="60" y="39"/>
                  <a:pt x="60" y="52"/>
                  <a:pt x="60" y="65"/>
                </a:cubicBezTo>
                <a:cubicBezTo>
                  <a:pt x="60" y="66"/>
                  <a:pt x="59" y="67"/>
                  <a:pt x="58" y="67"/>
                </a:cubicBezTo>
                <a:close/>
                <a:moveTo>
                  <a:pt x="55" y="18"/>
                </a:move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6"/>
                  <a:pt x="23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6" y="16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8"/>
                  <a:pt x="55" y="18"/>
                </a:cubicBezTo>
                <a:close/>
                <a:moveTo>
                  <a:pt x="55" y="20"/>
                </a:moveTo>
                <a:cubicBezTo>
                  <a:pt x="23" y="20"/>
                  <a:pt x="23" y="20"/>
                  <a:pt x="23" y="20"/>
                </a:cubicBezTo>
                <a:cubicBezTo>
                  <a:pt x="22" y="20"/>
                  <a:pt x="22" y="20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8"/>
                  <a:pt x="23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6" y="18"/>
                  <a:pt x="56" y="19"/>
                  <a:pt x="56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20"/>
                  <a:pt x="56" y="20"/>
                  <a:pt x="55" y="20"/>
                </a:cubicBezTo>
                <a:close/>
                <a:moveTo>
                  <a:pt x="55" y="22"/>
                </a:move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3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5" y="22"/>
                </a:cubicBezTo>
                <a:close/>
                <a:moveTo>
                  <a:pt x="55" y="25"/>
                </a:moveTo>
                <a:cubicBezTo>
                  <a:pt x="23" y="25"/>
                  <a:pt x="23" y="25"/>
                  <a:pt x="23" y="25"/>
                </a:cubicBezTo>
                <a:cubicBezTo>
                  <a:pt x="22" y="25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3"/>
                  <a:pt x="22" y="23"/>
                  <a:pt x="23" y="23"/>
                </a:cubicBezTo>
                <a:cubicBezTo>
                  <a:pt x="55" y="23"/>
                  <a:pt x="55" y="23"/>
                  <a:pt x="55" y="23"/>
                </a:cubicBezTo>
                <a:cubicBezTo>
                  <a:pt x="56" y="23"/>
                  <a:pt x="56" y="23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5"/>
                  <a:pt x="55" y="25"/>
                </a:cubicBezTo>
                <a:close/>
                <a:moveTo>
                  <a:pt x="39" y="3"/>
                </a:move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7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3"/>
                  <a:pt x="40" y="3"/>
                  <a:pt x="39" y="3"/>
                </a:cubicBezTo>
                <a:close/>
                <a:moveTo>
                  <a:pt x="39" y="5"/>
                </a:moveTo>
                <a:cubicBezTo>
                  <a:pt x="7" y="5"/>
                  <a:pt x="7" y="5"/>
                  <a:pt x="7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4"/>
                  <a:pt x="6" y="4"/>
                  <a:pt x="7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39" y="5"/>
                </a:cubicBezTo>
                <a:close/>
                <a:moveTo>
                  <a:pt x="39" y="8"/>
                </a:moveTo>
                <a:cubicBezTo>
                  <a:pt x="7" y="8"/>
                  <a:pt x="7" y="8"/>
                  <a:pt x="7" y="8"/>
                </a:cubicBezTo>
                <a:cubicBezTo>
                  <a:pt x="6" y="8"/>
                  <a:pt x="6" y="7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6"/>
                  <a:pt x="6" y="6"/>
                  <a:pt x="7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40" y="6"/>
                  <a:pt x="40" y="6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8"/>
                  <a:pt x="39" y="8"/>
                </a:cubicBezTo>
                <a:close/>
                <a:moveTo>
                  <a:pt x="39" y="10"/>
                </a:moveTo>
                <a:cubicBezTo>
                  <a:pt x="7" y="10"/>
                  <a:pt x="7" y="10"/>
                  <a:pt x="7" y="10"/>
                </a:cubicBezTo>
                <a:cubicBezTo>
                  <a:pt x="6" y="10"/>
                  <a:pt x="6" y="10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8"/>
                  <a:pt x="7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40" y="8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10"/>
                  <a:pt x="40" y="10"/>
                  <a:pt x="3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49275" y="1351915"/>
            <a:ext cx="7067550" cy="711835"/>
          </a:xfrm>
          <a:prstGeom prst="rect">
            <a:avLst/>
          </a:prstGeom>
        </p:spPr>
        <p:txBody>
          <a:bodyPr wrap="square">
            <a:spAutoFit/>
          </a:bodyPr>
          <a:p>
            <a:pPr lvl="0" indent="0" algn="l" fontAlgn="auto">
              <a:lnSpc>
                <a:spcPts val="4840"/>
              </a:lnSpc>
              <a:buFont typeface="Wingdings" panose="05000000000000000000" charset="0"/>
              <a:buNone/>
            </a:pPr>
            <a:r>
              <a:rPr lang="en-US" sz="3600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IALA R0108</a:t>
            </a:r>
            <a:endParaRPr lang="en-US" sz="3600" dirty="0">
              <a:solidFill>
                <a:srgbClr val="0000FF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5775" y="2116455"/>
            <a:ext cx="6113145" cy="3194685"/>
          </a:xfrm>
          <a:prstGeom prst="rect">
            <a:avLst/>
          </a:prstGeom>
        </p:spPr>
        <p:txBody>
          <a:bodyPr wrap="square">
            <a:spAutoFit/>
          </a:bodyPr>
          <a:p>
            <a:pPr marL="571500" lvl="0" indent="-571500" algn="l" fontAlgn="auto">
              <a:lnSpc>
                <a:spcPts val="4840"/>
              </a:lnSpc>
              <a:buFont typeface="Wingdings" panose="05000000000000000000" charset="0"/>
              <a:buChar char="Ø"/>
            </a:pPr>
            <a:r>
              <a:rPr lang="en-US" altLang="zh-CN" sz="3600" dirty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M</a:t>
            </a:r>
            <a:r>
              <a:rPr lang="zh-CN" sz="3600" dirty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ainly specifies the colour used in the visual AtoN, which </a:t>
            </a:r>
            <a:r>
              <a:rPr lang="zh-CN" sz="3600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does n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o</a:t>
            </a:r>
            <a:r>
              <a:rPr lang="zh-CN" sz="3600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t include </a:t>
            </a:r>
            <a:r>
              <a:rPr lang="zh-CN" sz="3600" dirty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the surface colour </a:t>
            </a:r>
            <a:r>
              <a:rPr lang="zh-CN" sz="3600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measurement method</a:t>
            </a:r>
            <a:r>
              <a:rPr lang="en-US" altLang="zh-CN" sz="3600" dirty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.</a:t>
            </a:r>
            <a:endParaRPr lang="en-US" altLang="zh-CN" sz="3600" dirty="0">
              <a:solidFill>
                <a:srgbClr val="0000FF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39" name="Text Box 42"/>
          <p:cNvSpPr txBox="1">
            <a:spLocks noChangeArrowheads="1"/>
          </p:cNvSpPr>
          <p:nvPr/>
        </p:nvSpPr>
        <p:spPr bwMode="auto">
          <a:xfrm>
            <a:off x="952679" y="367773"/>
            <a:ext cx="24765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sz="3200" b="1" dirty="0">
                <a:solidFill>
                  <a:srgbClr val="C09CC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Backgound</a:t>
            </a:r>
            <a:endParaRPr lang="en-US" sz="3200" b="1" dirty="0">
              <a:solidFill>
                <a:srgbClr val="C09CC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282575" y="-9525"/>
            <a:ext cx="633095" cy="1021080"/>
            <a:chOff x="1775252" y="2062276"/>
            <a:chExt cx="1045160" cy="1781528"/>
          </a:xfrm>
        </p:grpSpPr>
        <p:grpSp>
          <p:nvGrpSpPr>
            <p:cNvPr id="42" name="组合 41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44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C09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5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6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7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8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9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0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1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2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</p:grpSp>
        <p:cxnSp>
          <p:nvCxnSpPr>
            <p:cNvPr id="43" name="直接连接符 42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4" name="对象 3"/>
          <p:cNvGraphicFramePr/>
          <p:nvPr/>
        </p:nvGraphicFramePr>
        <p:xfrm>
          <a:off x="6492240" y="1449070"/>
          <a:ext cx="5718810" cy="46247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7267575" imgH="5419725" progId="Paint.Picture">
                  <p:embed/>
                </p:oleObj>
              </mc:Choice>
              <mc:Fallback>
                <p:oleObj name="" r:id="rId1" imgW="7267575" imgH="5419725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492240" y="1449070"/>
                        <a:ext cx="5718810" cy="46247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549157" y="-975631"/>
            <a:ext cx="583096" cy="838080"/>
          </a:xfrm>
          <a:prstGeom prst="rect">
            <a:avLst/>
          </a:prstGeom>
          <a:solidFill>
            <a:srgbClr val="365B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1132253" y="-975631"/>
            <a:ext cx="583096" cy="838080"/>
          </a:xfrm>
          <a:prstGeom prst="rect">
            <a:avLst/>
          </a:prstGeom>
          <a:solidFill>
            <a:srgbClr val="9664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1715349" y="-975631"/>
            <a:ext cx="583096" cy="838080"/>
          </a:xfrm>
          <a:prstGeom prst="rect">
            <a:avLst/>
          </a:prstGeom>
          <a:solidFill>
            <a:srgbClr val="D06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2298446" y="-975631"/>
            <a:ext cx="583096" cy="838080"/>
          </a:xfrm>
          <a:prstGeom prst="rect">
            <a:avLst/>
          </a:prstGeom>
          <a:solidFill>
            <a:srgbClr val="F779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2881542" y="-975631"/>
            <a:ext cx="583096" cy="838080"/>
          </a:xfrm>
          <a:prstGeom prst="rect">
            <a:avLst/>
          </a:prstGeom>
          <a:solidFill>
            <a:srgbClr val="F8AD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e7d195523061f1c0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</a:t>
            </a:r>
            <a:endParaRPr lang="zh-CN" altLang="en-US" sz="100"/>
          </a:p>
        </p:txBody>
      </p:sp>
      <p:sp>
        <p:nvSpPr>
          <p:cNvPr id="102" name="Freeform 157"/>
          <p:cNvSpPr>
            <a:spLocks noEditPoints="1"/>
          </p:cNvSpPr>
          <p:nvPr/>
        </p:nvSpPr>
        <p:spPr bwMode="auto">
          <a:xfrm>
            <a:off x="2097041" y="1950785"/>
            <a:ext cx="168275" cy="187325"/>
          </a:xfrm>
          <a:custGeom>
            <a:avLst/>
            <a:gdLst>
              <a:gd name="T0" fmla="*/ 6 w 60"/>
              <a:gd name="T1" fmla="*/ 52 h 67"/>
              <a:gd name="T2" fmla="*/ 0 w 60"/>
              <a:gd name="T3" fmla="*/ 6 h 67"/>
              <a:gd name="T4" fmla="*/ 42 w 60"/>
              <a:gd name="T5" fmla="*/ 0 h 67"/>
              <a:gd name="T6" fmla="*/ 43 w 60"/>
              <a:gd name="T7" fmla="*/ 8 h 67"/>
              <a:gd name="T8" fmla="*/ 42 w 60"/>
              <a:gd name="T9" fmla="*/ 9 h 67"/>
              <a:gd name="T10" fmla="*/ 41 w 60"/>
              <a:gd name="T11" fmla="*/ 3 h 67"/>
              <a:gd name="T12" fmla="*/ 6 w 60"/>
              <a:gd name="T13" fmla="*/ 1 h 67"/>
              <a:gd name="T14" fmla="*/ 42 w 60"/>
              <a:gd name="T15" fmla="*/ 10 h 67"/>
              <a:gd name="T16" fmla="*/ 43 w 60"/>
              <a:gd name="T17" fmla="*/ 12 h 67"/>
              <a:gd name="T18" fmla="*/ 22 w 60"/>
              <a:gd name="T19" fmla="*/ 13 h 67"/>
              <a:gd name="T20" fmla="*/ 15 w 60"/>
              <a:gd name="T21" fmla="*/ 51 h 67"/>
              <a:gd name="T22" fmla="*/ 58 w 60"/>
              <a:gd name="T23" fmla="*/ 67 h 67"/>
              <a:gd name="T24" fmla="*/ 16 w 60"/>
              <a:gd name="T25" fmla="*/ 61 h 67"/>
              <a:gd name="T26" fmla="*/ 22 w 60"/>
              <a:gd name="T27" fmla="*/ 14 h 67"/>
              <a:gd name="T28" fmla="*/ 60 w 60"/>
              <a:gd name="T29" fmla="*/ 16 h 67"/>
              <a:gd name="T30" fmla="*/ 59 w 60"/>
              <a:gd name="T31" fmla="*/ 24 h 67"/>
              <a:gd name="T32" fmla="*/ 57 w 60"/>
              <a:gd name="T33" fmla="*/ 23 h 67"/>
              <a:gd name="T34" fmla="*/ 56 w 60"/>
              <a:gd name="T35" fmla="*/ 16 h 67"/>
              <a:gd name="T36" fmla="*/ 22 w 60"/>
              <a:gd name="T37" fmla="*/ 25 h 67"/>
              <a:gd name="T38" fmla="*/ 60 w 60"/>
              <a:gd name="T39" fmla="*/ 27 h 67"/>
              <a:gd name="T40" fmla="*/ 58 w 60"/>
              <a:gd name="T41" fmla="*/ 67 h 67"/>
              <a:gd name="T42" fmla="*/ 23 w 60"/>
              <a:gd name="T43" fmla="*/ 18 h 67"/>
              <a:gd name="T44" fmla="*/ 22 w 60"/>
              <a:gd name="T45" fmla="*/ 17 h 67"/>
              <a:gd name="T46" fmla="*/ 55 w 60"/>
              <a:gd name="T47" fmla="*/ 16 h 67"/>
              <a:gd name="T48" fmla="*/ 56 w 60"/>
              <a:gd name="T49" fmla="*/ 17 h 67"/>
              <a:gd name="T50" fmla="*/ 55 w 60"/>
              <a:gd name="T51" fmla="*/ 20 h 67"/>
              <a:gd name="T52" fmla="*/ 22 w 60"/>
              <a:gd name="T53" fmla="*/ 19 h 67"/>
              <a:gd name="T54" fmla="*/ 23 w 60"/>
              <a:gd name="T55" fmla="*/ 18 h 67"/>
              <a:gd name="T56" fmla="*/ 56 w 60"/>
              <a:gd name="T57" fmla="*/ 19 h 67"/>
              <a:gd name="T58" fmla="*/ 55 w 60"/>
              <a:gd name="T59" fmla="*/ 20 h 67"/>
              <a:gd name="T60" fmla="*/ 23 w 60"/>
              <a:gd name="T61" fmla="*/ 22 h 67"/>
              <a:gd name="T62" fmla="*/ 22 w 60"/>
              <a:gd name="T63" fmla="*/ 21 h 67"/>
              <a:gd name="T64" fmla="*/ 55 w 60"/>
              <a:gd name="T65" fmla="*/ 21 h 67"/>
              <a:gd name="T66" fmla="*/ 56 w 60"/>
              <a:gd name="T67" fmla="*/ 22 h 67"/>
              <a:gd name="T68" fmla="*/ 55 w 60"/>
              <a:gd name="T69" fmla="*/ 25 h 67"/>
              <a:gd name="T70" fmla="*/ 22 w 60"/>
              <a:gd name="T71" fmla="*/ 24 h 67"/>
              <a:gd name="T72" fmla="*/ 23 w 60"/>
              <a:gd name="T73" fmla="*/ 23 h 67"/>
              <a:gd name="T74" fmla="*/ 56 w 60"/>
              <a:gd name="T75" fmla="*/ 24 h 67"/>
              <a:gd name="T76" fmla="*/ 55 w 60"/>
              <a:gd name="T77" fmla="*/ 25 h 67"/>
              <a:gd name="T78" fmla="*/ 7 w 60"/>
              <a:gd name="T79" fmla="*/ 3 h 67"/>
              <a:gd name="T80" fmla="*/ 6 w 60"/>
              <a:gd name="T81" fmla="*/ 2 h 67"/>
              <a:gd name="T82" fmla="*/ 39 w 60"/>
              <a:gd name="T83" fmla="*/ 2 h 67"/>
              <a:gd name="T84" fmla="*/ 40 w 60"/>
              <a:gd name="T85" fmla="*/ 2 h 67"/>
              <a:gd name="T86" fmla="*/ 39 w 60"/>
              <a:gd name="T87" fmla="*/ 5 h 67"/>
              <a:gd name="T88" fmla="*/ 6 w 60"/>
              <a:gd name="T89" fmla="*/ 5 h 67"/>
              <a:gd name="T90" fmla="*/ 7 w 60"/>
              <a:gd name="T91" fmla="*/ 4 h 67"/>
              <a:gd name="T92" fmla="*/ 40 w 60"/>
              <a:gd name="T93" fmla="*/ 5 h 67"/>
              <a:gd name="T94" fmla="*/ 39 w 60"/>
              <a:gd name="T95" fmla="*/ 5 h 67"/>
              <a:gd name="T96" fmla="*/ 7 w 60"/>
              <a:gd name="T97" fmla="*/ 8 h 67"/>
              <a:gd name="T98" fmla="*/ 6 w 60"/>
              <a:gd name="T99" fmla="*/ 7 h 67"/>
              <a:gd name="T100" fmla="*/ 39 w 60"/>
              <a:gd name="T101" fmla="*/ 6 h 67"/>
              <a:gd name="T102" fmla="*/ 40 w 60"/>
              <a:gd name="T103" fmla="*/ 7 h 67"/>
              <a:gd name="T104" fmla="*/ 39 w 60"/>
              <a:gd name="T105" fmla="*/ 10 h 67"/>
              <a:gd name="T106" fmla="*/ 6 w 60"/>
              <a:gd name="T107" fmla="*/ 9 h 67"/>
              <a:gd name="T108" fmla="*/ 7 w 60"/>
              <a:gd name="T109" fmla="*/ 8 h 67"/>
              <a:gd name="T110" fmla="*/ 40 w 60"/>
              <a:gd name="T111" fmla="*/ 9 h 67"/>
              <a:gd name="T112" fmla="*/ 39 w 60"/>
              <a:gd name="T113" fmla="*/ 1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0" h="67">
                <a:moveTo>
                  <a:pt x="14" y="52"/>
                </a:moveTo>
                <a:cubicBezTo>
                  <a:pt x="6" y="52"/>
                  <a:pt x="6" y="52"/>
                  <a:pt x="6" y="52"/>
                </a:cubicBezTo>
                <a:cubicBezTo>
                  <a:pt x="3" y="52"/>
                  <a:pt x="0" y="49"/>
                  <a:pt x="0" y="46"/>
                </a:cubicBezTo>
                <a:cubicBezTo>
                  <a:pt x="0" y="32"/>
                  <a:pt x="0" y="19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8" y="0"/>
                  <a:pt x="30" y="0"/>
                  <a:pt x="42" y="0"/>
                </a:cubicBezTo>
                <a:cubicBezTo>
                  <a:pt x="43" y="0"/>
                  <a:pt x="43" y="0"/>
                  <a:pt x="43" y="1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3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1" y="8"/>
                  <a:pt x="41" y="8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2"/>
                  <a:pt x="41" y="1"/>
                  <a:pt x="40" y="1"/>
                </a:cubicBezTo>
                <a:cubicBezTo>
                  <a:pt x="6" y="1"/>
                  <a:pt x="6" y="1"/>
                  <a:pt x="6" y="1"/>
                </a:cubicBezTo>
                <a:cubicBezTo>
                  <a:pt x="0" y="1"/>
                  <a:pt x="0" y="10"/>
                  <a:pt x="6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11"/>
                  <a:pt x="43" y="11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3"/>
                  <a:pt x="43" y="13"/>
                  <a:pt x="4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18" y="13"/>
                  <a:pt x="15" y="16"/>
                  <a:pt x="15" y="20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2"/>
                  <a:pt x="14" y="52"/>
                </a:cubicBezTo>
                <a:close/>
                <a:moveTo>
                  <a:pt x="58" y="67"/>
                </a:moveTo>
                <a:cubicBezTo>
                  <a:pt x="22" y="67"/>
                  <a:pt x="22" y="67"/>
                  <a:pt x="22" y="67"/>
                </a:cubicBezTo>
                <a:cubicBezTo>
                  <a:pt x="19" y="67"/>
                  <a:pt x="16" y="64"/>
                  <a:pt x="16" y="61"/>
                </a:cubicBezTo>
                <a:cubicBezTo>
                  <a:pt x="16" y="47"/>
                  <a:pt x="16" y="34"/>
                  <a:pt x="16" y="20"/>
                </a:cubicBezTo>
                <a:cubicBezTo>
                  <a:pt x="16" y="17"/>
                  <a:pt x="19" y="14"/>
                  <a:pt x="22" y="14"/>
                </a:cubicBezTo>
                <a:cubicBezTo>
                  <a:pt x="35" y="14"/>
                  <a:pt x="46" y="14"/>
                  <a:pt x="58" y="14"/>
                </a:cubicBezTo>
                <a:cubicBezTo>
                  <a:pt x="59" y="14"/>
                  <a:pt x="60" y="15"/>
                  <a:pt x="60" y="16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3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8" y="24"/>
                  <a:pt x="57" y="23"/>
                  <a:pt x="57" y="23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6"/>
                  <a:pt x="57" y="16"/>
                  <a:pt x="56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6" y="16"/>
                  <a:pt x="16" y="25"/>
                  <a:pt x="22" y="25"/>
                </a:cubicBezTo>
                <a:cubicBezTo>
                  <a:pt x="58" y="25"/>
                  <a:pt x="58" y="25"/>
                  <a:pt x="58" y="25"/>
                </a:cubicBezTo>
                <a:cubicBezTo>
                  <a:pt x="59" y="25"/>
                  <a:pt x="60" y="26"/>
                  <a:pt x="60" y="27"/>
                </a:cubicBezTo>
                <a:cubicBezTo>
                  <a:pt x="60" y="39"/>
                  <a:pt x="60" y="52"/>
                  <a:pt x="60" y="65"/>
                </a:cubicBezTo>
                <a:cubicBezTo>
                  <a:pt x="60" y="66"/>
                  <a:pt x="59" y="67"/>
                  <a:pt x="58" y="67"/>
                </a:cubicBezTo>
                <a:close/>
                <a:moveTo>
                  <a:pt x="55" y="18"/>
                </a:move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6"/>
                  <a:pt x="23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6" y="16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8"/>
                  <a:pt x="55" y="18"/>
                </a:cubicBezTo>
                <a:close/>
                <a:moveTo>
                  <a:pt x="55" y="20"/>
                </a:moveTo>
                <a:cubicBezTo>
                  <a:pt x="23" y="20"/>
                  <a:pt x="23" y="20"/>
                  <a:pt x="23" y="20"/>
                </a:cubicBezTo>
                <a:cubicBezTo>
                  <a:pt x="22" y="20"/>
                  <a:pt x="22" y="20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8"/>
                  <a:pt x="23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6" y="18"/>
                  <a:pt x="56" y="19"/>
                  <a:pt x="56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20"/>
                  <a:pt x="56" y="20"/>
                  <a:pt x="55" y="20"/>
                </a:cubicBezTo>
                <a:close/>
                <a:moveTo>
                  <a:pt x="55" y="22"/>
                </a:move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3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5" y="22"/>
                </a:cubicBezTo>
                <a:close/>
                <a:moveTo>
                  <a:pt x="55" y="25"/>
                </a:moveTo>
                <a:cubicBezTo>
                  <a:pt x="23" y="25"/>
                  <a:pt x="23" y="25"/>
                  <a:pt x="23" y="25"/>
                </a:cubicBezTo>
                <a:cubicBezTo>
                  <a:pt x="22" y="25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3"/>
                  <a:pt x="22" y="23"/>
                  <a:pt x="23" y="23"/>
                </a:cubicBezTo>
                <a:cubicBezTo>
                  <a:pt x="55" y="23"/>
                  <a:pt x="55" y="23"/>
                  <a:pt x="55" y="23"/>
                </a:cubicBezTo>
                <a:cubicBezTo>
                  <a:pt x="56" y="23"/>
                  <a:pt x="56" y="23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5"/>
                  <a:pt x="55" y="25"/>
                </a:cubicBezTo>
                <a:close/>
                <a:moveTo>
                  <a:pt x="39" y="3"/>
                </a:move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7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3"/>
                  <a:pt x="40" y="3"/>
                  <a:pt x="39" y="3"/>
                </a:cubicBezTo>
                <a:close/>
                <a:moveTo>
                  <a:pt x="39" y="5"/>
                </a:moveTo>
                <a:cubicBezTo>
                  <a:pt x="7" y="5"/>
                  <a:pt x="7" y="5"/>
                  <a:pt x="7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4"/>
                  <a:pt x="6" y="4"/>
                  <a:pt x="7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39" y="5"/>
                </a:cubicBezTo>
                <a:close/>
                <a:moveTo>
                  <a:pt x="39" y="8"/>
                </a:moveTo>
                <a:cubicBezTo>
                  <a:pt x="7" y="8"/>
                  <a:pt x="7" y="8"/>
                  <a:pt x="7" y="8"/>
                </a:cubicBezTo>
                <a:cubicBezTo>
                  <a:pt x="6" y="8"/>
                  <a:pt x="6" y="7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6"/>
                  <a:pt x="6" y="6"/>
                  <a:pt x="7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40" y="6"/>
                  <a:pt x="40" y="6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8"/>
                  <a:pt x="39" y="8"/>
                </a:cubicBezTo>
                <a:close/>
                <a:moveTo>
                  <a:pt x="39" y="10"/>
                </a:moveTo>
                <a:cubicBezTo>
                  <a:pt x="7" y="10"/>
                  <a:pt x="7" y="10"/>
                  <a:pt x="7" y="10"/>
                </a:cubicBezTo>
                <a:cubicBezTo>
                  <a:pt x="6" y="10"/>
                  <a:pt x="6" y="10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8"/>
                  <a:pt x="7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40" y="8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10"/>
                  <a:pt x="40" y="10"/>
                  <a:pt x="3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49275" y="1086485"/>
            <a:ext cx="7067550" cy="711835"/>
          </a:xfrm>
          <a:prstGeom prst="rect">
            <a:avLst/>
          </a:prstGeom>
        </p:spPr>
        <p:txBody>
          <a:bodyPr wrap="square">
            <a:spAutoFit/>
          </a:bodyPr>
          <a:p>
            <a:pPr lvl="0" indent="0" algn="l" fontAlgn="auto">
              <a:lnSpc>
                <a:spcPts val="4840"/>
              </a:lnSpc>
              <a:buFont typeface="Wingdings" panose="05000000000000000000" charset="0"/>
              <a:buNone/>
            </a:pPr>
            <a:r>
              <a:rPr lang="en-US" sz="3200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IALA G1134</a:t>
            </a:r>
            <a:endParaRPr lang="en-US" sz="3200" dirty="0">
              <a:solidFill>
                <a:srgbClr val="0000FF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6205" y="1655445"/>
            <a:ext cx="6516370" cy="2573655"/>
          </a:xfrm>
          <a:prstGeom prst="rect">
            <a:avLst/>
          </a:prstGeom>
        </p:spPr>
        <p:txBody>
          <a:bodyPr wrap="square">
            <a:spAutoFit/>
          </a:bodyPr>
          <a:p>
            <a:pPr marL="571500" lvl="0" indent="-571500" algn="l" fontAlgn="auto">
              <a:lnSpc>
                <a:spcPts val="4840"/>
              </a:lnSpc>
              <a:buFont typeface="Wingdings" panose="05000000000000000000" charset="0"/>
              <a:buChar char="Ø"/>
            </a:pPr>
            <a:r>
              <a:rPr lang="en-US" altLang="zh-CN" sz="3200" dirty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Only briefly introduces the measurement method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without detailed measurement requirements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.</a:t>
            </a:r>
            <a:endParaRPr lang="en-US" altLang="zh-CN" sz="3200" dirty="0">
              <a:solidFill>
                <a:srgbClr val="0000FF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39" name="Text Box 42"/>
          <p:cNvSpPr txBox="1">
            <a:spLocks noChangeArrowheads="1"/>
          </p:cNvSpPr>
          <p:nvPr/>
        </p:nvSpPr>
        <p:spPr bwMode="auto">
          <a:xfrm>
            <a:off x="952679" y="367773"/>
            <a:ext cx="24765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sz="3200" b="1" dirty="0">
                <a:solidFill>
                  <a:srgbClr val="C09CC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Backgound</a:t>
            </a:r>
            <a:endParaRPr lang="en-US" sz="3200" b="1" dirty="0">
              <a:solidFill>
                <a:srgbClr val="C09CC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282575" y="-9525"/>
            <a:ext cx="633095" cy="1021080"/>
            <a:chOff x="1775252" y="2062276"/>
            <a:chExt cx="1045160" cy="1781528"/>
          </a:xfrm>
        </p:grpSpPr>
        <p:grpSp>
          <p:nvGrpSpPr>
            <p:cNvPr id="42" name="组合 41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44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C09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5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6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7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8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9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0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1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2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</p:grpSp>
        <p:cxnSp>
          <p:nvCxnSpPr>
            <p:cNvPr id="43" name="直接连接符 42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6" name="对象 5"/>
          <p:cNvGraphicFramePr/>
          <p:nvPr/>
        </p:nvGraphicFramePr>
        <p:xfrm>
          <a:off x="6304280" y="525145"/>
          <a:ext cx="6260465" cy="43630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1" imgW="7343775" imgH="5191125" progId="Paint.Picture">
                  <p:embed/>
                </p:oleObj>
              </mc:Choice>
              <mc:Fallback>
                <p:oleObj name="" r:id="rId1" imgW="7343775" imgH="5191125" progId="Paint.Picture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304280" y="525145"/>
                        <a:ext cx="6260465" cy="43630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5" name="Rectangle 170"/>
          <p:cNvSpPr>
            <a:spLocks noChangeArrowheads="1"/>
          </p:cNvSpPr>
          <p:nvPr/>
        </p:nvSpPr>
        <p:spPr bwMode="auto">
          <a:xfrm>
            <a:off x="2068280" y="5186267"/>
            <a:ext cx="9722708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Difference </a:t>
            </a:r>
            <a:r>
              <a:rPr lang="en-US" altLang="zh-CN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and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poor comparability </a:t>
            </a:r>
            <a:r>
              <a:rPr lang="en-US" altLang="zh-CN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among different manufactures and test laboratories.</a:t>
            </a:r>
            <a:endParaRPr lang="en-US" altLang="zh-CN" sz="3200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pic>
        <p:nvPicPr>
          <p:cNvPr id="38" name="图片 37" descr="箭头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5074878" y="4169918"/>
            <a:ext cx="1106210" cy="1106210"/>
          </a:xfrm>
          <a:prstGeom prst="rect">
            <a:avLst/>
          </a:prstGeom>
        </p:spPr>
      </p:pic>
      <p:pic>
        <p:nvPicPr>
          <p:cNvPr id="37" name="图片 36" descr="问号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5570" y="4897309"/>
            <a:ext cx="930170" cy="9301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549157" y="-975631"/>
            <a:ext cx="583096" cy="838080"/>
          </a:xfrm>
          <a:prstGeom prst="rect">
            <a:avLst/>
          </a:prstGeom>
          <a:solidFill>
            <a:srgbClr val="365B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1132253" y="-975631"/>
            <a:ext cx="583096" cy="838080"/>
          </a:xfrm>
          <a:prstGeom prst="rect">
            <a:avLst/>
          </a:prstGeom>
          <a:solidFill>
            <a:srgbClr val="9664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1715349" y="-975631"/>
            <a:ext cx="583096" cy="838080"/>
          </a:xfrm>
          <a:prstGeom prst="rect">
            <a:avLst/>
          </a:prstGeom>
          <a:solidFill>
            <a:srgbClr val="D06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2298446" y="-975631"/>
            <a:ext cx="583096" cy="838080"/>
          </a:xfrm>
          <a:prstGeom prst="rect">
            <a:avLst/>
          </a:prstGeom>
          <a:solidFill>
            <a:srgbClr val="F779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2881542" y="-975631"/>
            <a:ext cx="583096" cy="838080"/>
          </a:xfrm>
          <a:prstGeom prst="rect">
            <a:avLst/>
          </a:prstGeom>
          <a:solidFill>
            <a:srgbClr val="F8AD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e7d195523061f1c0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</a:t>
            </a:r>
            <a:endParaRPr lang="zh-CN" altLang="en-US" sz="100"/>
          </a:p>
        </p:txBody>
      </p:sp>
      <p:sp>
        <p:nvSpPr>
          <p:cNvPr id="102" name="Freeform 157"/>
          <p:cNvSpPr>
            <a:spLocks noEditPoints="1"/>
          </p:cNvSpPr>
          <p:nvPr/>
        </p:nvSpPr>
        <p:spPr bwMode="auto">
          <a:xfrm>
            <a:off x="2097041" y="1950785"/>
            <a:ext cx="168275" cy="187325"/>
          </a:xfrm>
          <a:custGeom>
            <a:avLst/>
            <a:gdLst>
              <a:gd name="T0" fmla="*/ 6 w 60"/>
              <a:gd name="T1" fmla="*/ 52 h 67"/>
              <a:gd name="T2" fmla="*/ 0 w 60"/>
              <a:gd name="T3" fmla="*/ 6 h 67"/>
              <a:gd name="T4" fmla="*/ 42 w 60"/>
              <a:gd name="T5" fmla="*/ 0 h 67"/>
              <a:gd name="T6" fmla="*/ 43 w 60"/>
              <a:gd name="T7" fmla="*/ 8 h 67"/>
              <a:gd name="T8" fmla="*/ 42 w 60"/>
              <a:gd name="T9" fmla="*/ 9 h 67"/>
              <a:gd name="T10" fmla="*/ 41 w 60"/>
              <a:gd name="T11" fmla="*/ 3 h 67"/>
              <a:gd name="T12" fmla="*/ 6 w 60"/>
              <a:gd name="T13" fmla="*/ 1 h 67"/>
              <a:gd name="T14" fmla="*/ 42 w 60"/>
              <a:gd name="T15" fmla="*/ 10 h 67"/>
              <a:gd name="T16" fmla="*/ 43 w 60"/>
              <a:gd name="T17" fmla="*/ 12 h 67"/>
              <a:gd name="T18" fmla="*/ 22 w 60"/>
              <a:gd name="T19" fmla="*/ 13 h 67"/>
              <a:gd name="T20" fmla="*/ 15 w 60"/>
              <a:gd name="T21" fmla="*/ 51 h 67"/>
              <a:gd name="T22" fmla="*/ 58 w 60"/>
              <a:gd name="T23" fmla="*/ 67 h 67"/>
              <a:gd name="T24" fmla="*/ 16 w 60"/>
              <a:gd name="T25" fmla="*/ 61 h 67"/>
              <a:gd name="T26" fmla="*/ 22 w 60"/>
              <a:gd name="T27" fmla="*/ 14 h 67"/>
              <a:gd name="T28" fmla="*/ 60 w 60"/>
              <a:gd name="T29" fmla="*/ 16 h 67"/>
              <a:gd name="T30" fmla="*/ 59 w 60"/>
              <a:gd name="T31" fmla="*/ 24 h 67"/>
              <a:gd name="T32" fmla="*/ 57 w 60"/>
              <a:gd name="T33" fmla="*/ 23 h 67"/>
              <a:gd name="T34" fmla="*/ 56 w 60"/>
              <a:gd name="T35" fmla="*/ 16 h 67"/>
              <a:gd name="T36" fmla="*/ 22 w 60"/>
              <a:gd name="T37" fmla="*/ 25 h 67"/>
              <a:gd name="T38" fmla="*/ 60 w 60"/>
              <a:gd name="T39" fmla="*/ 27 h 67"/>
              <a:gd name="T40" fmla="*/ 58 w 60"/>
              <a:gd name="T41" fmla="*/ 67 h 67"/>
              <a:gd name="T42" fmla="*/ 23 w 60"/>
              <a:gd name="T43" fmla="*/ 18 h 67"/>
              <a:gd name="T44" fmla="*/ 22 w 60"/>
              <a:gd name="T45" fmla="*/ 17 h 67"/>
              <a:gd name="T46" fmla="*/ 55 w 60"/>
              <a:gd name="T47" fmla="*/ 16 h 67"/>
              <a:gd name="T48" fmla="*/ 56 w 60"/>
              <a:gd name="T49" fmla="*/ 17 h 67"/>
              <a:gd name="T50" fmla="*/ 55 w 60"/>
              <a:gd name="T51" fmla="*/ 20 h 67"/>
              <a:gd name="T52" fmla="*/ 22 w 60"/>
              <a:gd name="T53" fmla="*/ 19 h 67"/>
              <a:gd name="T54" fmla="*/ 23 w 60"/>
              <a:gd name="T55" fmla="*/ 18 h 67"/>
              <a:gd name="T56" fmla="*/ 56 w 60"/>
              <a:gd name="T57" fmla="*/ 19 h 67"/>
              <a:gd name="T58" fmla="*/ 55 w 60"/>
              <a:gd name="T59" fmla="*/ 20 h 67"/>
              <a:gd name="T60" fmla="*/ 23 w 60"/>
              <a:gd name="T61" fmla="*/ 22 h 67"/>
              <a:gd name="T62" fmla="*/ 22 w 60"/>
              <a:gd name="T63" fmla="*/ 21 h 67"/>
              <a:gd name="T64" fmla="*/ 55 w 60"/>
              <a:gd name="T65" fmla="*/ 21 h 67"/>
              <a:gd name="T66" fmla="*/ 56 w 60"/>
              <a:gd name="T67" fmla="*/ 22 h 67"/>
              <a:gd name="T68" fmla="*/ 55 w 60"/>
              <a:gd name="T69" fmla="*/ 25 h 67"/>
              <a:gd name="T70" fmla="*/ 22 w 60"/>
              <a:gd name="T71" fmla="*/ 24 h 67"/>
              <a:gd name="T72" fmla="*/ 23 w 60"/>
              <a:gd name="T73" fmla="*/ 23 h 67"/>
              <a:gd name="T74" fmla="*/ 56 w 60"/>
              <a:gd name="T75" fmla="*/ 24 h 67"/>
              <a:gd name="T76" fmla="*/ 55 w 60"/>
              <a:gd name="T77" fmla="*/ 25 h 67"/>
              <a:gd name="T78" fmla="*/ 7 w 60"/>
              <a:gd name="T79" fmla="*/ 3 h 67"/>
              <a:gd name="T80" fmla="*/ 6 w 60"/>
              <a:gd name="T81" fmla="*/ 2 h 67"/>
              <a:gd name="T82" fmla="*/ 39 w 60"/>
              <a:gd name="T83" fmla="*/ 2 h 67"/>
              <a:gd name="T84" fmla="*/ 40 w 60"/>
              <a:gd name="T85" fmla="*/ 2 h 67"/>
              <a:gd name="T86" fmla="*/ 39 w 60"/>
              <a:gd name="T87" fmla="*/ 5 h 67"/>
              <a:gd name="T88" fmla="*/ 6 w 60"/>
              <a:gd name="T89" fmla="*/ 5 h 67"/>
              <a:gd name="T90" fmla="*/ 7 w 60"/>
              <a:gd name="T91" fmla="*/ 4 h 67"/>
              <a:gd name="T92" fmla="*/ 40 w 60"/>
              <a:gd name="T93" fmla="*/ 5 h 67"/>
              <a:gd name="T94" fmla="*/ 39 w 60"/>
              <a:gd name="T95" fmla="*/ 5 h 67"/>
              <a:gd name="T96" fmla="*/ 7 w 60"/>
              <a:gd name="T97" fmla="*/ 8 h 67"/>
              <a:gd name="T98" fmla="*/ 6 w 60"/>
              <a:gd name="T99" fmla="*/ 7 h 67"/>
              <a:gd name="T100" fmla="*/ 39 w 60"/>
              <a:gd name="T101" fmla="*/ 6 h 67"/>
              <a:gd name="T102" fmla="*/ 40 w 60"/>
              <a:gd name="T103" fmla="*/ 7 h 67"/>
              <a:gd name="T104" fmla="*/ 39 w 60"/>
              <a:gd name="T105" fmla="*/ 10 h 67"/>
              <a:gd name="T106" fmla="*/ 6 w 60"/>
              <a:gd name="T107" fmla="*/ 9 h 67"/>
              <a:gd name="T108" fmla="*/ 7 w 60"/>
              <a:gd name="T109" fmla="*/ 8 h 67"/>
              <a:gd name="T110" fmla="*/ 40 w 60"/>
              <a:gd name="T111" fmla="*/ 9 h 67"/>
              <a:gd name="T112" fmla="*/ 39 w 60"/>
              <a:gd name="T113" fmla="*/ 1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0" h="67">
                <a:moveTo>
                  <a:pt x="14" y="52"/>
                </a:moveTo>
                <a:cubicBezTo>
                  <a:pt x="6" y="52"/>
                  <a:pt x="6" y="52"/>
                  <a:pt x="6" y="52"/>
                </a:cubicBezTo>
                <a:cubicBezTo>
                  <a:pt x="3" y="52"/>
                  <a:pt x="0" y="49"/>
                  <a:pt x="0" y="46"/>
                </a:cubicBezTo>
                <a:cubicBezTo>
                  <a:pt x="0" y="32"/>
                  <a:pt x="0" y="19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8" y="0"/>
                  <a:pt x="30" y="0"/>
                  <a:pt x="42" y="0"/>
                </a:cubicBezTo>
                <a:cubicBezTo>
                  <a:pt x="43" y="0"/>
                  <a:pt x="43" y="0"/>
                  <a:pt x="43" y="1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3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1" y="8"/>
                  <a:pt x="41" y="8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2"/>
                  <a:pt x="41" y="1"/>
                  <a:pt x="40" y="1"/>
                </a:cubicBezTo>
                <a:cubicBezTo>
                  <a:pt x="6" y="1"/>
                  <a:pt x="6" y="1"/>
                  <a:pt x="6" y="1"/>
                </a:cubicBezTo>
                <a:cubicBezTo>
                  <a:pt x="0" y="1"/>
                  <a:pt x="0" y="10"/>
                  <a:pt x="6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11"/>
                  <a:pt x="43" y="11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3"/>
                  <a:pt x="43" y="13"/>
                  <a:pt x="4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18" y="13"/>
                  <a:pt x="15" y="16"/>
                  <a:pt x="15" y="20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2"/>
                  <a:pt x="14" y="52"/>
                </a:cubicBezTo>
                <a:close/>
                <a:moveTo>
                  <a:pt x="58" y="67"/>
                </a:moveTo>
                <a:cubicBezTo>
                  <a:pt x="22" y="67"/>
                  <a:pt x="22" y="67"/>
                  <a:pt x="22" y="67"/>
                </a:cubicBezTo>
                <a:cubicBezTo>
                  <a:pt x="19" y="67"/>
                  <a:pt x="16" y="64"/>
                  <a:pt x="16" y="61"/>
                </a:cubicBezTo>
                <a:cubicBezTo>
                  <a:pt x="16" y="47"/>
                  <a:pt x="16" y="34"/>
                  <a:pt x="16" y="20"/>
                </a:cubicBezTo>
                <a:cubicBezTo>
                  <a:pt x="16" y="17"/>
                  <a:pt x="19" y="14"/>
                  <a:pt x="22" y="14"/>
                </a:cubicBezTo>
                <a:cubicBezTo>
                  <a:pt x="35" y="14"/>
                  <a:pt x="46" y="14"/>
                  <a:pt x="58" y="14"/>
                </a:cubicBezTo>
                <a:cubicBezTo>
                  <a:pt x="59" y="14"/>
                  <a:pt x="60" y="15"/>
                  <a:pt x="60" y="16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3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8" y="24"/>
                  <a:pt x="57" y="23"/>
                  <a:pt x="57" y="23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6"/>
                  <a:pt x="57" y="16"/>
                  <a:pt x="56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6" y="16"/>
                  <a:pt x="16" y="25"/>
                  <a:pt x="22" y="25"/>
                </a:cubicBezTo>
                <a:cubicBezTo>
                  <a:pt x="58" y="25"/>
                  <a:pt x="58" y="25"/>
                  <a:pt x="58" y="25"/>
                </a:cubicBezTo>
                <a:cubicBezTo>
                  <a:pt x="59" y="25"/>
                  <a:pt x="60" y="26"/>
                  <a:pt x="60" y="27"/>
                </a:cubicBezTo>
                <a:cubicBezTo>
                  <a:pt x="60" y="39"/>
                  <a:pt x="60" y="52"/>
                  <a:pt x="60" y="65"/>
                </a:cubicBezTo>
                <a:cubicBezTo>
                  <a:pt x="60" y="66"/>
                  <a:pt x="59" y="67"/>
                  <a:pt x="58" y="67"/>
                </a:cubicBezTo>
                <a:close/>
                <a:moveTo>
                  <a:pt x="55" y="18"/>
                </a:move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6"/>
                  <a:pt x="23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6" y="16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8"/>
                  <a:pt x="55" y="18"/>
                </a:cubicBezTo>
                <a:close/>
                <a:moveTo>
                  <a:pt x="55" y="20"/>
                </a:moveTo>
                <a:cubicBezTo>
                  <a:pt x="23" y="20"/>
                  <a:pt x="23" y="20"/>
                  <a:pt x="23" y="20"/>
                </a:cubicBezTo>
                <a:cubicBezTo>
                  <a:pt x="22" y="20"/>
                  <a:pt x="22" y="20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8"/>
                  <a:pt x="23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6" y="18"/>
                  <a:pt x="56" y="19"/>
                  <a:pt x="56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20"/>
                  <a:pt x="56" y="20"/>
                  <a:pt x="55" y="20"/>
                </a:cubicBezTo>
                <a:close/>
                <a:moveTo>
                  <a:pt x="55" y="22"/>
                </a:move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3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5" y="22"/>
                </a:cubicBezTo>
                <a:close/>
                <a:moveTo>
                  <a:pt x="55" y="25"/>
                </a:moveTo>
                <a:cubicBezTo>
                  <a:pt x="23" y="25"/>
                  <a:pt x="23" y="25"/>
                  <a:pt x="23" y="25"/>
                </a:cubicBezTo>
                <a:cubicBezTo>
                  <a:pt x="22" y="25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3"/>
                  <a:pt x="22" y="23"/>
                  <a:pt x="23" y="23"/>
                </a:cubicBezTo>
                <a:cubicBezTo>
                  <a:pt x="55" y="23"/>
                  <a:pt x="55" y="23"/>
                  <a:pt x="55" y="23"/>
                </a:cubicBezTo>
                <a:cubicBezTo>
                  <a:pt x="56" y="23"/>
                  <a:pt x="56" y="23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5"/>
                  <a:pt x="55" y="25"/>
                </a:cubicBezTo>
                <a:close/>
                <a:moveTo>
                  <a:pt x="39" y="3"/>
                </a:move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7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3"/>
                  <a:pt x="40" y="3"/>
                  <a:pt x="39" y="3"/>
                </a:cubicBezTo>
                <a:close/>
                <a:moveTo>
                  <a:pt x="39" y="5"/>
                </a:moveTo>
                <a:cubicBezTo>
                  <a:pt x="7" y="5"/>
                  <a:pt x="7" y="5"/>
                  <a:pt x="7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4"/>
                  <a:pt x="6" y="4"/>
                  <a:pt x="7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39" y="5"/>
                </a:cubicBezTo>
                <a:close/>
                <a:moveTo>
                  <a:pt x="39" y="8"/>
                </a:moveTo>
                <a:cubicBezTo>
                  <a:pt x="7" y="8"/>
                  <a:pt x="7" y="8"/>
                  <a:pt x="7" y="8"/>
                </a:cubicBezTo>
                <a:cubicBezTo>
                  <a:pt x="6" y="8"/>
                  <a:pt x="6" y="7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6"/>
                  <a:pt x="6" y="6"/>
                  <a:pt x="7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40" y="6"/>
                  <a:pt x="40" y="6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8"/>
                  <a:pt x="39" y="8"/>
                </a:cubicBezTo>
                <a:close/>
                <a:moveTo>
                  <a:pt x="39" y="10"/>
                </a:moveTo>
                <a:cubicBezTo>
                  <a:pt x="7" y="10"/>
                  <a:pt x="7" y="10"/>
                  <a:pt x="7" y="10"/>
                </a:cubicBezTo>
                <a:cubicBezTo>
                  <a:pt x="6" y="10"/>
                  <a:pt x="6" y="10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8"/>
                  <a:pt x="7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40" y="8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10"/>
                  <a:pt x="40" y="10"/>
                  <a:pt x="3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5440" y="1257300"/>
            <a:ext cx="11974195" cy="1076325"/>
          </a:xfrm>
          <a:prstGeom prst="rect">
            <a:avLst/>
          </a:prstGeom>
        </p:spPr>
        <p:txBody>
          <a:bodyPr wrap="square">
            <a:spAutoFit/>
          </a:bodyPr>
          <a:p>
            <a:pPr marL="571500" lvl="0" indent="-571500" algn="l" fontAlgn="auto">
              <a:lnSpc>
                <a:spcPts val="3840"/>
              </a:lnSpc>
              <a:buFont typeface="Wingdings" panose="05000000000000000000" charset="0"/>
              <a:buChar char="Ø"/>
            </a:pPr>
            <a:r>
              <a:rPr lang="en-US" altLang="zh-CN" sz="3200" dirty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China MSA conducted the in-depth research on the measurement method for surface color of visual AtoN in 2018,</a:t>
            </a:r>
            <a:endParaRPr lang="en-US" altLang="zh-CN" sz="3200" dirty="0">
              <a:solidFill>
                <a:srgbClr val="0000FF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39" name="Text Box 42"/>
          <p:cNvSpPr txBox="1">
            <a:spLocks noChangeArrowheads="1"/>
          </p:cNvSpPr>
          <p:nvPr/>
        </p:nvSpPr>
        <p:spPr bwMode="auto">
          <a:xfrm>
            <a:off x="952679" y="367773"/>
            <a:ext cx="24765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sz="3200" b="1" dirty="0">
                <a:solidFill>
                  <a:srgbClr val="C09CC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Backgound</a:t>
            </a:r>
            <a:endParaRPr lang="en-US" sz="3200" b="1" dirty="0">
              <a:solidFill>
                <a:srgbClr val="C09CC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282575" y="-9525"/>
            <a:ext cx="633095" cy="1021080"/>
            <a:chOff x="1775252" y="2062276"/>
            <a:chExt cx="1045160" cy="1781528"/>
          </a:xfrm>
        </p:grpSpPr>
        <p:grpSp>
          <p:nvGrpSpPr>
            <p:cNvPr id="42" name="组合 41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44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C09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5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6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7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8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49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0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1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2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</p:grpSp>
        <p:cxnSp>
          <p:nvCxnSpPr>
            <p:cNvPr id="43" name="直接连接符 42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358140" y="4189730"/>
            <a:ext cx="11974195" cy="1076325"/>
          </a:xfrm>
          <a:prstGeom prst="rect">
            <a:avLst/>
          </a:prstGeom>
        </p:spPr>
        <p:txBody>
          <a:bodyPr wrap="square">
            <a:spAutoFit/>
          </a:bodyPr>
          <a:p>
            <a:pPr marL="457200" lvl="0" indent="-457200" algn="l" fontAlgn="auto">
              <a:lnSpc>
                <a:spcPts val="3840"/>
              </a:lnSpc>
              <a:buFont typeface="Wingdings" panose="05000000000000000000" charset="0"/>
              <a:buChar char="Ø"/>
            </a:pPr>
            <a:r>
              <a:rPr lang="en-US" altLang="zh-CN" sz="3200" dirty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developed a method applicable to the surface color measurement of AtoN,</a:t>
            </a:r>
            <a:endParaRPr lang="en-US" altLang="zh-CN" sz="3200" dirty="0">
              <a:solidFill>
                <a:srgbClr val="0000FF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2910" y="5424170"/>
            <a:ext cx="11974195" cy="1076325"/>
          </a:xfrm>
          <a:prstGeom prst="rect">
            <a:avLst/>
          </a:prstGeom>
        </p:spPr>
        <p:txBody>
          <a:bodyPr wrap="square">
            <a:spAutoFit/>
          </a:bodyPr>
          <a:p>
            <a:pPr marL="457200" lvl="0" indent="-457200" algn="l" fontAlgn="auto">
              <a:lnSpc>
                <a:spcPts val="3840"/>
              </a:lnSpc>
              <a:buFont typeface="Wingdings" panose="05000000000000000000" charset="0"/>
              <a:buChar char="Ø"/>
            </a:pPr>
            <a:r>
              <a:rPr lang="en-US" altLang="zh-CN" sz="3200" dirty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made the measurement results among different departments comparable.</a:t>
            </a:r>
            <a:endParaRPr lang="en-US" altLang="zh-CN" sz="3200" dirty="0">
              <a:solidFill>
                <a:srgbClr val="0000FF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5280" y="2506345"/>
            <a:ext cx="11974195" cy="1568450"/>
          </a:xfrm>
          <a:prstGeom prst="rect">
            <a:avLst/>
          </a:prstGeom>
        </p:spPr>
        <p:txBody>
          <a:bodyPr wrap="square">
            <a:spAutoFit/>
          </a:bodyPr>
          <a:p>
            <a:pPr marL="571500" lvl="0" indent="-571500" algn="l" fontAlgn="auto">
              <a:lnSpc>
                <a:spcPts val="3840"/>
              </a:lnSpc>
              <a:buFont typeface="Wingdings" panose="05000000000000000000" charset="0"/>
              <a:buChar char="Ø"/>
            </a:pPr>
            <a:r>
              <a:rPr lang="en-US" altLang="zh-CN" sz="3200" dirty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made detailed requirements and specifications for the measurement        method, environment and instruments of the surface color of visual AtoN,</a:t>
            </a:r>
            <a:endParaRPr lang="en-US" altLang="zh-CN" sz="3200" dirty="0">
              <a:solidFill>
                <a:srgbClr val="0000FF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11"/>
          <p:cNvGraphicFramePr/>
          <p:nvPr/>
        </p:nvGraphicFramePr>
        <p:xfrm>
          <a:off x="1936115" y="1800225"/>
          <a:ext cx="5521960" cy="1834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5" name="矩形 24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549157" y="-975631"/>
            <a:ext cx="583096" cy="838080"/>
          </a:xfrm>
          <a:prstGeom prst="rect">
            <a:avLst/>
          </a:prstGeom>
          <a:solidFill>
            <a:srgbClr val="365B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1132253" y="-975631"/>
            <a:ext cx="583096" cy="838080"/>
          </a:xfrm>
          <a:prstGeom prst="rect">
            <a:avLst/>
          </a:prstGeom>
          <a:solidFill>
            <a:srgbClr val="9664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1715349" y="-975631"/>
            <a:ext cx="583096" cy="838080"/>
          </a:xfrm>
          <a:prstGeom prst="rect">
            <a:avLst/>
          </a:prstGeom>
          <a:solidFill>
            <a:srgbClr val="D06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2298446" y="-975631"/>
            <a:ext cx="583096" cy="838080"/>
          </a:xfrm>
          <a:prstGeom prst="rect">
            <a:avLst/>
          </a:prstGeom>
          <a:solidFill>
            <a:srgbClr val="F779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2881542" y="-975631"/>
            <a:ext cx="583096" cy="838080"/>
          </a:xfrm>
          <a:prstGeom prst="rect">
            <a:avLst/>
          </a:prstGeom>
          <a:solidFill>
            <a:srgbClr val="F8AD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e7d195523061f1c0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</a:t>
            </a:r>
            <a:endParaRPr lang="zh-CN" altLang="en-US" sz="100"/>
          </a:p>
        </p:txBody>
      </p:sp>
      <p:sp>
        <p:nvSpPr>
          <p:cNvPr id="4" name="文本框 3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 txBox="1"/>
          <p:nvPr/>
        </p:nvSpPr>
        <p:spPr>
          <a:xfrm>
            <a:off x="-112395" y="1070610"/>
            <a:ext cx="84683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b="1">
                <a:solidFill>
                  <a:srgbClr val="00B05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1. Overall Measurement Requirements</a:t>
            </a:r>
            <a:endParaRPr lang="zh-CN" altLang="en-US" sz="3600" b="1">
              <a:solidFill>
                <a:srgbClr val="00B05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8576945" y="3610610"/>
            <a:ext cx="2574290" cy="4552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fontAlgn="auto">
              <a:lnSpc>
                <a:spcPts val="2840"/>
              </a:lnSpc>
            </a:pPr>
            <a:r>
              <a:rPr sz="2800" b="1" dirty="0">
                <a:solidFill>
                  <a:srgbClr val="0000FF"/>
                </a:solidFill>
              </a:rPr>
              <a:t> </a:t>
            </a:r>
            <a:r>
              <a:rPr sz="2800" b="1" dirty="0">
                <a:solidFill>
                  <a:srgbClr val="0000FF"/>
                </a:solidFill>
                <a:sym typeface="+mn-ea"/>
              </a:rPr>
              <a:t>45/0  geometry</a:t>
            </a:r>
            <a:endParaRPr sz="2800" b="1" dirty="0">
              <a:solidFill>
                <a:srgbClr val="0000FF"/>
              </a:solidFill>
            </a:endParaRPr>
          </a:p>
        </p:txBody>
      </p:sp>
      <p:sp>
        <p:nvSpPr>
          <p:cNvPr id="46" name="Text Box 42"/>
          <p:cNvSpPr txBox="1">
            <a:spLocks noChangeArrowheads="1"/>
          </p:cNvSpPr>
          <p:nvPr/>
        </p:nvSpPr>
        <p:spPr bwMode="auto">
          <a:xfrm>
            <a:off x="1238250" y="322580"/>
            <a:ext cx="7338695" cy="86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594D7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Measurement Requirements</a:t>
            </a:r>
            <a:endParaRPr lang="en-US" altLang="zh-CN" sz="1400" b="1" spc="5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zh-CN" sz="1400" b="1" dirty="0">
              <a:solidFill>
                <a:srgbClr val="594D7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282575" y="-9525"/>
            <a:ext cx="710565" cy="1036320"/>
            <a:chOff x="1775252" y="2062276"/>
            <a:chExt cx="1045160" cy="1781528"/>
          </a:xfrm>
        </p:grpSpPr>
        <p:grpSp>
          <p:nvGrpSpPr>
            <p:cNvPr id="49" name="组合 48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51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594D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2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3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4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5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6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7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8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9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</p:grpSp>
        <p:cxnSp>
          <p:nvCxnSpPr>
            <p:cNvPr id="50" name="直接连接符 49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5" name="图片 10"/>
          <p:cNvPicPr>
            <a:picLocks noChangeAspect="1" noChangeArrowheads="1"/>
          </p:cNvPicPr>
          <p:nvPr/>
        </p:nvPicPr>
        <p:blipFill>
          <a:blip r:embed="rId2" cstate="print"/>
          <a:srcRect r="53813"/>
          <a:stretch>
            <a:fillRect/>
          </a:stretch>
        </p:blipFill>
        <p:spPr bwMode="auto">
          <a:xfrm>
            <a:off x="453390" y="2001520"/>
            <a:ext cx="1988820" cy="1440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25"/>
          <p:cNvPicPr>
            <a:picLocks noChangeAspect="1" noChangeArrowheads="1"/>
          </p:cNvPicPr>
          <p:nvPr/>
        </p:nvPicPr>
        <p:blipFill>
          <a:blip r:embed="rId3" cstate="print"/>
          <a:srcRect b="14350"/>
          <a:stretch>
            <a:fillRect/>
          </a:stretch>
        </p:blipFill>
        <p:spPr bwMode="auto">
          <a:xfrm>
            <a:off x="7924800" y="1903730"/>
            <a:ext cx="4167505" cy="1442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组合 6"/>
          <p:cNvGrpSpPr/>
          <p:nvPr/>
        </p:nvGrpSpPr>
        <p:grpSpPr>
          <a:xfrm>
            <a:off x="1696720" y="4259580"/>
            <a:ext cx="7851775" cy="1614170"/>
            <a:chOff x="3171" y="4871"/>
            <a:chExt cx="12365" cy="2542"/>
          </a:xfrm>
        </p:grpSpPr>
        <p:grpSp>
          <p:nvGrpSpPr>
            <p:cNvPr id="8" name="组合 11"/>
            <p:cNvGrpSpPr>
              <a:grpSpLocks noRot="1"/>
            </p:cNvGrpSpPr>
            <p:nvPr/>
          </p:nvGrpSpPr>
          <p:grpSpPr bwMode="auto">
            <a:xfrm>
              <a:off x="3171" y="5162"/>
              <a:ext cx="5815" cy="1759"/>
              <a:chOff x="2083" y="61531"/>
              <a:chExt cx="5253" cy="1223"/>
            </a:xfrm>
          </p:grpSpPr>
          <p:sp>
            <p:nvSpPr>
              <p:cNvPr id="9" name="右箭头 6"/>
              <p:cNvSpPr>
                <a:spLocks noChangeArrowheads="1"/>
              </p:cNvSpPr>
              <p:nvPr/>
            </p:nvSpPr>
            <p:spPr bwMode="auto">
              <a:xfrm>
                <a:off x="3836" y="62035"/>
                <a:ext cx="640" cy="261"/>
              </a:xfrm>
              <a:prstGeom prst="rightArrow">
                <a:avLst>
                  <a:gd name="adj1" fmla="val 50000"/>
                  <a:gd name="adj2" fmla="val 49837"/>
                </a:avLst>
              </a:prstGeom>
              <a:solidFill>
                <a:srgbClr val="595959"/>
              </a:solidFill>
              <a:ln w="25400">
                <a:noFill/>
                <a:miter lim="800000"/>
              </a:ln>
            </p:spPr>
            <p:txBody>
              <a:bodyPr/>
              <a:p>
                <a:endParaRPr lang="zh-CN" altLang="en-US"/>
              </a:p>
            </p:txBody>
          </p:sp>
          <p:pic>
            <p:nvPicPr>
              <p:cNvPr id="13" name="图片 25"/>
              <p:cNvPicPr>
                <a:picLocks noChangeAspect="1" noChangeArrowheads="1"/>
              </p:cNvPicPr>
              <p:nvPr/>
            </p:nvPicPr>
            <p:blipFill>
              <a:blip r:embed="rId4"/>
              <a:srcRect l="4079" t="5659" r="2129" b="1476"/>
              <a:stretch>
                <a:fillRect/>
              </a:stretch>
            </p:blipFill>
            <p:spPr bwMode="auto">
              <a:xfrm>
                <a:off x="2083" y="61531"/>
                <a:ext cx="1686" cy="12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" name="图片 26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4598" y="61600"/>
                <a:ext cx="2002" cy="1154"/>
              </a:xfrm>
              <a:prstGeom prst="rect">
                <a:avLst/>
              </a:prstGeom>
              <a:noFill/>
              <a:ln w="6350">
                <a:solidFill>
                  <a:srgbClr val="404040"/>
                </a:solidFill>
                <a:round/>
              </a:ln>
            </p:spPr>
          </p:pic>
          <p:sp>
            <p:nvSpPr>
              <p:cNvPr id="15" name="右箭头 7"/>
              <p:cNvSpPr>
                <a:spLocks noChangeArrowheads="1"/>
              </p:cNvSpPr>
              <p:nvPr/>
            </p:nvSpPr>
            <p:spPr bwMode="auto">
              <a:xfrm>
                <a:off x="6696" y="62045"/>
                <a:ext cx="640" cy="261"/>
              </a:xfrm>
              <a:prstGeom prst="rightArrow">
                <a:avLst>
                  <a:gd name="adj1" fmla="val 50000"/>
                  <a:gd name="adj2" fmla="val 49837"/>
                </a:avLst>
              </a:prstGeom>
              <a:solidFill>
                <a:srgbClr val="595959"/>
              </a:solidFill>
              <a:ln w="25400">
                <a:noFill/>
                <a:miter lim="800000"/>
              </a:ln>
            </p:spPr>
            <p:txBody>
              <a:bodyPr/>
              <a:p>
                <a:endParaRPr lang="zh-CN" altLang="en-US"/>
              </a:p>
            </p:txBody>
          </p:sp>
        </p:grpSp>
        <p:graphicFrame>
          <p:nvGraphicFramePr>
            <p:cNvPr id="40" name="对象 28"/>
            <p:cNvGraphicFramePr>
              <a:graphicFrameLocks noChangeAspect="1"/>
            </p:cNvGraphicFramePr>
            <p:nvPr/>
          </p:nvGraphicFramePr>
          <p:xfrm>
            <a:off x="9446" y="5027"/>
            <a:ext cx="2611" cy="231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3" name="" r:id="rId6" imgW="1435100" imgH="1270000" progId="Equation.3">
                    <p:embed/>
                  </p:oleObj>
                </mc:Choice>
                <mc:Fallback>
                  <p:oleObj name="" r:id="rId6" imgW="1435100" imgH="1270000" progId="Equation.3">
                    <p:embed/>
                    <p:pic>
                      <p:nvPicPr>
                        <p:cNvPr id="0" name="对象 28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9446" y="5027"/>
                          <a:ext cx="2611" cy="231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" name="右箭头 7"/>
            <p:cNvSpPr>
              <a:spLocks noChangeArrowheads="1"/>
            </p:cNvSpPr>
            <p:nvPr/>
          </p:nvSpPr>
          <p:spPr bwMode="auto">
            <a:xfrm>
              <a:off x="12244" y="5928"/>
              <a:ext cx="735" cy="293"/>
            </a:xfrm>
            <a:prstGeom prst="rightArrow">
              <a:avLst>
                <a:gd name="adj1" fmla="val 50000"/>
                <a:gd name="adj2" fmla="val 49956"/>
              </a:avLst>
            </a:prstGeom>
            <a:solidFill>
              <a:srgbClr val="595959"/>
            </a:solidFill>
            <a:ln w="25400">
              <a:noFill/>
              <a:miter lim="800000"/>
            </a:ln>
          </p:spPr>
          <p:txBody>
            <a:bodyPr/>
            <a:p>
              <a:endParaRPr lang="zh-CN" altLang="en-US"/>
            </a:p>
          </p:txBody>
        </p:sp>
        <p:graphicFrame>
          <p:nvGraphicFramePr>
            <p:cNvPr id="17" name="对象 29"/>
            <p:cNvGraphicFramePr>
              <a:graphicFrameLocks noChangeAspect="1"/>
            </p:cNvGraphicFramePr>
            <p:nvPr/>
          </p:nvGraphicFramePr>
          <p:xfrm>
            <a:off x="13328" y="4871"/>
            <a:ext cx="2209" cy="25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" name="" r:id="rId8" imgW="914400" imgH="1054100" progId="Equation.3">
                    <p:embed/>
                  </p:oleObj>
                </mc:Choice>
                <mc:Fallback>
                  <p:oleObj name="" r:id="rId8" imgW="914400" imgH="1054100" progId="Equation.3">
                    <p:embed/>
                    <p:pic>
                      <p:nvPicPr>
                        <p:cNvPr id="0" name="对象 29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13328" y="4871"/>
                          <a:ext cx="2209" cy="254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9" name="TextBox 5"/>
          <p:cNvSpPr txBox="1">
            <a:spLocks noChangeArrowheads="1"/>
          </p:cNvSpPr>
          <p:nvPr/>
        </p:nvSpPr>
        <p:spPr bwMode="auto">
          <a:xfrm>
            <a:off x="499745" y="3610610"/>
            <a:ext cx="1934845" cy="4552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fontAlgn="auto">
              <a:lnSpc>
                <a:spcPts val="2840"/>
              </a:lnSpc>
            </a:pPr>
            <a:r>
              <a:rPr sz="2800" b="1" dirty="0">
                <a:solidFill>
                  <a:srgbClr val="0000FF"/>
                </a:solidFill>
                <a:sym typeface="+mn-ea"/>
              </a:rPr>
              <a:t>illuminant</a:t>
            </a:r>
            <a:endParaRPr sz="2800" b="1" dirty="0">
              <a:solidFill>
                <a:srgbClr val="0000FF"/>
              </a:solidFill>
            </a:endParaRPr>
          </a:p>
        </p:txBody>
      </p:sp>
      <p:sp>
        <p:nvSpPr>
          <p:cNvPr id="20" name="TextBox 5"/>
          <p:cNvSpPr txBox="1">
            <a:spLocks noChangeArrowheads="1"/>
          </p:cNvSpPr>
          <p:nvPr/>
        </p:nvSpPr>
        <p:spPr bwMode="auto">
          <a:xfrm>
            <a:off x="3378835" y="3634740"/>
            <a:ext cx="3771265" cy="4552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fontAlgn="auto">
              <a:lnSpc>
                <a:spcPts val="2840"/>
              </a:lnSpc>
            </a:pPr>
            <a:r>
              <a:rPr sz="2800" b="1" dirty="0">
                <a:solidFill>
                  <a:srgbClr val="0000FF"/>
                </a:solidFill>
                <a:sym typeface="+mn-ea"/>
              </a:rPr>
              <a:t>2°standard observer</a:t>
            </a:r>
            <a:endParaRPr sz="2800" b="1" dirty="0">
              <a:solidFill>
                <a:srgbClr val="0000FF"/>
              </a:solidFill>
            </a:endParaRPr>
          </a:p>
        </p:txBody>
      </p:sp>
      <p:sp>
        <p:nvSpPr>
          <p:cNvPr id="21" name="TextBox 5"/>
          <p:cNvSpPr txBox="1">
            <a:spLocks noChangeArrowheads="1"/>
          </p:cNvSpPr>
          <p:nvPr/>
        </p:nvSpPr>
        <p:spPr bwMode="auto">
          <a:xfrm>
            <a:off x="4265930" y="5989955"/>
            <a:ext cx="3880485" cy="4552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fontAlgn="auto">
              <a:lnSpc>
                <a:spcPts val="2840"/>
              </a:lnSpc>
            </a:pPr>
            <a:r>
              <a:rPr lang="en-US" sz="2800" b="1" dirty="0">
                <a:solidFill>
                  <a:srgbClr val="0000FF"/>
                </a:solidFill>
                <a:sym typeface="+mn-ea"/>
              </a:rPr>
              <a:t>S</a:t>
            </a:r>
            <a:r>
              <a:rPr sz="2800" b="1" dirty="0">
                <a:solidFill>
                  <a:srgbClr val="0000FF"/>
                </a:solidFill>
                <a:sym typeface="+mn-ea"/>
              </a:rPr>
              <a:t>pectrophotometry</a:t>
            </a:r>
            <a:endParaRPr sz="2800" b="1" dirty="0">
              <a:solidFill>
                <a:srgbClr val="0000FF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549157" y="-975631"/>
            <a:ext cx="583096" cy="838080"/>
          </a:xfrm>
          <a:prstGeom prst="rect">
            <a:avLst/>
          </a:prstGeom>
          <a:solidFill>
            <a:srgbClr val="365B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1132253" y="-975631"/>
            <a:ext cx="583096" cy="838080"/>
          </a:xfrm>
          <a:prstGeom prst="rect">
            <a:avLst/>
          </a:prstGeom>
          <a:solidFill>
            <a:srgbClr val="9664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1715349" y="-975631"/>
            <a:ext cx="583096" cy="838080"/>
          </a:xfrm>
          <a:prstGeom prst="rect">
            <a:avLst/>
          </a:prstGeom>
          <a:solidFill>
            <a:srgbClr val="D06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2298446" y="-975631"/>
            <a:ext cx="583096" cy="838080"/>
          </a:xfrm>
          <a:prstGeom prst="rect">
            <a:avLst/>
          </a:prstGeom>
          <a:solidFill>
            <a:srgbClr val="F779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2881542" y="-975631"/>
            <a:ext cx="583096" cy="838080"/>
          </a:xfrm>
          <a:prstGeom prst="rect">
            <a:avLst/>
          </a:prstGeom>
          <a:solidFill>
            <a:srgbClr val="F8AD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e7d195523061f1c0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</a:t>
            </a:r>
            <a:endParaRPr lang="zh-CN" altLang="en-US" sz="100"/>
          </a:p>
        </p:txBody>
      </p:sp>
      <p:sp>
        <p:nvSpPr>
          <p:cNvPr id="4" name="文本框 3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 txBox="1"/>
          <p:nvPr/>
        </p:nvSpPr>
        <p:spPr>
          <a:xfrm>
            <a:off x="-112395" y="1046480"/>
            <a:ext cx="114052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600" b="1">
                <a:solidFill>
                  <a:srgbClr val="00B05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2</a:t>
            </a:r>
            <a:r>
              <a:rPr lang="zh-CN" altLang="en-US" sz="3600" b="1">
                <a:solidFill>
                  <a:srgbClr val="00B05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. Surface Color Measurement by Spectrophotometry</a:t>
            </a:r>
            <a:endParaRPr lang="zh-CN" altLang="en-US" sz="3600" b="1">
              <a:solidFill>
                <a:srgbClr val="00B05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46" name="Text Box 42"/>
          <p:cNvSpPr txBox="1">
            <a:spLocks noChangeArrowheads="1"/>
          </p:cNvSpPr>
          <p:nvPr/>
        </p:nvSpPr>
        <p:spPr bwMode="auto">
          <a:xfrm>
            <a:off x="1238250" y="358775"/>
            <a:ext cx="7338695" cy="86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594D7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Measurement Requirements</a:t>
            </a:r>
            <a:endParaRPr lang="en-US" altLang="zh-CN" sz="1400" b="1" spc="5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zh-CN" sz="1400" b="1" dirty="0">
              <a:solidFill>
                <a:srgbClr val="594D7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282575" y="-9525"/>
            <a:ext cx="710565" cy="1036320"/>
            <a:chOff x="1775252" y="2062276"/>
            <a:chExt cx="1045160" cy="1781528"/>
          </a:xfrm>
        </p:grpSpPr>
        <p:grpSp>
          <p:nvGrpSpPr>
            <p:cNvPr id="49" name="组合 48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51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594D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2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3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4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5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6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7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8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9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</p:grpSp>
        <p:cxnSp>
          <p:nvCxnSpPr>
            <p:cNvPr id="50" name="直接连接符 49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7" name="íṥļïdè"/>
          <p:cNvSpPr/>
          <p:nvPr/>
        </p:nvSpPr>
        <p:spPr>
          <a:xfrm>
            <a:off x="763809" y="2318759"/>
            <a:ext cx="860424" cy="579930"/>
          </a:xfrm>
          <a:custGeom>
            <a:avLst/>
            <a:gdLst>
              <a:gd name="T0" fmla="*/ 1134 w 10667"/>
              <a:gd name="T1" fmla="*/ 3394 h 7200"/>
              <a:gd name="T2" fmla="*/ 1134 w 10667"/>
              <a:gd name="T3" fmla="*/ 5342 h 7200"/>
              <a:gd name="T4" fmla="*/ 4303 w 10667"/>
              <a:gd name="T5" fmla="*/ 5342 h 7200"/>
              <a:gd name="T6" fmla="*/ 4303 w 10667"/>
              <a:gd name="T7" fmla="*/ 3394 h 7200"/>
              <a:gd name="T8" fmla="*/ 1134 w 10667"/>
              <a:gd name="T9" fmla="*/ 3394 h 7200"/>
              <a:gd name="T10" fmla="*/ 2764 w 10667"/>
              <a:gd name="T11" fmla="*/ 4767 h 7200"/>
              <a:gd name="T12" fmla="*/ 2377 w 10667"/>
              <a:gd name="T13" fmla="*/ 4379 h 7200"/>
              <a:gd name="T14" fmla="*/ 2764 w 10667"/>
              <a:gd name="T15" fmla="*/ 3991 h 7200"/>
              <a:gd name="T16" fmla="*/ 3150 w 10667"/>
              <a:gd name="T17" fmla="*/ 4379 h 7200"/>
              <a:gd name="T18" fmla="*/ 2764 w 10667"/>
              <a:gd name="T19" fmla="*/ 4767 h 7200"/>
              <a:gd name="T20" fmla="*/ 10667 w 10667"/>
              <a:gd name="T21" fmla="*/ 7200 h 7200"/>
              <a:gd name="T22" fmla="*/ 0 w 10667"/>
              <a:gd name="T23" fmla="*/ 7200 h 7200"/>
              <a:gd name="T24" fmla="*/ 0 w 10667"/>
              <a:gd name="T25" fmla="*/ 5678 h 7200"/>
              <a:gd name="T26" fmla="*/ 10667 w 10667"/>
              <a:gd name="T27" fmla="*/ 5678 h 7200"/>
              <a:gd name="T28" fmla="*/ 10667 w 10667"/>
              <a:gd name="T29" fmla="*/ 7200 h 7200"/>
              <a:gd name="T30" fmla="*/ 6217 w 10667"/>
              <a:gd name="T31" fmla="*/ 1132 h 7200"/>
              <a:gd name="T32" fmla="*/ 7334 w 10667"/>
              <a:gd name="T33" fmla="*/ 0 h 7200"/>
              <a:gd name="T34" fmla="*/ 8452 w 10667"/>
              <a:gd name="T35" fmla="*/ 1132 h 7200"/>
              <a:gd name="T36" fmla="*/ 7334 w 10667"/>
              <a:gd name="T37" fmla="*/ 2264 h 7200"/>
              <a:gd name="T38" fmla="*/ 6217 w 10667"/>
              <a:gd name="T39" fmla="*/ 1132 h 7200"/>
              <a:gd name="T40" fmla="*/ 5111 w 10667"/>
              <a:gd name="T41" fmla="*/ 5342 h 7200"/>
              <a:gd name="T42" fmla="*/ 6020 w 10667"/>
              <a:gd name="T43" fmla="*/ 2867 h 7200"/>
              <a:gd name="T44" fmla="*/ 6381 w 10667"/>
              <a:gd name="T45" fmla="*/ 2596 h 7200"/>
              <a:gd name="T46" fmla="*/ 6615 w 10667"/>
              <a:gd name="T47" fmla="*/ 2488 h 7200"/>
              <a:gd name="T48" fmla="*/ 7230 w 10667"/>
              <a:gd name="T49" fmla="*/ 2375 h 7200"/>
              <a:gd name="T50" fmla="*/ 6881 w 10667"/>
              <a:gd name="T51" fmla="*/ 5342 h 7200"/>
              <a:gd name="T52" fmla="*/ 6300 w 10667"/>
              <a:gd name="T53" fmla="*/ 5342 h 7200"/>
              <a:gd name="T54" fmla="*/ 6379 w 10667"/>
              <a:gd name="T55" fmla="*/ 3654 h 7200"/>
              <a:gd name="T56" fmla="*/ 5900 w 10667"/>
              <a:gd name="T57" fmla="*/ 5342 h 7200"/>
              <a:gd name="T58" fmla="*/ 5111 w 10667"/>
              <a:gd name="T59" fmla="*/ 5342 h 7200"/>
              <a:gd name="T60" fmla="*/ 5111 w 10667"/>
              <a:gd name="T61" fmla="*/ 5342 h 7200"/>
              <a:gd name="T62" fmla="*/ 7751 w 10667"/>
              <a:gd name="T63" fmla="*/ 5342 h 7200"/>
              <a:gd name="T64" fmla="*/ 7473 w 10667"/>
              <a:gd name="T65" fmla="*/ 2380 h 7200"/>
              <a:gd name="T66" fmla="*/ 8036 w 10667"/>
              <a:gd name="T67" fmla="*/ 2492 h 7200"/>
              <a:gd name="T68" fmla="*/ 8563 w 10667"/>
              <a:gd name="T69" fmla="*/ 2798 h 7200"/>
              <a:gd name="T70" fmla="*/ 9532 w 10667"/>
              <a:gd name="T71" fmla="*/ 5342 h 7200"/>
              <a:gd name="T72" fmla="*/ 8745 w 10667"/>
              <a:gd name="T73" fmla="*/ 5342 h 7200"/>
              <a:gd name="T74" fmla="*/ 8289 w 10667"/>
              <a:gd name="T75" fmla="*/ 3654 h 7200"/>
              <a:gd name="T76" fmla="*/ 8407 w 10667"/>
              <a:gd name="T77" fmla="*/ 5342 h 7200"/>
              <a:gd name="T78" fmla="*/ 7751 w 10667"/>
              <a:gd name="T79" fmla="*/ 5342 h 7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667" h="7200">
                <a:moveTo>
                  <a:pt x="1134" y="3394"/>
                </a:moveTo>
                <a:lnTo>
                  <a:pt x="1134" y="5342"/>
                </a:lnTo>
                <a:lnTo>
                  <a:pt x="4303" y="5342"/>
                </a:lnTo>
                <a:lnTo>
                  <a:pt x="4303" y="3394"/>
                </a:lnTo>
                <a:lnTo>
                  <a:pt x="1134" y="3394"/>
                </a:lnTo>
                <a:close/>
                <a:moveTo>
                  <a:pt x="2764" y="4767"/>
                </a:moveTo>
                <a:cubicBezTo>
                  <a:pt x="2550" y="4767"/>
                  <a:pt x="2377" y="4593"/>
                  <a:pt x="2377" y="4379"/>
                </a:cubicBezTo>
                <a:cubicBezTo>
                  <a:pt x="2377" y="4165"/>
                  <a:pt x="2550" y="3991"/>
                  <a:pt x="2764" y="3991"/>
                </a:cubicBezTo>
                <a:cubicBezTo>
                  <a:pt x="2977" y="3991"/>
                  <a:pt x="3150" y="4165"/>
                  <a:pt x="3150" y="4379"/>
                </a:cubicBezTo>
                <a:cubicBezTo>
                  <a:pt x="3150" y="4593"/>
                  <a:pt x="2977" y="4767"/>
                  <a:pt x="2764" y="4767"/>
                </a:cubicBezTo>
                <a:close/>
                <a:moveTo>
                  <a:pt x="10667" y="7200"/>
                </a:moveTo>
                <a:lnTo>
                  <a:pt x="0" y="7200"/>
                </a:lnTo>
                <a:lnTo>
                  <a:pt x="0" y="5678"/>
                </a:lnTo>
                <a:lnTo>
                  <a:pt x="10667" y="5678"/>
                </a:lnTo>
                <a:lnTo>
                  <a:pt x="10667" y="7200"/>
                </a:lnTo>
                <a:close/>
                <a:moveTo>
                  <a:pt x="6217" y="1132"/>
                </a:moveTo>
                <a:cubicBezTo>
                  <a:pt x="6217" y="507"/>
                  <a:pt x="6717" y="0"/>
                  <a:pt x="7334" y="0"/>
                </a:cubicBezTo>
                <a:cubicBezTo>
                  <a:pt x="7951" y="0"/>
                  <a:pt x="8452" y="507"/>
                  <a:pt x="8452" y="1132"/>
                </a:cubicBezTo>
                <a:cubicBezTo>
                  <a:pt x="8452" y="1758"/>
                  <a:pt x="7951" y="2264"/>
                  <a:pt x="7334" y="2264"/>
                </a:cubicBezTo>
                <a:cubicBezTo>
                  <a:pt x="6717" y="2264"/>
                  <a:pt x="6217" y="1758"/>
                  <a:pt x="6217" y="1132"/>
                </a:cubicBezTo>
                <a:close/>
                <a:moveTo>
                  <a:pt x="5111" y="5342"/>
                </a:moveTo>
                <a:cubicBezTo>
                  <a:pt x="5194" y="4157"/>
                  <a:pt x="5490" y="3343"/>
                  <a:pt x="6020" y="2867"/>
                </a:cubicBezTo>
                <a:cubicBezTo>
                  <a:pt x="6133" y="2765"/>
                  <a:pt x="6252" y="2673"/>
                  <a:pt x="6381" y="2596"/>
                </a:cubicBezTo>
                <a:cubicBezTo>
                  <a:pt x="6455" y="2552"/>
                  <a:pt x="6534" y="2517"/>
                  <a:pt x="6615" y="2488"/>
                </a:cubicBezTo>
                <a:cubicBezTo>
                  <a:pt x="6811" y="2416"/>
                  <a:pt x="7021" y="2383"/>
                  <a:pt x="7230" y="2375"/>
                </a:cubicBezTo>
                <a:lnTo>
                  <a:pt x="6881" y="5342"/>
                </a:lnTo>
                <a:lnTo>
                  <a:pt x="6300" y="5342"/>
                </a:lnTo>
                <a:cubicBezTo>
                  <a:pt x="6329" y="4664"/>
                  <a:pt x="6361" y="4022"/>
                  <a:pt x="6379" y="3654"/>
                </a:cubicBezTo>
                <a:cubicBezTo>
                  <a:pt x="6123" y="4007"/>
                  <a:pt x="5960" y="4582"/>
                  <a:pt x="5900" y="5342"/>
                </a:cubicBezTo>
                <a:lnTo>
                  <a:pt x="5111" y="5342"/>
                </a:lnTo>
                <a:lnTo>
                  <a:pt x="5111" y="5342"/>
                </a:lnTo>
                <a:close/>
                <a:moveTo>
                  <a:pt x="7751" y="5342"/>
                </a:moveTo>
                <a:lnTo>
                  <a:pt x="7473" y="2380"/>
                </a:lnTo>
                <a:cubicBezTo>
                  <a:pt x="7664" y="2393"/>
                  <a:pt x="7855" y="2429"/>
                  <a:pt x="8036" y="2492"/>
                </a:cubicBezTo>
                <a:cubicBezTo>
                  <a:pt x="8232" y="2561"/>
                  <a:pt x="8401" y="2670"/>
                  <a:pt x="8563" y="2798"/>
                </a:cubicBezTo>
                <a:cubicBezTo>
                  <a:pt x="9155" y="3262"/>
                  <a:pt x="9478" y="4120"/>
                  <a:pt x="9532" y="5342"/>
                </a:cubicBezTo>
                <a:lnTo>
                  <a:pt x="8745" y="5342"/>
                </a:lnTo>
                <a:cubicBezTo>
                  <a:pt x="8707" y="4582"/>
                  <a:pt x="8552" y="4009"/>
                  <a:pt x="8289" y="3654"/>
                </a:cubicBezTo>
                <a:cubicBezTo>
                  <a:pt x="8323" y="4067"/>
                  <a:pt x="8375" y="4751"/>
                  <a:pt x="8407" y="5342"/>
                </a:cubicBezTo>
                <a:lnTo>
                  <a:pt x="7751" y="5342"/>
                </a:lnTo>
                <a:close/>
              </a:path>
            </a:pathLst>
          </a:custGeom>
          <a:solidFill>
            <a:srgbClr val="ABC9DD"/>
          </a:solidFill>
          <a:ln>
            <a:noFill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buSzPct val="25000"/>
            </a:pPr>
            <a:endParaRPr lang="zh-CN" altLang="en-US" sz="2000" b="1" i="1" dirty="0"/>
          </a:p>
        </p:txBody>
      </p:sp>
      <p:sp>
        <p:nvSpPr>
          <p:cNvPr id="99" name="íşlîdè"/>
          <p:cNvSpPr/>
          <p:nvPr/>
        </p:nvSpPr>
        <p:spPr>
          <a:xfrm>
            <a:off x="740949" y="3840928"/>
            <a:ext cx="860424" cy="791638"/>
          </a:xfrm>
          <a:custGeom>
            <a:avLst/>
            <a:gdLst>
              <a:gd name="T0" fmla="*/ 2508 w 2713"/>
              <a:gd name="T1" fmla="*/ 0 h 2500"/>
              <a:gd name="T2" fmla="*/ 206 w 2713"/>
              <a:gd name="T3" fmla="*/ 0 h 2500"/>
              <a:gd name="T4" fmla="*/ 0 w 2713"/>
              <a:gd name="T5" fmla="*/ 205 h 2500"/>
              <a:gd name="T6" fmla="*/ 0 w 2713"/>
              <a:gd name="T7" fmla="*/ 211 h 2500"/>
              <a:gd name="T8" fmla="*/ 0 w 2713"/>
              <a:gd name="T9" fmla="*/ 1628 h 2500"/>
              <a:gd name="T10" fmla="*/ 0 w 2713"/>
              <a:gd name="T11" fmla="*/ 1834 h 2500"/>
              <a:gd name="T12" fmla="*/ 206 w 2713"/>
              <a:gd name="T13" fmla="*/ 2040 h 2500"/>
              <a:gd name="T14" fmla="*/ 1028 w 2713"/>
              <a:gd name="T15" fmla="*/ 2040 h 2500"/>
              <a:gd name="T16" fmla="*/ 913 w 2713"/>
              <a:gd name="T17" fmla="*/ 2366 h 2500"/>
              <a:gd name="T18" fmla="*/ 633 w 2713"/>
              <a:gd name="T19" fmla="*/ 2366 h 2500"/>
              <a:gd name="T20" fmla="*/ 567 w 2713"/>
              <a:gd name="T21" fmla="*/ 2433 h 2500"/>
              <a:gd name="T22" fmla="*/ 633 w 2713"/>
              <a:gd name="T23" fmla="*/ 2500 h 2500"/>
              <a:gd name="T24" fmla="*/ 960 w 2713"/>
              <a:gd name="T25" fmla="*/ 2500 h 2500"/>
              <a:gd name="T26" fmla="*/ 1753 w 2713"/>
              <a:gd name="T27" fmla="*/ 2500 h 2500"/>
              <a:gd name="T28" fmla="*/ 2080 w 2713"/>
              <a:gd name="T29" fmla="*/ 2500 h 2500"/>
              <a:gd name="T30" fmla="*/ 2147 w 2713"/>
              <a:gd name="T31" fmla="*/ 2433 h 2500"/>
              <a:gd name="T32" fmla="*/ 2080 w 2713"/>
              <a:gd name="T33" fmla="*/ 2366 h 2500"/>
              <a:gd name="T34" fmla="*/ 1801 w 2713"/>
              <a:gd name="T35" fmla="*/ 2366 h 2500"/>
              <a:gd name="T36" fmla="*/ 1686 w 2713"/>
              <a:gd name="T37" fmla="*/ 2040 h 2500"/>
              <a:gd name="T38" fmla="*/ 2508 w 2713"/>
              <a:gd name="T39" fmla="*/ 2040 h 2500"/>
              <a:gd name="T40" fmla="*/ 2713 w 2713"/>
              <a:gd name="T41" fmla="*/ 1834 h 2500"/>
              <a:gd name="T42" fmla="*/ 2713 w 2713"/>
              <a:gd name="T43" fmla="*/ 1628 h 2500"/>
              <a:gd name="T44" fmla="*/ 2713 w 2713"/>
              <a:gd name="T45" fmla="*/ 211 h 2500"/>
              <a:gd name="T46" fmla="*/ 2713 w 2713"/>
              <a:gd name="T47" fmla="*/ 205 h 2500"/>
              <a:gd name="T48" fmla="*/ 2508 w 2713"/>
              <a:gd name="T49" fmla="*/ 0 h 2500"/>
              <a:gd name="T50" fmla="*/ 2580 w 2713"/>
              <a:gd name="T51" fmla="*/ 1834 h 2500"/>
              <a:gd name="T52" fmla="*/ 2508 w 2713"/>
              <a:gd name="T53" fmla="*/ 1906 h 2500"/>
              <a:gd name="T54" fmla="*/ 1592 w 2713"/>
              <a:gd name="T55" fmla="*/ 1906 h 2500"/>
              <a:gd name="T56" fmla="*/ 1122 w 2713"/>
              <a:gd name="T57" fmla="*/ 1906 h 2500"/>
              <a:gd name="T58" fmla="*/ 206 w 2713"/>
              <a:gd name="T59" fmla="*/ 1906 h 2500"/>
              <a:gd name="T60" fmla="*/ 133 w 2713"/>
              <a:gd name="T61" fmla="*/ 1834 h 2500"/>
              <a:gd name="T62" fmla="*/ 133 w 2713"/>
              <a:gd name="T63" fmla="*/ 1695 h 2500"/>
              <a:gd name="T64" fmla="*/ 2580 w 2713"/>
              <a:gd name="T65" fmla="*/ 1695 h 2500"/>
              <a:gd name="T66" fmla="*/ 2580 w 2713"/>
              <a:gd name="T67" fmla="*/ 1834 h 2500"/>
              <a:gd name="T68" fmla="*/ 2521 w 2713"/>
              <a:gd name="T69" fmla="*/ 1079 h 2500"/>
              <a:gd name="T70" fmla="*/ 1624 w 2713"/>
              <a:gd name="T71" fmla="*/ 1089 h 2500"/>
              <a:gd name="T72" fmla="*/ 1565 w 2713"/>
              <a:gd name="T73" fmla="*/ 1056 h 2500"/>
              <a:gd name="T74" fmla="*/ 1526 w 2713"/>
              <a:gd name="T75" fmla="*/ 985 h 2500"/>
              <a:gd name="T76" fmla="*/ 1418 w 2713"/>
              <a:gd name="T77" fmla="*/ 1328 h 2500"/>
              <a:gd name="T78" fmla="*/ 1354 w 2713"/>
              <a:gd name="T79" fmla="*/ 1375 h 2500"/>
              <a:gd name="T80" fmla="*/ 1349 w 2713"/>
              <a:gd name="T81" fmla="*/ 1375 h 2500"/>
              <a:gd name="T82" fmla="*/ 1289 w 2713"/>
              <a:gd name="T83" fmla="*/ 1318 h 2500"/>
              <a:gd name="T84" fmla="*/ 1191 w 2713"/>
              <a:gd name="T85" fmla="*/ 696 h 2500"/>
              <a:gd name="T86" fmla="*/ 1123 w 2713"/>
              <a:gd name="T87" fmla="*/ 1015 h 2500"/>
              <a:gd name="T88" fmla="*/ 1058 w 2713"/>
              <a:gd name="T89" fmla="*/ 1068 h 2500"/>
              <a:gd name="T90" fmla="*/ 207 w 2713"/>
              <a:gd name="T91" fmla="*/ 1068 h 2500"/>
              <a:gd name="T92" fmla="*/ 140 w 2713"/>
              <a:gd name="T93" fmla="*/ 1001 h 2500"/>
              <a:gd name="T94" fmla="*/ 207 w 2713"/>
              <a:gd name="T95" fmla="*/ 934 h 2500"/>
              <a:gd name="T96" fmla="*/ 1004 w 2713"/>
              <a:gd name="T97" fmla="*/ 934 h 2500"/>
              <a:gd name="T98" fmla="*/ 1136 w 2713"/>
              <a:gd name="T99" fmla="*/ 315 h 2500"/>
              <a:gd name="T100" fmla="*/ 1201 w 2713"/>
              <a:gd name="T101" fmla="*/ 262 h 2500"/>
              <a:gd name="T102" fmla="*/ 1203 w 2713"/>
              <a:gd name="T103" fmla="*/ 262 h 2500"/>
              <a:gd name="T104" fmla="*/ 1267 w 2713"/>
              <a:gd name="T105" fmla="*/ 318 h 2500"/>
              <a:gd name="T106" fmla="*/ 1376 w 2713"/>
              <a:gd name="T107" fmla="*/ 1016 h 2500"/>
              <a:gd name="T108" fmla="*/ 1445 w 2713"/>
              <a:gd name="T109" fmla="*/ 798 h 2500"/>
              <a:gd name="T110" fmla="*/ 1501 w 2713"/>
              <a:gd name="T111" fmla="*/ 752 h 2500"/>
              <a:gd name="T112" fmla="*/ 1566 w 2713"/>
              <a:gd name="T113" fmla="*/ 786 h 2500"/>
              <a:gd name="T114" fmla="*/ 1662 w 2713"/>
              <a:gd name="T115" fmla="*/ 956 h 2500"/>
              <a:gd name="T116" fmla="*/ 2519 w 2713"/>
              <a:gd name="T117" fmla="*/ 945 h 2500"/>
              <a:gd name="T118" fmla="*/ 2520 w 2713"/>
              <a:gd name="T119" fmla="*/ 945 h 2500"/>
              <a:gd name="T120" fmla="*/ 2587 w 2713"/>
              <a:gd name="T121" fmla="*/ 1011 h 2500"/>
              <a:gd name="T122" fmla="*/ 2521 w 2713"/>
              <a:gd name="T123" fmla="*/ 1079 h 2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713" h="2500">
                <a:moveTo>
                  <a:pt x="2508" y="0"/>
                </a:moveTo>
                <a:lnTo>
                  <a:pt x="206" y="0"/>
                </a:lnTo>
                <a:cubicBezTo>
                  <a:pt x="92" y="0"/>
                  <a:pt x="0" y="92"/>
                  <a:pt x="0" y="205"/>
                </a:cubicBezTo>
                <a:lnTo>
                  <a:pt x="0" y="211"/>
                </a:lnTo>
                <a:lnTo>
                  <a:pt x="0" y="1628"/>
                </a:lnTo>
                <a:lnTo>
                  <a:pt x="0" y="1834"/>
                </a:lnTo>
                <a:cubicBezTo>
                  <a:pt x="0" y="1948"/>
                  <a:pt x="92" y="2040"/>
                  <a:pt x="206" y="2040"/>
                </a:cubicBezTo>
                <a:lnTo>
                  <a:pt x="1028" y="2040"/>
                </a:lnTo>
                <a:lnTo>
                  <a:pt x="913" y="2366"/>
                </a:lnTo>
                <a:lnTo>
                  <a:pt x="633" y="2366"/>
                </a:lnTo>
                <a:cubicBezTo>
                  <a:pt x="597" y="2366"/>
                  <a:pt x="567" y="2396"/>
                  <a:pt x="567" y="2433"/>
                </a:cubicBezTo>
                <a:cubicBezTo>
                  <a:pt x="567" y="2470"/>
                  <a:pt x="597" y="2500"/>
                  <a:pt x="633" y="2500"/>
                </a:cubicBezTo>
                <a:lnTo>
                  <a:pt x="960" y="2500"/>
                </a:lnTo>
                <a:lnTo>
                  <a:pt x="1753" y="2500"/>
                </a:lnTo>
                <a:lnTo>
                  <a:pt x="2080" y="2500"/>
                </a:lnTo>
                <a:cubicBezTo>
                  <a:pt x="2117" y="2500"/>
                  <a:pt x="2147" y="2470"/>
                  <a:pt x="2147" y="2433"/>
                </a:cubicBezTo>
                <a:cubicBezTo>
                  <a:pt x="2147" y="2396"/>
                  <a:pt x="2117" y="2366"/>
                  <a:pt x="2080" y="2366"/>
                </a:cubicBezTo>
                <a:lnTo>
                  <a:pt x="1801" y="2366"/>
                </a:lnTo>
                <a:lnTo>
                  <a:pt x="1686" y="2040"/>
                </a:lnTo>
                <a:lnTo>
                  <a:pt x="2508" y="2040"/>
                </a:lnTo>
                <a:cubicBezTo>
                  <a:pt x="2621" y="2040"/>
                  <a:pt x="2713" y="1948"/>
                  <a:pt x="2713" y="1834"/>
                </a:cubicBezTo>
                <a:lnTo>
                  <a:pt x="2713" y="1628"/>
                </a:lnTo>
                <a:lnTo>
                  <a:pt x="2713" y="211"/>
                </a:lnTo>
                <a:lnTo>
                  <a:pt x="2713" y="205"/>
                </a:lnTo>
                <a:cubicBezTo>
                  <a:pt x="2713" y="92"/>
                  <a:pt x="2621" y="0"/>
                  <a:pt x="2508" y="0"/>
                </a:cubicBezTo>
                <a:close/>
                <a:moveTo>
                  <a:pt x="2580" y="1834"/>
                </a:moveTo>
                <a:cubicBezTo>
                  <a:pt x="2580" y="1874"/>
                  <a:pt x="2548" y="1906"/>
                  <a:pt x="2508" y="1906"/>
                </a:cubicBezTo>
                <a:lnTo>
                  <a:pt x="1592" y="1906"/>
                </a:lnTo>
                <a:lnTo>
                  <a:pt x="1122" y="1906"/>
                </a:lnTo>
                <a:lnTo>
                  <a:pt x="206" y="1906"/>
                </a:lnTo>
                <a:cubicBezTo>
                  <a:pt x="166" y="1906"/>
                  <a:pt x="133" y="1874"/>
                  <a:pt x="133" y="1834"/>
                </a:cubicBezTo>
                <a:lnTo>
                  <a:pt x="133" y="1695"/>
                </a:lnTo>
                <a:lnTo>
                  <a:pt x="2580" y="1695"/>
                </a:lnTo>
                <a:lnTo>
                  <a:pt x="2580" y="1834"/>
                </a:lnTo>
                <a:close/>
                <a:moveTo>
                  <a:pt x="2521" y="1079"/>
                </a:moveTo>
                <a:lnTo>
                  <a:pt x="1624" y="1089"/>
                </a:lnTo>
                <a:cubicBezTo>
                  <a:pt x="1600" y="1090"/>
                  <a:pt x="1577" y="1077"/>
                  <a:pt x="1565" y="1056"/>
                </a:cubicBezTo>
                <a:lnTo>
                  <a:pt x="1526" y="985"/>
                </a:lnTo>
                <a:lnTo>
                  <a:pt x="1418" y="1328"/>
                </a:lnTo>
                <a:cubicBezTo>
                  <a:pt x="1409" y="1356"/>
                  <a:pt x="1383" y="1375"/>
                  <a:pt x="1354" y="1375"/>
                </a:cubicBezTo>
                <a:cubicBezTo>
                  <a:pt x="1353" y="1375"/>
                  <a:pt x="1351" y="1375"/>
                  <a:pt x="1349" y="1375"/>
                </a:cubicBezTo>
                <a:cubicBezTo>
                  <a:pt x="1319" y="1372"/>
                  <a:pt x="1293" y="1349"/>
                  <a:pt x="1289" y="1318"/>
                </a:cubicBezTo>
                <a:lnTo>
                  <a:pt x="1191" y="696"/>
                </a:lnTo>
                <a:lnTo>
                  <a:pt x="1123" y="1015"/>
                </a:lnTo>
                <a:cubicBezTo>
                  <a:pt x="1117" y="1046"/>
                  <a:pt x="1090" y="1068"/>
                  <a:pt x="1058" y="1068"/>
                </a:cubicBezTo>
                <a:lnTo>
                  <a:pt x="207" y="1068"/>
                </a:lnTo>
                <a:cubicBezTo>
                  <a:pt x="170" y="1068"/>
                  <a:pt x="140" y="1038"/>
                  <a:pt x="140" y="1001"/>
                </a:cubicBezTo>
                <a:cubicBezTo>
                  <a:pt x="140" y="964"/>
                  <a:pt x="170" y="934"/>
                  <a:pt x="207" y="934"/>
                </a:cubicBezTo>
                <a:lnTo>
                  <a:pt x="1004" y="934"/>
                </a:lnTo>
                <a:lnTo>
                  <a:pt x="1136" y="315"/>
                </a:lnTo>
                <a:cubicBezTo>
                  <a:pt x="1142" y="284"/>
                  <a:pt x="1169" y="262"/>
                  <a:pt x="1201" y="262"/>
                </a:cubicBezTo>
                <a:cubicBezTo>
                  <a:pt x="1201" y="262"/>
                  <a:pt x="1202" y="262"/>
                  <a:pt x="1203" y="262"/>
                </a:cubicBezTo>
                <a:cubicBezTo>
                  <a:pt x="1235" y="263"/>
                  <a:pt x="1262" y="287"/>
                  <a:pt x="1267" y="318"/>
                </a:cubicBezTo>
                <a:lnTo>
                  <a:pt x="1376" y="1016"/>
                </a:lnTo>
                <a:lnTo>
                  <a:pt x="1445" y="798"/>
                </a:lnTo>
                <a:cubicBezTo>
                  <a:pt x="1452" y="773"/>
                  <a:pt x="1475" y="755"/>
                  <a:pt x="1501" y="752"/>
                </a:cubicBezTo>
                <a:cubicBezTo>
                  <a:pt x="1528" y="749"/>
                  <a:pt x="1553" y="763"/>
                  <a:pt x="1566" y="786"/>
                </a:cubicBezTo>
                <a:lnTo>
                  <a:pt x="1662" y="956"/>
                </a:lnTo>
                <a:lnTo>
                  <a:pt x="2519" y="945"/>
                </a:lnTo>
                <a:lnTo>
                  <a:pt x="2520" y="945"/>
                </a:lnTo>
                <a:cubicBezTo>
                  <a:pt x="2557" y="945"/>
                  <a:pt x="2587" y="974"/>
                  <a:pt x="2587" y="1011"/>
                </a:cubicBezTo>
                <a:cubicBezTo>
                  <a:pt x="2587" y="1048"/>
                  <a:pt x="2558" y="1078"/>
                  <a:pt x="2521" y="1079"/>
                </a:cubicBezTo>
                <a:close/>
              </a:path>
            </a:pathLst>
          </a:custGeom>
          <a:solidFill>
            <a:srgbClr val="ABC9DD"/>
          </a:solidFill>
          <a:ln>
            <a:noFill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buSzPct val="25000"/>
            </a:pPr>
            <a:endParaRPr lang="zh-CN" altLang="en-US" sz="2000" b="1" i="1" dirty="0"/>
          </a:p>
        </p:txBody>
      </p:sp>
      <p:cxnSp>
        <p:nvCxnSpPr>
          <p:cNvPr id="101" name="直接连接符 100"/>
          <p:cNvCxnSpPr/>
          <p:nvPr/>
        </p:nvCxnSpPr>
        <p:spPr>
          <a:xfrm>
            <a:off x="1360709" y="3682731"/>
            <a:ext cx="8280061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lg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1360709" y="5061126"/>
            <a:ext cx="8280061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lg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叉号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94670" y="2284095"/>
            <a:ext cx="1080008" cy="1012272"/>
          </a:xfrm>
          <a:prstGeom prst="rect">
            <a:avLst/>
          </a:prstGeom>
        </p:spPr>
      </p:pic>
      <p:pic>
        <p:nvPicPr>
          <p:cNvPr id="9" name="图片 8" descr="对号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10570" y="3804920"/>
            <a:ext cx="864006" cy="864006"/>
          </a:xfrm>
          <a:prstGeom prst="rect">
            <a:avLst/>
          </a:prstGeom>
        </p:spPr>
      </p:pic>
      <p:grpSp>
        <p:nvGrpSpPr>
          <p:cNvPr id="11" name="ïṩ1îḍè"/>
          <p:cNvGrpSpPr/>
          <p:nvPr/>
        </p:nvGrpSpPr>
        <p:grpSpPr>
          <a:xfrm flipH="1">
            <a:off x="1758950" y="2270760"/>
            <a:ext cx="10854498" cy="1012190"/>
            <a:chOff x="3685742" y="1526746"/>
            <a:chExt cx="5213350" cy="993115"/>
          </a:xfrm>
        </p:grpSpPr>
        <p:sp>
          <p:nvSpPr>
            <p:cNvPr id="12" name="íṧļîďe"/>
            <p:cNvSpPr/>
            <p:nvPr/>
          </p:nvSpPr>
          <p:spPr bwMode="auto">
            <a:xfrm>
              <a:off x="4607403" y="1842624"/>
              <a:ext cx="4061507" cy="677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fontAlgn="auto">
                <a:lnSpc>
                  <a:spcPts val="2860"/>
                </a:lnSpc>
              </a:pPr>
              <a:r>
                <a:rPr lang="en-US" altLang="zh-CN" sz="2800" dirty="0"/>
                <a:t>a </a:t>
              </a:r>
              <a:r>
                <a:rPr lang="zh-CN" altLang="en-US" sz="2800" dirty="0"/>
                <a:t>spectral mismatching </a:t>
              </a:r>
              <a:r>
                <a:rPr lang="en-US" altLang="zh-CN" sz="2800" dirty="0"/>
                <a:t>problem,</a:t>
              </a:r>
              <a:endParaRPr lang="en-US" altLang="zh-CN" sz="2800" dirty="0"/>
            </a:p>
            <a:p>
              <a:pPr fontAlgn="auto">
                <a:lnSpc>
                  <a:spcPts val="2860"/>
                </a:lnSpc>
              </a:pPr>
              <a:r>
                <a:rPr lang="en-US" altLang="zh-CN" sz="2800" dirty="0"/>
                <a:t>hard to accurately simulate the standard illuminant. </a:t>
              </a:r>
              <a:endParaRPr lang="en-US" altLang="zh-CN" sz="2800" dirty="0"/>
            </a:p>
          </p:txBody>
        </p:sp>
        <p:sp>
          <p:nvSpPr>
            <p:cNvPr id="13" name="ïs1iḋè"/>
            <p:cNvSpPr/>
            <p:nvPr/>
          </p:nvSpPr>
          <p:spPr bwMode="auto">
            <a:xfrm>
              <a:off x="3685742" y="1526746"/>
              <a:ext cx="5213350" cy="421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sz="2800" b="1" dirty="0">
                  <a:solidFill>
                    <a:srgbClr val="0000FF"/>
                  </a:solidFill>
                  <a:latin typeface="Arial" panose="020B0604020202020204" pitchFamily="34" charset="0"/>
                  <a:ea typeface="Arial Unicode MS" panose="020B0604020202020204" charset="-122"/>
                  <a:cs typeface="Arial" panose="020B0604020202020204" pitchFamily="34" charset="0"/>
                </a:rPr>
                <a:t>Photoelectric integrating method (colorimeter)</a:t>
              </a:r>
              <a:endParaRPr sz="2800" b="1" dirty="0">
                <a:solidFill>
                  <a:srgbClr val="0000FF"/>
                </a:solidFill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4" name="ïṩ1îḍè"/>
          <p:cNvGrpSpPr/>
          <p:nvPr/>
        </p:nvGrpSpPr>
        <p:grpSpPr>
          <a:xfrm flipH="1">
            <a:off x="1715135" y="3964940"/>
            <a:ext cx="9122411" cy="1264920"/>
            <a:chOff x="3712987" y="1526746"/>
            <a:chExt cx="5189809" cy="1639822"/>
          </a:xfrm>
        </p:grpSpPr>
        <p:sp>
          <p:nvSpPr>
            <p:cNvPr id="15" name="íṧļîďe"/>
            <p:cNvSpPr/>
            <p:nvPr/>
          </p:nvSpPr>
          <p:spPr bwMode="auto">
            <a:xfrm>
              <a:off x="3712987" y="1817337"/>
              <a:ext cx="5189809" cy="1349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fontAlgn="auto">
                <a:lnSpc>
                  <a:spcPts val="3360"/>
                </a:lnSpc>
              </a:pPr>
              <a:r>
                <a:rPr lang="zh-CN" altLang="en-US" sz="2800" dirty="0"/>
                <a:t>      high precision, multiple functions and flexible application</a:t>
              </a:r>
              <a:r>
                <a:rPr lang="en-US" altLang="zh-CN" sz="2800" dirty="0"/>
                <a:t>.</a:t>
              </a:r>
              <a:endParaRPr lang="en-US" altLang="zh-CN" sz="2800" dirty="0"/>
            </a:p>
          </p:txBody>
        </p:sp>
        <p:sp>
          <p:nvSpPr>
            <p:cNvPr id="16" name="ïs1iḋè"/>
            <p:cNvSpPr/>
            <p:nvPr/>
          </p:nvSpPr>
          <p:spPr bwMode="auto">
            <a:xfrm>
              <a:off x="3905537" y="1526746"/>
              <a:ext cx="4972130" cy="421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sz="2800" b="1" dirty="0">
                  <a:solidFill>
                    <a:srgbClr val="0000FF"/>
                  </a:solidFill>
                  <a:latin typeface="Arial" panose="020B0604020202020204" pitchFamily="34" charset="0"/>
                  <a:ea typeface="Arial Unicode MS" panose="020B0604020202020204" charset="-122"/>
                  <a:cs typeface="Arial" panose="020B0604020202020204" pitchFamily="34" charset="0"/>
                </a:rPr>
                <a:t>Spectrophotometry (spectrophotometer) </a:t>
              </a:r>
              <a:endParaRPr sz="2800" b="1" dirty="0">
                <a:solidFill>
                  <a:srgbClr val="0000FF"/>
                </a:solidFill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549157" y="-975631"/>
            <a:ext cx="583096" cy="838080"/>
          </a:xfrm>
          <a:prstGeom prst="rect">
            <a:avLst/>
          </a:prstGeom>
          <a:solidFill>
            <a:srgbClr val="365B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1132253" y="-975631"/>
            <a:ext cx="583096" cy="838080"/>
          </a:xfrm>
          <a:prstGeom prst="rect">
            <a:avLst/>
          </a:prstGeom>
          <a:solidFill>
            <a:srgbClr val="9664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1715349" y="-975631"/>
            <a:ext cx="583096" cy="838080"/>
          </a:xfrm>
          <a:prstGeom prst="rect">
            <a:avLst/>
          </a:prstGeom>
          <a:solidFill>
            <a:srgbClr val="D06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2298446" y="-975631"/>
            <a:ext cx="583096" cy="838080"/>
          </a:xfrm>
          <a:prstGeom prst="rect">
            <a:avLst/>
          </a:prstGeom>
          <a:solidFill>
            <a:srgbClr val="F779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2881542" y="-975631"/>
            <a:ext cx="583096" cy="838080"/>
          </a:xfrm>
          <a:prstGeom prst="rect">
            <a:avLst/>
          </a:prstGeom>
          <a:solidFill>
            <a:srgbClr val="F8AD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e7d195523061f1c0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</a:t>
            </a:r>
            <a:endParaRPr lang="zh-CN" altLang="en-US" sz="100"/>
          </a:p>
        </p:txBody>
      </p:sp>
      <p:sp>
        <p:nvSpPr>
          <p:cNvPr id="4" name="文本框 3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 txBox="1"/>
          <p:nvPr/>
        </p:nvSpPr>
        <p:spPr>
          <a:xfrm>
            <a:off x="-337185" y="668655"/>
            <a:ext cx="95199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b="1">
                <a:solidFill>
                  <a:srgbClr val="00B05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2</a:t>
            </a:r>
            <a:r>
              <a:rPr lang="zh-CN" altLang="en-US" sz="2800" b="1">
                <a:solidFill>
                  <a:srgbClr val="00B05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. Surface Color Measurement by Spectrophotometry</a:t>
            </a:r>
            <a:endParaRPr lang="zh-CN" altLang="en-US" sz="2800" b="1">
              <a:solidFill>
                <a:srgbClr val="00B05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46" name="Text Box 42"/>
          <p:cNvSpPr txBox="1">
            <a:spLocks noChangeArrowheads="1"/>
          </p:cNvSpPr>
          <p:nvPr/>
        </p:nvSpPr>
        <p:spPr bwMode="auto">
          <a:xfrm>
            <a:off x="815340" y="208280"/>
            <a:ext cx="517271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594D7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Measurement Requirements</a:t>
            </a:r>
            <a:endParaRPr lang="en-US" altLang="zh-CN" sz="1400" b="1" dirty="0">
              <a:solidFill>
                <a:srgbClr val="594D7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282575" y="-9525"/>
            <a:ext cx="520700" cy="717550"/>
            <a:chOff x="1775252" y="2062276"/>
            <a:chExt cx="1045160" cy="1781528"/>
          </a:xfrm>
        </p:grpSpPr>
        <p:grpSp>
          <p:nvGrpSpPr>
            <p:cNvPr id="49" name="组合 48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51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594D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2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3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4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5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6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7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8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9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</p:grpSp>
        <p:cxnSp>
          <p:nvCxnSpPr>
            <p:cNvPr id="50" name="直接连接符 49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5"/>
          <p:cNvSpPr txBox="1">
            <a:spLocks noChangeArrowheads="1"/>
          </p:cNvSpPr>
          <p:nvPr/>
        </p:nvSpPr>
        <p:spPr bwMode="auto">
          <a:xfrm>
            <a:off x="492760" y="3275330"/>
            <a:ext cx="3770630" cy="4552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fontAlgn="auto">
              <a:lnSpc>
                <a:spcPts val="2840"/>
              </a:lnSpc>
            </a:pPr>
            <a:r>
              <a:rPr sz="2000" b="1" dirty="0">
                <a:solidFill>
                  <a:srgbClr val="0000FF"/>
                </a:solidFill>
                <a:sym typeface="+mn-ea"/>
              </a:rPr>
              <a:t>Photoelectric Integration Method</a:t>
            </a:r>
            <a:endParaRPr sz="2000" b="1" dirty="0">
              <a:solidFill>
                <a:srgbClr val="0000FF"/>
              </a:solidFill>
              <a:sym typeface="+mn-ea"/>
            </a:endParaRPr>
          </a:p>
        </p:txBody>
      </p:sp>
      <p:pic>
        <p:nvPicPr>
          <p:cNvPr id="3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820" y="1317625"/>
            <a:ext cx="3048000" cy="210248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5" name="对象 -2147482541"/>
          <p:cNvGraphicFramePr>
            <a:graphicFrameLocks noChangeAspect="1"/>
          </p:cNvGraphicFramePr>
          <p:nvPr/>
        </p:nvGraphicFramePr>
        <p:xfrm>
          <a:off x="4211955" y="1370330"/>
          <a:ext cx="2875915" cy="2131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2197100" imgH="1625600" progId="Equation.3">
                  <p:embed/>
                </p:oleObj>
              </mc:Choice>
              <mc:Fallback>
                <p:oleObj name="" r:id="rId2" imgW="2197100" imgH="16256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211955" y="1370330"/>
                        <a:ext cx="2875915" cy="21310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-2147482540"/>
          <p:cNvGraphicFramePr>
            <a:graphicFrameLocks noChangeAspect="1"/>
          </p:cNvGraphicFramePr>
          <p:nvPr/>
        </p:nvGraphicFramePr>
        <p:xfrm>
          <a:off x="7900670" y="1358265"/>
          <a:ext cx="3332480" cy="6673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4" imgW="2489200" imgH="495300" progId="Equation.3">
                  <p:embed/>
                </p:oleObj>
              </mc:Choice>
              <mc:Fallback>
                <p:oleObj name="" r:id="rId4" imgW="2489200" imgH="495300" progId="Equation.3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900670" y="1358265"/>
                        <a:ext cx="3332480" cy="6673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8" name="文本框 102"/>
          <p:cNvSpPr txBox="1"/>
          <p:nvPr/>
        </p:nvSpPr>
        <p:spPr>
          <a:xfrm>
            <a:off x="8336915" y="2136140"/>
            <a:ext cx="40176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dirty="0">
                <a:latin typeface="Times New Roman" panose="02020603050405020304" charset="0"/>
                <a:cs typeface="Times New Roman" panose="02020603050405020304" charset="0"/>
              </a:rPr>
              <a:t>is relative spectral power distribution of standard source A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.</a:t>
            </a:r>
            <a:endParaRPr lang="en-US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graphicFrame>
        <p:nvGraphicFramePr>
          <p:cNvPr id="8" name="对象 -2147482538"/>
          <p:cNvGraphicFramePr>
            <a:graphicFrameLocks noChangeAspect="1"/>
          </p:cNvGraphicFramePr>
          <p:nvPr/>
        </p:nvGraphicFramePr>
        <p:xfrm>
          <a:off x="7797800" y="2195830"/>
          <a:ext cx="539115" cy="2876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6" imgW="405765" imgH="215900" progId="Equation.3">
                  <p:embed/>
                </p:oleObj>
              </mc:Choice>
              <mc:Fallback>
                <p:oleObj name="" r:id="rId6" imgW="405765" imgH="215900" progId="Equation.3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797800" y="2195830"/>
                        <a:ext cx="539115" cy="2876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-2147482537"/>
          <p:cNvGraphicFramePr>
            <a:graphicFrameLocks noChangeAspect="1"/>
          </p:cNvGraphicFramePr>
          <p:nvPr/>
        </p:nvGraphicFramePr>
        <p:xfrm>
          <a:off x="7797800" y="2793365"/>
          <a:ext cx="675640" cy="2901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8" imgW="533400" imgH="228600" progId="Equation.3">
                  <p:embed/>
                </p:oleObj>
              </mc:Choice>
              <mc:Fallback>
                <p:oleObj name="" r:id="rId8" imgW="533400" imgH="228600" progId="Equation.3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797800" y="2793365"/>
                        <a:ext cx="675640" cy="2901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文本框 102"/>
          <p:cNvSpPr txBox="1"/>
          <p:nvPr/>
        </p:nvSpPr>
        <p:spPr>
          <a:xfrm>
            <a:off x="8300085" y="2766695"/>
            <a:ext cx="39446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dirty="0">
                <a:latin typeface="宋体" panose="02010600030101010101" pitchFamily="2" charset="-122"/>
              </a:rPr>
              <a:t> </a:t>
            </a:r>
            <a:r>
              <a:rPr dirty="0">
                <a:latin typeface="Times New Roman" panose="02020603050405020304" charset="0"/>
                <a:cs typeface="Times New Roman" panose="02020603050405020304" charset="0"/>
              </a:rPr>
              <a:t>is spectral sensitivity curve of  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the</a:t>
            </a:r>
            <a:r>
              <a:rPr dirty="0">
                <a:latin typeface="Times New Roman" panose="02020603050405020304" charset="0"/>
                <a:cs typeface="Times New Roman" panose="02020603050405020304" charset="0"/>
              </a:rPr>
              <a:t>    detector</a:t>
            </a: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.</a:t>
            </a:r>
            <a:endParaRPr lang="en-US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13" name="图片 3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70560" y="3694430"/>
            <a:ext cx="5440045" cy="24822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9"/>
          <p:cNvPicPr>
            <a:picLocks noChangeAspect="1"/>
          </p:cNvPicPr>
          <p:nvPr/>
        </p:nvPicPr>
        <p:blipFill>
          <a:blip r:embed="rId11"/>
          <a:srcRect l="6021" t="5421" r="7346"/>
          <a:stretch>
            <a:fillRect/>
          </a:stretch>
        </p:blipFill>
        <p:spPr>
          <a:xfrm>
            <a:off x="6193155" y="3725545"/>
            <a:ext cx="6002020" cy="22421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TextBox 5"/>
          <p:cNvSpPr txBox="1">
            <a:spLocks noChangeArrowheads="1"/>
          </p:cNvSpPr>
          <p:nvPr/>
        </p:nvSpPr>
        <p:spPr bwMode="auto">
          <a:xfrm>
            <a:off x="679450" y="6046470"/>
            <a:ext cx="3770630" cy="4552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fontAlgn="auto">
              <a:lnSpc>
                <a:spcPts val="2840"/>
              </a:lnSpc>
            </a:pPr>
            <a:r>
              <a:rPr sz="2000" b="1" dirty="0">
                <a:solidFill>
                  <a:srgbClr val="0000FF"/>
                </a:solidFill>
                <a:sym typeface="+mn-ea"/>
              </a:rPr>
              <a:t>Simulation of detector with 5% of</a:t>
            </a:r>
            <a:endParaRPr sz="2000" b="1" dirty="0">
              <a:solidFill>
                <a:srgbClr val="0000FF"/>
              </a:solidFill>
              <a:sym typeface="+mn-ea"/>
            </a:endParaRPr>
          </a:p>
        </p:txBody>
      </p:sp>
      <p:graphicFrame>
        <p:nvGraphicFramePr>
          <p:cNvPr id="15" name="对象 -2147482536"/>
          <p:cNvGraphicFramePr>
            <a:graphicFrameLocks noChangeAspect="1"/>
          </p:cNvGraphicFramePr>
          <p:nvPr/>
        </p:nvGraphicFramePr>
        <p:xfrm>
          <a:off x="4376420" y="6036310"/>
          <a:ext cx="410845" cy="4895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12" imgW="215900" imgH="254000" progId="Equation.3">
                  <p:embed/>
                </p:oleObj>
              </mc:Choice>
              <mc:Fallback>
                <p:oleObj name="" r:id="rId12" imgW="215900" imgH="254000" progId="Equation.3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376420" y="6036310"/>
                        <a:ext cx="410845" cy="4895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-2147482535"/>
          <p:cNvGraphicFramePr>
            <a:graphicFrameLocks noChangeAspect="1"/>
          </p:cNvGraphicFramePr>
          <p:nvPr/>
        </p:nvGraphicFramePr>
        <p:xfrm>
          <a:off x="4862830" y="6033770"/>
          <a:ext cx="435610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14" imgW="215900" imgH="266700" progId="Equation.3">
                  <p:embed/>
                </p:oleObj>
              </mc:Choice>
              <mc:Fallback>
                <p:oleObj name="" r:id="rId14" imgW="215900" imgH="266700" progId="Equation.3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862830" y="6033770"/>
                        <a:ext cx="435610" cy="492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-2147482534"/>
          <p:cNvGraphicFramePr>
            <a:graphicFrameLocks noChangeAspect="1"/>
          </p:cNvGraphicFramePr>
          <p:nvPr/>
        </p:nvGraphicFramePr>
        <p:xfrm>
          <a:off x="5394960" y="6049010"/>
          <a:ext cx="421005" cy="502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" r:id="rId16" imgW="215900" imgH="254000" progId="Equation.3">
                  <p:embed/>
                </p:oleObj>
              </mc:Choice>
              <mc:Fallback>
                <p:oleObj name="" r:id="rId16" imgW="215900" imgH="254000" progId="Equation.3">
                  <p:embed/>
                  <p:pic>
                    <p:nvPicPr>
                      <p:cNvPr id="0" name="图片 1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394960" y="6049010"/>
                        <a:ext cx="421005" cy="5022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文本框 22"/>
          <p:cNvSpPr txBox="1"/>
          <p:nvPr/>
        </p:nvSpPr>
        <p:spPr>
          <a:xfrm>
            <a:off x="6654165" y="5956935"/>
            <a:ext cx="55410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sz="2000" b="1" dirty="0">
                <a:solidFill>
                  <a:srgbClr val="0000FF"/>
                </a:solidFill>
              </a:rPr>
              <a:t>Typical red, green and yellow color samples (left) and their spectral distribution (right)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549157" y="-975631"/>
            <a:ext cx="583096" cy="838080"/>
          </a:xfrm>
          <a:prstGeom prst="rect">
            <a:avLst/>
          </a:prstGeom>
          <a:solidFill>
            <a:srgbClr val="365B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1132253" y="-975631"/>
            <a:ext cx="583096" cy="838080"/>
          </a:xfrm>
          <a:prstGeom prst="rect">
            <a:avLst/>
          </a:prstGeom>
          <a:solidFill>
            <a:srgbClr val="9664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1715349" y="-975631"/>
            <a:ext cx="583096" cy="838080"/>
          </a:xfrm>
          <a:prstGeom prst="rect">
            <a:avLst/>
          </a:prstGeom>
          <a:solidFill>
            <a:srgbClr val="D06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2298446" y="-975631"/>
            <a:ext cx="583096" cy="838080"/>
          </a:xfrm>
          <a:prstGeom prst="rect">
            <a:avLst/>
          </a:prstGeom>
          <a:solidFill>
            <a:srgbClr val="F779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2881542" y="-975631"/>
            <a:ext cx="583096" cy="838080"/>
          </a:xfrm>
          <a:prstGeom prst="rect">
            <a:avLst/>
          </a:prstGeom>
          <a:solidFill>
            <a:srgbClr val="F8AD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e7d195523061f1c0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</a:t>
            </a:r>
            <a:endParaRPr lang="zh-CN" altLang="en-US" sz="100"/>
          </a:p>
        </p:txBody>
      </p:sp>
      <p:sp>
        <p:nvSpPr>
          <p:cNvPr id="4" name="文本框 3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 txBox="1"/>
          <p:nvPr/>
        </p:nvSpPr>
        <p:spPr>
          <a:xfrm>
            <a:off x="-337185" y="668655"/>
            <a:ext cx="95199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b="1">
                <a:solidFill>
                  <a:srgbClr val="00B05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2</a:t>
            </a:r>
            <a:r>
              <a:rPr lang="zh-CN" altLang="en-US" sz="2800" b="1">
                <a:solidFill>
                  <a:srgbClr val="00B05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. Surface Color Measurement by Spectrophotometry</a:t>
            </a:r>
            <a:endParaRPr lang="zh-CN" altLang="en-US" sz="2800" b="1">
              <a:solidFill>
                <a:srgbClr val="00B05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46" name="Text Box 42"/>
          <p:cNvSpPr txBox="1">
            <a:spLocks noChangeArrowheads="1"/>
          </p:cNvSpPr>
          <p:nvPr/>
        </p:nvSpPr>
        <p:spPr bwMode="auto">
          <a:xfrm>
            <a:off x="815340" y="208280"/>
            <a:ext cx="517271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594D7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Measurement Requirements</a:t>
            </a:r>
            <a:endParaRPr lang="en-US" altLang="zh-CN" sz="1400" b="1" dirty="0">
              <a:solidFill>
                <a:srgbClr val="594D7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282575" y="-9525"/>
            <a:ext cx="520700" cy="717550"/>
            <a:chOff x="1775252" y="2062276"/>
            <a:chExt cx="1045160" cy="1781528"/>
          </a:xfrm>
        </p:grpSpPr>
        <p:grpSp>
          <p:nvGrpSpPr>
            <p:cNvPr id="49" name="组合 48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51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594D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2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3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4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5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6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7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8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9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</p:grpSp>
        <p:cxnSp>
          <p:nvCxnSpPr>
            <p:cNvPr id="50" name="直接连接符 49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9" name="表格 38"/>
          <p:cNvGraphicFramePr/>
          <p:nvPr/>
        </p:nvGraphicFramePr>
        <p:xfrm>
          <a:off x="2437130" y="3563620"/>
          <a:ext cx="7318375" cy="17970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5620"/>
                <a:gridCol w="1426210"/>
                <a:gridCol w="940435"/>
                <a:gridCol w="833120"/>
                <a:gridCol w="922020"/>
                <a:gridCol w="951865"/>
                <a:gridCol w="852805"/>
                <a:gridCol w="876300"/>
              </a:tblGrid>
              <a:tr h="359410">
                <a:tc rowSpan="2"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8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Red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Yellow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Green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59410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Calibri" panose="020F0502020204030204" charset="0"/>
                          <a:cs typeface="Calibri" panose="020F0502020204030204" charset="0"/>
                        </a:rPr>
                        <a:t>x</a:t>
                      </a:r>
                      <a:endParaRPr lang="en-US" altLang="en-US" sz="18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Calibri" panose="020F0502020204030204" charset="0"/>
                          <a:cs typeface="Calibri" panose="020F0502020204030204" charset="0"/>
                        </a:rPr>
                        <a:t>y</a:t>
                      </a:r>
                      <a:endParaRPr lang="en-US" altLang="en-US" sz="18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Calibri" panose="020F0502020204030204" charset="0"/>
                          <a:cs typeface="Calibri" panose="020F0502020204030204" charset="0"/>
                        </a:rPr>
                        <a:t>x</a:t>
                      </a:r>
                      <a:endParaRPr lang="en-US" altLang="en-US" sz="18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Calibri" panose="020F0502020204030204" charset="0"/>
                          <a:cs typeface="Calibri" panose="020F0502020204030204" charset="0"/>
                        </a:rPr>
                        <a:t>y</a:t>
                      </a:r>
                      <a:endParaRPr lang="en-US" altLang="en-US" sz="18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Calibri" panose="020F0502020204030204" charset="0"/>
                          <a:cs typeface="Calibri" panose="020F0502020204030204" charset="0"/>
                        </a:rPr>
                        <a:t>x</a:t>
                      </a:r>
                      <a:endParaRPr lang="en-US" altLang="en-US" sz="18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Calibri" panose="020F0502020204030204" charset="0"/>
                          <a:cs typeface="Calibri" panose="020F0502020204030204" charset="0"/>
                        </a:rPr>
                        <a:t>y</a:t>
                      </a:r>
                      <a:endParaRPr lang="en-US" altLang="en-US" sz="18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9410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Calibri" panose="020F0502020204030204" charset="0"/>
                          <a:cs typeface="Calibri" panose="020F0502020204030204" charset="0"/>
                        </a:rPr>
                        <a:t>0%</a:t>
                      </a:r>
                      <a:endParaRPr lang="en-US" altLang="en-US" sz="1800" b="1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Calibri" panose="020F0502020204030204" charset="0"/>
                          <a:cs typeface="Calibri" panose="020F0502020204030204" charset="0"/>
                        </a:rPr>
                        <a:t>0.3466</a:t>
                      </a:r>
                      <a:endParaRPr lang="en-US" altLang="en-US" sz="18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Calibri" panose="020F0502020204030204" charset="0"/>
                          <a:cs typeface="Calibri" panose="020F0502020204030204" charset="0"/>
                        </a:rPr>
                        <a:t>0.3101</a:t>
                      </a:r>
                      <a:endParaRPr lang="en-US" altLang="en-US" sz="18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Calibri" panose="020F0502020204030204" charset="0"/>
                          <a:cs typeface="Calibri" panose="020F0502020204030204" charset="0"/>
                        </a:rPr>
                        <a:t>0.2632</a:t>
                      </a:r>
                      <a:endParaRPr lang="en-US" altLang="en-US" sz="18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Calibri" panose="020F0502020204030204" charset="0"/>
                          <a:cs typeface="Calibri" panose="020F0502020204030204" charset="0"/>
                        </a:rPr>
                        <a:t>0.4733</a:t>
                      </a:r>
                      <a:endParaRPr lang="en-US" altLang="en-US" sz="18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Calibri" panose="020F0502020204030204" charset="0"/>
                          <a:cs typeface="Calibri" panose="020F0502020204030204" charset="0"/>
                        </a:rPr>
                        <a:t>0.2903</a:t>
                      </a:r>
                      <a:endParaRPr lang="en-US" altLang="en-US" sz="18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Calibri" panose="020F0502020204030204" charset="0"/>
                          <a:cs typeface="Calibri" panose="020F0502020204030204" charset="0"/>
                        </a:rPr>
                        <a:t>0.4127</a:t>
                      </a:r>
                      <a:endParaRPr lang="en-US" altLang="en-US" sz="18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9410"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1">
                          <a:latin typeface="Calibri" panose="020F0502020204030204" charset="0"/>
                          <a:cs typeface="Calibri" panose="020F0502020204030204" charset="0"/>
                        </a:rPr>
                        <a:t>5%</a:t>
                      </a:r>
                      <a:endParaRPr lang="en-US" altLang="en-US" sz="18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Result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Calibri" panose="020F0502020204030204" charset="0"/>
                          <a:cs typeface="Calibri" panose="020F0502020204030204" charset="0"/>
                        </a:rPr>
                        <a:t>0.3471</a:t>
                      </a:r>
                      <a:endParaRPr lang="en-US" altLang="en-US" sz="18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Calibri" panose="020F0502020204030204" charset="0"/>
                          <a:cs typeface="Calibri" panose="020F0502020204030204" charset="0"/>
                        </a:rPr>
                        <a:t>0.3089</a:t>
                      </a:r>
                      <a:endParaRPr lang="en-US" altLang="en-US" sz="18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Calibri" panose="020F0502020204030204" charset="0"/>
                          <a:cs typeface="Calibri" panose="020F0502020204030204" charset="0"/>
                        </a:rPr>
                        <a:t>0.2638</a:t>
                      </a:r>
                      <a:endParaRPr lang="en-US" altLang="en-US" sz="18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Calibri" panose="020F0502020204030204" charset="0"/>
                          <a:cs typeface="Calibri" panose="020F0502020204030204" charset="0"/>
                        </a:rPr>
                        <a:t>0.4741</a:t>
                      </a:r>
                      <a:endParaRPr lang="en-US" altLang="en-US" sz="18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Calibri" panose="020F0502020204030204" charset="0"/>
                          <a:cs typeface="Calibri" panose="020F0502020204030204" charset="0"/>
                        </a:rPr>
                        <a:t>0.2894</a:t>
                      </a:r>
                      <a:endParaRPr lang="en-US" altLang="en-US" sz="18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Calibri" panose="020F0502020204030204" charset="0"/>
                          <a:cs typeface="Calibri" panose="020F0502020204030204" charset="0"/>
                        </a:rPr>
                        <a:t>0.4158</a:t>
                      </a:r>
                      <a:endParaRPr lang="en-US" altLang="en-US" sz="18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941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Deviation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Calibri" panose="020F0502020204030204" charset="0"/>
                          <a:cs typeface="Calibri" panose="020F0502020204030204" charset="0"/>
                        </a:rPr>
                        <a:t>-0.0005</a:t>
                      </a:r>
                      <a:endParaRPr lang="en-US" altLang="en-US" sz="18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Calibri" panose="020F0502020204030204" charset="0"/>
                          <a:cs typeface="Calibri" panose="020F0502020204030204" charset="0"/>
                        </a:rPr>
                        <a:t>0.0012</a:t>
                      </a:r>
                      <a:endParaRPr lang="en-US" altLang="en-US" sz="18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Calibri" panose="020F0502020204030204" charset="0"/>
                          <a:cs typeface="Calibri" panose="020F0502020204030204" charset="0"/>
                        </a:rPr>
                        <a:t>-0.0006</a:t>
                      </a:r>
                      <a:endParaRPr lang="en-US" altLang="en-US" sz="18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Calibri" panose="020F0502020204030204" charset="0"/>
                          <a:cs typeface="Calibri" panose="020F0502020204030204" charset="0"/>
                        </a:rPr>
                        <a:t>-0.0007</a:t>
                      </a:r>
                      <a:endParaRPr lang="en-US" altLang="en-US" sz="18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Calibri" panose="020F0502020204030204" charset="0"/>
                          <a:cs typeface="Calibri" panose="020F0502020204030204" charset="0"/>
                        </a:rPr>
                        <a:t>0.0009</a:t>
                      </a:r>
                      <a:endParaRPr lang="en-US" altLang="en-US" sz="18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Calibri" panose="020F0502020204030204" charset="0"/>
                          <a:cs typeface="Calibri" panose="020F0502020204030204" charset="0"/>
                        </a:rPr>
                        <a:t>-0.0031</a:t>
                      </a:r>
                      <a:endParaRPr lang="en-US" altLang="en-US" sz="18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3" name="矩形 42"/>
          <p:cNvSpPr/>
          <p:nvPr/>
        </p:nvSpPr>
        <p:spPr>
          <a:xfrm>
            <a:off x="268605" y="1231900"/>
            <a:ext cx="12329160" cy="2061210"/>
          </a:xfrm>
          <a:prstGeom prst="rect">
            <a:avLst/>
          </a:prstGeom>
        </p:spPr>
        <p:txBody>
          <a:bodyPr wrap="square">
            <a:spAutoFit/>
          </a:bodyPr>
          <a:p>
            <a:pPr marL="571500" lvl="0" indent="-571500" algn="l" fontAlgn="auto">
              <a:lnSpc>
                <a:spcPts val="3840"/>
              </a:lnSpc>
              <a:buFont typeface="Wingdings" panose="05000000000000000000" charset="0"/>
              <a:buChar char="Ø"/>
            </a:pPr>
            <a:r>
              <a:rPr lang="en-US" altLang="zh-CN" sz="2800" dirty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When     =     =     = 5%, the chromaticity coordinate error is as high as 0.0031.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571500" lvl="0" indent="-571500" algn="l" fontAlgn="auto">
              <a:lnSpc>
                <a:spcPts val="3840"/>
              </a:lnSpc>
              <a:buFont typeface="Wingdings" panose="05000000000000000000" charset="0"/>
              <a:buChar char="Ø"/>
            </a:pPr>
            <a:r>
              <a:rPr lang="en-US" altLang="zh-CN" sz="2800" dirty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While in the market, there are more detector systems with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     =     =     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≥ 7%.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571500" lvl="0" indent="-571500" algn="l" fontAlgn="auto">
              <a:lnSpc>
                <a:spcPts val="3840"/>
              </a:lnSpc>
              <a:buFont typeface="Wingdings" panose="05000000000000000000" charset="0"/>
              <a:buChar char="Ø"/>
            </a:pPr>
            <a:r>
              <a:rPr lang="en-US" altLang="zh-CN" sz="2800" dirty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If there is a narrow-band spectrum in the spectrum of the sample, the detection error will be greater. 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graphicFrame>
        <p:nvGraphicFramePr>
          <p:cNvPr id="45" name="对象 4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65935" y="1310640"/>
          <a:ext cx="362585" cy="426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1" imgW="215900" imgH="254000" progId="Equation.KSEE3">
                  <p:embed/>
                </p:oleObj>
              </mc:Choice>
              <mc:Fallback>
                <p:oleObj name="" r:id="rId1" imgW="215900" imgH="2540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65935" y="1310640"/>
                        <a:ext cx="362585" cy="4267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对象 4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362200" y="1312545"/>
          <a:ext cx="362585" cy="448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215900" imgH="266700" progId="Equation.KSEE3">
                  <p:embed/>
                </p:oleObj>
              </mc:Choice>
              <mc:Fallback>
                <p:oleObj name="" r:id="rId3" imgW="215900" imgH="2667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62200" y="1312545"/>
                        <a:ext cx="362585" cy="4483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对象 5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006725" y="1317308"/>
          <a:ext cx="362585" cy="4273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" name="" r:id="rId5" imgW="215900" imgH="254000" progId="Equation.KSEE3">
                  <p:embed/>
                </p:oleObj>
              </mc:Choice>
              <mc:Fallback>
                <p:oleObj name="" r:id="rId5" imgW="215900" imgH="2540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06725" y="1317308"/>
                        <a:ext cx="362585" cy="4273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对象 6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177655" y="1822450"/>
          <a:ext cx="362585" cy="426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" name="" r:id="rId7" imgW="215900" imgH="254000" progId="Equation.KSEE3">
                  <p:embed/>
                </p:oleObj>
              </mc:Choice>
              <mc:Fallback>
                <p:oleObj name="" r:id="rId7" imgW="215900" imgH="2540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177655" y="1822450"/>
                        <a:ext cx="362585" cy="4267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对象 6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794240" y="1837055"/>
          <a:ext cx="362585" cy="448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" name="" r:id="rId8" imgW="215900" imgH="266700" progId="Equation.KSEE3">
                  <p:embed/>
                </p:oleObj>
              </mc:Choice>
              <mc:Fallback>
                <p:oleObj name="" r:id="rId8" imgW="215900" imgH="2667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794240" y="1837055"/>
                        <a:ext cx="362585" cy="4483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对象 6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441305" y="1833563"/>
          <a:ext cx="362585" cy="4273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" name="" r:id="rId9" imgW="215900" imgH="254000" progId="Equation.KSEE3">
                  <p:embed/>
                </p:oleObj>
              </mc:Choice>
              <mc:Fallback>
                <p:oleObj name="" r:id="rId9" imgW="215900" imgH="2540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441305" y="1833563"/>
                        <a:ext cx="362585" cy="4273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8" name="文本框 67"/>
          <p:cNvSpPr txBox="1"/>
          <p:nvPr/>
        </p:nvSpPr>
        <p:spPr>
          <a:xfrm>
            <a:off x="2679700" y="3209925"/>
            <a:ext cx="66700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79400" algn="ctr"/>
            <a:r>
              <a:rPr lang="en-US" b="1" i="1">
                <a:latin typeface="Calibri" panose="020F0502020204030204" charset="0"/>
                <a:ea typeface="宋体" panose="02010600030101010101" pitchFamily="2" charset="-122"/>
              </a:rPr>
              <a:t>Table 1 Measurement results of detector spectral mismatch</a:t>
            </a:r>
            <a:endParaRPr lang="zh-CN" altLang="en-US" b="1"/>
          </a:p>
        </p:txBody>
      </p:sp>
      <p:sp>
        <p:nvSpPr>
          <p:cNvPr id="115" name="Rectangle 170"/>
          <p:cNvSpPr>
            <a:spLocks noChangeArrowheads="1"/>
          </p:cNvSpPr>
          <p:nvPr/>
        </p:nvSpPr>
        <p:spPr bwMode="auto">
          <a:xfrm>
            <a:off x="2331720" y="5503545"/>
            <a:ext cx="9763760" cy="1033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Spectrophotomery</a:t>
            </a: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method is recommended</a:t>
            </a:r>
            <a:endParaRPr lang="en-US" altLang="zh-CN" sz="2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for high-precision color measurement.</a:t>
            </a:r>
            <a:endParaRPr lang="en-US" altLang="zh-CN" sz="2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2465705" y="3575685"/>
            <a:ext cx="1905000" cy="6985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5"/>
          <p:cNvSpPr txBox="1">
            <a:spLocks noChangeArrowheads="1"/>
          </p:cNvSpPr>
          <p:nvPr/>
        </p:nvSpPr>
        <p:spPr bwMode="auto">
          <a:xfrm>
            <a:off x="3274060" y="3590925"/>
            <a:ext cx="1209675" cy="3835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fontAlgn="auto">
              <a:lnSpc>
                <a:spcPts val="1140"/>
              </a:lnSpc>
            </a:pPr>
            <a:r>
              <a:rPr lang="en-US" altLang="zh-CN" sz="1400" b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chromaticity</a:t>
            </a:r>
            <a:endParaRPr lang="en-US" altLang="zh-CN" sz="1400" b="1" dirty="0">
              <a:solidFill>
                <a:schemeClr val="tx1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  <a:p>
            <a:pPr fontAlgn="auto">
              <a:lnSpc>
                <a:spcPts val="1140"/>
              </a:lnSpc>
            </a:pPr>
            <a:r>
              <a:rPr lang="en-US" altLang="zh-CN" sz="1400" b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 coordinate</a:t>
            </a:r>
            <a:endParaRPr lang="en-US" altLang="zh-CN" sz="1400" b="1" dirty="0">
              <a:solidFill>
                <a:schemeClr val="tx1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71" name="TextBox 5"/>
          <p:cNvSpPr txBox="1">
            <a:spLocks noChangeArrowheads="1"/>
          </p:cNvSpPr>
          <p:nvPr/>
        </p:nvSpPr>
        <p:spPr bwMode="auto">
          <a:xfrm>
            <a:off x="2506980" y="3898265"/>
            <a:ext cx="957580" cy="4089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fontAlgn="auto">
              <a:lnSpc>
                <a:spcPts val="1240"/>
              </a:lnSpc>
            </a:pPr>
            <a:r>
              <a:rPr lang="en-US" altLang="zh-CN" sz="1400" b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mismatch</a:t>
            </a:r>
            <a:endParaRPr lang="en-US" altLang="zh-CN" sz="1400" b="1" dirty="0">
              <a:solidFill>
                <a:schemeClr val="tx1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  <a:p>
            <a:pPr fontAlgn="auto">
              <a:lnSpc>
                <a:spcPts val="1240"/>
              </a:lnSpc>
            </a:pPr>
            <a:r>
              <a:rPr lang="en-US" altLang="zh-CN" sz="1400" b="1" dirty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error</a:t>
            </a:r>
            <a:endParaRPr lang="en-US" altLang="zh-CN" sz="1400" b="1" dirty="0">
              <a:solidFill>
                <a:schemeClr val="tx1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549157" y="-975631"/>
            <a:ext cx="583096" cy="838080"/>
          </a:xfrm>
          <a:prstGeom prst="rect">
            <a:avLst/>
          </a:prstGeom>
          <a:solidFill>
            <a:srgbClr val="365B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1132253" y="-975631"/>
            <a:ext cx="583096" cy="838080"/>
          </a:xfrm>
          <a:prstGeom prst="rect">
            <a:avLst/>
          </a:prstGeom>
          <a:solidFill>
            <a:srgbClr val="9664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1715349" y="-975631"/>
            <a:ext cx="583096" cy="838080"/>
          </a:xfrm>
          <a:prstGeom prst="rect">
            <a:avLst/>
          </a:prstGeom>
          <a:solidFill>
            <a:srgbClr val="D06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2298446" y="-975631"/>
            <a:ext cx="583096" cy="838080"/>
          </a:xfrm>
          <a:prstGeom prst="rect">
            <a:avLst/>
          </a:prstGeom>
          <a:solidFill>
            <a:srgbClr val="F779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/>
          <p:nvPr/>
        </p:nvSpPr>
        <p:spPr>
          <a:xfrm>
            <a:off x="2881542" y="-975631"/>
            <a:ext cx="583096" cy="838080"/>
          </a:xfrm>
          <a:prstGeom prst="rect">
            <a:avLst/>
          </a:prstGeom>
          <a:solidFill>
            <a:srgbClr val="F8AD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e7d195523061f1c0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</a:t>
            </a:r>
            <a:endParaRPr lang="zh-CN" altLang="en-US" sz="100"/>
          </a:p>
        </p:txBody>
      </p:sp>
      <p:sp>
        <p:nvSpPr>
          <p:cNvPr id="4" name="文本框 3" descr="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"/>
          <p:cNvSpPr txBox="1"/>
          <p:nvPr/>
        </p:nvSpPr>
        <p:spPr>
          <a:xfrm>
            <a:off x="65405" y="709295"/>
            <a:ext cx="68237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b="1">
                <a:solidFill>
                  <a:srgbClr val="00B05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3</a:t>
            </a:r>
            <a:r>
              <a:rPr lang="zh-CN" altLang="en-US" sz="2800" b="1">
                <a:solidFill>
                  <a:srgbClr val="00B05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. Selection of Measurement Illuminant</a:t>
            </a:r>
            <a:endParaRPr lang="zh-CN" altLang="en-US" sz="2800" b="1">
              <a:solidFill>
                <a:srgbClr val="00B05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46" name="Text Box 42"/>
          <p:cNvSpPr txBox="1">
            <a:spLocks noChangeArrowheads="1"/>
          </p:cNvSpPr>
          <p:nvPr/>
        </p:nvSpPr>
        <p:spPr bwMode="auto">
          <a:xfrm>
            <a:off x="903605" y="195580"/>
            <a:ext cx="507873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594D7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Measurement Requirements</a:t>
            </a:r>
            <a:endParaRPr lang="en-US" altLang="zh-CN" sz="1400" b="1" dirty="0">
              <a:solidFill>
                <a:srgbClr val="594D7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282575" y="-9525"/>
            <a:ext cx="509270" cy="665480"/>
            <a:chOff x="1775252" y="2062276"/>
            <a:chExt cx="1045160" cy="1781528"/>
          </a:xfrm>
        </p:grpSpPr>
        <p:grpSp>
          <p:nvGrpSpPr>
            <p:cNvPr id="49" name="组合 48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51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594D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2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3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4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5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6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7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8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9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</p:grpSp>
        <p:cxnSp>
          <p:nvCxnSpPr>
            <p:cNvPr id="50" name="直接连接符 49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ïs1iḋè"/>
          <p:cNvSpPr/>
          <p:nvPr/>
        </p:nvSpPr>
        <p:spPr bwMode="auto">
          <a:xfrm flipH="1">
            <a:off x="549275" y="1522095"/>
            <a:ext cx="10854690" cy="8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indent="0" fontAlgn="auto">
              <a:lnSpc>
                <a:spcPts val="3060"/>
              </a:lnSpc>
              <a:spcBef>
                <a:spcPct val="0"/>
              </a:spcBef>
            </a:pPr>
            <a:r>
              <a:rPr lang="en-US" sz="2800" b="1" dirty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O</a:t>
            </a:r>
            <a:r>
              <a:rPr sz="2800" b="1" dirty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rdinary colour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s</a:t>
            </a:r>
            <a:r>
              <a:rPr sz="2800" b="1" dirty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and colour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s</a:t>
            </a:r>
            <a:r>
              <a:rPr sz="2800" b="1" dirty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of retroreflective materials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:</a:t>
            </a:r>
            <a:endParaRPr lang="en-US" sz="2800" dirty="0">
              <a:solidFill>
                <a:srgbClr val="0000FF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457200" indent="-457200" fontAlgn="auto">
              <a:lnSpc>
                <a:spcPts val="306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lang="en-US" sz="2800" dirty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 continuous and stable luminous spectrum in the visible light range.</a:t>
            </a:r>
            <a:endParaRPr lang="en-US" sz="2800" dirty="0">
              <a:solidFill>
                <a:srgbClr val="0000FF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3" name="ïs1iḋè"/>
          <p:cNvSpPr/>
          <p:nvPr/>
        </p:nvSpPr>
        <p:spPr bwMode="auto">
          <a:xfrm flipH="1">
            <a:off x="549275" y="2740025"/>
            <a:ext cx="10854690" cy="2129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indent="0" fontAlgn="auto">
              <a:lnSpc>
                <a:spcPts val="3060"/>
              </a:lnSpc>
              <a:spcBef>
                <a:spcPct val="0"/>
              </a:spcBef>
            </a:pPr>
            <a:r>
              <a:rPr lang="en-US" sz="2800" b="1" dirty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F</a:t>
            </a:r>
            <a:r>
              <a:rPr sz="2800" b="1" dirty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luorescent materials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:</a:t>
            </a:r>
            <a:endParaRPr lang="en-US" sz="2800" dirty="0">
              <a:solidFill>
                <a:srgbClr val="0000FF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indent="0" fontAlgn="auto">
              <a:lnSpc>
                <a:spcPts val="3060"/>
              </a:lnSpc>
              <a:spcBef>
                <a:spcPct val="0"/>
              </a:spcBef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laboratory (polychromatic light  irradiation method)</a:t>
            </a:r>
            <a:endParaRPr lang="en-US" sz="2800" dirty="0">
              <a:solidFill>
                <a:srgbClr val="0000FF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457200" indent="-457200" fontAlgn="auto">
              <a:lnSpc>
                <a:spcPts val="306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lang="en-US" sz="2800" dirty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polychromatic light simulating the standard illuminant D65.</a:t>
            </a:r>
            <a:endParaRPr lang="en-US" sz="2800" dirty="0">
              <a:solidFill>
                <a:srgbClr val="0000FF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indent="0" fontAlgn="auto">
              <a:lnSpc>
                <a:spcPts val="3060"/>
              </a:lnSpc>
              <a:spcBef>
                <a:spcPct val="0"/>
              </a:spcBef>
              <a:buFont typeface="Wingdings" panose="05000000000000000000" charset="0"/>
              <a:buNone/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laboratory(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monochromatic light excitation method)</a:t>
            </a:r>
            <a:endParaRPr lang="en-US" sz="2800" dirty="0">
              <a:solidFill>
                <a:srgbClr val="0000FF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indent="0" fontAlgn="auto">
              <a:lnSpc>
                <a:spcPts val="306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lang="en-US" sz="2800" dirty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 the tunable monochromatic light source in 250nm~800nm.</a:t>
            </a:r>
            <a:endParaRPr lang="en-US" sz="2800" dirty="0">
              <a:solidFill>
                <a:srgbClr val="0000FF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pic>
        <p:nvPicPr>
          <p:cNvPr id="26629" name="Picture 9" descr="3"/>
          <p:cNvPicPr>
            <a:picLocks noChangeAspect="1"/>
          </p:cNvPicPr>
          <p:nvPr/>
        </p:nvPicPr>
        <p:blipFill>
          <a:blip r:embed="rId1"/>
          <a:srcRect t="25830"/>
          <a:stretch>
            <a:fillRect/>
          </a:stretch>
        </p:blipFill>
        <p:spPr>
          <a:xfrm>
            <a:off x="9748520" y="3641090"/>
            <a:ext cx="2464435" cy="13169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ïs1iḋè"/>
          <p:cNvSpPr/>
          <p:nvPr/>
        </p:nvSpPr>
        <p:spPr bwMode="auto">
          <a:xfrm flipH="1">
            <a:off x="574675" y="4853940"/>
            <a:ext cx="10854690" cy="858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indent="0" fontAlgn="auto">
              <a:lnSpc>
                <a:spcPts val="3060"/>
              </a:lnSpc>
              <a:spcBef>
                <a:spcPct val="0"/>
              </a:spcBef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on-site</a:t>
            </a:r>
            <a:endParaRPr lang="en-US" sz="2800" dirty="0">
              <a:solidFill>
                <a:srgbClr val="0000FF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457200" indent="-457200" fontAlgn="auto">
              <a:lnSpc>
                <a:spcPts val="306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lang="en-US" sz="2800" dirty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a continuous and stable luminous spectrum in the visible light range.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  <a:endParaRPr lang="en-US" sz="2800" dirty="0">
              <a:solidFill>
                <a:srgbClr val="0000FF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B4C6AB7F4ADAA4ABC48D93214FE8FD2" ma:contentTypeVersion="12" ma:contentTypeDescription="Create a new document." ma:contentTypeScope="" ma:versionID="a00c95f68454701efb74eefcee0e4857">
  <xsd:schema xmlns:xsd="http://www.w3.org/2001/XMLSchema" xmlns:xs="http://www.w3.org/2001/XMLSchema" xmlns:p="http://schemas.microsoft.com/office/2006/metadata/properties" xmlns:ns2="ac5f8115-f13f-4d01-aff4-515a67108c33" xmlns:ns3="06022411-6e02-423b-85fd-39e0748b9219" targetNamespace="http://schemas.microsoft.com/office/2006/metadata/properties" ma:root="true" ma:fieldsID="d87b637b4ab76f86321764b5ff73d8ad" ns2:_="" ns3:_="">
    <xsd:import namespace="ac5f8115-f13f-4d01-aff4-515a67108c33"/>
    <xsd:import namespace="06022411-6e02-423b-85fd-39e0748b92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5f8115-f13f-4d01-aff4-515a67108c3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22411-6e02-423b-85fd-39e0748b9219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4A5B0F3-AE86-4505-BED7-BAFB1EE9FA6D}"/>
</file>

<file path=customXml/itemProps2.xml><?xml version="1.0" encoding="utf-8"?>
<ds:datastoreItem xmlns:ds="http://schemas.openxmlformats.org/officeDocument/2006/customXml" ds:itemID="{1CE42C49-5A38-4A23-AE61-2F1A90C3A12C}"/>
</file>

<file path=customXml/itemProps3.xml><?xml version="1.0" encoding="utf-8"?>
<ds:datastoreItem xmlns:ds="http://schemas.openxmlformats.org/officeDocument/2006/customXml" ds:itemID="{D72BA94F-3E1B-4418-899A-7495E0F21D97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7886</Words>
  <Application>WPS 演示</Application>
  <PresentationFormat>自定义</PresentationFormat>
  <Paragraphs>255</Paragraphs>
  <Slides>14</Slides>
  <Notes>25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17</vt:i4>
      </vt:variant>
      <vt:variant>
        <vt:lpstr>幻灯片标题</vt:lpstr>
      </vt:variant>
      <vt:variant>
        <vt:i4>14</vt:i4>
      </vt:variant>
    </vt:vector>
  </HeadingPairs>
  <TitlesOfParts>
    <vt:vector size="44" baseType="lpstr">
      <vt:lpstr>Arial</vt:lpstr>
      <vt:lpstr>宋体</vt:lpstr>
      <vt:lpstr>Wingdings</vt:lpstr>
      <vt:lpstr>微软雅黑</vt:lpstr>
      <vt:lpstr>Wingdings</vt:lpstr>
      <vt:lpstr>Times New Roman</vt:lpstr>
      <vt:lpstr>Arial Unicode MS</vt:lpstr>
      <vt:lpstr>Calibri</vt:lpstr>
      <vt:lpstr>Impact</vt:lpstr>
      <vt:lpstr>Aharoni</vt:lpstr>
      <vt:lpstr>Calibri Light</vt:lpstr>
      <vt:lpstr>Office 主题</vt:lpstr>
      <vt:lpstr>默认设计模板</vt:lpstr>
      <vt:lpstr>Paint.Picture</vt:lpstr>
      <vt:lpstr>Equation.3</vt:lpstr>
      <vt:lpstr>Equation.3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Paint.Picture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</dc:title>
  <dc:creator/>
  <cp:lastModifiedBy>Administrator</cp:lastModifiedBy>
  <cp:revision>421</cp:revision>
  <dcterms:created xsi:type="dcterms:W3CDTF">2016-12-09T14:46:00Z</dcterms:created>
  <dcterms:modified xsi:type="dcterms:W3CDTF">2020-09-24T05:46:44Z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  <property fmtid="{D5CDD505-2E9C-101B-9397-08002B2CF9AE}" pid="3" name="ContentTypeId">
    <vt:lpwstr>0x010100FB4C6AB7F4ADAA4ABC48D93214FE8FD2</vt:lpwstr>
  </property>
</Properties>
</file>