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20"/>
  </p:notesMasterIdLst>
  <p:handoutMasterIdLst>
    <p:handoutMasterId r:id="rId21"/>
  </p:handoutMasterIdLst>
  <p:sldIdLst>
    <p:sldId id="256" r:id="rId2"/>
    <p:sldId id="340" r:id="rId3"/>
    <p:sldId id="341" r:id="rId4"/>
    <p:sldId id="342" r:id="rId5"/>
    <p:sldId id="343" r:id="rId6"/>
    <p:sldId id="344" r:id="rId7"/>
    <p:sldId id="351" r:id="rId8"/>
    <p:sldId id="345" r:id="rId9"/>
    <p:sldId id="346" r:id="rId10"/>
    <p:sldId id="347" r:id="rId11"/>
    <p:sldId id="353" r:id="rId12"/>
    <p:sldId id="354" r:id="rId13"/>
    <p:sldId id="355" r:id="rId14"/>
    <p:sldId id="356" r:id="rId15"/>
    <p:sldId id="357" r:id="rId16"/>
    <p:sldId id="349" r:id="rId17"/>
    <p:sldId id="350" r:id="rId18"/>
    <p:sldId id="358" r:id="rId19"/>
  </p:sldIdLst>
  <p:sldSz cx="9144000" cy="6858000" type="screen4x3"/>
  <p:notesSz cx="10234613" cy="7099300"/>
  <p:defaultTextStyle>
    <a:defPPr>
      <a:defRPr lang="da-DK"/>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7CBF33"/>
    <a:srgbClr val="A2D668"/>
    <a:srgbClr val="B8E08C"/>
    <a:srgbClr val="BCFABD"/>
    <a:srgbClr val="FDF5F5"/>
    <a:srgbClr val="FFEBEB"/>
    <a:srgbClr val="FFE7E7"/>
    <a:srgbClr val="FEE7E2"/>
    <a:srgbClr val="FBBFB3"/>
    <a:srgbClr val="FD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61" autoAdjust="0"/>
    <p:restoredTop sz="71137" autoAdjust="0"/>
  </p:normalViewPr>
  <p:slideViewPr>
    <p:cSldViewPr snapToGrid="0" snapToObjects="1">
      <p:cViewPr varScale="1">
        <p:scale>
          <a:sx n="35" d="100"/>
          <a:sy n="35" d="100"/>
        </p:scale>
        <p:origin x="-156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54"/>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2" y="0"/>
            <a:ext cx="4434998" cy="354965"/>
          </a:xfrm>
          <a:prstGeom prst="rect">
            <a:avLst/>
          </a:prstGeom>
        </p:spPr>
        <p:txBody>
          <a:bodyPr vert="horz" lIns="94768" tIns="47384" rIns="94768" bIns="47384" rtlCol="0"/>
          <a:lstStyle>
            <a:lvl1pPr algn="l">
              <a:defRPr sz="1200"/>
            </a:lvl1pPr>
          </a:lstStyle>
          <a:p>
            <a:endParaRPr lang="da-DK"/>
          </a:p>
        </p:txBody>
      </p:sp>
      <p:sp>
        <p:nvSpPr>
          <p:cNvPr id="3" name="Pladsholder til dato 2"/>
          <p:cNvSpPr>
            <a:spLocks noGrp="1"/>
          </p:cNvSpPr>
          <p:nvPr>
            <p:ph type="dt" sz="quarter" idx="1"/>
          </p:nvPr>
        </p:nvSpPr>
        <p:spPr>
          <a:xfrm>
            <a:off x="5797248" y="0"/>
            <a:ext cx="4434998" cy="354965"/>
          </a:xfrm>
          <a:prstGeom prst="rect">
            <a:avLst/>
          </a:prstGeom>
        </p:spPr>
        <p:txBody>
          <a:bodyPr vert="horz" lIns="94768" tIns="47384" rIns="94768" bIns="47384" rtlCol="0"/>
          <a:lstStyle>
            <a:lvl1pPr algn="r">
              <a:defRPr sz="1200"/>
            </a:lvl1pPr>
          </a:lstStyle>
          <a:p>
            <a:fld id="{3760A843-E4BF-4ACB-AAC5-38670727E604}" type="datetimeFigureOut">
              <a:rPr lang="da-DK" smtClean="0"/>
              <a:pPr/>
              <a:t>24-09-2013</a:t>
            </a:fld>
            <a:endParaRPr lang="da-DK"/>
          </a:p>
        </p:txBody>
      </p:sp>
      <p:sp>
        <p:nvSpPr>
          <p:cNvPr id="4" name="Pladsholder til sidefod 3"/>
          <p:cNvSpPr>
            <a:spLocks noGrp="1"/>
          </p:cNvSpPr>
          <p:nvPr>
            <p:ph type="ftr" sz="quarter" idx="2"/>
          </p:nvPr>
        </p:nvSpPr>
        <p:spPr>
          <a:xfrm>
            <a:off x="2" y="6743103"/>
            <a:ext cx="4434998" cy="354965"/>
          </a:xfrm>
          <a:prstGeom prst="rect">
            <a:avLst/>
          </a:prstGeom>
        </p:spPr>
        <p:txBody>
          <a:bodyPr vert="horz" lIns="94768" tIns="47384" rIns="94768" bIns="47384" rtlCol="0" anchor="b"/>
          <a:lstStyle>
            <a:lvl1pPr algn="l">
              <a:defRPr sz="1200"/>
            </a:lvl1pPr>
          </a:lstStyle>
          <a:p>
            <a:endParaRPr lang="da-DK"/>
          </a:p>
        </p:txBody>
      </p:sp>
      <p:sp>
        <p:nvSpPr>
          <p:cNvPr id="5" name="Pladsholder til diasnummer 4"/>
          <p:cNvSpPr>
            <a:spLocks noGrp="1"/>
          </p:cNvSpPr>
          <p:nvPr>
            <p:ph type="sldNum" sz="quarter" idx="3"/>
          </p:nvPr>
        </p:nvSpPr>
        <p:spPr>
          <a:xfrm>
            <a:off x="5797248" y="6743103"/>
            <a:ext cx="4434998" cy="354965"/>
          </a:xfrm>
          <a:prstGeom prst="rect">
            <a:avLst/>
          </a:prstGeom>
        </p:spPr>
        <p:txBody>
          <a:bodyPr vert="horz" lIns="94768" tIns="47384" rIns="94768" bIns="47384" rtlCol="0" anchor="b"/>
          <a:lstStyle>
            <a:lvl1pPr algn="r">
              <a:defRPr sz="1200"/>
            </a:lvl1pPr>
          </a:lstStyle>
          <a:p>
            <a:fld id="{C7EC90F3-36D2-447D-80DD-FD11119A622A}" type="slidenum">
              <a:rPr lang="da-DK" smtClean="0"/>
              <a:pPr/>
              <a:t>‹#›</a:t>
            </a:fld>
            <a:endParaRPr lang="da-DK"/>
          </a:p>
        </p:txBody>
      </p:sp>
    </p:spTree>
    <p:extLst>
      <p:ext uri="{BB962C8B-B14F-4D97-AF65-F5344CB8AC3E}">
        <p14:creationId xmlns:p14="http://schemas.microsoft.com/office/powerpoint/2010/main" val="1174648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2" y="0"/>
            <a:ext cx="4434998" cy="354965"/>
          </a:xfrm>
          <a:prstGeom prst="rect">
            <a:avLst/>
          </a:prstGeom>
        </p:spPr>
        <p:txBody>
          <a:bodyPr vert="horz" lIns="94768" tIns="47384" rIns="94768" bIns="47384" rtlCol="0"/>
          <a:lstStyle>
            <a:lvl1pPr algn="l">
              <a:defRPr sz="1200"/>
            </a:lvl1pPr>
          </a:lstStyle>
          <a:p>
            <a:endParaRPr lang="da-DK"/>
          </a:p>
        </p:txBody>
      </p:sp>
      <p:sp>
        <p:nvSpPr>
          <p:cNvPr id="3" name="Pladsholder til dato 2"/>
          <p:cNvSpPr>
            <a:spLocks noGrp="1"/>
          </p:cNvSpPr>
          <p:nvPr>
            <p:ph type="dt" idx="1"/>
          </p:nvPr>
        </p:nvSpPr>
        <p:spPr>
          <a:xfrm>
            <a:off x="5797248" y="0"/>
            <a:ext cx="4434998" cy="354965"/>
          </a:xfrm>
          <a:prstGeom prst="rect">
            <a:avLst/>
          </a:prstGeom>
        </p:spPr>
        <p:txBody>
          <a:bodyPr vert="horz" lIns="94768" tIns="47384" rIns="94768" bIns="47384" rtlCol="0"/>
          <a:lstStyle>
            <a:lvl1pPr algn="r">
              <a:defRPr sz="1200"/>
            </a:lvl1pPr>
          </a:lstStyle>
          <a:p>
            <a:fld id="{F9D339C2-0152-4C46-A6AB-598EFE5466A7}" type="datetimeFigureOut">
              <a:rPr lang="da-DK" smtClean="0"/>
              <a:pPr/>
              <a:t>24-09-2013</a:t>
            </a:fld>
            <a:endParaRPr lang="da-DK"/>
          </a:p>
        </p:txBody>
      </p:sp>
      <p:sp>
        <p:nvSpPr>
          <p:cNvPr id="4" name="Pladsholder til diasbillede 3"/>
          <p:cNvSpPr>
            <a:spLocks noGrp="1" noRot="1" noChangeAspect="1"/>
          </p:cNvSpPr>
          <p:nvPr>
            <p:ph type="sldImg" idx="2"/>
          </p:nvPr>
        </p:nvSpPr>
        <p:spPr>
          <a:xfrm>
            <a:off x="3343275" y="533400"/>
            <a:ext cx="3548063" cy="2660650"/>
          </a:xfrm>
          <a:prstGeom prst="rect">
            <a:avLst/>
          </a:prstGeom>
          <a:noFill/>
          <a:ln w="12700">
            <a:solidFill>
              <a:prstClr val="black"/>
            </a:solidFill>
          </a:ln>
        </p:spPr>
        <p:txBody>
          <a:bodyPr vert="horz" lIns="94768" tIns="47384" rIns="94768" bIns="47384" rtlCol="0" anchor="ctr"/>
          <a:lstStyle/>
          <a:p>
            <a:endParaRPr lang="da-DK"/>
          </a:p>
        </p:txBody>
      </p:sp>
      <p:sp>
        <p:nvSpPr>
          <p:cNvPr id="5" name="Pladsholder til noter 4"/>
          <p:cNvSpPr>
            <a:spLocks noGrp="1"/>
          </p:cNvSpPr>
          <p:nvPr>
            <p:ph type="body" sz="quarter" idx="3"/>
          </p:nvPr>
        </p:nvSpPr>
        <p:spPr>
          <a:xfrm>
            <a:off x="1023463" y="3372168"/>
            <a:ext cx="8187690" cy="3194685"/>
          </a:xfrm>
          <a:prstGeom prst="rect">
            <a:avLst/>
          </a:prstGeom>
        </p:spPr>
        <p:txBody>
          <a:bodyPr vert="horz" lIns="94768" tIns="47384" rIns="94768" bIns="47384" rtlCol="0">
            <a:normAutofit/>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6" name="Pladsholder til sidefod 5"/>
          <p:cNvSpPr>
            <a:spLocks noGrp="1"/>
          </p:cNvSpPr>
          <p:nvPr>
            <p:ph type="ftr" sz="quarter" idx="4"/>
          </p:nvPr>
        </p:nvSpPr>
        <p:spPr>
          <a:xfrm>
            <a:off x="2" y="6743103"/>
            <a:ext cx="4434998" cy="354965"/>
          </a:xfrm>
          <a:prstGeom prst="rect">
            <a:avLst/>
          </a:prstGeom>
        </p:spPr>
        <p:txBody>
          <a:bodyPr vert="horz" lIns="94768" tIns="47384" rIns="94768" bIns="47384" rtlCol="0" anchor="b"/>
          <a:lstStyle>
            <a:lvl1pPr algn="l">
              <a:defRPr sz="1200"/>
            </a:lvl1pPr>
          </a:lstStyle>
          <a:p>
            <a:endParaRPr lang="da-DK"/>
          </a:p>
        </p:txBody>
      </p:sp>
      <p:sp>
        <p:nvSpPr>
          <p:cNvPr id="7" name="Pladsholder til diasnummer 6"/>
          <p:cNvSpPr>
            <a:spLocks noGrp="1"/>
          </p:cNvSpPr>
          <p:nvPr>
            <p:ph type="sldNum" sz="quarter" idx="5"/>
          </p:nvPr>
        </p:nvSpPr>
        <p:spPr>
          <a:xfrm>
            <a:off x="5797248" y="6743103"/>
            <a:ext cx="4434998" cy="354965"/>
          </a:xfrm>
          <a:prstGeom prst="rect">
            <a:avLst/>
          </a:prstGeom>
        </p:spPr>
        <p:txBody>
          <a:bodyPr vert="horz" lIns="94768" tIns="47384" rIns="94768" bIns="47384" rtlCol="0" anchor="b"/>
          <a:lstStyle>
            <a:lvl1pPr algn="r">
              <a:defRPr sz="1200"/>
            </a:lvl1pPr>
          </a:lstStyle>
          <a:p>
            <a:fld id="{EAC07077-D34E-4367-9910-E81F7598E175}" type="slidenum">
              <a:rPr lang="da-DK" smtClean="0"/>
              <a:pPr/>
              <a:t>‹#›</a:t>
            </a:fld>
            <a:endParaRPr lang="da-DK"/>
          </a:p>
        </p:txBody>
      </p:sp>
    </p:spTree>
    <p:extLst>
      <p:ext uri="{BB962C8B-B14F-4D97-AF65-F5344CB8AC3E}">
        <p14:creationId xmlns:p14="http://schemas.microsoft.com/office/powerpoint/2010/main" val="219722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Good</a:t>
            </a:r>
            <a:r>
              <a:rPr lang="en-US" sz="1200" baseline="0" dirty="0" smtClean="0"/>
              <a:t> afternoon, and thank you Mr. Chairman for this opportunity.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My name is Ole Borup,</a:t>
            </a:r>
            <a:r>
              <a:rPr lang="en-US" sz="1200" baseline="0" dirty="0" smtClean="0"/>
              <a:t> I work with the Danish Maritime Authority in the area of AIS and e-navigation development.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I have been involved in testbed implementations in the </a:t>
            </a:r>
            <a:r>
              <a:rPr lang="en-US" sz="1200" baseline="0" dirty="0" err="1" smtClean="0"/>
              <a:t>EfficienSea</a:t>
            </a:r>
            <a:r>
              <a:rPr lang="en-US" sz="1200" baseline="0" dirty="0" smtClean="0"/>
              <a:t> project and currently in the ACCSEAS project.</a:t>
            </a:r>
            <a:endParaRPr lang="en-US" sz="1200" dirty="0" smtClean="0"/>
          </a:p>
          <a:p>
            <a:endParaRPr lang="en-US" sz="1200" dirty="0" smtClean="0"/>
          </a:p>
          <a:p>
            <a:r>
              <a:rPr lang="en-US" sz="1200" dirty="0" smtClean="0"/>
              <a:t>I</a:t>
            </a:r>
            <a:r>
              <a:rPr lang="en-US" sz="1200" baseline="0" dirty="0" smtClean="0"/>
              <a:t> would like to introduce a proposed technical infrastructure for e-navigation called the Maritime Cloud.</a:t>
            </a:r>
          </a:p>
          <a:p>
            <a:endParaRPr lang="en-US" sz="1200" baseline="0" dirty="0" smtClean="0"/>
          </a:p>
          <a:p>
            <a:r>
              <a:rPr lang="en-US" sz="1200" baseline="0" dirty="0" smtClean="0"/>
              <a:t>Next slide!</a:t>
            </a:r>
            <a:endParaRPr lang="en-US" sz="1200" dirty="0"/>
          </a:p>
        </p:txBody>
      </p:sp>
      <p:sp>
        <p:nvSpPr>
          <p:cNvPr id="4" name="Slide Number Placeholder 3"/>
          <p:cNvSpPr>
            <a:spLocks noGrp="1"/>
          </p:cNvSpPr>
          <p:nvPr>
            <p:ph type="sldNum" sz="quarter" idx="10"/>
          </p:nvPr>
        </p:nvSpPr>
        <p:spPr/>
        <p:txBody>
          <a:bodyPr/>
          <a:lstStyle/>
          <a:p>
            <a:fld id="{EAC07077-D34E-4367-9910-E81F7598E175}" type="slidenum">
              <a:rPr lang="da-DK" smtClean="0"/>
              <a:pPr/>
              <a:t>1</a:t>
            </a:fld>
            <a:endParaRPr lang="da-DK"/>
          </a:p>
        </p:txBody>
      </p:sp>
    </p:spTree>
    <p:extLst>
      <p:ext uri="{BB962C8B-B14F-4D97-AF65-F5344CB8AC3E}">
        <p14:creationId xmlns:p14="http://schemas.microsoft.com/office/powerpoint/2010/main" val="297754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t>
            </a:r>
            <a:r>
              <a:rPr lang="en-US" baseline="0" dirty="0" smtClean="0"/>
              <a:t> important enabler of the Maritime Cloud is the Almanac.</a:t>
            </a:r>
          </a:p>
          <a:p>
            <a:endParaRPr lang="en-US" baseline="0" dirty="0" smtClean="0"/>
          </a:p>
          <a:p>
            <a:r>
              <a:rPr lang="en-US" baseline="0" dirty="0" smtClean="0"/>
              <a:t>It is an offline version of the public part of the Maritime Identity Registry and Maritime Service Portfolio Registry. </a:t>
            </a:r>
          </a:p>
          <a:p>
            <a:endParaRPr lang="en-US" baseline="0" dirty="0" smtClean="0"/>
          </a:p>
          <a:p>
            <a:r>
              <a:rPr lang="en-US" baseline="0" dirty="0" smtClean="0"/>
              <a:t>Its comparable to an advanced electronic “white pages / yellow pages” phonebook.</a:t>
            </a:r>
          </a:p>
          <a:p>
            <a:endParaRPr lang="en-US" baseline="0" dirty="0" smtClean="0"/>
          </a:p>
          <a:p>
            <a:r>
              <a:rPr lang="en-US" baseline="0" dirty="0" smtClean="0"/>
              <a:t>Actors can either use the registries directly using web services over the Internet, or have the offline almanac which needs to be updated regularly. Either downloaded when a connection is available, or carried onboard on a physical medium. This resembles how electronic navigational charts are kept up-to-date today.</a:t>
            </a:r>
          </a:p>
          <a:p>
            <a:endParaRPr lang="en-US" baseline="0" dirty="0" smtClean="0"/>
          </a:p>
          <a:p>
            <a:r>
              <a:rPr lang="en-US" baseline="0" dirty="0" smtClean="0"/>
              <a:t>Having the almanac allows offline use of the identity and service concepts, that is for example:</a:t>
            </a:r>
          </a:p>
          <a:p>
            <a:pPr marL="171450" indent="-171450">
              <a:buFontTx/>
              <a:buChar char="-"/>
            </a:pPr>
            <a:r>
              <a:rPr lang="en-US" baseline="0" dirty="0" smtClean="0"/>
              <a:t>Other actors identities can be authenticated</a:t>
            </a:r>
          </a:p>
          <a:p>
            <a:pPr marL="171450" indent="-171450">
              <a:buFontTx/>
              <a:buChar char="-"/>
            </a:pPr>
            <a:r>
              <a:rPr lang="en-US" baseline="0" dirty="0" smtClean="0"/>
              <a:t>Data can be encrypted for full confidentiality</a:t>
            </a:r>
          </a:p>
          <a:p>
            <a:pPr marL="171450" indent="-171450">
              <a:buFontTx/>
              <a:buChar char="-"/>
            </a:pPr>
            <a:r>
              <a:rPr lang="en-US" baseline="0" dirty="0" smtClean="0"/>
              <a:t>Contact information and other information for actors can be located</a:t>
            </a:r>
          </a:p>
          <a:p>
            <a:pPr marL="171450" indent="-171450">
              <a:buFontTx/>
              <a:buChar char="-"/>
            </a:pPr>
            <a:r>
              <a:rPr lang="en-US" baseline="0" dirty="0" smtClean="0"/>
              <a:t>Provided services in an area can be found</a:t>
            </a:r>
          </a:p>
          <a:p>
            <a:pPr marL="171450" indent="-171450">
              <a:buFontTx/>
              <a:buChar char="-"/>
            </a:pPr>
            <a:r>
              <a:rPr lang="en-US" baseline="0" dirty="0" err="1" smtClean="0"/>
              <a:t>Etc</a:t>
            </a:r>
            <a:endParaRPr lang="en-US" baseline="0" dirty="0" smtClean="0"/>
          </a:p>
          <a:p>
            <a:pPr marL="171450" indent="-171450">
              <a:buFontTx/>
              <a:buChar char="-"/>
            </a:pPr>
            <a:endParaRPr lang="en-US" baseline="0" dirty="0" smtClean="0"/>
          </a:p>
          <a:p>
            <a:pPr marL="0" indent="0">
              <a:buFontTx/>
              <a:buNone/>
            </a:pPr>
            <a:endParaRPr lang="en-US" baseline="0" dirty="0" smtClean="0"/>
          </a:p>
          <a:p>
            <a:pPr marL="0" indent="0">
              <a:buFontTx/>
              <a:buNone/>
            </a:pPr>
            <a:endParaRPr lang="en-US" baseline="0" dirty="0" smtClean="0"/>
          </a:p>
          <a:p>
            <a:pPr marL="0" indent="0">
              <a:buFontTx/>
              <a:buNone/>
            </a:pPr>
            <a:endParaRPr lang="en-US" baseline="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10</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smtClean="0"/>
              <a:t>To give an example on the</a:t>
            </a:r>
            <a:r>
              <a:rPr lang="en-US" baseline="0" dirty="0" smtClean="0"/>
              <a:t> use of the Maritime Cloud, we can see how VTS communication could be improved.</a:t>
            </a:r>
            <a:endParaRPr lang="en-US" dirty="0" smtClean="0"/>
          </a:p>
          <a:p>
            <a:pPr marL="0" indent="0">
              <a:buFontTx/>
              <a:buNone/>
            </a:pPr>
            <a:endParaRPr lang="en-US" dirty="0" smtClean="0"/>
          </a:p>
          <a:p>
            <a:pPr marL="171450" indent="-171450">
              <a:buFontTx/>
              <a:buChar char="-"/>
            </a:pPr>
            <a:r>
              <a:rPr lang="en-US" dirty="0" smtClean="0"/>
              <a:t>A vessel will</a:t>
            </a:r>
            <a:r>
              <a:rPr lang="en-US" baseline="0" dirty="0" smtClean="0"/>
              <a:t> be able to find contact information for VTS in an area and the services provided by the VTS can be located</a:t>
            </a:r>
          </a:p>
          <a:p>
            <a:pPr marL="171450" indent="-171450">
              <a:buFontTx/>
              <a:buChar char="-"/>
            </a:pPr>
            <a:r>
              <a:rPr lang="en-US" baseline="0" dirty="0" smtClean="0"/>
              <a:t>The vessels will then be able to do for example reporting in full confidentiality and both parties will be assured of the identity of the other</a:t>
            </a:r>
          </a:p>
          <a:p>
            <a:pPr marL="171450" indent="-171450">
              <a:buFontTx/>
              <a:buChar char="-"/>
            </a:pPr>
            <a:r>
              <a:rPr lang="en-US" baseline="0" dirty="0" smtClean="0"/>
              <a:t>Likewise would shore stakeholders be able to locate services provided by each other, for example IVEF, and be able to communicate securely. The Maritime Cloud does not mandate how to communicate, so Internet protocols can still be used, but augmented with the security concepts provided by the cloud</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b="0" dirty="0" smtClean="0"/>
              <a:t>Sharing policies</a:t>
            </a:r>
            <a:r>
              <a:rPr lang="en-GB" sz="1200" b="0" baseline="0" dirty="0" smtClean="0"/>
              <a:t> between stakeholders can be enforced by having authenticated identities. We know who we give information to.</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b="0" baseline="0" dirty="0" smtClean="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b="0" dirty="0" smtClean="0"/>
          </a:p>
          <a:p>
            <a:pPr marL="171450" indent="-171450">
              <a:buFontTx/>
              <a:buChar char="-"/>
            </a:pPr>
            <a:endParaRPr lang="en-US" baseline="0" dirty="0" smtClean="0"/>
          </a:p>
          <a:p>
            <a:pPr marL="171450" indent="-171450">
              <a:buFontTx/>
              <a:buChar char="-"/>
            </a:pPr>
            <a:endParaRPr lang="en-US" baseline="0" dirty="0" smtClean="0"/>
          </a:p>
          <a:p>
            <a:pPr marL="171450" indent="-171450">
              <a:buFontTx/>
              <a:buChar char="-"/>
            </a:pPr>
            <a:endParaRPr lang="en-US" baseline="0" dirty="0" smtClean="0"/>
          </a:p>
          <a:p>
            <a:pPr marL="171450" indent="-171450">
              <a:buFontTx/>
              <a:buChar char="-"/>
            </a:pPr>
            <a:endParaRPr lang="en-US" baseline="0" dirty="0" smtClean="0"/>
          </a:p>
          <a:p>
            <a:pPr marL="171450" indent="-171450">
              <a:buFontTx/>
              <a:buChar char="-"/>
            </a:pPr>
            <a:endParaRPr lang="en-US" baseline="0" dirty="0" smtClean="0"/>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11</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example on the use of the cloud, is how the promulgation of maritime safety information can be improved with new communication means.</a:t>
            </a:r>
          </a:p>
          <a:p>
            <a:endParaRPr lang="en-US" baseline="0" dirty="0" smtClean="0"/>
          </a:p>
          <a:p>
            <a:r>
              <a:rPr lang="en-US" baseline="0" dirty="0" smtClean="0"/>
              <a:t>This is the current situation:</a:t>
            </a:r>
          </a:p>
          <a:p>
            <a:endParaRPr lang="en-US" baseline="0" dirty="0" smtClean="0"/>
          </a:p>
          <a:p>
            <a:r>
              <a:rPr lang="en-US" baseline="0" dirty="0" smtClean="0"/>
              <a:t>Maritime Safety Information may have an region of relevance, but current promulgation like NAVTEX and </a:t>
            </a:r>
            <a:r>
              <a:rPr lang="en-US" baseline="0" dirty="0" err="1" smtClean="0"/>
              <a:t>Safetynet</a:t>
            </a:r>
            <a:r>
              <a:rPr lang="en-US" baseline="0" dirty="0" smtClean="0"/>
              <a:t> have coverage based on physical capabilities.</a:t>
            </a:r>
          </a:p>
          <a:p>
            <a:endParaRPr lang="en-US" baseline="0" dirty="0" smtClean="0"/>
          </a:p>
          <a:p>
            <a:r>
              <a:rPr lang="en-US" baseline="0" dirty="0" smtClean="0"/>
              <a:t>The communication is one way, so there is no guarantee if the relevant vessels receive the messages. </a:t>
            </a:r>
          </a:p>
        </p:txBody>
      </p:sp>
      <p:sp>
        <p:nvSpPr>
          <p:cNvPr id="4" name="Slide Number Placeholder 3"/>
          <p:cNvSpPr>
            <a:spLocks noGrp="1"/>
          </p:cNvSpPr>
          <p:nvPr>
            <p:ph type="sldNum" sz="quarter" idx="10"/>
          </p:nvPr>
        </p:nvSpPr>
        <p:spPr/>
        <p:txBody>
          <a:bodyPr/>
          <a:lstStyle/>
          <a:p>
            <a:fld id="{EAC07077-D34E-4367-9910-E81F7598E175}" type="slidenum">
              <a:rPr lang="da-DK" smtClean="0"/>
              <a:pPr/>
              <a:t>12</a:t>
            </a:fld>
            <a:endParaRPr lang="da-DK"/>
          </a:p>
        </p:txBody>
      </p:sp>
    </p:spTree>
    <p:extLst>
      <p:ext uri="{BB962C8B-B14F-4D97-AF65-F5344CB8AC3E}">
        <p14:creationId xmlns:p14="http://schemas.microsoft.com/office/powerpoint/2010/main" val="1141380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the current result. Information on a paper roll.</a:t>
            </a:r>
            <a:endParaRPr lang="en-US" dirty="0"/>
          </a:p>
        </p:txBody>
      </p:sp>
      <p:sp>
        <p:nvSpPr>
          <p:cNvPr id="4" name="Slide Number Placeholder 3"/>
          <p:cNvSpPr>
            <a:spLocks noGrp="1"/>
          </p:cNvSpPr>
          <p:nvPr>
            <p:ph type="sldNum" sz="quarter" idx="10"/>
          </p:nvPr>
        </p:nvSpPr>
        <p:spPr/>
        <p:txBody>
          <a:bodyPr/>
          <a:lstStyle/>
          <a:p>
            <a:fld id="{EAC07077-D34E-4367-9910-E81F7598E175}" type="slidenum">
              <a:rPr lang="da-DK" smtClean="0"/>
              <a:pPr/>
              <a:t>13</a:t>
            </a:fld>
            <a:endParaRPr lang="da-DK"/>
          </a:p>
        </p:txBody>
      </p:sp>
    </p:spTree>
    <p:extLst>
      <p:ext uri="{BB962C8B-B14F-4D97-AF65-F5344CB8AC3E}">
        <p14:creationId xmlns:p14="http://schemas.microsoft.com/office/powerpoint/2010/main" val="4161164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how the situation</a:t>
            </a:r>
            <a:r>
              <a:rPr lang="en-US" baseline="0" dirty="0" smtClean="0"/>
              <a:t> could look if maritime safety information was promulgated using communication means with </a:t>
            </a:r>
            <a:r>
              <a:rPr lang="en-US" baseline="0" dirty="0" err="1" smtClean="0"/>
              <a:t>geocasting</a:t>
            </a:r>
            <a:r>
              <a:rPr lang="en-US" baseline="0" dirty="0" smtClean="0"/>
              <a:t> capabilities and acknowledgement of reception.</a:t>
            </a:r>
          </a:p>
          <a:p>
            <a:endParaRPr lang="en-US" baseline="0" dirty="0" smtClean="0"/>
          </a:p>
          <a:p>
            <a:r>
              <a:rPr lang="en-US" baseline="0" dirty="0" smtClean="0"/>
              <a:t>There would be  quality assurance and malfunctioning equipment could be identified.</a:t>
            </a:r>
          </a:p>
          <a:p>
            <a:endParaRPr lang="en-US" baseline="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14</a:t>
            </a:fld>
            <a:endParaRPr lang="da-DK"/>
          </a:p>
        </p:txBody>
      </p:sp>
    </p:spTree>
    <p:extLst>
      <p:ext uri="{BB962C8B-B14F-4D97-AF65-F5344CB8AC3E}">
        <p14:creationId xmlns:p14="http://schemas.microsoft.com/office/powerpoint/2010/main" val="3828215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Having communication</a:t>
            </a:r>
            <a:r>
              <a:rPr lang="en-US" baseline="0" dirty="0" smtClean="0"/>
              <a:t> means with </a:t>
            </a:r>
            <a:r>
              <a:rPr lang="en-US" dirty="0" smtClean="0"/>
              <a:t>more bandwidth would allow to send more data, for example geospatial information that</a:t>
            </a:r>
            <a:r>
              <a:rPr lang="en-US" baseline="0" dirty="0" smtClean="0"/>
              <a:t> can be presented directly on the navigational display.</a:t>
            </a:r>
            <a:endParaRPr lang="en-US" dirty="0"/>
          </a:p>
        </p:txBody>
      </p:sp>
      <p:sp>
        <p:nvSpPr>
          <p:cNvPr id="4" name="Slide Number Placeholder 3"/>
          <p:cNvSpPr>
            <a:spLocks noGrp="1"/>
          </p:cNvSpPr>
          <p:nvPr>
            <p:ph type="sldNum" sz="quarter" idx="10"/>
          </p:nvPr>
        </p:nvSpPr>
        <p:spPr/>
        <p:txBody>
          <a:bodyPr/>
          <a:lstStyle/>
          <a:p>
            <a:fld id="{EAC07077-D34E-4367-9910-E81F7598E175}" type="slidenum">
              <a:rPr lang="da-DK" smtClean="0"/>
              <a:pPr/>
              <a:t>15</a:t>
            </a:fld>
            <a:endParaRPr lang="da-DK"/>
          </a:p>
        </p:txBody>
      </p:sp>
    </p:spTree>
    <p:extLst>
      <p:ext uri="{BB962C8B-B14F-4D97-AF65-F5344CB8AC3E}">
        <p14:creationId xmlns:p14="http://schemas.microsoft.com/office/powerpoint/2010/main" val="38527985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to summarize</a:t>
            </a:r>
            <a:r>
              <a:rPr lang="en-US" baseline="0" dirty="0" smtClean="0"/>
              <a:t> some of the consequences and highlights of the Maritime Cloud</a:t>
            </a:r>
            <a:endParaRPr lang="en-US" dirty="0" smtClean="0"/>
          </a:p>
          <a:p>
            <a:endParaRPr lang="en-US" dirty="0" smtClean="0"/>
          </a:p>
          <a:p>
            <a:pPr marL="171450" indent="-171450">
              <a:buFontTx/>
              <a:buChar char="-"/>
            </a:pPr>
            <a:r>
              <a:rPr lang="en-US" dirty="0" smtClean="0"/>
              <a:t>It</a:t>
            </a:r>
            <a:r>
              <a:rPr lang="en-US" baseline="0" dirty="0" smtClean="0"/>
              <a:t> will support the notion of e-navigation as an infrastructure, and services seen as “apps”</a:t>
            </a:r>
          </a:p>
          <a:p>
            <a:pPr marL="171450" indent="-171450">
              <a:buFontTx/>
              <a:buChar char="-"/>
            </a:pPr>
            <a:r>
              <a:rPr lang="en-US" baseline="0" dirty="0" smtClean="0"/>
              <a:t>Services will be able to evolve dynamically and can be provided by all maritime stakeholders, including commercial</a:t>
            </a:r>
          </a:p>
          <a:p>
            <a:pPr marL="171450" indent="-171450">
              <a:buFontTx/>
              <a:buChar char="-"/>
            </a:pPr>
            <a:r>
              <a:rPr lang="en-US" baseline="0" dirty="0" smtClean="0"/>
              <a:t>It builds on existing proven technology therefore it can be cost effective</a:t>
            </a:r>
          </a:p>
          <a:p>
            <a:pPr marL="171450" indent="-171450">
              <a:buFontTx/>
              <a:buChar char="-"/>
            </a:pPr>
            <a:r>
              <a:rPr lang="en-US" baseline="0" dirty="0" smtClean="0"/>
              <a:t>The security solution is proven and used today in for example the financial sector</a:t>
            </a:r>
          </a:p>
          <a:p>
            <a:pPr marL="171450" indent="-171450">
              <a:buFontTx/>
              <a:buChar char="-"/>
            </a:pPr>
            <a:r>
              <a:rPr lang="en-US" baseline="0" dirty="0" smtClean="0"/>
              <a:t>Having identities that can be authenticated allow for data sharing policies to be enforced</a:t>
            </a:r>
          </a:p>
          <a:p>
            <a:pPr marL="171450" indent="-171450">
              <a:buFontTx/>
              <a:buChar char="-"/>
            </a:pPr>
            <a:r>
              <a:rPr lang="en-US" baseline="0" dirty="0" smtClean="0"/>
              <a:t>It facilitates seamless transfer from existing to new communication means</a:t>
            </a:r>
          </a:p>
          <a:p>
            <a:pPr marL="171450" indent="-171450">
              <a:buFontTx/>
              <a:buChar char="-"/>
            </a:pPr>
            <a:r>
              <a:rPr lang="en-US" baseline="0" dirty="0" smtClean="0"/>
              <a:t>Availability and scalability is addressed by a peer-to-peer architecture</a:t>
            </a:r>
          </a:p>
          <a:p>
            <a:pPr marL="171450" indent="-171450">
              <a:buFontTx/>
              <a:buChar char="-"/>
            </a:pPr>
            <a:r>
              <a:rPr lang="en-US" baseline="0" dirty="0" smtClean="0"/>
              <a:t>Testbeds will early on be able to utilize the Maritime Cloud as a communication infrastructure to evaluate potential e-navigation solutions, and to evolve and mature the infrastructure itself</a:t>
            </a:r>
          </a:p>
          <a:p>
            <a:pPr marL="171450" indent="-171450">
              <a:buFontTx/>
              <a:buChar char="-"/>
            </a:pPr>
            <a:r>
              <a:rPr lang="en-US" dirty="0" smtClean="0"/>
              <a:t>Finally,</a:t>
            </a:r>
            <a:r>
              <a:rPr lang="en-US" baseline="0" dirty="0" smtClean="0"/>
              <a:t> the </a:t>
            </a:r>
            <a:r>
              <a:rPr lang="en-US" dirty="0" smtClean="0"/>
              <a:t>concept</a:t>
            </a:r>
            <a:r>
              <a:rPr lang="en-US" baseline="0" dirty="0" smtClean="0"/>
              <a:t> has been submitted to the IMO e-navigation process as </a:t>
            </a:r>
            <a:r>
              <a:rPr lang="en-GB" sz="1200" b="0" dirty="0" smtClean="0"/>
              <a:t>a proposed infrastructure that will support e-navigation in the short and the long run</a:t>
            </a:r>
            <a:endParaRPr lang="en-US"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16</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noProof="0" dirty="0" smtClean="0"/>
              <a:t>So lastly the</a:t>
            </a:r>
            <a:r>
              <a:rPr lang="en-GB" sz="1200" b="0" baseline="0" noProof="0" dirty="0" smtClean="0"/>
              <a:t> status and the way forward</a:t>
            </a:r>
            <a:endParaRPr lang="en-GB" sz="1200" b="0"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noProof="0" dirty="0" smtClean="0"/>
              <a:t>The infrastructure is currently being progressed in the ACCSEAS project where the Maritime Cloud will serve as the testbed infrastructure.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noProof="0" dirty="0" smtClean="0"/>
              <a:t>We try to take a</a:t>
            </a:r>
            <a:r>
              <a:rPr lang="en-GB" sz="1200" b="0" baseline="0" noProof="0" dirty="0" smtClean="0"/>
              <a:t>n a</a:t>
            </a:r>
            <a:r>
              <a:rPr lang="en-GB" sz="1200" b="0" noProof="0" dirty="0" smtClean="0"/>
              <a:t>gile approach in which the the concept is continuously demonstrated and evaluated in practice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noProof="0" dirty="0" smtClean="0"/>
              <a:t>That</a:t>
            </a:r>
            <a:r>
              <a:rPr lang="en-GB" sz="1200" b="0" baseline="0" noProof="0" dirty="0" smtClean="0"/>
              <a:t> means that conceptual and practical work is progressed in parallel.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baseline="0"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baseline="0" noProof="0" dirty="0" smtClean="0"/>
              <a:t>All the source code developed will be available as open source for evaluation and collaboration, and will be available online.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baseline="0"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smtClean="0"/>
              <a:t>A</a:t>
            </a:r>
            <a:r>
              <a:rPr lang="en-GB" baseline="0" noProof="0" dirty="0" smtClean="0"/>
              <a:t> different track that has to be progressed is the political aspects. That is possible governance structures, and legal, cost and operational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noProof="0" dirty="0" smtClean="0"/>
              <a:t>Important to note that  because of the distributed architecture of the cloud, it will be able to accommodate many different governance structures.</a:t>
            </a:r>
            <a:endParaRPr lang="en-GB" noProof="0" dirty="0" smtClean="0"/>
          </a:p>
          <a:p>
            <a:endParaRPr lang="en-GB" noProof="0" dirty="0" smtClean="0"/>
          </a:p>
          <a:p>
            <a:endParaRPr lang="en-GB" noProof="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17</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18</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background for this infrastructure</a:t>
            </a:r>
            <a:r>
              <a:rPr lang="en-US" sz="1200" baseline="0" dirty="0" smtClean="0"/>
              <a:t> is</a:t>
            </a:r>
          </a:p>
          <a:p>
            <a:endParaRPr lang="en-US" sz="1200" baseline="0" dirty="0" smtClean="0"/>
          </a:p>
          <a:p>
            <a:r>
              <a:rPr lang="en-US" sz="1200" baseline="0" dirty="0" smtClean="0"/>
              <a:t>Firstly that the overarching e-navigation architecture, decided by IMO, assumes seamless data exchange between maritime actors onboard and ashore,</a:t>
            </a:r>
          </a:p>
          <a:p>
            <a:endParaRPr lang="en-US" sz="1200" baseline="0" dirty="0" smtClean="0"/>
          </a:p>
          <a:p>
            <a:r>
              <a:rPr lang="en-US" sz="1200" baseline="0" dirty="0" smtClean="0"/>
              <a:t>Secondly: testbed experience with potential e-navigation solutions has shown us a need for a technical infrastructure to support this data exchange</a:t>
            </a:r>
          </a:p>
          <a:p>
            <a:endParaRPr lang="en-US" sz="1200" baseline="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2</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0" dirty="0" smtClean="0"/>
              <a:t>Early on a</a:t>
            </a:r>
            <a:r>
              <a:rPr lang="en-US" sz="1200" dirty="0" smtClean="0"/>
              <a:t> number of</a:t>
            </a:r>
            <a:r>
              <a:rPr lang="en-US" sz="1200" baseline="0" dirty="0" smtClean="0"/>
              <a:t> high-level requirements was identified and has driven the development of the infrastructure</a:t>
            </a:r>
          </a:p>
          <a:p>
            <a:pPr marL="228600" indent="-228600">
              <a:buAutoNum type="arabicPeriod"/>
            </a:pPr>
            <a:endParaRPr lang="en-US" sz="1200" baseline="0"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aseline="0" dirty="0" smtClean="0"/>
              <a:t>New communication means to meet the requirements of e-navigation</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aseline="0" dirty="0" smtClean="0"/>
              <a:t>The ability of service consumers to be able to locate provided services in an area</a:t>
            </a:r>
          </a:p>
          <a:p>
            <a:pPr marL="228600" indent="-228600">
              <a:buAutoNum type="arabicPeriod"/>
            </a:pPr>
            <a:r>
              <a:rPr lang="en-US" sz="1200" baseline="0" dirty="0" smtClean="0"/>
              <a:t>On the other hand service providers must easily be able to register their provided services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dirty="0" smtClean="0"/>
              <a:t>All maritime actors must have a unique maritime ID with attached attributes as role and nationality, etc.</a:t>
            </a:r>
            <a:endParaRPr lang="en-US" sz="1200" baseline="0" dirty="0" smtClean="0"/>
          </a:p>
          <a:p>
            <a:pPr marL="228600" indent="-228600">
              <a:buAutoNum type="arabicPeriod"/>
            </a:pPr>
            <a:r>
              <a:rPr lang="en-US" sz="1200" baseline="0" dirty="0" smtClean="0"/>
              <a:t>The infrastructure must provide means for secure communication, that is to support</a:t>
            </a:r>
          </a:p>
          <a:p>
            <a:pPr marL="685800" lvl="1" indent="-228600">
              <a:buFont typeface="Arial"/>
              <a:buChar char="•"/>
            </a:pPr>
            <a:r>
              <a:rPr lang="en-US" sz="1200" baseline="0" dirty="0" smtClean="0"/>
              <a:t>Authenticity – Guarantee of who I am talking to</a:t>
            </a:r>
          </a:p>
          <a:p>
            <a:pPr marL="685800" lvl="1" indent="-228600">
              <a:buFont typeface="Arial"/>
              <a:buChar char="•"/>
            </a:pPr>
            <a:r>
              <a:rPr lang="en-US" sz="1200" baseline="0" dirty="0" smtClean="0"/>
              <a:t>Integrity – Guarantee that data is unaltered</a:t>
            </a:r>
          </a:p>
          <a:p>
            <a:pPr marL="685800" lvl="1" indent="-228600">
              <a:buFont typeface="Arial"/>
              <a:buChar char="•"/>
            </a:pPr>
            <a:r>
              <a:rPr lang="en-US" sz="1200" baseline="0" dirty="0" smtClean="0"/>
              <a:t>Confidentiality – Guarantee that data is not accessible by third party</a:t>
            </a:r>
          </a:p>
          <a:p>
            <a:pPr marL="685800" lvl="1" indent="-228600">
              <a:buFont typeface="Arial"/>
              <a:buChar char="•"/>
            </a:pPr>
            <a:endParaRPr lang="en-US" sz="1200" baseline="0" dirty="0" smtClean="0"/>
          </a:p>
          <a:p>
            <a:pPr marL="228600" indent="-228600">
              <a:buAutoNum type="arabicPeriod"/>
            </a:pPr>
            <a:endParaRPr lang="en-US" sz="1200" baseline="0" dirty="0" smtClean="0"/>
          </a:p>
          <a:p>
            <a:r>
              <a:rPr lang="en-US" sz="1200" dirty="0" smtClean="0"/>
              <a:t> </a:t>
            </a:r>
            <a:endParaRPr lang="en-US" sz="1200" dirty="0"/>
          </a:p>
        </p:txBody>
      </p:sp>
      <p:sp>
        <p:nvSpPr>
          <p:cNvPr id="4" name="Slide Number Placeholder 3"/>
          <p:cNvSpPr>
            <a:spLocks noGrp="1"/>
          </p:cNvSpPr>
          <p:nvPr>
            <p:ph type="sldNum" sz="quarter" idx="10"/>
          </p:nvPr>
        </p:nvSpPr>
        <p:spPr/>
        <p:txBody>
          <a:bodyPr/>
          <a:lstStyle/>
          <a:p>
            <a:fld id="{EAC07077-D34E-4367-9910-E81F7598E175}" type="slidenum">
              <a:rPr lang="da-DK" smtClean="0"/>
              <a:pPr/>
              <a:t>3</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Our solution to meet</a:t>
            </a:r>
            <a:r>
              <a:rPr lang="en-US" sz="1200" kern="1200" baseline="0" dirty="0" smtClean="0">
                <a:solidFill>
                  <a:schemeClr val="tx1"/>
                </a:solidFill>
                <a:effectLst/>
                <a:latin typeface="+mn-lt"/>
                <a:ea typeface="+mn-ea"/>
                <a:cs typeface="+mn-cs"/>
              </a:rPr>
              <a:t> these requirements, among others, was named the Maritime Cloud.</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The Maritime Cloud connects all maritime actors in a communication framework.</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It can be seen as a refinement of the overarching e-navigation architecture. But important to make it clear that it is not a detailed ship or shore architecture, but rather a component in the </a:t>
            </a:r>
            <a:r>
              <a:rPr lang="en-US" sz="1200" kern="1200" dirty="0" smtClean="0">
                <a:solidFill>
                  <a:schemeClr val="tx1"/>
                </a:solidFill>
                <a:effectLst/>
                <a:latin typeface="+mn-lt"/>
                <a:ea typeface="+mn-ea"/>
                <a:cs typeface="+mn-cs"/>
              </a:rPr>
              <a:t>Common Shore-based System Architecture and the ship side architecture.</a:t>
            </a:r>
          </a:p>
          <a:p>
            <a:endParaRPr lang="en-US" sz="1200" dirty="0" smtClean="0"/>
          </a:p>
          <a:p>
            <a:r>
              <a:rPr lang="en-US" sz="1200" dirty="0" smtClean="0"/>
              <a:t>Consists</a:t>
            </a:r>
            <a:r>
              <a:rPr lang="en-US" sz="1200" baseline="0" dirty="0" smtClean="0"/>
              <a:t> of three key components:</a:t>
            </a:r>
          </a:p>
          <a:p>
            <a:pPr marL="228600" indent="-228600">
              <a:buFont typeface="+mj-lt"/>
              <a:buAutoNum type="arabicPeriod"/>
            </a:pPr>
            <a:r>
              <a:rPr lang="en-US" sz="1200" baseline="0" dirty="0" smtClean="0"/>
              <a:t>Communication means – that is how to exchange data</a:t>
            </a:r>
          </a:p>
          <a:p>
            <a:pPr marL="228600" indent="-228600">
              <a:buFont typeface="+mj-lt"/>
              <a:buAutoNum type="arabicPeriod"/>
            </a:pPr>
            <a:r>
              <a:rPr lang="en-US" sz="1200" baseline="0" dirty="0" smtClean="0"/>
              <a:t>a Maritime Identity registry – how to identify actors and solve security concerns</a:t>
            </a:r>
          </a:p>
          <a:p>
            <a:pPr marL="228600" indent="-228600">
              <a:buFont typeface="+mj-lt"/>
              <a:buAutoNum type="arabicPeriod"/>
            </a:pPr>
            <a:r>
              <a:rPr lang="en-US" sz="1200" baseline="0" dirty="0" smtClean="0"/>
              <a:t>and a Maritime Service Portfolio Registry – how to locate provided services</a:t>
            </a:r>
          </a:p>
          <a:p>
            <a:pPr marL="228600" indent="-228600">
              <a:buFont typeface="+mj-lt"/>
              <a:buAutoNum type="arabicPeriod"/>
            </a:pPr>
            <a:endParaRPr lang="en-US" sz="1200" baseline="0" dirty="0" smtClean="0"/>
          </a:p>
          <a:p>
            <a:pPr marL="228600" indent="-228600">
              <a:buFont typeface="+mj-lt"/>
              <a:buAutoNum type="arabicPeriod"/>
            </a:pPr>
            <a:endParaRPr lang="en-US" sz="1200" baseline="0" dirty="0" smtClean="0"/>
          </a:p>
          <a:p>
            <a:pPr marL="228600" indent="-228600">
              <a:buFont typeface="+mj-lt"/>
              <a:buAutoNum type="arabicPeriod"/>
            </a:pPr>
            <a:endParaRPr lang="en-US" sz="1200" baseline="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4</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first key component is communication. Digital communication means are of course</a:t>
            </a:r>
            <a:r>
              <a:rPr lang="en-US" sz="1200" baseline="0" dirty="0" smtClean="0"/>
              <a:t> essential for a communication framework.</a:t>
            </a:r>
            <a:endParaRPr lang="en-US" sz="1200" dirty="0" smtClean="0"/>
          </a:p>
          <a:p>
            <a:endParaRPr lang="en-US" sz="1200" dirty="0" smtClean="0"/>
          </a:p>
          <a:p>
            <a:r>
              <a:rPr lang="en-US" sz="1200" dirty="0" smtClean="0"/>
              <a:t>Currently we have only one general purpose digital communication mean universally available</a:t>
            </a:r>
          </a:p>
          <a:p>
            <a:r>
              <a:rPr lang="en-US" sz="1200" dirty="0" smtClean="0"/>
              <a:t>	AIS ASM</a:t>
            </a:r>
          </a:p>
          <a:p>
            <a:r>
              <a:rPr lang="en-US" sz="1200" dirty="0" smtClean="0"/>
              <a:t>In some cases we have </a:t>
            </a:r>
          </a:p>
          <a:p>
            <a:pPr marL="628650" lvl="1" indent="-171450">
              <a:buFontTx/>
              <a:buChar char="-"/>
            </a:pPr>
            <a:r>
              <a:rPr lang="en-US" sz="1200" dirty="0" smtClean="0"/>
              <a:t>Commercially available Internet (TCP/IP) (not necessarily accessible by navigation equipment)</a:t>
            </a:r>
          </a:p>
          <a:p>
            <a:pPr marL="628650" lvl="1" indent="-171450">
              <a:buFontTx/>
              <a:buChar char="-"/>
            </a:pPr>
            <a:r>
              <a:rPr lang="en-US" sz="1200" dirty="0" smtClean="0"/>
              <a:t>Standalone text based or limited data package transfer systems via satellite or HF</a:t>
            </a:r>
          </a:p>
          <a:p>
            <a:endParaRPr lang="en-US" sz="1200" dirty="0" smtClean="0"/>
          </a:p>
          <a:p>
            <a:r>
              <a:rPr lang="en-US" sz="1200" dirty="0" smtClean="0"/>
              <a:t>Questionable if AIS ASM will be sufficient for the prioritized e-navigation solutions</a:t>
            </a:r>
          </a:p>
          <a:p>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t>New dedicated communication systems (like NAVDAT and VDES) need to be developed and demonstrated before they can be assumed – i.e. not available in the short term.</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t>BUT,  the cloud must be able to utilize these</a:t>
            </a:r>
            <a:r>
              <a:rPr lang="en-GB" sz="1200" b="0" baseline="0" dirty="0" smtClean="0"/>
              <a:t> </a:t>
            </a:r>
            <a:r>
              <a:rPr lang="en-GB" sz="1200" b="0" dirty="0" smtClean="0"/>
              <a:t>different communication technologies</a:t>
            </a:r>
            <a:r>
              <a:rPr lang="en-GB" sz="1200" b="0" baseline="0" dirty="0" smtClean="0"/>
              <a:t> as they become available</a:t>
            </a:r>
            <a:endParaRPr lang="en-GB"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5</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In</a:t>
            </a:r>
            <a:r>
              <a:rPr lang="en-US" sz="1200" baseline="0" dirty="0" smtClean="0"/>
              <a:t> the need of new communication means and as we anticipate Internet to become an important communication mean in e-navigation, we propose a new geo-aware messaging protocol implemented on top of TCP/IP as part of the maritime cloud. We can also call that an overlay network to the Internet.</a:t>
            </a:r>
          </a:p>
          <a:p>
            <a:endParaRPr lang="en-US" sz="1200" baseline="0" dirty="0" smtClean="0"/>
          </a:p>
          <a:p>
            <a:r>
              <a:rPr lang="en-US" sz="1200" baseline="0" dirty="0" smtClean="0"/>
              <a:t>The protocol works by actors connecting to one among a number of Maritime Messaging Servers organized in a peer-to-peer network. When connected to the messaging server, the actor can send and receive messages, and at a protocol level the actor will regularly send its position in case of a mobile actor like a vessel.</a:t>
            </a:r>
          </a:p>
          <a:p>
            <a:endParaRPr lang="en-US" sz="1200" baseline="0" dirty="0" smtClean="0"/>
          </a:p>
          <a:p>
            <a:r>
              <a:rPr lang="en-US" sz="1200" baseline="0" dirty="0" smtClean="0"/>
              <a:t>This allows the servers to maintain a geographical awareness that they share among each other in a distributed fashion.</a:t>
            </a:r>
          </a:p>
          <a:p>
            <a:endParaRPr lang="en-US" sz="1200" baseline="0" dirty="0" smtClean="0"/>
          </a:p>
          <a:p>
            <a:r>
              <a:rPr lang="en-US" sz="1200" baseline="0" dirty="0" smtClean="0"/>
              <a:t>The geographical awareness could possibly be supplemented by AIS data</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The protocol requires an Internet connection. In some cases a number of connections are available so the selection could be based on least cost routing or other prioritization.</a:t>
            </a:r>
          </a:p>
          <a:p>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Internet connections on vessels are often unstable, so</a:t>
            </a:r>
            <a:r>
              <a:rPr lang="en-US" sz="1200" baseline="0" dirty="0" smtClean="0"/>
              <a:t> to achieve resilience, the messaging servers will implement store and forward by caching messages that cannot be delivered and send them once an actor re-connects. Messages will have a time-to-live to indicate for how long messages are valid, and the cache will have </a:t>
            </a:r>
            <a:r>
              <a:rPr lang="en-US" sz="1200" dirty="0" smtClean="0"/>
              <a:t>priority queuing</a:t>
            </a:r>
            <a:r>
              <a:rPr lang="en-US" sz="1200" baseline="0" dirty="0" smtClean="0"/>
              <a:t> to send the most important messages first.</a:t>
            </a:r>
            <a:endParaRPr lang="en-US" sz="1200" dirty="0" smtClean="0"/>
          </a:p>
          <a:p>
            <a:endParaRPr lang="en-US" sz="120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6</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t>The</a:t>
            </a:r>
            <a:r>
              <a:rPr lang="en-GB" sz="1200" b="0" baseline="0" dirty="0" smtClean="0"/>
              <a:t> geo-messaging protocol allows actors to send messages directly to other actors without any range limitation. The actors could be located at opposite sides of the globe.</a:t>
            </a:r>
            <a:endParaRPr lang="en-GB"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t>Geographical awareness enables </a:t>
            </a:r>
            <a:r>
              <a:rPr lang="en-GB" sz="1200" dirty="0" err="1" smtClean="0"/>
              <a:t>geocasting</a:t>
            </a:r>
            <a:r>
              <a:rPr lang="en-GB" sz="1200" dirty="0" smtClean="0"/>
              <a:t>,</a:t>
            </a:r>
            <a:r>
              <a:rPr lang="en-GB" sz="1200" baseline="0" dirty="0" smtClean="0"/>
              <a:t> that is </a:t>
            </a:r>
            <a:r>
              <a:rPr lang="en-GB" sz="1200" b="0" baseline="0" dirty="0" smtClean="0"/>
              <a:t>a</a:t>
            </a:r>
            <a:r>
              <a:rPr lang="en-GB" sz="1200" b="0" dirty="0" smtClean="0"/>
              <a:t>ctors can broadcast to other actors within a specified area </a:t>
            </a:r>
          </a:p>
          <a:p>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t>Actors can listen to a</a:t>
            </a:r>
            <a:r>
              <a:rPr lang="en-GB" sz="1200" b="0" baseline="0" dirty="0" smtClean="0"/>
              <a:t> specified</a:t>
            </a:r>
            <a:r>
              <a:rPr lang="en-GB" sz="1200" b="0" dirty="0" smtClean="0"/>
              <a:t> area – or a specific service. </a:t>
            </a:r>
            <a:r>
              <a:rPr lang="da-DK" sz="1200" b="0" dirty="0" smtClean="0"/>
              <a:t>For </a:t>
            </a:r>
            <a:r>
              <a:rPr lang="da-DK" sz="1200" b="0" dirty="0" err="1" smtClean="0"/>
              <a:t>example</a:t>
            </a:r>
            <a:r>
              <a:rPr lang="da-DK" sz="1200" b="0" baseline="0" dirty="0" smtClean="0"/>
              <a:t> </a:t>
            </a:r>
            <a:r>
              <a:rPr lang="da-DK" sz="1200" b="0" baseline="0" dirty="0" err="1" smtClean="0"/>
              <a:t>will</a:t>
            </a:r>
            <a:r>
              <a:rPr lang="da-DK" sz="1200" b="0" baseline="0" dirty="0" smtClean="0"/>
              <a:t> non-mobile </a:t>
            </a:r>
            <a:r>
              <a:rPr lang="da-DK" sz="1200" b="0" baseline="0" dirty="0" err="1" smtClean="0"/>
              <a:t>actors</a:t>
            </a:r>
            <a:r>
              <a:rPr lang="da-DK" sz="1200" b="0" baseline="0" dirty="0" smtClean="0"/>
              <a:t> </a:t>
            </a:r>
            <a:r>
              <a:rPr lang="da-DK" sz="1200" b="0" baseline="0" dirty="0" err="1" smtClean="0"/>
              <a:t>like</a:t>
            </a:r>
            <a:r>
              <a:rPr lang="da-DK" sz="1200" b="0" baseline="0" dirty="0" smtClean="0"/>
              <a:t> a VTS not have a position, but </a:t>
            </a:r>
            <a:r>
              <a:rPr lang="da-DK" sz="1200" b="0" baseline="0" dirty="0" err="1" smtClean="0"/>
              <a:t>will</a:t>
            </a:r>
            <a:r>
              <a:rPr lang="da-DK" sz="1200" b="0" baseline="0" dirty="0" smtClean="0"/>
              <a:t> </a:t>
            </a:r>
            <a:r>
              <a:rPr lang="da-DK" sz="1200" b="0" baseline="0" dirty="0" err="1" smtClean="0"/>
              <a:t>specify</a:t>
            </a:r>
            <a:r>
              <a:rPr lang="da-DK" sz="1200" b="0" baseline="0" dirty="0" smtClean="0"/>
              <a:t> an </a:t>
            </a:r>
            <a:r>
              <a:rPr lang="da-DK" sz="1200" b="0" baseline="0" dirty="0" err="1" smtClean="0"/>
              <a:t>area</a:t>
            </a:r>
            <a:r>
              <a:rPr lang="da-DK" sz="1200" b="0" baseline="0" dirty="0" smtClean="0"/>
              <a:t> of </a:t>
            </a:r>
            <a:r>
              <a:rPr lang="da-DK" sz="1200" b="0" baseline="0" dirty="0" err="1" smtClean="0"/>
              <a:t>interest</a:t>
            </a:r>
            <a:r>
              <a:rPr lang="da-DK" sz="1200" b="0" baseline="0" dirty="0" smtClean="0"/>
              <a:t> for </a:t>
            </a:r>
            <a:r>
              <a:rPr lang="da-DK" sz="1200" b="0" baseline="0" dirty="0" err="1" smtClean="0"/>
              <a:t>which</a:t>
            </a:r>
            <a:r>
              <a:rPr lang="da-DK" sz="1200" b="0" baseline="0" dirty="0" smtClean="0"/>
              <a:t> </a:t>
            </a:r>
            <a:r>
              <a:rPr lang="da-DK" sz="1200" b="0" baseline="0" dirty="0" err="1" smtClean="0"/>
              <a:t>they</a:t>
            </a:r>
            <a:r>
              <a:rPr lang="da-DK" sz="1200" b="0" baseline="0" dirty="0" smtClean="0"/>
              <a:t> </a:t>
            </a:r>
            <a:r>
              <a:rPr lang="da-DK" sz="1200" b="0" baseline="0" dirty="0" err="1" smtClean="0"/>
              <a:t>will</a:t>
            </a:r>
            <a:r>
              <a:rPr lang="da-DK" sz="1200" b="0" baseline="0" dirty="0" smtClean="0"/>
              <a:t> </a:t>
            </a:r>
            <a:r>
              <a:rPr lang="da-DK" sz="1200" b="0" baseline="0" dirty="0" err="1" smtClean="0"/>
              <a:t>receive</a:t>
            </a:r>
            <a:r>
              <a:rPr lang="da-DK" sz="1200" b="0" baseline="0" dirty="0" smtClean="0"/>
              <a:t> </a:t>
            </a:r>
            <a:r>
              <a:rPr lang="da-DK" sz="1200" b="0" baseline="0" dirty="0" err="1" smtClean="0"/>
              <a:t>messages</a:t>
            </a:r>
            <a:endParaRPr lang="da-DK" sz="1200" b="0" baseline="0" dirty="0" smtClean="0"/>
          </a:p>
          <a:p>
            <a:endParaRPr lang="en-US" sz="1200" dirty="0" smtClean="0"/>
          </a:p>
          <a:p>
            <a:r>
              <a:rPr lang="en-US" sz="1200" dirty="0" smtClean="0"/>
              <a:t>When we look at</a:t>
            </a:r>
            <a:r>
              <a:rPr lang="en-US" sz="1200" baseline="0" dirty="0" smtClean="0"/>
              <a:t> </a:t>
            </a:r>
            <a:r>
              <a:rPr lang="en-US" sz="1200" dirty="0" err="1" smtClean="0"/>
              <a:t>geocast</a:t>
            </a:r>
            <a:r>
              <a:rPr lang="en-US" sz="1200" baseline="0" dirty="0" smtClean="0"/>
              <a:t> we see that it is an implicit feature of many radio based communication systems. The area is not specified but given by the physical capabilities of the communication system. For example</a:t>
            </a:r>
          </a:p>
          <a:p>
            <a:r>
              <a:rPr lang="en-US" sz="1200" baseline="0" dirty="0" smtClean="0"/>
              <a:t>AIS where the area will bounded by the range of the VHF signal.</a:t>
            </a:r>
          </a:p>
          <a:p>
            <a:endParaRPr lang="en-US" sz="1200" baseline="0" dirty="0" smtClean="0"/>
          </a:p>
          <a:p>
            <a:r>
              <a:rPr lang="en-US" sz="1200" baseline="0" dirty="0" smtClean="0"/>
              <a:t>In that sense we can use the geo-messaging protocol as a way to emulate current and future communication systems. </a:t>
            </a:r>
          </a:p>
          <a:p>
            <a:endParaRPr lang="en-US" sz="1200" baseline="0" dirty="0" smtClean="0"/>
          </a:p>
          <a:p>
            <a:r>
              <a:rPr lang="en-US" sz="1200" baseline="0" dirty="0" smtClean="0"/>
              <a:t>This will allow us in </a:t>
            </a:r>
            <a:r>
              <a:rPr lang="en-US" sz="1200" baseline="0" dirty="0" err="1" smtClean="0"/>
              <a:t>testbeds</a:t>
            </a:r>
            <a:r>
              <a:rPr lang="en-US" sz="1200" baseline="0" dirty="0" smtClean="0"/>
              <a:t> to </a:t>
            </a:r>
            <a:r>
              <a:rPr lang="en-GB" sz="1200" b="0" dirty="0" smtClean="0"/>
              <a:t>identify communication requirements for potential e-navigation services </a:t>
            </a:r>
            <a:r>
              <a:rPr lang="en-GB" sz="1200" b="0" baseline="0" dirty="0" smtClean="0"/>
              <a:t>without actually having to deploy the communication systems.</a:t>
            </a:r>
            <a:endParaRPr lang="en-GB" sz="1200" b="0" dirty="0" smtClean="0"/>
          </a:p>
          <a:p>
            <a:endParaRPr lang="en-US" sz="1200" baseline="0" dirty="0" smtClean="0"/>
          </a:p>
          <a:p>
            <a:endParaRPr lang="en-US" sz="1200" baseline="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7</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t>The second</a:t>
            </a:r>
            <a:r>
              <a:rPr lang="en-US" sz="1200" baseline="0" dirty="0" smtClean="0"/>
              <a:t> key component in the maritime cloud, is the Maritime Identity Registry,</a:t>
            </a:r>
          </a:p>
          <a:p>
            <a:endParaRPr lang="en-US" sz="1200" baseline="0" dirty="0" smtClean="0"/>
          </a:p>
          <a:p>
            <a:r>
              <a:rPr lang="en-US" sz="1200" baseline="0" dirty="0" smtClean="0"/>
              <a:t>It is a distributed registry maintained by a number of identity brokers in a peer-to-peer network.</a:t>
            </a:r>
          </a:p>
          <a:p>
            <a:endParaRPr lang="en-US" sz="1200" baseline="0" dirty="0" smtClean="0"/>
          </a:p>
          <a:p>
            <a:r>
              <a:rPr lang="en-GB" sz="1200" b="0" dirty="0" smtClean="0"/>
              <a:t>All actors in e-navigation will obtain a Maritime Identity in the Maritime Identity Registry</a:t>
            </a:r>
          </a:p>
          <a:p>
            <a:pPr lvl="1"/>
            <a:r>
              <a:rPr lang="en-GB" sz="1200" b="0" dirty="0" smtClean="0"/>
              <a:t>Similar to callsign or MMSI</a:t>
            </a:r>
            <a:r>
              <a:rPr lang="en-GB" sz="1200" b="0" baseline="0" dirty="0" smtClean="0"/>
              <a:t> </a:t>
            </a:r>
            <a:r>
              <a:rPr lang="en-GB" sz="1200" b="0" dirty="0" smtClean="0"/>
              <a:t>number but not tied to a specific role or specific technology</a:t>
            </a:r>
          </a:p>
          <a:p>
            <a:pPr lvl="1"/>
            <a:endParaRPr lang="en-GB" sz="1200" b="0" dirty="0" smtClean="0"/>
          </a:p>
          <a:p>
            <a:r>
              <a:rPr lang="en-US" sz="1200" dirty="0" smtClean="0"/>
              <a:t>All</a:t>
            </a:r>
            <a:r>
              <a:rPr lang="en-US" sz="1200" baseline="0" dirty="0" smtClean="0"/>
              <a:t> actors will also obtain a digital certificate allowing to implement security in the cloud using a public-key infrastructure. The certificates will have variable trust. It is easy to obtain a certificate with low trust, but obtaining a certificate with a high level of trust, requires a process in which the actors identity is determined securely. Actors providing services will need a certificate with a high level of trust.</a:t>
            </a:r>
          </a:p>
          <a:p>
            <a:endParaRPr lang="en-US" sz="1200" baseline="0" dirty="0" smtClean="0"/>
          </a:p>
          <a:p>
            <a:r>
              <a:rPr lang="en-US" sz="1200" baseline="0" dirty="0" smtClean="0"/>
              <a:t>This completely resembles obtaining a certificate for your web site in the Internet domain.</a:t>
            </a:r>
          </a:p>
          <a:p>
            <a:endParaRPr lang="en-US" sz="1200" dirty="0" smtClean="0"/>
          </a:p>
          <a:p>
            <a:r>
              <a:rPr lang="en-US" sz="1200" dirty="0" smtClean="0"/>
              <a:t>The registry </a:t>
            </a:r>
            <a:r>
              <a:rPr lang="en-GB" sz="1200" b="0" dirty="0" smtClean="0"/>
              <a:t>contains information</a:t>
            </a:r>
            <a:r>
              <a:rPr lang="en-GB" sz="1200" b="0" baseline="0" dirty="0" smtClean="0"/>
              <a:t> </a:t>
            </a:r>
            <a:r>
              <a:rPr lang="en-GB" sz="1200" b="0" dirty="0" smtClean="0"/>
              <a:t>about the actors. </a:t>
            </a:r>
          </a:p>
          <a:p>
            <a:r>
              <a:rPr lang="en-GB" sz="1200" b="0" dirty="0" smtClean="0"/>
              <a:t>	Some is static</a:t>
            </a:r>
            <a:r>
              <a:rPr lang="en-GB" sz="1200" b="0" baseline="0" dirty="0" smtClean="0"/>
              <a:t> information like contact information, </a:t>
            </a:r>
            <a:r>
              <a:rPr lang="en-GB" sz="1200" b="0" baseline="0" dirty="0" err="1" smtClean="0"/>
              <a:t>callsign</a:t>
            </a:r>
            <a:r>
              <a:rPr lang="en-GB" sz="1200" b="0" baseline="0" dirty="0" smtClean="0"/>
              <a:t>, communication capabilities, etc.</a:t>
            </a:r>
          </a:p>
          <a:p>
            <a:r>
              <a:rPr lang="en-GB" sz="1200" b="0" baseline="0" dirty="0" smtClean="0"/>
              <a:t>	The registry could contain dynamic information considered integral for e-navigation, for example position and maybe voyage information.</a:t>
            </a:r>
          </a:p>
          <a:p>
            <a:endParaRPr lang="en-GB" sz="1200" b="0" baseline="0" dirty="0" smtClean="0"/>
          </a:p>
          <a:p>
            <a:endParaRPr lang="en-GB" sz="1200" b="0" dirty="0" smtClean="0"/>
          </a:p>
          <a:p>
            <a:endParaRPr lang="en-US" sz="1200" dirty="0" smtClean="0"/>
          </a:p>
          <a:p>
            <a:endParaRPr lang="en-US" sz="1200" baseline="0" dirty="0" smtClean="0"/>
          </a:p>
          <a:p>
            <a:endParaRPr lang="en-US" sz="120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8</a:t>
            </a:fld>
            <a:endParaRPr lang="da-DK"/>
          </a:p>
        </p:txBody>
      </p:sp>
    </p:spTree>
    <p:extLst>
      <p:ext uri="{BB962C8B-B14F-4D97-AF65-F5344CB8AC3E}">
        <p14:creationId xmlns:p14="http://schemas.microsoft.com/office/powerpoint/2010/main" val="1825924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dirty="0" smtClean="0"/>
              <a:t>The third key component is the Maritime</a:t>
            </a:r>
            <a:r>
              <a:rPr lang="en-US" sz="1200" baseline="0" dirty="0" smtClean="0"/>
              <a:t> Service Portfolio Registry. </a:t>
            </a:r>
          </a:p>
          <a:p>
            <a:endParaRPr lang="en-US" sz="1200" baseline="0" dirty="0" smtClean="0"/>
          </a:p>
          <a:p>
            <a:r>
              <a:rPr lang="en-US" sz="1200" baseline="0" dirty="0" smtClean="0"/>
              <a:t>It</a:t>
            </a:r>
            <a:r>
              <a:rPr lang="fr-FR" sz="1200" baseline="0" dirty="0" smtClean="0"/>
              <a:t>’</a:t>
            </a:r>
            <a:r>
              <a:rPr lang="en-US" sz="1200" baseline="0" dirty="0" smtClean="0"/>
              <a:t>s a distributed registry maintained by a number of service brokers in a peer-to-peer network.</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t>It contains a service specification register and a service instance register</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t>The specification of a service is envisioned to be located in the product specification part of the IHO S-100 GI Registry</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baseline="0" dirty="0" smtClean="0"/>
          </a:p>
          <a:p>
            <a:r>
              <a:rPr lang="en-GB" sz="1200" b="0" dirty="0" smtClean="0"/>
              <a:t>The service instance register will link</a:t>
            </a:r>
          </a:p>
          <a:p>
            <a:pPr lvl="1"/>
            <a:r>
              <a:rPr lang="en-GB" sz="1200" b="0" dirty="0" smtClean="0"/>
              <a:t>Service (specification)</a:t>
            </a:r>
          </a:p>
          <a:p>
            <a:pPr lvl="1"/>
            <a:r>
              <a:rPr lang="en-GB" sz="1200" b="0" dirty="0" smtClean="0"/>
              <a:t>Service provider (identity)</a:t>
            </a:r>
          </a:p>
          <a:p>
            <a:pPr lvl="1"/>
            <a:r>
              <a:rPr lang="en-GB" sz="1200" b="0" dirty="0" smtClean="0"/>
              <a:t>Area / leg/junction where the service is offered</a:t>
            </a:r>
          </a:p>
          <a:p>
            <a:pPr lvl="1"/>
            <a:r>
              <a:rPr lang="en-GB" sz="1200" b="0" dirty="0" smtClean="0"/>
              <a:t>Metadata like quality and service endpoints for different communication means</a:t>
            </a:r>
            <a:endParaRPr lang="en-US" sz="1200" baseline="0" dirty="0" smtClean="0"/>
          </a:p>
          <a:p>
            <a:endParaRPr lang="en-US" sz="1200" baseline="0" dirty="0" smtClean="0"/>
          </a:p>
          <a:p>
            <a:r>
              <a:rPr lang="en-GB" sz="1200" b="0" dirty="0" smtClean="0"/>
              <a:t>Service providers maintain their provided services in the instance register</a:t>
            </a:r>
          </a:p>
          <a:p>
            <a:endParaRPr lang="en-GB" sz="1200" b="0" dirty="0" smtClean="0"/>
          </a:p>
          <a:p>
            <a:r>
              <a:rPr lang="en-GB" sz="1200" b="0" dirty="0" smtClean="0"/>
              <a:t>Service consumers make queries for available services</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All</a:t>
            </a:r>
            <a:r>
              <a:rPr lang="en-US" sz="1200" baseline="0" dirty="0" smtClean="0"/>
              <a:t> actors can act as both service providers and service consumers.  </a:t>
            </a:r>
            <a:r>
              <a:rPr lang="en-US" sz="1200" dirty="0" smtClean="0"/>
              <a:t>A ship could for example provide</a:t>
            </a:r>
            <a:r>
              <a:rPr lang="en-US" sz="1200" baseline="0" dirty="0" smtClean="0"/>
              <a:t> sensor readings as a service. In this case the area where the service is provided would be relative to the ships position.</a:t>
            </a:r>
          </a:p>
          <a:p>
            <a:endParaRPr lang="en-US" sz="1200" baseline="0" dirty="0" smtClean="0"/>
          </a:p>
          <a:p>
            <a:r>
              <a:rPr lang="en-US" sz="1200" baseline="0" dirty="0" smtClean="0"/>
              <a:t>The Maritime Service Portfolio Registry is intended to span all maritime services, not just electronic services.</a:t>
            </a:r>
          </a:p>
          <a:p>
            <a:endParaRPr lang="en-US" sz="1200" dirty="0" smtClean="0"/>
          </a:p>
        </p:txBody>
      </p:sp>
      <p:sp>
        <p:nvSpPr>
          <p:cNvPr id="4" name="Slide Number Placeholder 3"/>
          <p:cNvSpPr>
            <a:spLocks noGrp="1"/>
          </p:cNvSpPr>
          <p:nvPr>
            <p:ph type="sldNum" sz="quarter" idx="10"/>
          </p:nvPr>
        </p:nvSpPr>
        <p:spPr/>
        <p:txBody>
          <a:bodyPr/>
          <a:lstStyle/>
          <a:p>
            <a:fld id="{EAC07077-D34E-4367-9910-E81F7598E175}" type="slidenum">
              <a:rPr lang="da-DK" smtClean="0"/>
              <a:pPr/>
              <a:t>9</a:t>
            </a:fld>
            <a:endParaRPr lang="da-DK"/>
          </a:p>
        </p:txBody>
      </p:sp>
    </p:spTree>
    <p:extLst>
      <p:ext uri="{BB962C8B-B14F-4D97-AF65-F5344CB8AC3E}">
        <p14:creationId xmlns:p14="http://schemas.microsoft.com/office/powerpoint/2010/main" val="1825924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a-DK" smtClean="0"/>
              <a:t>Klik for at redigere titeltypografi i masteren</a:t>
            </a:r>
            <a:endParaRPr lang="da-DK"/>
          </a:p>
        </p:txBody>
      </p:sp>
      <p:sp>
        <p:nvSpPr>
          <p:cNvPr id="3" name="U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a-DK" smtClean="0"/>
              <a:t>Klik for at redigere undertiteltypografien i masteren</a:t>
            </a:r>
            <a:endParaRPr lang="da-DK"/>
          </a:p>
        </p:txBody>
      </p:sp>
      <p:sp>
        <p:nvSpPr>
          <p:cNvPr id="4" name="Pladsholder til sidefod 3"/>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sidefod 3"/>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10350" y="1371600"/>
            <a:ext cx="1847850" cy="4648200"/>
          </a:xfrm>
        </p:spPr>
        <p:txBody>
          <a:bodyPr vert="eaVert"/>
          <a:lstStyle/>
          <a:p>
            <a:r>
              <a:rPr lang="da-DK" smtClean="0"/>
              <a:t>Klik for at redigere titeltypografi i masteren</a:t>
            </a:r>
            <a:endParaRPr lang="da-DK"/>
          </a:p>
        </p:txBody>
      </p:sp>
      <p:sp>
        <p:nvSpPr>
          <p:cNvPr id="3" name="Pladsholder til lodret titel 2"/>
          <p:cNvSpPr>
            <a:spLocks noGrp="1"/>
          </p:cNvSpPr>
          <p:nvPr>
            <p:ph type="body" orient="vert" idx="1"/>
          </p:nvPr>
        </p:nvSpPr>
        <p:spPr>
          <a:xfrm>
            <a:off x="1066800" y="1371600"/>
            <a:ext cx="5391150" cy="4648200"/>
          </a:xfrm>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sidefod 3"/>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idx="1"/>
          </p:nvPr>
        </p:nvSpPr>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sidefod 3"/>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a-DK" smtClean="0"/>
              <a:t>Klik for at redigere typografi i masteren</a:t>
            </a:r>
          </a:p>
        </p:txBody>
      </p:sp>
      <p:sp>
        <p:nvSpPr>
          <p:cNvPr id="4" name="Pladsholder til sidefod 3"/>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1066800" y="1968500"/>
            <a:ext cx="3619500" cy="405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838700" y="1968500"/>
            <a:ext cx="3619500" cy="405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sidefod 4"/>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4" name="Pladsholder til ind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6" name="Pladsholder til ind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sidefod 6"/>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sidefod 2"/>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sidefod 1"/>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a-DK" smtClean="0"/>
              <a:t>Klik for at redigere titeltypografi i masteren</a:t>
            </a:r>
            <a:endParaRPr lang="da-DK"/>
          </a:p>
        </p:txBody>
      </p:sp>
      <p:sp>
        <p:nvSpPr>
          <p:cNvPr id="3" name="Pladsholder til ind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sidefod 4"/>
          <p:cNvSpPr>
            <a:spLocks noGrp="1"/>
          </p:cNvSpPr>
          <p:nvPr>
            <p:ph type="ftr" sz="quarter" idx="10"/>
          </p:nvPr>
        </p:nvSpPr>
        <p:spPr/>
        <p:txBody>
          <a:bodyPr/>
          <a:lstStyle>
            <a:lvl1pPr>
              <a:defRPr/>
            </a:lvl1pPr>
          </a:lstStyle>
          <a:p>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a-DK" smtClean="0"/>
              <a:t>Klik for at redigere titeltypografi i masteren</a:t>
            </a:r>
            <a:endParaRPr lang="da-DK"/>
          </a:p>
        </p:txBody>
      </p:sp>
      <p:sp>
        <p:nvSpPr>
          <p:cNvPr id="3" name="Pladsholder til bille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smtClean="0"/>
              <a:t>Klik på ikonet for at tilføje et billede</a:t>
            </a:r>
            <a:endParaRPr lang="da-DK"/>
          </a:p>
        </p:txBody>
      </p:sp>
      <p:sp>
        <p:nvSpPr>
          <p:cNvPr id="4" name="Pladsholder til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sidefod 4"/>
          <p:cNvSpPr>
            <a:spLocks noGrp="1"/>
          </p:cNvSpPr>
          <p:nvPr>
            <p:ph type="ftr" sz="quarter" idx="10"/>
          </p:nvPr>
        </p:nvSpPr>
        <p:spPr/>
        <p:txBody>
          <a:bodyPr/>
          <a:lstStyle>
            <a:lvl1pPr>
              <a:defRPr/>
            </a:lvl1pPr>
          </a:lstStyle>
          <a:p>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1" name="Picture 17"/>
          <p:cNvPicPr>
            <a:picLocks noChangeAspect="1" noChangeArrowheads="1"/>
          </p:cNvPicPr>
          <p:nvPr/>
        </p:nvPicPr>
        <p:blipFill>
          <a:blip r:embed="rId13" cstate="print"/>
          <a:srcRect/>
          <a:stretch>
            <a:fillRect/>
          </a:stretch>
        </p:blipFill>
        <p:spPr bwMode="auto">
          <a:xfrm>
            <a:off x="0" y="177800"/>
            <a:ext cx="9144000" cy="941388"/>
          </a:xfrm>
          <a:prstGeom prst="rect">
            <a:avLst/>
          </a:prstGeom>
          <a:noFill/>
        </p:spPr>
      </p:pic>
      <p:sp>
        <p:nvSpPr>
          <p:cNvPr id="1032" name="Rectangle 8"/>
          <p:cNvSpPr>
            <a:spLocks noChangeArrowheads="1"/>
          </p:cNvSpPr>
          <p:nvPr/>
        </p:nvSpPr>
        <p:spPr bwMode="auto">
          <a:xfrm>
            <a:off x="0" y="6172200"/>
            <a:ext cx="9144000" cy="685800"/>
          </a:xfrm>
          <a:prstGeom prst="rect">
            <a:avLst/>
          </a:prstGeom>
          <a:solidFill>
            <a:srgbClr val="1F1B52"/>
          </a:solidFill>
          <a:ln w="9525">
            <a:noFill/>
            <a:miter lim="800000"/>
            <a:headEnd/>
            <a:tailEnd/>
          </a:ln>
          <a:effectLst/>
        </p:spPr>
        <p:txBody>
          <a:bodyPr wrap="none" anchor="ctr"/>
          <a:lstStyle/>
          <a:p>
            <a:pPr algn="ctr"/>
            <a:endParaRPr lang="da-DK">
              <a:solidFill>
                <a:srgbClr val="1F1B52"/>
              </a:solidFill>
            </a:endParaRPr>
          </a:p>
        </p:txBody>
      </p:sp>
      <p:sp>
        <p:nvSpPr>
          <p:cNvPr id="1026" name="Rectangle 2"/>
          <p:cNvSpPr>
            <a:spLocks noGrp="1" noChangeArrowheads="1"/>
          </p:cNvSpPr>
          <p:nvPr>
            <p:ph type="title"/>
          </p:nvPr>
        </p:nvSpPr>
        <p:spPr bwMode="auto">
          <a:xfrm>
            <a:off x="1066800" y="1371600"/>
            <a:ext cx="7391400" cy="381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da-DK" smtClean="0"/>
              <a:t>Klik for at redigere titeltypografi i masteren</a:t>
            </a:r>
          </a:p>
        </p:txBody>
      </p:sp>
      <p:sp>
        <p:nvSpPr>
          <p:cNvPr id="1027" name="Rectangle 3"/>
          <p:cNvSpPr>
            <a:spLocks noGrp="1" noChangeArrowheads="1"/>
          </p:cNvSpPr>
          <p:nvPr>
            <p:ph type="body" idx="1"/>
          </p:nvPr>
        </p:nvSpPr>
        <p:spPr bwMode="auto">
          <a:xfrm>
            <a:off x="1066800" y="1968500"/>
            <a:ext cx="7391400" cy="4051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da-DK"/>
          </a:p>
        </p:txBody>
      </p:sp>
      <p:pic>
        <p:nvPicPr>
          <p:cNvPr id="1043" name="Picture 19" descr="sofart_lille_uk"/>
          <p:cNvPicPr>
            <a:picLocks noChangeAspect="1" noChangeArrowheads="1"/>
          </p:cNvPicPr>
          <p:nvPr/>
        </p:nvPicPr>
        <p:blipFill>
          <a:blip r:embed="rId14" cstate="print"/>
          <a:srcRect/>
          <a:stretch>
            <a:fillRect/>
          </a:stretch>
        </p:blipFill>
        <p:spPr bwMode="auto">
          <a:xfrm>
            <a:off x="3929063" y="177800"/>
            <a:ext cx="1285875" cy="32385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2800" b="1">
          <a:solidFill>
            <a:srgbClr val="1F1B52"/>
          </a:solidFill>
          <a:latin typeface="+mj-lt"/>
          <a:ea typeface="+mj-ea"/>
          <a:cs typeface="+mj-cs"/>
        </a:defRPr>
      </a:lvl1pPr>
      <a:lvl2pPr algn="l" rtl="0" eaLnBrk="1" fontAlgn="base" hangingPunct="1">
        <a:spcBef>
          <a:spcPct val="0"/>
        </a:spcBef>
        <a:spcAft>
          <a:spcPct val="0"/>
        </a:spcAft>
        <a:defRPr sz="2800" b="1">
          <a:solidFill>
            <a:srgbClr val="1F1B52"/>
          </a:solidFill>
          <a:latin typeface="Arial" charset="0"/>
        </a:defRPr>
      </a:lvl2pPr>
      <a:lvl3pPr algn="l" rtl="0" eaLnBrk="1" fontAlgn="base" hangingPunct="1">
        <a:spcBef>
          <a:spcPct val="0"/>
        </a:spcBef>
        <a:spcAft>
          <a:spcPct val="0"/>
        </a:spcAft>
        <a:defRPr sz="2800" b="1">
          <a:solidFill>
            <a:srgbClr val="1F1B52"/>
          </a:solidFill>
          <a:latin typeface="Arial" charset="0"/>
        </a:defRPr>
      </a:lvl3pPr>
      <a:lvl4pPr algn="l" rtl="0" eaLnBrk="1" fontAlgn="base" hangingPunct="1">
        <a:spcBef>
          <a:spcPct val="0"/>
        </a:spcBef>
        <a:spcAft>
          <a:spcPct val="0"/>
        </a:spcAft>
        <a:defRPr sz="2800" b="1">
          <a:solidFill>
            <a:srgbClr val="1F1B52"/>
          </a:solidFill>
          <a:latin typeface="Arial" charset="0"/>
        </a:defRPr>
      </a:lvl4pPr>
      <a:lvl5pPr algn="l" rtl="0" eaLnBrk="1" fontAlgn="base" hangingPunct="1">
        <a:spcBef>
          <a:spcPct val="0"/>
        </a:spcBef>
        <a:spcAft>
          <a:spcPct val="0"/>
        </a:spcAft>
        <a:defRPr sz="2800" b="1">
          <a:solidFill>
            <a:srgbClr val="1F1B52"/>
          </a:solidFill>
          <a:latin typeface="Arial" charset="0"/>
        </a:defRPr>
      </a:lvl5pPr>
      <a:lvl6pPr marL="457200" algn="l" rtl="0" eaLnBrk="1" fontAlgn="base" hangingPunct="1">
        <a:spcBef>
          <a:spcPct val="0"/>
        </a:spcBef>
        <a:spcAft>
          <a:spcPct val="0"/>
        </a:spcAft>
        <a:defRPr sz="2800" b="1">
          <a:solidFill>
            <a:srgbClr val="1F1B52"/>
          </a:solidFill>
          <a:latin typeface="Arial" charset="0"/>
        </a:defRPr>
      </a:lvl6pPr>
      <a:lvl7pPr marL="914400" algn="l" rtl="0" eaLnBrk="1" fontAlgn="base" hangingPunct="1">
        <a:spcBef>
          <a:spcPct val="0"/>
        </a:spcBef>
        <a:spcAft>
          <a:spcPct val="0"/>
        </a:spcAft>
        <a:defRPr sz="2800" b="1">
          <a:solidFill>
            <a:srgbClr val="1F1B52"/>
          </a:solidFill>
          <a:latin typeface="Arial" charset="0"/>
        </a:defRPr>
      </a:lvl7pPr>
      <a:lvl8pPr marL="1371600" algn="l" rtl="0" eaLnBrk="1" fontAlgn="base" hangingPunct="1">
        <a:spcBef>
          <a:spcPct val="0"/>
        </a:spcBef>
        <a:spcAft>
          <a:spcPct val="0"/>
        </a:spcAft>
        <a:defRPr sz="2800" b="1">
          <a:solidFill>
            <a:srgbClr val="1F1B52"/>
          </a:solidFill>
          <a:latin typeface="Arial" charset="0"/>
        </a:defRPr>
      </a:lvl8pPr>
      <a:lvl9pPr marL="1828800" algn="l" rtl="0" eaLnBrk="1" fontAlgn="base" hangingPunct="1">
        <a:spcBef>
          <a:spcPct val="0"/>
        </a:spcBef>
        <a:spcAft>
          <a:spcPct val="0"/>
        </a:spcAft>
        <a:defRPr sz="2800" b="1">
          <a:solidFill>
            <a:srgbClr val="1F1B52"/>
          </a:solidFill>
          <a:latin typeface="Arial" charset="0"/>
        </a:defRPr>
      </a:lvl9pPr>
    </p:titleStyle>
    <p:bodyStyle>
      <a:lvl1pPr marL="342900" indent="-342900" algn="l" rtl="0" eaLnBrk="1" fontAlgn="base" hangingPunct="1">
        <a:spcBef>
          <a:spcPct val="20000"/>
        </a:spcBef>
        <a:spcAft>
          <a:spcPct val="0"/>
        </a:spcAft>
        <a:buClr>
          <a:srgbClr val="1F1B52"/>
        </a:buClr>
        <a:buFont typeface="Times" charset="0"/>
        <a:buChar char="•"/>
        <a:defRPr sz="1400" b="1">
          <a:solidFill>
            <a:srgbClr val="1F1B52"/>
          </a:solidFill>
          <a:latin typeface="+mn-lt"/>
          <a:ea typeface="+mn-ea"/>
          <a:cs typeface="+mn-cs"/>
        </a:defRPr>
      </a:lvl1pPr>
      <a:lvl2pPr marL="742950" indent="-285750" algn="l" rtl="0" eaLnBrk="1" fontAlgn="base" hangingPunct="1">
        <a:spcBef>
          <a:spcPct val="20000"/>
        </a:spcBef>
        <a:spcAft>
          <a:spcPct val="0"/>
        </a:spcAft>
        <a:buClr>
          <a:srgbClr val="1F1B52"/>
        </a:buClr>
        <a:buChar char="–"/>
        <a:defRPr sz="1400" b="1">
          <a:solidFill>
            <a:srgbClr val="1F1B52"/>
          </a:solidFill>
          <a:latin typeface="+mn-lt"/>
        </a:defRPr>
      </a:lvl2pPr>
      <a:lvl3pPr marL="1181100" indent="-266700" algn="l" rtl="0" eaLnBrk="1" fontAlgn="base" hangingPunct="1">
        <a:spcBef>
          <a:spcPct val="20000"/>
        </a:spcBef>
        <a:spcAft>
          <a:spcPct val="0"/>
        </a:spcAft>
        <a:buClr>
          <a:srgbClr val="1F1B52"/>
        </a:buClr>
        <a:buChar char="•"/>
        <a:defRPr sz="1400" b="1">
          <a:solidFill>
            <a:srgbClr val="1F1B52"/>
          </a:solidFill>
          <a:latin typeface="+mn-lt"/>
        </a:defRPr>
      </a:lvl3pPr>
      <a:lvl4pPr marL="1638300" indent="-266700" algn="l" rtl="0" eaLnBrk="1" fontAlgn="base" hangingPunct="1">
        <a:spcBef>
          <a:spcPct val="20000"/>
        </a:spcBef>
        <a:spcAft>
          <a:spcPct val="0"/>
        </a:spcAft>
        <a:buClr>
          <a:srgbClr val="1F1B52"/>
        </a:buClr>
        <a:buChar char="–"/>
        <a:defRPr sz="1400" b="1">
          <a:solidFill>
            <a:srgbClr val="1F1B52"/>
          </a:solidFill>
          <a:latin typeface="+mn-lt"/>
        </a:defRPr>
      </a:lvl4pPr>
      <a:lvl5pPr marL="2095500" indent="-266700" algn="l" rtl="0" eaLnBrk="1" fontAlgn="base" hangingPunct="1">
        <a:spcBef>
          <a:spcPct val="20000"/>
        </a:spcBef>
        <a:spcAft>
          <a:spcPct val="0"/>
        </a:spcAft>
        <a:buClr>
          <a:srgbClr val="1F1B52"/>
        </a:buClr>
        <a:buChar char="»"/>
        <a:defRPr sz="1400" b="1">
          <a:solidFill>
            <a:srgbClr val="1F1B52"/>
          </a:solidFill>
          <a:latin typeface="+mn-lt"/>
        </a:defRPr>
      </a:lvl5pPr>
      <a:lvl6pPr marL="2552700" indent="-266700" algn="l" rtl="0" eaLnBrk="1" fontAlgn="base" hangingPunct="1">
        <a:spcBef>
          <a:spcPct val="20000"/>
        </a:spcBef>
        <a:spcAft>
          <a:spcPct val="0"/>
        </a:spcAft>
        <a:buClr>
          <a:srgbClr val="1F1B52"/>
        </a:buClr>
        <a:buChar char="»"/>
        <a:defRPr sz="1400" b="1">
          <a:solidFill>
            <a:srgbClr val="1F1B52"/>
          </a:solidFill>
          <a:latin typeface="+mn-lt"/>
        </a:defRPr>
      </a:lvl6pPr>
      <a:lvl7pPr marL="3009900" indent="-266700" algn="l" rtl="0" eaLnBrk="1" fontAlgn="base" hangingPunct="1">
        <a:spcBef>
          <a:spcPct val="20000"/>
        </a:spcBef>
        <a:spcAft>
          <a:spcPct val="0"/>
        </a:spcAft>
        <a:buClr>
          <a:srgbClr val="1F1B52"/>
        </a:buClr>
        <a:buChar char="»"/>
        <a:defRPr sz="1400" b="1">
          <a:solidFill>
            <a:srgbClr val="1F1B52"/>
          </a:solidFill>
          <a:latin typeface="+mn-lt"/>
        </a:defRPr>
      </a:lvl7pPr>
      <a:lvl8pPr marL="3467100" indent="-266700" algn="l" rtl="0" eaLnBrk="1" fontAlgn="base" hangingPunct="1">
        <a:spcBef>
          <a:spcPct val="20000"/>
        </a:spcBef>
        <a:spcAft>
          <a:spcPct val="0"/>
        </a:spcAft>
        <a:buClr>
          <a:srgbClr val="1F1B52"/>
        </a:buClr>
        <a:buChar char="»"/>
        <a:defRPr sz="1400" b="1">
          <a:solidFill>
            <a:srgbClr val="1F1B52"/>
          </a:solidFill>
          <a:latin typeface="+mn-lt"/>
        </a:defRPr>
      </a:lvl8pPr>
      <a:lvl9pPr marL="3924300" indent="-266700" algn="l" rtl="0" eaLnBrk="1" fontAlgn="base" hangingPunct="1">
        <a:spcBef>
          <a:spcPct val="20000"/>
        </a:spcBef>
        <a:spcAft>
          <a:spcPct val="0"/>
        </a:spcAft>
        <a:buClr>
          <a:srgbClr val="1F1B52"/>
        </a:buClr>
        <a:buChar char="»"/>
        <a:defRPr sz="1400" b="1">
          <a:solidFill>
            <a:srgbClr val="1F1B52"/>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wmf"/><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wmf"/><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wmf"/><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wmf"/><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maritime-cloud.ne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obo@dma.dk"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s://groups.google.com/d/forum/dma-enav" TargetMode="External"/><Relationship Id="rId4" Type="http://schemas.openxmlformats.org/officeDocument/2006/relationships/hyperlink" Target="http://maritime-cloud.ne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body" idx="1"/>
          </p:nvPr>
        </p:nvSpPr>
        <p:spPr>
          <a:xfrm>
            <a:off x="1066800" y="1107379"/>
            <a:ext cx="7391400" cy="4696937"/>
          </a:xfrm>
        </p:spPr>
        <p:txBody>
          <a:bodyPr/>
          <a:lstStyle/>
          <a:p>
            <a:pPr algn="ctr">
              <a:buNone/>
            </a:pPr>
            <a:r>
              <a:rPr lang="en-GB" sz="3600" dirty="0" smtClean="0"/>
              <a:t>Maritime Cloud</a:t>
            </a:r>
          </a:p>
          <a:p>
            <a:pPr algn="ctr">
              <a:buNone/>
            </a:pPr>
            <a:endParaRPr lang="en-GB" sz="2800" dirty="0" smtClean="0"/>
          </a:p>
          <a:p>
            <a:pPr algn="ctr">
              <a:buNone/>
            </a:pPr>
            <a:r>
              <a:rPr lang="en-GB" sz="2400" dirty="0" smtClean="0"/>
              <a:t>A technical infrastructure to support seamless information transfer </a:t>
            </a:r>
          </a:p>
          <a:p>
            <a:pPr algn="ctr">
              <a:buNone/>
            </a:pPr>
            <a:r>
              <a:rPr lang="en-GB" sz="2400" dirty="0" smtClean="0"/>
              <a:t>in e-navigation </a:t>
            </a:r>
          </a:p>
          <a:p>
            <a:pPr algn="ctr">
              <a:buNone/>
            </a:pPr>
            <a:endParaRPr lang="en-GB" dirty="0" smtClean="0"/>
          </a:p>
          <a:p>
            <a:pPr algn="ctr">
              <a:buNone/>
            </a:pPr>
            <a:endParaRPr lang="en-GB" dirty="0" smtClean="0"/>
          </a:p>
          <a:p>
            <a:pPr algn="ctr">
              <a:buNone/>
            </a:pPr>
            <a:r>
              <a:rPr lang="en-GB" dirty="0" smtClean="0"/>
              <a:t>IALA e-NAV14 – September 2013</a:t>
            </a:r>
          </a:p>
          <a:p>
            <a:pPr algn="ctr">
              <a:buNone/>
            </a:pPr>
            <a:endParaRPr lang="en-GB" dirty="0" smtClean="0"/>
          </a:p>
          <a:p>
            <a:pPr algn="ctr">
              <a:buNone/>
            </a:pPr>
            <a:endParaRPr lang="en-GB" dirty="0"/>
          </a:p>
          <a:p>
            <a:pPr algn="ctr">
              <a:buNone/>
            </a:pPr>
            <a:endParaRPr lang="en-GB" dirty="0" smtClean="0"/>
          </a:p>
          <a:p>
            <a:pPr algn="r">
              <a:buNone/>
            </a:pPr>
            <a:r>
              <a:rPr lang="en-GB" b="0" dirty="0" smtClean="0"/>
              <a:t>Ole Bakman Borup </a:t>
            </a:r>
          </a:p>
          <a:p>
            <a:pPr algn="r">
              <a:buNone/>
            </a:pPr>
            <a:r>
              <a:rPr lang="en-GB" b="0" dirty="0" smtClean="0"/>
              <a:t>Danish Maritime Authority</a:t>
            </a:r>
          </a:p>
          <a:p>
            <a:pPr algn="r">
              <a:buNone/>
            </a:pPr>
            <a:r>
              <a:rPr lang="en-GB" b="0" dirty="0"/>
              <a:t>Maritime </a:t>
            </a:r>
            <a:r>
              <a:rPr lang="en-GB" b="0" dirty="0" smtClean="0"/>
              <a:t>technology </a:t>
            </a:r>
            <a:r>
              <a:rPr lang="en-GB" b="0" dirty="0"/>
              <a:t>and e-navigation</a:t>
            </a:r>
          </a:p>
          <a:p>
            <a:pPr algn="ctr">
              <a:buNone/>
            </a:pPr>
            <a:endParaRPr lang="en-GB" dirty="0" smtClean="0"/>
          </a:p>
        </p:txBody>
      </p:sp>
      <p:pic>
        <p:nvPicPr>
          <p:cNvPr id="2054" name="Picture 6"/>
          <p:cNvPicPr>
            <a:picLocks noChangeAspect="1" noChangeArrowheads="1"/>
          </p:cNvPicPr>
          <p:nvPr/>
        </p:nvPicPr>
        <p:blipFill>
          <a:blip r:embed="rId3" cstate="print"/>
          <a:srcRect/>
          <a:stretch>
            <a:fillRect/>
          </a:stretch>
        </p:blipFill>
        <p:spPr bwMode="auto">
          <a:xfrm>
            <a:off x="138113" y="5360988"/>
            <a:ext cx="1905000" cy="12414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544" y="995855"/>
            <a:ext cx="7601608" cy="381000"/>
          </a:xfrm>
        </p:spPr>
        <p:txBody>
          <a:bodyPr/>
          <a:lstStyle/>
          <a:p>
            <a:r>
              <a:rPr lang="en-GB" dirty="0" smtClean="0"/>
              <a:t>Almanac</a:t>
            </a:r>
            <a:endParaRPr lang="en-GB" dirty="0"/>
          </a:p>
        </p:txBody>
      </p:sp>
      <p:sp>
        <p:nvSpPr>
          <p:cNvPr id="5" name="Content Placeholder 2"/>
          <p:cNvSpPr>
            <a:spLocks noGrp="1"/>
          </p:cNvSpPr>
          <p:nvPr>
            <p:ph idx="1"/>
          </p:nvPr>
        </p:nvSpPr>
        <p:spPr>
          <a:xfrm>
            <a:off x="624608" y="1504912"/>
            <a:ext cx="8015801" cy="4083648"/>
          </a:xfrm>
        </p:spPr>
        <p:txBody>
          <a:bodyPr/>
          <a:lstStyle/>
          <a:p>
            <a:r>
              <a:rPr lang="en-GB" sz="1800" b="0" dirty="0"/>
              <a:t>Offline version of </a:t>
            </a:r>
            <a:r>
              <a:rPr lang="en-GB" sz="1800" b="0" dirty="0" smtClean="0"/>
              <a:t>the public </a:t>
            </a:r>
            <a:r>
              <a:rPr lang="en-GB" sz="1800" b="0" dirty="0"/>
              <a:t>part of </a:t>
            </a:r>
            <a:r>
              <a:rPr lang="en-GB" sz="1800" b="0" dirty="0" smtClean="0"/>
              <a:t>Maritime </a:t>
            </a:r>
            <a:r>
              <a:rPr lang="en-GB" sz="1800" b="0" dirty="0"/>
              <a:t>Identity </a:t>
            </a:r>
            <a:r>
              <a:rPr lang="en-GB" sz="1800" b="0" dirty="0" smtClean="0"/>
              <a:t>Registry </a:t>
            </a:r>
            <a:r>
              <a:rPr lang="en-GB" sz="1800" b="0" dirty="0"/>
              <a:t>and </a:t>
            </a:r>
            <a:r>
              <a:rPr lang="en-GB" sz="1800" b="0" dirty="0" smtClean="0"/>
              <a:t>Maritime </a:t>
            </a:r>
            <a:r>
              <a:rPr lang="en-GB" sz="1800" b="0" dirty="0"/>
              <a:t>Service Portfolio </a:t>
            </a:r>
            <a:r>
              <a:rPr lang="en-GB" sz="1800" b="0" dirty="0" smtClean="0"/>
              <a:t>Registry</a:t>
            </a:r>
          </a:p>
          <a:p>
            <a:r>
              <a:rPr lang="en-GB" sz="1800" b="0" dirty="0"/>
              <a:t>Comparable to an advanced electronic  “white pages / yellow pages” </a:t>
            </a:r>
            <a:r>
              <a:rPr lang="en-GB" sz="1800" b="0" dirty="0" smtClean="0"/>
              <a:t>phonebook</a:t>
            </a:r>
          </a:p>
          <a:p>
            <a:r>
              <a:rPr lang="en-GB" sz="1800" b="0" dirty="0"/>
              <a:t>Updated regularly (</a:t>
            </a:r>
            <a:r>
              <a:rPr lang="en-GB" sz="1800" b="0" dirty="0" smtClean="0"/>
              <a:t>downloaded </a:t>
            </a:r>
            <a:r>
              <a:rPr lang="en-GB" sz="1800" b="0" dirty="0"/>
              <a:t>or </a:t>
            </a:r>
            <a:r>
              <a:rPr lang="en-GB" sz="1800" b="0" dirty="0" smtClean="0"/>
              <a:t>carried onboard)</a:t>
            </a:r>
            <a:endParaRPr lang="en-GB" sz="1800" b="0" dirty="0"/>
          </a:p>
          <a:p>
            <a:r>
              <a:rPr lang="en-GB" sz="1800" b="0" dirty="0" smtClean="0"/>
              <a:t>Identity and service concepts available offline</a:t>
            </a:r>
          </a:p>
          <a:p>
            <a:pPr lvl="1"/>
            <a:r>
              <a:rPr lang="en-GB" sz="1600" b="0" dirty="0" smtClean="0"/>
              <a:t>Identities can be authenticated</a:t>
            </a:r>
          </a:p>
          <a:p>
            <a:pPr lvl="1"/>
            <a:r>
              <a:rPr lang="en-GB" sz="1600" b="0" dirty="0" smtClean="0"/>
              <a:t>Data encryption for full confidentiality</a:t>
            </a:r>
          </a:p>
          <a:p>
            <a:pPr lvl="1"/>
            <a:r>
              <a:rPr lang="en-GB" sz="1600" b="0" dirty="0" smtClean="0"/>
              <a:t>Find contact information </a:t>
            </a:r>
            <a:r>
              <a:rPr lang="en-GB" sz="1600" b="0" dirty="0"/>
              <a:t>etc</a:t>
            </a:r>
            <a:r>
              <a:rPr lang="en-GB" sz="1600" b="0" dirty="0" smtClean="0"/>
              <a:t>. for </a:t>
            </a:r>
            <a:r>
              <a:rPr lang="en-GB" sz="1600" b="0" dirty="0"/>
              <a:t>actors</a:t>
            </a:r>
            <a:endParaRPr lang="en-GB" sz="1600" b="0" dirty="0" smtClean="0"/>
          </a:p>
          <a:p>
            <a:pPr lvl="1"/>
            <a:r>
              <a:rPr lang="en-GB" sz="1600" b="0" dirty="0" smtClean="0"/>
              <a:t>Find provided services for areas</a:t>
            </a:r>
          </a:p>
          <a:p>
            <a:pPr lvl="1"/>
            <a:r>
              <a:rPr lang="en-GB" sz="1600" b="0" dirty="0" smtClean="0"/>
              <a:t>Etc</a:t>
            </a:r>
            <a:r>
              <a:rPr lang="en-GB" sz="1600" b="0" dirty="0"/>
              <a:t>.</a:t>
            </a:r>
            <a:endParaRPr lang="en-GB" sz="1600" b="0" dirty="0" smtClean="0"/>
          </a:p>
        </p:txBody>
      </p:sp>
      <p:grpSp>
        <p:nvGrpSpPr>
          <p:cNvPr id="3" name="Group 2"/>
          <p:cNvGrpSpPr/>
          <p:nvPr/>
        </p:nvGrpSpPr>
        <p:grpSpPr>
          <a:xfrm>
            <a:off x="510002" y="5092881"/>
            <a:ext cx="7931150" cy="1212850"/>
            <a:chOff x="739775" y="4599047"/>
            <a:chExt cx="7931150" cy="1212850"/>
          </a:xfrm>
        </p:grpSpPr>
        <p:sp>
          <p:nvSpPr>
            <p:cNvPr id="4" name="phone3"/>
            <p:cNvSpPr>
              <a:spLocks noEditPoints="1" noChangeArrowheads="1"/>
            </p:cNvSpPr>
            <p:nvPr/>
          </p:nvSpPr>
          <p:spPr bwMode="auto">
            <a:xfrm>
              <a:off x="739775" y="4599047"/>
              <a:ext cx="1001713" cy="868362"/>
            </a:xfrm>
            <a:custGeom>
              <a:avLst/>
              <a:gdLst>
                <a:gd name="T0" fmla="*/ 0 w 21600"/>
                <a:gd name="T1" fmla="*/ 0 h 21600"/>
                <a:gd name="T2" fmla="*/ 2147483647 w 21600"/>
                <a:gd name="T3" fmla="*/ 0 h 21600"/>
                <a:gd name="T4" fmla="*/ 2147483647 w 21600"/>
                <a:gd name="T5" fmla="*/ 0 h 21600"/>
                <a:gd name="T6" fmla="*/ 2147483647 w 21600"/>
                <a:gd name="T7" fmla="*/ 2147483647 h 21600"/>
                <a:gd name="T8" fmla="*/ 2147483647 w 21600"/>
                <a:gd name="T9" fmla="*/ 2147483647 h 21600"/>
                <a:gd name="T10" fmla="*/ 2147483647 w 21600"/>
                <a:gd name="T11" fmla="*/ 2147483647 h 21600"/>
                <a:gd name="T12" fmla="*/ 0 w 21600"/>
                <a:gd name="T13" fmla="*/ 2147483647 h 21600"/>
                <a:gd name="T14" fmla="*/ 0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00 w 21600"/>
                <a:gd name="T25" fmla="*/ 23516 h 21600"/>
                <a:gd name="T26" fmla="*/ 21400 w 21600"/>
                <a:gd name="T27" fmla="*/ 4048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10692" y="21600"/>
                  </a:moveTo>
                  <a:lnTo>
                    <a:pt x="21600" y="21600"/>
                  </a:lnTo>
                  <a:lnTo>
                    <a:pt x="21600" y="10684"/>
                  </a:lnTo>
                  <a:lnTo>
                    <a:pt x="21600" y="0"/>
                  </a:lnTo>
                  <a:lnTo>
                    <a:pt x="10190" y="0"/>
                  </a:lnTo>
                  <a:lnTo>
                    <a:pt x="0" y="0"/>
                  </a:lnTo>
                  <a:lnTo>
                    <a:pt x="0" y="10916"/>
                  </a:lnTo>
                  <a:lnTo>
                    <a:pt x="0" y="21600"/>
                  </a:lnTo>
                  <a:lnTo>
                    <a:pt x="10692" y="21600"/>
                  </a:lnTo>
                  <a:close/>
                </a:path>
                <a:path w="21600" h="21600" extrusionOk="0">
                  <a:moveTo>
                    <a:pt x="3552" y="13565"/>
                  </a:moveTo>
                  <a:lnTo>
                    <a:pt x="3552" y="14206"/>
                  </a:lnTo>
                  <a:lnTo>
                    <a:pt x="3409" y="14584"/>
                  </a:lnTo>
                  <a:lnTo>
                    <a:pt x="3050" y="15021"/>
                  </a:lnTo>
                  <a:lnTo>
                    <a:pt x="2619" y="15429"/>
                  </a:lnTo>
                  <a:lnTo>
                    <a:pt x="2296" y="15836"/>
                  </a:lnTo>
                  <a:lnTo>
                    <a:pt x="2045" y="16244"/>
                  </a:lnTo>
                  <a:lnTo>
                    <a:pt x="1902" y="16564"/>
                  </a:lnTo>
                  <a:lnTo>
                    <a:pt x="1794" y="17001"/>
                  </a:lnTo>
                  <a:lnTo>
                    <a:pt x="1830" y="17466"/>
                  </a:lnTo>
                  <a:lnTo>
                    <a:pt x="2009" y="17932"/>
                  </a:lnTo>
                  <a:lnTo>
                    <a:pt x="2260" y="18311"/>
                  </a:lnTo>
                  <a:lnTo>
                    <a:pt x="2548" y="18718"/>
                  </a:lnTo>
                  <a:lnTo>
                    <a:pt x="3050" y="19126"/>
                  </a:lnTo>
                  <a:lnTo>
                    <a:pt x="3552" y="19533"/>
                  </a:lnTo>
                  <a:lnTo>
                    <a:pt x="4342" y="19737"/>
                  </a:lnTo>
                  <a:lnTo>
                    <a:pt x="5095" y="19737"/>
                  </a:lnTo>
                  <a:lnTo>
                    <a:pt x="5849" y="19737"/>
                  </a:lnTo>
                  <a:lnTo>
                    <a:pt x="6351" y="19533"/>
                  </a:lnTo>
                  <a:lnTo>
                    <a:pt x="7140" y="19126"/>
                  </a:lnTo>
                  <a:lnTo>
                    <a:pt x="7535" y="18747"/>
                  </a:lnTo>
                  <a:lnTo>
                    <a:pt x="7894" y="18311"/>
                  </a:lnTo>
                  <a:lnTo>
                    <a:pt x="8145" y="17903"/>
                  </a:lnTo>
                  <a:lnTo>
                    <a:pt x="8324" y="17408"/>
                  </a:lnTo>
                  <a:lnTo>
                    <a:pt x="8324" y="16942"/>
                  </a:lnTo>
                  <a:lnTo>
                    <a:pt x="8252" y="16593"/>
                  </a:lnTo>
                  <a:lnTo>
                    <a:pt x="8145" y="16244"/>
                  </a:lnTo>
                  <a:lnTo>
                    <a:pt x="7894" y="15836"/>
                  </a:lnTo>
                  <a:lnTo>
                    <a:pt x="7571" y="15429"/>
                  </a:lnTo>
                  <a:lnTo>
                    <a:pt x="7140" y="15021"/>
                  </a:lnTo>
                  <a:lnTo>
                    <a:pt x="6853" y="14613"/>
                  </a:lnTo>
                  <a:lnTo>
                    <a:pt x="6602" y="14206"/>
                  </a:lnTo>
                  <a:lnTo>
                    <a:pt x="6602" y="13565"/>
                  </a:lnTo>
                  <a:lnTo>
                    <a:pt x="6602" y="8035"/>
                  </a:lnTo>
                  <a:lnTo>
                    <a:pt x="6602" y="7598"/>
                  </a:lnTo>
                  <a:lnTo>
                    <a:pt x="6853" y="6987"/>
                  </a:lnTo>
                  <a:lnTo>
                    <a:pt x="7212" y="6579"/>
                  </a:lnTo>
                  <a:lnTo>
                    <a:pt x="7643" y="6171"/>
                  </a:lnTo>
                  <a:lnTo>
                    <a:pt x="7894" y="5764"/>
                  </a:lnTo>
                  <a:lnTo>
                    <a:pt x="8037" y="5531"/>
                  </a:lnTo>
                  <a:lnTo>
                    <a:pt x="8252" y="5153"/>
                  </a:lnTo>
                  <a:lnTo>
                    <a:pt x="8360" y="4599"/>
                  </a:lnTo>
                  <a:lnTo>
                    <a:pt x="8288" y="4134"/>
                  </a:lnTo>
                  <a:lnTo>
                    <a:pt x="8145" y="3697"/>
                  </a:lnTo>
                  <a:lnTo>
                    <a:pt x="7894" y="3289"/>
                  </a:lnTo>
                  <a:lnTo>
                    <a:pt x="7499" y="2853"/>
                  </a:lnTo>
                  <a:lnTo>
                    <a:pt x="7033" y="2533"/>
                  </a:lnTo>
                  <a:lnTo>
                    <a:pt x="6387" y="2242"/>
                  </a:lnTo>
                  <a:lnTo>
                    <a:pt x="5849" y="2067"/>
                  </a:lnTo>
                  <a:lnTo>
                    <a:pt x="5095" y="1950"/>
                  </a:lnTo>
                  <a:lnTo>
                    <a:pt x="4234" y="2038"/>
                  </a:lnTo>
                  <a:lnTo>
                    <a:pt x="3552" y="2271"/>
                  </a:lnTo>
                  <a:lnTo>
                    <a:pt x="3050" y="2504"/>
                  </a:lnTo>
                  <a:lnTo>
                    <a:pt x="2548" y="2882"/>
                  </a:lnTo>
                  <a:lnTo>
                    <a:pt x="2225" y="3231"/>
                  </a:lnTo>
                  <a:lnTo>
                    <a:pt x="1973" y="3697"/>
                  </a:lnTo>
                  <a:lnTo>
                    <a:pt x="1794" y="4308"/>
                  </a:lnTo>
                  <a:lnTo>
                    <a:pt x="1794" y="4745"/>
                  </a:lnTo>
                  <a:lnTo>
                    <a:pt x="1866" y="5123"/>
                  </a:lnTo>
                  <a:lnTo>
                    <a:pt x="2045" y="5560"/>
                  </a:lnTo>
                  <a:lnTo>
                    <a:pt x="2296" y="5851"/>
                  </a:lnTo>
                  <a:lnTo>
                    <a:pt x="2548" y="6171"/>
                  </a:lnTo>
                  <a:lnTo>
                    <a:pt x="3014" y="6608"/>
                  </a:lnTo>
                  <a:lnTo>
                    <a:pt x="3301" y="6987"/>
                  </a:lnTo>
                  <a:lnTo>
                    <a:pt x="3552" y="7598"/>
                  </a:lnTo>
                  <a:lnTo>
                    <a:pt x="3552" y="8035"/>
                  </a:lnTo>
                  <a:lnTo>
                    <a:pt x="3552" y="13565"/>
                  </a:lnTo>
                  <a:close/>
                </a:path>
                <a:path w="21600" h="21600" extrusionOk="0">
                  <a:moveTo>
                    <a:pt x="10154" y="1863"/>
                  </a:moveTo>
                  <a:lnTo>
                    <a:pt x="19088" y="1863"/>
                  </a:lnTo>
                  <a:lnTo>
                    <a:pt x="19088" y="8238"/>
                  </a:lnTo>
                  <a:lnTo>
                    <a:pt x="10154" y="8238"/>
                  </a:lnTo>
                  <a:lnTo>
                    <a:pt x="10154" y="1863"/>
                  </a:lnTo>
                  <a:moveTo>
                    <a:pt x="10441" y="10101"/>
                  </a:moveTo>
                  <a:lnTo>
                    <a:pt x="10441" y="9461"/>
                  </a:lnTo>
                  <a:lnTo>
                    <a:pt x="18837" y="9461"/>
                  </a:lnTo>
                  <a:lnTo>
                    <a:pt x="18837" y="10101"/>
                  </a:lnTo>
                  <a:lnTo>
                    <a:pt x="10441" y="10101"/>
                  </a:lnTo>
                  <a:moveTo>
                    <a:pt x="11374" y="11004"/>
                  </a:moveTo>
                  <a:lnTo>
                    <a:pt x="12630" y="11004"/>
                  </a:lnTo>
                  <a:lnTo>
                    <a:pt x="12630" y="12226"/>
                  </a:lnTo>
                  <a:lnTo>
                    <a:pt x="11374" y="12226"/>
                  </a:lnTo>
                  <a:lnTo>
                    <a:pt x="11374" y="11004"/>
                  </a:lnTo>
                  <a:moveTo>
                    <a:pt x="13993" y="11004"/>
                  </a:moveTo>
                  <a:lnTo>
                    <a:pt x="15249" y="11004"/>
                  </a:lnTo>
                  <a:lnTo>
                    <a:pt x="15249" y="12226"/>
                  </a:lnTo>
                  <a:lnTo>
                    <a:pt x="13993" y="12226"/>
                  </a:lnTo>
                  <a:lnTo>
                    <a:pt x="13993" y="11004"/>
                  </a:lnTo>
                  <a:moveTo>
                    <a:pt x="16649" y="11004"/>
                  </a:moveTo>
                  <a:lnTo>
                    <a:pt x="17904" y="11004"/>
                  </a:lnTo>
                  <a:lnTo>
                    <a:pt x="17904" y="12226"/>
                  </a:lnTo>
                  <a:lnTo>
                    <a:pt x="16649" y="12226"/>
                  </a:lnTo>
                  <a:lnTo>
                    <a:pt x="16649" y="11004"/>
                  </a:lnTo>
                  <a:moveTo>
                    <a:pt x="11374" y="12954"/>
                  </a:moveTo>
                  <a:lnTo>
                    <a:pt x="12630" y="12954"/>
                  </a:lnTo>
                  <a:lnTo>
                    <a:pt x="12630" y="14177"/>
                  </a:lnTo>
                  <a:lnTo>
                    <a:pt x="11374" y="14177"/>
                  </a:lnTo>
                  <a:lnTo>
                    <a:pt x="11374" y="12954"/>
                  </a:lnTo>
                  <a:moveTo>
                    <a:pt x="13993" y="12954"/>
                  </a:moveTo>
                  <a:lnTo>
                    <a:pt x="15249" y="12954"/>
                  </a:lnTo>
                  <a:lnTo>
                    <a:pt x="15249" y="14177"/>
                  </a:lnTo>
                  <a:lnTo>
                    <a:pt x="13993" y="14177"/>
                  </a:lnTo>
                  <a:lnTo>
                    <a:pt x="13993" y="12954"/>
                  </a:lnTo>
                  <a:moveTo>
                    <a:pt x="16649" y="12954"/>
                  </a:moveTo>
                  <a:lnTo>
                    <a:pt x="17904" y="12954"/>
                  </a:lnTo>
                  <a:lnTo>
                    <a:pt x="17904" y="14177"/>
                  </a:lnTo>
                  <a:lnTo>
                    <a:pt x="16649" y="14177"/>
                  </a:lnTo>
                  <a:lnTo>
                    <a:pt x="16649" y="12954"/>
                  </a:lnTo>
                  <a:moveTo>
                    <a:pt x="11374" y="14905"/>
                  </a:moveTo>
                  <a:lnTo>
                    <a:pt x="12630" y="14905"/>
                  </a:lnTo>
                  <a:lnTo>
                    <a:pt x="12630" y="16127"/>
                  </a:lnTo>
                  <a:lnTo>
                    <a:pt x="11374" y="16127"/>
                  </a:lnTo>
                  <a:lnTo>
                    <a:pt x="11374" y="14905"/>
                  </a:lnTo>
                  <a:moveTo>
                    <a:pt x="13993" y="14905"/>
                  </a:moveTo>
                  <a:lnTo>
                    <a:pt x="15249" y="14905"/>
                  </a:lnTo>
                  <a:lnTo>
                    <a:pt x="15249" y="16127"/>
                  </a:lnTo>
                  <a:lnTo>
                    <a:pt x="13993" y="16127"/>
                  </a:lnTo>
                  <a:lnTo>
                    <a:pt x="13993" y="14905"/>
                  </a:lnTo>
                  <a:moveTo>
                    <a:pt x="16649" y="14905"/>
                  </a:moveTo>
                  <a:lnTo>
                    <a:pt x="17904" y="14905"/>
                  </a:lnTo>
                  <a:lnTo>
                    <a:pt x="17904" y="16127"/>
                  </a:lnTo>
                  <a:lnTo>
                    <a:pt x="16649" y="16127"/>
                  </a:lnTo>
                  <a:lnTo>
                    <a:pt x="16649" y="14905"/>
                  </a:lnTo>
                  <a:moveTo>
                    <a:pt x="11374" y="16855"/>
                  </a:moveTo>
                  <a:lnTo>
                    <a:pt x="12630" y="16855"/>
                  </a:lnTo>
                  <a:lnTo>
                    <a:pt x="12630" y="18078"/>
                  </a:lnTo>
                  <a:lnTo>
                    <a:pt x="11374" y="18078"/>
                  </a:lnTo>
                  <a:lnTo>
                    <a:pt x="11374" y="16855"/>
                  </a:lnTo>
                  <a:moveTo>
                    <a:pt x="13993" y="16855"/>
                  </a:moveTo>
                  <a:lnTo>
                    <a:pt x="15249" y="16855"/>
                  </a:lnTo>
                  <a:lnTo>
                    <a:pt x="15249" y="18078"/>
                  </a:lnTo>
                  <a:lnTo>
                    <a:pt x="13993" y="18078"/>
                  </a:lnTo>
                  <a:lnTo>
                    <a:pt x="13993" y="16855"/>
                  </a:lnTo>
                  <a:moveTo>
                    <a:pt x="16649" y="16855"/>
                  </a:moveTo>
                  <a:lnTo>
                    <a:pt x="17904" y="16855"/>
                  </a:lnTo>
                  <a:lnTo>
                    <a:pt x="17904" y="18078"/>
                  </a:lnTo>
                  <a:lnTo>
                    <a:pt x="16649" y="18078"/>
                  </a:lnTo>
                  <a:lnTo>
                    <a:pt x="16649" y="16855"/>
                  </a:lnTo>
                </a:path>
              </a:pathLst>
            </a:custGeom>
            <a:solidFill>
              <a:srgbClr val="FFFFCC"/>
            </a:solidFill>
            <a:ln w="9525">
              <a:solidFill>
                <a:srgbClr val="000000"/>
              </a:solidFill>
              <a:miter lim="800000"/>
              <a:headEnd/>
              <a:tailEnd/>
            </a:ln>
          </p:spPr>
          <p:txBody>
            <a:bodyPr/>
            <a:lstStyle/>
            <a:p>
              <a:endParaRPr lang="da-DK"/>
            </a:p>
          </p:txBody>
        </p:sp>
        <p:pic>
          <p:nvPicPr>
            <p:cNvPr id="6" name="Picture 6" descr="http://t3.gstatic.com/images?q=tbn:ANd9GcQpymGjVxKpR3TlxyngiAfvmcCdWWrn_hL6vbDMYhJLxTW5YhoN"/>
            <p:cNvPicPr>
              <a:picLocks noChangeAspect="1" noChangeArrowheads="1"/>
            </p:cNvPicPr>
            <p:nvPr/>
          </p:nvPicPr>
          <p:blipFill>
            <a:blip r:embed="rId3" cstate="print"/>
            <a:srcRect/>
            <a:stretch>
              <a:fillRect/>
            </a:stretch>
          </p:blipFill>
          <p:spPr bwMode="auto">
            <a:xfrm>
              <a:off x="1976438" y="4632384"/>
              <a:ext cx="908050" cy="838200"/>
            </a:xfrm>
            <a:prstGeom prst="rect">
              <a:avLst/>
            </a:prstGeom>
            <a:noFill/>
            <a:ln w="9525">
              <a:noFill/>
              <a:miter lim="800000"/>
              <a:headEnd/>
              <a:tailEnd/>
            </a:ln>
          </p:spPr>
        </p:pic>
        <p:sp>
          <p:nvSpPr>
            <p:cNvPr id="7" name="Tekstboks 5"/>
            <p:cNvSpPr txBox="1">
              <a:spLocks noChangeArrowheads="1"/>
            </p:cNvSpPr>
            <p:nvPr/>
          </p:nvSpPr>
          <p:spPr bwMode="auto">
            <a:xfrm>
              <a:off x="5305425" y="4632384"/>
              <a:ext cx="1023938" cy="1016000"/>
            </a:xfrm>
            <a:prstGeom prst="rect">
              <a:avLst/>
            </a:prstGeom>
            <a:noFill/>
            <a:ln w="9525">
              <a:noFill/>
              <a:miter lim="800000"/>
              <a:headEnd/>
              <a:tailEnd/>
            </a:ln>
          </p:spPr>
          <p:txBody>
            <a:bodyPr>
              <a:spAutoFit/>
            </a:bodyPr>
            <a:lstStyle/>
            <a:p>
              <a:r>
                <a:rPr lang="da-DK" sz="1200"/>
                <a:t>MRCC </a:t>
              </a:r>
            </a:p>
            <a:p>
              <a:pPr>
                <a:buFontTx/>
                <a:buChar char="-"/>
              </a:pPr>
              <a:r>
                <a:rPr lang="da-DK" sz="1200"/>
                <a:t> Reykjavik</a:t>
              </a:r>
            </a:p>
            <a:p>
              <a:pPr>
                <a:buFontTx/>
                <a:buChar char="-"/>
              </a:pPr>
              <a:r>
                <a:rPr lang="da-DK" sz="1200"/>
                <a:t> Thorshavn</a:t>
              </a:r>
            </a:p>
            <a:p>
              <a:pPr>
                <a:buFontTx/>
                <a:buChar char="-"/>
              </a:pPr>
              <a:r>
                <a:rPr lang="da-DK" sz="1200"/>
                <a:t>…</a:t>
              </a:r>
            </a:p>
            <a:p>
              <a:pPr>
                <a:buFontTx/>
                <a:buChar char="-"/>
              </a:pPr>
              <a:endParaRPr lang="da-DK" sz="1200"/>
            </a:p>
          </p:txBody>
        </p:sp>
        <p:sp>
          <p:nvSpPr>
            <p:cNvPr id="8" name="Tekstboks 73"/>
            <p:cNvSpPr txBox="1"/>
            <p:nvPr/>
          </p:nvSpPr>
          <p:spPr>
            <a:xfrm>
              <a:off x="2900363" y="4632384"/>
              <a:ext cx="1584325" cy="946150"/>
            </a:xfrm>
            <a:prstGeom prst="rect">
              <a:avLst/>
            </a:prstGeom>
            <a:noFill/>
          </p:spPr>
          <p:txBody>
            <a:bodyPr>
              <a:spAutoFit/>
            </a:bodyPr>
            <a:lstStyle/>
            <a:p>
              <a:pPr>
                <a:defRPr/>
              </a:pPr>
              <a:r>
                <a:rPr lang="da-DK" sz="1200" dirty="0"/>
                <a:t>SHIPS</a:t>
              </a:r>
            </a:p>
            <a:p>
              <a:pPr>
                <a:buFontTx/>
                <a:buChar char="-"/>
                <a:defRPr/>
              </a:pPr>
              <a:r>
                <a:rPr lang="da-DK" sz="1200" dirty="0"/>
                <a:t> </a:t>
              </a:r>
              <a:r>
                <a:rPr lang="da-DK" sz="1050" dirty="0"/>
                <a:t>ENRICO III</a:t>
              </a:r>
            </a:p>
            <a:p>
              <a:pPr>
                <a:buFontTx/>
                <a:buChar char="-"/>
                <a:defRPr/>
              </a:pPr>
              <a:r>
                <a:rPr lang="da-DK" sz="1050" dirty="0"/>
                <a:t> EMA MAERSK</a:t>
              </a:r>
            </a:p>
            <a:p>
              <a:pPr>
                <a:buFontTx/>
                <a:buChar char="-"/>
                <a:defRPr/>
              </a:pPr>
              <a:r>
                <a:rPr lang="da-DK" sz="1050" dirty="0"/>
                <a:t> ESVAGT ALPHA</a:t>
              </a:r>
            </a:p>
            <a:p>
              <a:pPr>
                <a:buFontTx/>
                <a:buChar char="-"/>
                <a:defRPr/>
              </a:pPr>
              <a:r>
                <a:rPr lang="da-DK" sz="1050" dirty="0"/>
                <a:t>…</a:t>
              </a:r>
            </a:p>
          </p:txBody>
        </p:sp>
        <p:sp>
          <p:nvSpPr>
            <p:cNvPr id="9" name="Tekstboks 7"/>
            <p:cNvSpPr txBox="1">
              <a:spLocks noChangeArrowheads="1"/>
            </p:cNvSpPr>
            <p:nvPr/>
          </p:nvSpPr>
          <p:spPr bwMode="auto">
            <a:xfrm>
              <a:off x="6376988" y="4619684"/>
              <a:ext cx="1025525" cy="1016000"/>
            </a:xfrm>
            <a:prstGeom prst="rect">
              <a:avLst/>
            </a:prstGeom>
            <a:noFill/>
            <a:ln w="9525">
              <a:noFill/>
              <a:miter lim="800000"/>
              <a:headEnd/>
              <a:tailEnd/>
            </a:ln>
          </p:spPr>
          <p:txBody>
            <a:bodyPr>
              <a:spAutoFit/>
            </a:bodyPr>
            <a:lstStyle/>
            <a:p>
              <a:r>
                <a:rPr lang="da-DK" sz="1200" dirty="0"/>
                <a:t>VTS</a:t>
              </a:r>
            </a:p>
            <a:p>
              <a:pPr>
                <a:buFontTx/>
                <a:buChar char="-"/>
              </a:pPr>
              <a:r>
                <a:rPr lang="da-DK" sz="1200" dirty="0"/>
                <a:t> </a:t>
              </a:r>
              <a:r>
                <a:rPr lang="da-DK" sz="1200" dirty="0" err="1"/>
                <a:t>Brevik</a:t>
              </a:r>
              <a:r>
                <a:rPr lang="da-DK" sz="1200" dirty="0"/>
                <a:t> VTS</a:t>
              </a:r>
            </a:p>
            <a:p>
              <a:pPr>
                <a:buFontTx/>
                <a:buChar char="-"/>
              </a:pPr>
              <a:r>
                <a:rPr lang="da-DK" sz="1200" dirty="0"/>
                <a:t> Fejde VTS</a:t>
              </a:r>
            </a:p>
            <a:p>
              <a:pPr>
                <a:buFontTx/>
                <a:buChar char="-"/>
              </a:pPr>
              <a:r>
                <a:rPr lang="da-DK" sz="1200" dirty="0"/>
                <a:t>…</a:t>
              </a:r>
            </a:p>
            <a:p>
              <a:pPr>
                <a:buFontTx/>
                <a:buChar char="-"/>
              </a:pPr>
              <a:endParaRPr lang="da-DK" sz="1200" dirty="0"/>
            </a:p>
          </p:txBody>
        </p:sp>
        <p:sp>
          <p:nvSpPr>
            <p:cNvPr id="10" name="Tekstboks 8"/>
            <p:cNvSpPr txBox="1">
              <a:spLocks noChangeArrowheads="1"/>
            </p:cNvSpPr>
            <p:nvPr/>
          </p:nvSpPr>
          <p:spPr bwMode="auto">
            <a:xfrm>
              <a:off x="7432675" y="4611747"/>
              <a:ext cx="1238250" cy="1200150"/>
            </a:xfrm>
            <a:prstGeom prst="rect">
              <a:avLst/>
            </a:prstGeom>
            <a:noFill/>
            <a:ln w="9525">
              <a:noFill/>
              <a:miter lim="800000"/>
              <a:headEnd/>
              <a:tailEnd/>
            </a:ln>
          </p:spPr>
          <p:txBody>
            <a:bodyPr>
              <a:spAutoFit/>
            </a:bodyPr>
            <a:lstStyle/>
            <a:p>
              <a:r>
                <a:rPr lang="da-DK" sz="1200" dirty="0"/>
                <a:t>WEATHER</a:t>
              </a:r>
            </a:p>
            <a:p>
              <a:pPr>
                <a:buFontTx/>
                <a:buChar char="-"/>
              </a:pPr>
              <a:r>
                <a:rPr lang="da-DK" sz="1200" dirty="0"/>
                <a:t> Danish </a:t>
              </a:r>
              <a:r>
                <a:rPr lang="da-DK" sz="1200" dirty="0" err="1"/>
                <a:t>Meterological</a:t>
              </a:r>
              <a:r>
                <a:rPr lang="da-DK" sz="1200" dirty="0"/>
                <a:t> </a:t>
              </a:r>
              <a:r>
                <a:rPr lang="da-DK" sz="1200" dirty="0" err="1"/>
                <a:t>Institute</a:t>
              </a:r>
              <a:endParaRPr lang="da-DK" sz="1200" dirty="0"/>
            </a:p>
            <a:p>
              <a:pPr>
                <a:buFontTx/>
                <a:buChar char="-"/>
              </a:pPr>
              <a:r>
                <a:rPr lang="da-DK" sz="1200" dirty="0"/>
                <a:t>…</a:t>
              </a:r>
            </a:p>
            <a:p>
              <a:pPr>
                <a:buFontTx/>
                <a:buChar char="-"/>
              </a:pPr>
              <a:endParaRPr lang="da-DK" sz="1200" dirty="0"/>
            </a:p>
          </p:txBody>
        </p:sp>
        <p:sp>
          <p:nvSpPr>
            <p:cNvPr id="11" name="Tekstboks 9"/>
            <p:cNvSpPr txBox="1">
              <a:spLocks noChangeArrowheads="1"/>
            </p:cNvSpPr>
            <p:nvPr/>
          </p:nvSpPr>
          <p:spPr bwMode="auto">
            <a:xfrm>
              <a:off x="4171950" y="4611747"/>
              <a:ext cx="1025525" cy="1016000"/>
            </a:xfrm>
            <a:prstGeom prst="rect">
              <a:avLst/>
            </a:prstGeom>
            <a:noFill/>
            <a:ln w="9525">
              <a:noFill/>
              <a:miter lim="800000"/>
              <a:headEnd/>
              <a:tailEnd/>
            </a:ln>
          </p:spPr>
          <p:txBody>
            <a:bodyPr>
              <a:spAutoFit/>
            </a:bodyPr>
            <a:lstStyle/>
            <a:p>
              <a:r>
                <a:rPr lang="da-DK" sz="1200" dirty="0"/>
                <a:t>Ports</a:t>
              </a:r>
            </a:p>
            <a:p>
              <a:pPr>
                <a:buFontTx/>
                <a:buChar char="-"/>
              </a:pPr>
              <a:r>
                <a:rPr lang="da-DK" sz="1200" dirty="0"/>
                <a:t> Aberdeen</a:t>
              </a:r>
            </a:p>
            <a:p>
              <a:pPr>
                <a:buFontTx/>
                <a:buChar char="-"/>
              </a:pPr>
              <a:r>
                <a:rPr lang="da-DK" sz="1200" dirty="0"/>
                <a:t> Amsterdam</a:t>
              </a:r>
            </a:p>
            <a:p>
              <a:pPr>
                <a:buFontTx/>
                <a:buChar char="-"/>
              </a:pPr>
              <a:r>
                <a:rPr lang="da-DK" sz="1200" dirty="0"/>
                <a:t>…</a:t>
              </a:r>
            </a:p>
            <a:p>
              <a:pPr>
                <a:buFontTx/>
                <a:buChar char="-"/>
              </a:pPr>
              <a:endParaRPr lang="da-DK" sz="1200" dirty="0"/>
            </a:p>
          </p:txBody>
        </p:sp>
      </p:grpSp>
    </p:spTree>
    <p:extLst>
      <p:ext uri="{BB962C8B-B14F-4D97-AF65-F5344CB8AC3E}">
        <p14:creationId xmlns:p14="http://schemas.microsoft.com/office/powerpoint/2010/main" val="974241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kyformet billedforklaring 59"/>
          <p:cNvSpPr>
            <a:spLocks noChangeArrowheads="1"/>
          </p:cNvSpPr>
          <p:nvPr/>
        </p:nvSpPr>
        <p:spPr bwMode="auto">
          <a:xfrm>
            <a:off x="157163" y="1300163"/>
            <a:ext cx="8686800" cy="3213100"/>
          </a:xfrm>
          <a:prstGeom prst="cloudCallout">
            <a:avLst>
              <a:gd name="adj1" fmla="val 85477"/>
              <a:gd name="adj2" fmla="val -8449"/>
            </a:avLst>
          </a:prstGeom>
          <a:noFill/>
          <a:ln w="9525" algn="ctr">
            <a:solidFill>
              <a:schemeClr val="tx1"/>
            </a:solidFill>
            <a:round/>
            <a:headEnd/>
            <a:tailEnd/>
          </a:ln>
        </p:spPr>
        <p:txBody>
          <a:bodyPr/>
          <a:lstStyle/>
          <a:p>
            <a:endParaRPr lang="en-GB"/>
          </a:p>
        </p:txBody>
      </p:sp>
      <p:sp>
        <p:nvSpPr>
          <p:cNvPr id="15" name="Title 1"/>
          <p:cNvSpPr>
            <a:spLocks noGrp="1"/>
          </p:cNvSpPr>
          <p:nvPr>
            <p:ph type="title"/>
          </p:nvPr>
        </p:nvSpPr>
        <p:spPr>
          <a:xfrm>
            <a:off x="971550" y="911225"/>
            <a:ext cx="7391400" cy="381000"/>
          </a:xfrm>
        </p:spPr>
        <p:txBody>
          <a:bodyPr>
            <a:noAutofit/>
          </a:bodyPr>
          <a:lstStyle/>
          <a:p>
            <a:pPr>
              <a:defRPr/>
            </a:pPr>
            <a:r>
              <a:rPr lang="en-GB" dirty="0" smtClean="0"/>
              <a:t>Use case: Improved VTS communication</a:t>
            </a:r>
            <a:endParaRPr lang="en-GB" dirty="0"/>
          </a:p>
        </p:txBody>
      </p:sp>
      <p:sp>
        <p:nvSpPr>
          <p:cNvPr id="16" name="Content Placeholder 2"/>
          <p:cNvSpPr>
            <a:spLocks noGrp="1"/>
          </p:cNvSpPr>
          <p:nvPr>
            <p:ph idx="1"/>
          </p:nvPr>
        </p:nvSpPr>
        <p:spPr>
          <a:xfrm>
            <a:off x="457200" y="2411413"/>
            <a:ext cx="8229600" cy="4713287"/>
          </a:xfrm>
        </p:spPr>
        <p:txBody>
          <a:bodyPr/>
          <a:lstStyle/>
          <a:p>
            <a:pPr eaLnBrk="1" hangingPunct="1">
              <a:buFont typeface="Times" charset="0"/>
              <a:buNone/>
            </a:pPr>
            <a:endParaRPr lang="en-GB" sz="2000" i="1" smtClean="0"/>
          </a:p>
          <a:p>
            <a:pPr eaLnBrk="1" hangingPunct="1"/>
            <a:endParaRPr lang="en-GB" sz="1600" i="1" smtClean="0">
              <a:latin typeface="Courier New" pitchFamily="49" charset="0"/>
              <a:cs typeface="Courier New" pitchFamily="49" charset="0"/>
            </a:endParaRPr>
          </a:p>
          <a:p>
            <a:pPr eaLnBrk="1" hangingPunct="1"/>
            <a:endParaRPr lang="en-GB" sz="1600" i="1" smtClean="0">
              <a:latin typeface="Courier New" pitchFamily="49" charset="0"/>
              <a:cs typeface="Courier New" pitchFamily="49" charset="0"/>
            </a:endParaRPr>
          </a:p>
          <a:p>
            <a:pPr eaLnBrk="1" hangingPunct="1"/>
            <a:endParaRPr lang="en-GB" sz="1600" i="1" smtClean="0">
              <a:latin typeface="Courier New" pitchFamily="49" charset="0"/>
              <a:cs typeface="Courier New" pitchFamily="49" charset="0"/>
            </a:endParaRPr>
          </a:p>
          <a:p>
            <a:pPr eaLnBrk="1" hangingPunct="1"/>
            <a:endParaRPr lang="en-GB" sz="1600" i="1" smtClean="0">
              <a:latin typeface="Courier New" pitchFamily="49" charset="0"/>
              <a:cs typeface="Courier New" pitchFamily="49" charset="0"/>
            </a:endParaRPr>
          </a:p>
          <a:p>
            <a:pPr eaLnBrk="1" hangingPunct="1">
              <a:buFont typeface="Times" charset="0"/>
              <a:buNone/>
            </a:pPr>
            <a:endParaRPr lang="en-GB" sz="1600" i="1" smtClean="0">
              <a:latin typeface="Courier New" pitchFamily="49" charset="0"/>
              <a:cs typeface="Courier New" pitchFamily="49" charset="0"/>
            </a:endParaRPr>
          </a:p>
          <a:p>
            <a:pPr eaLnBrk="1" hangingPunct="1"/>
            <a:endParaRPr lang="en-GB" sz="1600" i="1" smtClean="0"/>
          </a:p>
          <a:p>
            <a:pPr eaLnBrk="1" hangingPunct="1"/>
            <a:endParaRPr lang="en-GB" sz="1600" i="1" smtClean="0"/>
          </a:p>
          <a:p>
            <a:pPr eaLnBrk="1" hangingPunct="1"/>
            <a:r>
              <a:rPr lang="en-GB" sz="1600" i="1" smtClean="0"/>
              <a:t>Automatic reporting based on IMO FAL forms</a:t>
            </a:r>
          </a:p>
          <a:p>
            <a:pPr eaLnBrk="1" hangingPunct="1"/>
            <a:r>
              <a:rPr lang="en-GB" sz="1600" i="1" smtClean="0"/>
              <a:t>Shore – shore Inter VTS reporting (IVEF) – or via existing systems (SafeSeaNet, eNOA/D, etc.) will reduce broadband communication cost  for shipping</a:t>
            </a:r>
          </a:p>
          <a:p>
            <a:pPr eaLnBrk="1" hangingPunct="1">
              <a:buNone/>
            </a:pPr>
            <a:endParaRPr lang="en-GB" sz="1600" i="1" smtClean="0"/>
          </a:p>
          <a:p>
            <a:pPr eaLnBrk="1" hangingPunct="1"/>
            <a:endParaRPr lang="en-GB" sz="1600" i="1" smtClean="0"/>
          </a:p>
          <a:p>
            <a:pPr eaLnBrk="1" hangingPunct="1"/>
            <a:endParaRPr lang="en-GB" sz="1600" i="1" smtClean="0"/>
          </a:p>
          <a:p>
            <a:pPr eaLnBrk="1" hangingPunct="1">
              <a:buFont typeface="Times" charset="0"/>
              <a:buNone/>
            </a:pPr>
            <a:endParaRPr lang="en-GB" sz="1200" i="1" smtClean="0"/>
          </a:p>
          <a:p>
            <a:pPr lvl="1" eaLnBrk="1" hangingPunct="1"/>
            <a:endParaRPr lang="en-GB" sz="1200" i="1" smtClean="0"/>
          </a:p>
          <a:p>
            <a:pPr eaLnBrk="1" hangingPunct="1"/>
            <a:endParaRPr lang="en-GB" sz="1600" i="1" smtClean="0">
              <a:latin typeface="Courier New" pitchFamily="49" charset="0"/>
              <a:cs typeface="Courier New" pitchFamily="49" charset="0"/>
            </a:endParaRPr>
          </a:p>
        </p:txBody>
      </p:sp>
      <p:sp>
        <p:nvSpPr>
          <p:cNvPr id="17" name="Tekstboks 29"/>
          <p:cNvSpPr txBox="1">
            <a:spLocks noChangeArrowheads="1"/>
          </p:cNvSpPr>
          <p:nvPr/>
        </p:nvSpPr>
        <p:spPr bwMode="auto">
          <a:xfrm>
            <a:off x="3348038" y="1606550"/>
            <a:ext cx="1008062" cy="246063"/>
          </a:xfrm>
          <a:prstGeom prst="rect">
            <a:avLst/>
          </a:prstGeom>
          <a:noFill/>
          <a:ln w="9525">
            <a:noFill/>
            <a:miter lim="800000"/>
            <a:headEnd/>
            <a:tailEnd/>
          </a:ln>
        </p:spPr>
        <p:txBody>
          <a:bodyPr>
            <a:spAutoFit/>
          </a:bodyPr>
          <a:lstStyle/>
          <a:p>
            <a:r>
              <a:rPr lang="en-GB" sz="1000" smtClean="0"/>
              <a:t>MMS</a:t>
            </a:r>
            <a:endParaRPr lang="en-GB" sz="1000"/>
          </a:p>
        </p:txBody>
      </p:sp>
      <p:cxnSp>
        <p:nvCxnSpPr>
          <p:cNvPr id="18" name="Lige forbindelse 31"/>
          <p:cNvCxnSpPr/>
          <p:nvPr/>
        </p:nvCxnSpPr>
        <p:spPr>
          <a:xfrm flipV="1">
            <a:off x="3059113" y="1992313"/>
            <a:ext cx="649287" cy="19050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grpSp>
        <p:nvGrpSpPr>
          <p:cNvPr id="19" name="Gruppe 44"/>
          <p:cNvGrpSpPr>
            <a:grpSpLocks/>
          </p:cNvGrpSpPr>
          <p:nvPr/>
        </p:nvGrpSpPr>
        <p:grpSpPr bwMode="auto">
          <a:xfrm>
            <a:off x="755650" y="1677988"/>
            <a:ext cx="2592388" cy="2305050"/>
            <a:chOff x="755576" y="1268760"/>
            <a:chExt cx="2592288" cy="2304256"/>
          </a:xfrm>
        </p:grpSpPr>
        <p:sp>
          <p:nvSpPr>
            <p:cNvPr id="20" name="Ellipse 86"/>
            <p:cNvSpPr/>
            <p:nvPr/>
          </p:nvSpPr>
          <p:spPr>
            <a:xfrm>
              <a:off x="755576" y="1268760"/>
              <a:ext cx="2520853" cy="2304256"/>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19672" y="1803803"/>
              <a:ext cx="432048" cy="113029"/>
            </a:xfrm>
            <a:prstGeom prst="rect">
              <a:avLst/>
            </a:prstGeom>
            <a:noFill/>
            <a:ln w="9525">
              <a:noFill/>
              <a:miter lim="800000"/>
              <a:headEnd/>
              <a:tailEnd/>
            </a:ln>
          </p:spPr>
        </p:pic>
        <p:pic>
          <p:nvPicPr>
            <p:cNvPr id="2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267744" y="1628800"/>
              <a:ext cx="432048" cy="113029"/>
            </a:xfrm>
            <a:prstGeom prst="rect">
              <a:avLst/>
            </a:prstGeom>
            <a:noFill/>
            <a:ln w="9525">
              <a:noFill/>
              <a:miter lim="800000"/>
              <a:headEnd/>
              <a:tailEnd/>
            </a:ln>
          </p:spPr>
        </p:pic>
        <p:pic>
          <p:nvPicPr>
            <p:cNvPr id="2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115616" y="2924944"/>
              <a:ext cx="432048" cy="113029"/>
            </a:xfrm>
            <a:prstGeom prst="rect">
              <a:avLst/>
            </a:prstGeom>
            <a:noFill/>
            <a:ln w="9525">
              <a:noFill/>
              <a:miter lim="800000"/>
              <a:headEnd/>
              <a:tailEnd/>
            </a:ln>
          </p:spPr>
        </p:pic>
        <p:pic>
          <p:nvPicPr>
            <p:cNvPr id="2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23728" y="3212976"/>
              <a:ext cx="432048" cy="113029"/>
            </a:xfrm>
            <a:prstGeom prst="rect">
              <a:avLst/>
            </a:prstGeom>
            <a:noFill/>
            <a:ln w="9525">
              <a:noFill/>
              <a:miter lim="800000"/>
              <a:headEnd/>
              <a:tailEnd/>
            </a:ln>
          </p:spPr>
        </p:pic>
        <p:pic>
          <p:nvPicPr>
            <p:cNvPr id="2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267744" y="2132856"/>
              <a:ext cx="432048" cy="113029"/>
            </a:xfrm>
            <a:prstGeom prst="rect">
              <a:avLst/>
            </a:prstGeom>
            <a:noFill/>
            <a:ln w="9525">
              <a:noFill/>
              <a:miter lim="800000"/>
              <a:headEnd/>
              <a:tailEnd/>
            </a:ln>
          </p:spPr>
        </p:pic>
        <p:pic>
          <p:nvPicPr>
            <p:cNvPr id="2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763688" y="2852936"/>
              <a:ext cx="432048" cy="113029"/>
            </a:xfrm>
            <a:prstGeom prst="rect">
              <a:avLst/>
            </a:prstGeom>
            <a:noFill/>
            <a:ln w="9525">
              <a:noFill/>
              <a:miter lim="800000"/>
              <a:headEnd/>
              <a:tailEnd/>
            </a:ln>
          </p:spPr>
        </p:pic>
        <p:pic>
          <p:nvPicPr>
            <p:cNvPr id="2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1680" y="1412776"/>
              <a:ext cx="432048" cy="113029"/>
            </a:xfrm>
            <a:prstGeom prst="rect">
              <a:avLst/>
            </a:prstGeom>
            <a:noFill/>
            <a:ln w="9525">
              <a:noFill/>
              <a:miter lim="800000"/>
              <a:headEnd/>
              <a:tailEnd/>
            </a:ln>
          </p:spPr>
        </p:pic>
        <p:pic>
          <p:nvPicPr>
            <p:cNvPr id="2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043608" y="1844824"/>
              <a:ext cx="432048" cy="113029"/>
            </a:xfrm>
            <a:prstGeom prst="rect">
              <a:avLst/>
            </a:prstGeom>
            <a:noFill/>
            <a:ln w="9525">
              <a:noFill/>
              <a:miter lim="800000"/>
              <a:headEnd/>
              <a:tailEnd/>
            </a:ln>
          </p:spPr>
        </p:pic>
        <p:pic>
          <p:nvPicPr>
            <p:cNvPr id="2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267744" y="2780928"/>
              <a:ext cx="432048" cy="113029"/>
            </a:xfrm>
            <a:prstGeom prst="rect">
              <a:avLst/>
            </a:prstGeom>
            <a:noFill/>
            <a:ln w="9525">
              <a:noFill/>
              <a:miter lim="800000"/>
              <a:headEnd/>
              <a:tailEnd/>
            </a:ln>
          </p:spPr>
        </p:pic>
        <p:pic>
          <p:nvPicPr>
            <p:cNvPr id="3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555776" y="2420888"/>
              <a:ext cx="432048" cy="113029"/>
            </a:xfrm>
            <a:prstGeom prst="rect">
              <a:avLst/>
            </a:prstGeom>
            <a:noFill/>
            <a:ln w="9525">
              <a:noFill/>
              <a:miter lim="800000"/>
              <a:headEnd/>
              <a:tailEnd/>
            </a:ln>
          </p:spPr>
        </p:pic>
        <p:pic>
          <p:nvPicPr>
            <p:cNvPr id="3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115616" y="2276872"/>
              <a:ext cx="432048" cy="113029"/>
            </a:xfrm>
            <a:prstGeom prst="rect">
              <a:avLst/>
            </a:prstGeom>
            <a:noFill/>
            <a:ln w="9525">
              <a:noFill/>
              <a:miter lim="800000"/>
              <a:headEnd/>
              <a:tailEnd/>
            </a:ln>
          </p:spPr>
        </p:pic>
        <p:pic>
          <p:nvPicPr>
            <p:cNvPr id="3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331640" y="3212976"/>
              <a:ext cx="432048" cy="113029"/>
            </a:xfrm>
            <a:prstGeom prst="rect">
              <a:avLst/>
            </a:prstGeom>
            <a:noFill/>
            <a:ln w="9525">
              <a:noFill/>
              <a:miter lim="800000"/>
              <a:headEnd/>
              <a:tailEnd/>
            </a:ln>
          </p:spPr>
        </p:pic>
        <p:pic>
          <p:nvPicPr>
            <p:cNvPr id="3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971600" y="2564904"/>
              <a:ext cx="432048" cy="113029"/>
            </a:xfrm>
            <a:prstGeom prst="rect">
              <a:avLst/>
            </a:prstGeom>
            <a:noFill/>
            <a:ln w="9525">
              <a:noFill/>
              <a:miter lim="800000"/>
              <a:headEnd/>
              <a:tailEnd/>
            </a:ln>
          </p:spPr>
        </p:pic>
        <p:pic>
          <p:nvPicPr>
            <p:cNvPr id="3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1680" y="2492896"/>
              <a:ext cx="432048" cy="113029"/>
            </a:xfrm>
            <a:prstGeom prst="rect">
              <a:avLst/>
            </a:prstGeom>
            <a:noFill/>
            <a:ln w="9525">
              <a:noFill/>
              <a:miter lim="800000"/>
              <a:headEnd/>
              <a:tailEnd/>
            </a:ln>
          </p:spPr>
        </p:pic>
        <p:pic>
          <p:nvPicPr>
            <p:cNvPr id="35"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3131840" y="2636912"/>
              <a:ext cx="216024" cy="216024"/>
            </a:xfrm>
            <a:prstGeom prst="rect">
              <a:avLst/>
            </a:prstGeom>
            <a:noFill/>
            <a:ln w="9525">
              <a:noFill/>
              <a:miter lim="800000"/>
              <a:headEnd/>
              <a:tailEnd/>
            </a:ln>
          </p:spPr>
        </p:pic>
        <p:pic>
          <p:nvPicPr>
            <p:cNvPr id="36"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2987824" y="2924944"/>
              <a:ext cx="216024" cy="216024"/>
            </a:xfrm>
            <a:prstGeom prst="rect">
              <a:avLst/>
            </a:prstGeom>
            <a:noFill/>
            <a:ln w="9525">
              <a:noFill/>
              <a:miter lim="800000"/>
              <a:headEnd/>
              <a:tailEnd/>
            </a:ln>
          </p:spPr>
        </p:pic>
      </p:grpSp>
      <p:cxnSp>
        <p:nvCxnSpPr>
          <p:cNvPr id="37" name="Lige forbindelse 93"/>
          <p:cNvCxnSpPr>
            <a:stCxn id="47" idx="1"/>
          </p:cNvCxnSpPr>
          <p:nvPr/>
        </p:nvCxnSpPr>
        <p:spPr>
          <a:xfrm flipH="1" flipV="1">
            <a:off x="5076825" y="2038350"/>
            <a:ext cx="1066178" cy="534975"/>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38" name="Tekstboks 98"/>
          <p:cNvSpPr txBox="1">
            <a:spLocks noChangeArrowheads="1"/>
          </p:cNvSpPr>
          <p:nvPr/>
        </p:nvSpPr>
        <p:spPr bwMode="auto">
          <a:xfrm>
            <a:off x="4572000" y="1606550"/>
            <a:ext cx="1008063" cy="246063"/>
          </a:xfrm>
          <a:prstGeom prst="rect">
            <a:avLst/>
          </a:prstGeom>
          <a:noFill/>
          <a:ln w="9525">
            <a:noFill/>
            <a:miter lim="800000"/>
            <a:headEnd/>
            <a:tailEnd/>
          </a:ln>
        </p:spPr>
        <p:txBody>
          <a:bodyPr>
            <a:spAutoFit/>
          </a:bodyPr>
          <a:lstStyle/>
          <a:p>
            <a:r>
              <a:rPr lang="en-GB" sz="1000" smtClean="0"/>
              <a:t>MMS</a:t>
            </a:r>
            <a:endParaRPr lang="en-GB" sz="1000"/>
          </a:p>
        </p:txBody>
      </p:sp>
      <p:sp>
        <p:nvSpPr>
          <p:cNvPr id="39" name="Tekstboks 100"/>
          <p:cNvSpPr txBox="1">
            <a:spLocks noChangeArrowheads="1"/>
          </p:cNvSpPr>
          <p:nvPr/>
        </p:nvSpPr>
        <p:spPr bwMode="auto">
          <a:xfrm>
            <a:off x="3780631" y="2769551"/>
            <a:ext cx="1008063" cy="246063"/>
          </a:xfrm>
          <a:prstGeom prst="rect">
            <a:avLst/>
          </a:prstGeom>
          <a:noFill/>
          <a:ln w="9525">
            <a:noFill/>
            <a:miter lim="800000"/>
            <a:headEnd/>
            <a:tailEnd/>
          </a:ln>
        </p:spPr>
        <p:txBody>
          <a:bodyPr>
            <a:spAutoFit/>
          </a:bodyPr>
          <a:lstStyle/>
          <a:p>
            <a:r>
              <a:rPr lang="en-GB" sz="1000" smtClean="0"/>
              <a:t>MMS</a:t>
            </a:r>
            <a:endParaRPr lang="en-GB" sz="1000"/>
          </a:p>
        </p:txBody>
      </p:sp>
      <p:cxnSp>
        <p:nvCxnSpPr>
          <p:cNvPr id="40" name="Lige forbindelse 103"/>
          <p:cNvCxnSpPr/>
          <p:nvPr/>
        </p:nvCxnSpPr>
        <p:spPr>
          <a:xfrm>
            <a:off x="3851275" y="2038350"/>
            <a:ext cx="576263" cy="792163"/>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41" name="Lige forbindelse 109"/>
          <p:cNvCxnSpPr/>
          <p:nvPr/>
        </p:nvCxnSpPr>
        <p:spPr>
          <a:xfrm>
            <a:off x="3851275" y="1966913"/>
            <a:ext cx="1152525"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42" name="Lige forbindelse 112"/>
          <p:cNvCxnSpPr/>
          <p:nvPr/>
        </p:nvCxnSpPr>
        <p:spPr>
          <a:xfrm flipV="1">
            <a:off x="4427538" y="1966913"/>
            <a:ext cx="576262" cy="86360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pic>
        <p:nvPicPr>
          <p:cNvPr id="43"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3708400" y="1822450"/>
            <a:ext cx="338138" cy="339725"/>
          </a:xfrm>
          <a:prstGeom prst="rect">
            <a:avLst/>
          </a:prstGeom>
          <a:noFill/>
          <a:ln w="9525">
            <a:noFill/>
            <a:miter lim="800000"/>
            <a:headEnd/>
            <a:tailEnd/>
          </a:ln>
        </p:spPr>
      </p:pic>
      <p:pic>
        <p:nvPicPr>
          <p:cNvPr id="44"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4859338" y="1822450"/>
            <a:ext cx="339725" cy="339725"/>
          </a:xfrm>
          <a:prstGeom prst="rect">
            <a:avLst/>
          </a:prstGeom>
          <a:noFill/>
          <a:ln w="9525">
            <a:noFill/>
            <a:miter lim="800000"/>
            <a:headEnd/>
            <a:tailEnd/>
          </a:ln>
        </p:spPr>
      </p:pic>
      <p:pic>
        <p:nvPicPr>
          <p:cNvPr id="45"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4284663" y="2686050"/>
            <a:ext cx="338137" cy="339725"/>
          </a:xfrm>
          <a:prstGeom prst="rect">
            <a:avLst/>
          </a:prstGeom>
          <a:noFill/>
          <a:ln w="9525">
            <a:noFill/>
            <a:miter lim="800000"/>
            <a:headEnd/>
            <a:tailEnd/>
          </a:ln>
        </p:spPr>
      </p:pic>
      <p:grpSp>
        <p:nvGrpSpPr>
          <p:cNvPr id="46" name="Gruppe 55"/>
          <p:cNvGrpSpPr/>
          <p:nvPr/>
        </p:nvGrpSpPr>
        <p:grpSpPr>
          <a:xfrm>
            <a:off x="6038850" y="2479634"/>
            <a:ext cx="711200" cy="639762"/>
            <a:chOff x="3995738" y="3335338"/>
            <a:chExt cx="711200" cy="639762"/>
          </a:xfrm>
        </p:grpSpPr>
        <p:sp>
          <p:nvSpPr>
            <p:cNvPr id="47" name="Ellipse 101"/>
            <p:cNvSpPr/>
            <p:nvPr/>
          </p:nvSpPr>
          <p:spPr>
            <a:xfrm>
              <a:off x="3995738" y="3335338"/>
              <a:ext cx="711200" cy="639762"/>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48" name="Billede 56"/>
            <p:cNvPicPr>
              <a:picLocks noChangeAspect="1" noChangeArrowheads="1"/>
            </p:cNvPicPr>
            <p:nvPr/>
          </p:nvPicPr>
          <p:blipFill>
            <a:blip r:embed="rId5" cstate="print"/>
            <a:srcRect/>
            <a:stretch>
              <a:fillRect/>
            </a:stretch>
          </p:blipFill>
          <p:spPr bwMode="auto">
            <a:xfrm>
              <a:off x="4173538" y="3451225"/>
              <a:ext cx="365125" cy="342900"/>
            </a:xfrm>
            <a:prstGeom prst="rect">
              <a:avLst/>
            </a:prstGeom>
            <a:noFill/>
            <a:ln w="9525">
              <a:noFill/>
              <a:miter lim="800000"/>
              <a:headEnd/>
              <a:tailEnd/>
            </a:ln>
          </p:spPr>
        </p:pic>
      </p:grpSp>
      <p:sp>
        <p:nvSpPr>
          <p:cNvPr id="49" name="Tekstboks 100"/>
          <p:cNvSpPr txBox="1">
            <a:spLocks noChangeArrowheads="1"/>
          </p:cNvSpPr>
          <p:nvPr/>
        </p:nvSpPr>
        <p:spPr bwMode="auto">
          <a:xfrm>
            <a:off x="4137025" y="4015540"/>
            <a:ext cx="1733550" cy="400050"/>
          </a:xfrm>
          <a:prstGeom prst="rect">
            <a:avLst/>
          </a:prstGeom>
          <a:noFill/>
          <a:ln w="9525">
            <a:noFill/>
            <a:miter lim="800000"/>
            <a:headEnd/>
            <a:tailEnd/>
          </a:ln>
        </p:spPr>
        <p:txBody>
          <a:bodyPr>
            <a:spAutoFit/>
          </a:bodyPr>
          <a:lstStyle/>
          <a:p>
            <a:r>
              <a:rPr lang="en-GB" sz="1000" smtClean="0"/>
              <a:t>VTS</a:t>
            </a:r>
          </a:p>
          <a:p>
            <a:endParaRPr lang="en-GB" sz="1000"/>
          </a:p>
        </p:txBody>
      </p:sp>
      <p:sp>
        <p:nvSpPr>
          <p:cNvPr id="50" name="Ellipse 56"/>
          <p:cNvSpPr/>
          <p:nvPr/>
        </p:nvSpPr>
        <p:spPr>
          <a:xfrm>
            <a:off x="4071938" y="3375778"/>
            <a:ext cx="711200" cy="639762"/>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51" name="Billede 56"/>
          <p:cNvPicPr>
            <a:picLocks noChangeAspect="1" noChangeArrowheads="1"/>
          </p:cNvPicPr>
          <p:nvPr/>
        </p:nvPicPr>
        <p:blipFill>
          <a:blip r:embed="rId5" cstate="print"/>
          <a:srcRect/>
          <a:stretch>
            <a:fillRect/>
          </a:stretch>
        </p:blipFill>
        <p:spPr bwMode="auto">
          <a:xfrm>
            <a:off x="4284663" y="3572980"/>
            <a:ext cx="365125" cy="342900"/>
          </a:xfrm>
          <a:prstGeom prst="rect">
            <a:avLst/>
          </a:prstGeom>
          <a:noFill/>
          <a:ln w="9525">
            <a:noFill/>
            <a:miter lim="800000"/>
            <a:headEnd/>
            <a:tailEnd/>
          </a:ln>
        </p:spPr>
      </p:pic>
      <p:grpSp>
        <p:nvGrpSpPr>
          <p:cNvPr id="52" name="Gruppe 59"/>
          <p:cNvGrpSpPr/>
          <p:nvPr/>
        </p:nvGrpSpPr>
        <p:grpSpPr>
          <a:xfrm>
            <a:off x="7093640" y="1727556"/>
            <a:ext cx="711200" cy="639762"/>
            <a:chOff x="3995738" y="3335338"/>
            <a:chExt cx="711200" cy="639762"/>
          </a:xfrm>
        </p:grpSpPr>
        <p:sp>
          <p:nvSpPr>
            <p:cNvPr id="53" name="Ellipse 60"/>
            <p:cNvSpPr/>
            <p:nvPr/>
          </p:nvSpPr>
          <p:spPr>
            <a:xfrm>
              <a:off x="3995738" y="3335338"/>
              <a:ext cx="711200" cy="639762"/>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54" name="Billede 56"/>
            <p:cNvPicPr>
              <a:picLocks noChangeAspect="1" noChangeArrowheads="1"/>
            </p:cNvPicPr>
            <p:nvPr/>
          </p:nvPicPr>
          <p:blipFill>
            <a:blip r:embed="rId5" cstate="print"/>
            <a:srcRect/>
            <a:stretch>
              <a:fillRect/>
            </a:stretch>
          </p:blipFill>
          <p:spPr bwMode="auto">
            <a:xfrm>
              <a:off x="4173538" y="3451225"/>
              <a:ext cx="365125" cy="342900"/>
            </a:xfrm>
            <a:prstGeom prst="rect">
              <a:avLst/>
            </a:prstGeom>
            <a:noFill/>
            <a:ln w="9525">
              <a:noFill/>
              <a:miter lim="800000"/>
              <a:headEnd/>
              <a:tailEnd/>
            </a:ln>
          </p:spPr>
        </p:pic>
      </p:grpSp>
      <p:grpSp>
        <p:nvGrpSpPr>
          <p:cNvPr id="55" name="Gruppe 62"/>
          <p:cNvGrpSpPr/>
          <p:nvPr/>
        </p:nvGrpSpPr>
        <p:grpSpPr>
          <a:xfrm>
            <a:off x="5076825" y="3046611"/>
            <a:ext cx="711200" cy="639762"/>
            <a:chOff x="3995738" y="3335338"/>
            <a:chExt cx="711200" cy="639762"/>
          </a:xfrm>
        </p:grpSpPr>
        <p:sp>
          <p:nvSpPr>
            <p:cNvPr id="56" name="Ellipse 63"/>
            <p:cNvSpPr/>
            <p:nvPr/>
          </p:nvSpPr>
          <p:spPr>
            <a:xfrm>
              <a:off x="3995738" y="3335338"/>
              <a:ext cx="711200" cy="639762"/>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57" name="Billede 56"/>
            <p:cNvPicPr>
              <a:picLocks noChangeAspect="1" noChangeArrowheads="1"/>
            </p:cNvPicPr>
            <p:nvPr/>
          </p:nvPicPr>
          <p:blipFill>
            <a:blip r:embed="rId5" cstate="print"/>
            <a:srcRect/>
            <a:stretch>
              <a:fillRect/>
            </a:stretch>
          </p:blipFill>
          <p:spPr bwMode="auto">
            <a:xfrm>
              <a:off x="4173538" y="3451225"/>
              <a:ext cx="365125" cy="342900"/>
            </a:xfrm>
            <a:prstGeom prst="rect">
              <a:avLst/>
            </a:prstGeom>
            <a:noFill/>
            <a:ln w="9525">
              <a:noFill/>
              <a:miter lim="800000"/>
              <a:headEnd/>
              <a:tailEnd/>
            </a:ln>
          </p:spPr>
        </p:pic>
      </p:grpSp>
      <p:cxnSp>
        <p:nvCxnSpPr>
          <p:cNvPr id="58" name="Lige forbindelse 66"/>
          <p:cNvCxnSpPr>
            <a:stCxn id="53" idx="2"/>
          </p:cNvCxnSpPr>
          <p:nvPr/>
        </p:nvCxnSpPr>
        <p:spPr>
          <a:xfrm flipH="1" flipV="1">
            <a:off x="5003800" y="2038152"/>
            <a:ext cx="2089840" cy="9285"/>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59" name="Lige forbindelse 69"/>
          <p:cNvCxnSpPr>
            <a:stCxn id="56" idx="1"/>
            <a:endCxn id="45" idx="2"/>
          </p:cNvCxnSpPr>
          <p:nvPr/>
        </p:nvCxnSpPr>
        <p:spPr>
          <a:xfrm flipH="1" flipV="1">
            <a:off x="4453732" y="3025775"/>
            <a:ext cx="727246" cy="114527"/>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60" name="Lige forbindelse 72"/>
          <p:cNvCxnSpPr>
            <a:stCxn id="50" idx="0"/>
            <a:endCxn id="45" idx="2"/>
          </p:cNvCxnSpPr>
          <p:nvPr/>
        </p:nvCxnSpPr>
        <p:spPr>
          <a:xfrm flipV="1">
            <a:off x="4427538" y="3025775"/>
            <a:ext cx="26194" cy="350003"/>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61" name="Tekstboks 100"/>
          <p:cNvSpPr txBox="1">
            <a:spLocks noChangeArrowheads="1"/>
          </p:cNvSpPr>
          <p:nvPr/>
        </p:nvSpPr>
        <p:spPr bwMode="auto">
          <a:xfrm>
            <a:off x="7271440" y="2395496"/>
            <a:ext cx="1733550" cy="246221"/>
          </a:xfrm>
          <a:prstGeom prst="rect">
            <a:avLst/>
          </a:prstGeom>
          <a:noFill/>
          <a:ln w="9525">
            <a:noFill/>
            <a:miter lim="800000"/>
            <a:headEnd/>
            <a:tailEnd/>
          </a:ln>
        </p:spPr>
        <p:txBody>
          <a:bodyPr>
            <a:spAutoFit/>
          </a:bodyPr>
          <a:lstStyle/>
          <a:p>
            <a:r>
              <a:rPr lang="en-GB" sz="1000" smtClean="0"/>
              <a:t>VTS</a:t>
            </a:r>
            <a:endParaRPr lang="en-GB" sz="1000"/>
          </a:p>
        </p:txBody>
      </p:sp>
      <p:sp>
        <p:nvSpPr>
          <p:cNvPr id="62" name="Tekstboks 100"/>
          <p:cNvSpPr txBox="1">
            <a:spLocks noChangeArrowheads="1"/>
          </p:cNvSpPr>
          <p:nvPr/>
        </p:nvSpPr>
        <p:spPr bwMode="auto">
          <a:xfrm>
            <a:off x="6226865" y="3119396"/>
            <a:ext cx="1733550" cy="400050"/>
          </a:xfrm>
          <a:prstGeom prst="rect">
            <a:avLst/>
          </a:prstGeom>
          <a:noFill/>
          <a:ln w="9525">
            <a:noFill/>
            <a:miter lim="800000"/>
            <a:headEnd/>
            <a:tailEnd/>
          </a:ln>
        </p:spPr>
        <p:txBody>
          <a:bodyPr>
            <a:spAutoFit/>
          </a:bodyPr>
          <a:lstStyle/>
          <a:p>
            <a:r>
              <a:rPr lang="en-GB" sz="1000" smtClean="0"/>
              <a:t>VTS</a:t>
            </a:r>
          </a:p>
          <a:p>
            <a:endParaRPr lang="en-GB" sz="1000"/>
          </a:p>
        </p:txBody>
      </p:sp>
      <p:sp>
        <p:nvSpPr>
          <p:cNvPr id="63" name="Tekstboks 100"/>
          <p:cNvSpPr txBox="1">
            <a:spLocks noChangeArrowheads="1"/>
          </p:cNvSpPr>
          <p:nvPr/>
        </p:nvSpPr>
        <p:spPr bwMode="auto">
          <a:xfrm>
            <a:off x="5141432" y="3665185"/>
            <a:ext cx="1733550" cy="400110"/>
          </a:xfrm>
          <a:prstGeom prst="rect">
            <a:avLst/>
          </a:prstGeom>
          <a:noFill/>
          <a:ln w="9525">
            <a:noFill/>
            <a:miter lim="800000"/>
            <a:headEnd/>
            <a:tailEnd/>
          </a:ln>
        </p:spPr>
        <p:txBody>
          <a:bodyPr>
            <a:spAutoFit/>
          </a:bodyPr>
          <a:lstStyle/>
          <a:p>
            <a:r>
              <a:rPr lang="en-GB" sz="1000" smtClean="0"/>
              <a:t>PORT</a:t>
            </a:r>
          </a:p>
          <a:p>
            <a:endParaRPr lang="en-GB" sz="1000"/>
          </a:p>
        </p:txBody>
      </p:sp>
      <p:sp>
        <p:nvSpPr>
          <p:cNvPr id="64" name="Ellipse 52"/>
          <p:cNvSpPr/>
          <p:nvPr/>
        </p:nvSpPr>
        <p:spPr>
          <a:xfrm>
            <a:off x="7678738" y="3303744"/>
            <a:ext cx="1368424" cy="1433147"/>
          </a:xfrm>
          <a:prstGeom prst="ellipse">
            <a:avLst/>
          </a:prstGeom>
          <a:solidFill>
            <a:schemeClr val="bg1">
              <a:lumMod val="75000"/>
              <a:alpha val="23922"/>
            </a:schemeClr>
          </a:solidFill>
          <a:ln cmpd="dbl">
            <a:solidFill>
              <a:schemeClr val="bg1">
                <a:lumMod val="65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en-GB" sz="1200" smtClean="0">
                <a:solidFill>
                  <a:schemeClr val="tx1"/>
                </a:solidFill>
              </a:rPr>
              <a:t>SafeSeaNet,</a:t>
            </a:r>
          </a:p>
          <a:p>
            <a:pPr algn="ctr">
              <a:defRPr/>
            </a:pPr>
            <a:r>
              <a:rPr lang="en-GB" sz="1200" smtClean="0">
                <a:solidFill>
                  <a:schemeClr val="tx1"/>
                </a:solidFill>
              </a:rPr>
              <a:t>eNOA/D, etc.</a:t>
            </a:r>
            <a:endParaRPr lang="en-GB" sz="1200">
              <a:solidFill>
                <a:schemeClr val="tx1"/>
              </a:solidFill>
            </a:endParaRPr>
          </a:p>
        </p:txBody>
      </p:sp>
      <p:cxnSp>
        <p:nvCxnSpPr>
          <p:cNvPr id="65" name="Lige forbindelse 53"/>
          <p:cNvCxnSpPr>
            <a:stCxn id="64" idx="0"/>
            <a:endCxn id="53" idx="5"/>
          </p:cNvCxnSpPr>
          <p:nvPr/>
        </p:nvCxnSpPr>
        <p:spPr>
          <a:xfrm flipH="1" flipV="1">
            <a:off x="7700687" y="2273627"/>
            <a:ext cx="662263" cy="1030117"/>
          </a:xfrm>
          <a:prstGeom prst="line">
            <a:avLst/>
          </a:prstGeom>
          <a:ln w="25400">
            <a:solidFill>
              <a:srgbClr val="FFC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cxnSp>
        <p:nvCxnSpPr>
          <p:cNvPr id="66" name="Lige forbindelse 57"/>
          <p:cNvCxnSpPr>
            <a:stCxn id="64" idx="1"/>
            <a:endCxn id="47" idx="6"/>
          </p:cNvCxnSpPr>
          <p:nvPr/>
        </p:nvCxnSpPr>
        <p:spPr>
          <a:xfrm flipH="1" flipV="1">
            <a:off x="6750050" y="2799515"/>
            <a:ext cx="1129089" cy="714108"/>
          </a:xfrm>
          <a:prstGeom prst="line">
            <a:avLst/>
          </a:prstGeom>
          <a:ln w="25400">
            <a:solidFill>
              <a:srgbClr val="FFC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cxnSp>
        <p:nvCxnSpPr>
          <p:cNvPr id="67" name="Lige forbindelse 65"/>
          <p:cNvCxnSpPr>
            <a:stCxn id="64" idx="2"/>
            <a:endCxn id="56" idx="6"/>
          </p:cNvCxnSpPr>
          <p:nvPr/>
        </p:nvCxnSpPr>
        <p:spPr>
          <a:xfrm flipH="1" flipV="1">
            <a:off x="5788025" y="3366492"/>
            <a:ext cx="1890713" cy="653826"/>
          </a:xfrm>
          <a:prstGeom prst="line">
            <a:avLst/>
          </a:prstGeom>
          <a:ln w="25400">
            <a:solidFill>
              <a:srgbClr val="FFC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cxnSp>
        <p:nvCxnSpPr>
          <p:cNvPr id="68" name="Lige forbindelse 71"/>
          <p:cNvCxnSpPr/>
          <p:nvPr/>
        </p:nvCxnSpPr>
        <p:spPr>
          <a:xfrm flipH="1">
            <a:off x="2699941" y="2056146"/>
            <a:ext cx="4393699" cy="47249"/>
          </a:xfrm>
          <a:prstGeom prst="line">
            <a:avLst/>
          </a:prstGeom>
          <a:ln w="25400">
            <a:solidFill>
              <a:srgbClr val="FF0000"/>
            </a:solidFill>
            <a:prstDash val="lgDashDot"/>
            <a:headEnd type="stealth" w="lg" len="lg"/>
            <a:tailEnd type="stealth" w="lg" len="lg"/>
          </a:ln>
        </p:spPr>
        <p:style>
          <a:lnRef idx="1">
            <a:schemeClr val="accent4"/>
          </a:lnRef>
          <a:fillRef idx="0">
            <a:schemeClr val="accent4"/>
          </a:fillRef>
          <a:effectRef idx="0">
            <a:schemeClr val="accent4"/>
          </a:effectRef>
          <a:fontRef idx="minor">
            <a:schemeClr val="tx1"/>
          </a:fontRef>
        </p:style>
      </p:cxnSp>
      <p:sp>
        <p:nvSpPr>
          <p:cNvPr id="69" name="Tekstboks 100"/>
          <p:cNvSpPr txBox="1">
            <a:spLocks noChangeArrowheads="1"/>
          </p:cNvSpPr>
          <p:nvPr/>
        </p:nvSpPr>
        <p:spPr bwMode="auto">
          <a:xfrm>
            <a:off x="5715000" y="1647327"/>
            <a:ext cx="1733550" cy="400110"/>
          </a:xfrm>
          <a:prstGeom prst="rect">
            <a:avLst/>
          </a:prstGeom>
          <a:noFill/>
          <a:ln w="9525">
            <a:noFill/>
            <a:miter lim="800000"/>
            <a:headEnd/>
            <a:tailEnd/>
          </a:ln>
        </p:spPr>
        <p:txBody>
          <a:bodyPr>
            <a:spAutoFit/>
          </a:bodyPr>
          <a:lstStyle/>
          <a:p>
            <a:r>
              <a:rPr lang="en-GB" sz="1000" smtClean="0">
                <a:solidFill>
                  <a:srgbClr val="FF0000"/>
                </a:solidFill>
              </a:rPr>
              <a:t>VTS REPORTING </a:t>
            </a:r>
          </a:p>
          <a:p>
            <a:r>
              <a:rPr lang="en-GB" sz="1000" smtClean="0">
                <a:solidFill>
                  <a:srgbClr val="FF0000"/>
                </a:solidFill>
              </a:rPr>
              <a:t>IMO FAL FORMS</a:t>
            </a:r>
            <a:endParaRPr lang="en-GB" sz="1000">
              <a:solidFill>
                <a:srgbClr val="FF0000"/>
              </a:solidFill>
            </a:endParaRPr>
          </a:p>
        </p:txBody>
      </p:sp>
      <p:cxnSp>
        <p:nvCxnSpPr>
          <p:cNvPr id="70" name="Lige forbindelse 78"/>
          <p:cNvCxnSpPr>
            <a:endCxn id="50" idx="0"/>
          </p:cNvCxnSpPr>
          <p:nvPr/>
        </p:nvCxnSpPr>
        <p:spPr>
          <a:xfrm rot="10800000" flipV="1">
            <a:off x="4427539" y="2805324"/>
            <a:ext cx="1611315" cy="570453"/>
          </a:xfrm>
          <a:prstGeom prst="curvedConnector2">
            <a:avLst/>
          </a:prstGeom>
          <a:ln w="25400">
            <a:solidFill>
              <a:srgbClr val="C00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sp>
        <p:nvSpPr>
          <p:cNvPr id="71" name="Tekstboks 100"/>
          <p:cNvSpPr txBox="1">
            <a:spLocks noChangeArrowheads="1"/>
          </p:cNvSpPr>
          <p:nvPr/>
        </p:nvSpPr>
        <p:spPr bwMode="auto">
          <a:xfrm>
            <a:off x="4512917" y="2553410"/>
            <a:ext cx="1733550" cy="400110"/>
          </a:xfrm>
          <a:prstGeom prst="rect">
            <a:avLst/>
          </a:prstGeom>
          <a:noFill/>
          <a:ln w="9525">
            <a:noFill/>
            <a:miter lim="800000"/>
            <a:headEnd/>
            <a:tailEnd/>
          </a:ln>
        </p:spPr>
        <p:txBody>
          <a:bodyPr>
            <a:spAutoFit/>
          </a:bodyPr>
          <a:lstStyle/>
          <a:p>
            <a:r>
              <a:rPr lang="en-GB" sz="1000" smtClean="0">
                <a:solidFill>
                  <a:srgbClr val="C00000"/>
                </a:solidFill>
              </a:rPr>
              <a:t>INTER VTS REPORTING </a:t>
            </a:r>
          </a:p>
          <a:p>
            <a:r>
              <a:rPr lang="en-GB" sz="1000" smtClean="0">
                <a:solidFill>
                  <a:srgbClr val="C00000"/>
                </a:solidFill>
              </a:rPr>
              <a:t>(IVEF)</a:t>
            </a:r>
            <a:endParaRPr lang="en-GB" sz="1000">
              <a:solidFill>
                <a:srgbClr val="C00000"/>
              </a:solidFill>
            </a:endParaRPr>
          </a:p>
        </p:txBody>
      </p:sp>
    </p:spTree>
    <p:extLst>
      <p:ext uri="{BB962C8B-B14F-4D97-AF65-F5344CB8AC3E}">
        <p14:creationId xmlns:p14="http://schemas.microsoft.com/office/powerpoint/2010/main" val="1404379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Kombinationstegning 60"/>
          <p:cNvSpPr/>
          <p:nvPr/>
        </p:nvSpPr>
        <p:spPr bwMode="auto">
          <a:xfrm>
            <a:off x="1206230" y="2898843"/>
            <a:ext cx="4085617" cy="3073940"/>
          </a:xfrm>
          <a:custGeom>
            <a:avLst/>
            <a:gdLst>
              <a:gd name="connsiteX0" fmla="*/ 3385225 w 4085617"/>
              <a:gd name="connsiteY0" fmla="*/ 3073940 h 3073940"/>
              <a:gd name="connsiteX1" fmla="*/ 875489 w 4085617"/>
              <a:gd name="connsiteY1" fmla="*/ 2120629 h 3073940"/>
              <a:gd name="connsiteX2" fmla="*/ 0 w 4085617"/>
              <a:gd name="connsiteY2" fmla="*/ 982493 h 3073940"/>
              <a:gd name="connsiteX3" fmla="*/ 1138136 w 4085617"/>
              <a:gd name="connsiteY3" fmla="*/ 145914 h 3073940"/>
              <a:gd name="connsiteX4" fmla="*/ 3073940 w 4085617"/>
              <a:gd name="connsiteY4" fmla="*/ 0 h 3073940"/>
              <a:gd name="connsiteX5" fmla="*/ 4085617 w 4085617"/>
              <a:gd name="connsiteY5" fmla="*/ 1663429 h 3073940"/>
              <a:gd name="connsiteX6" fmla="*/ 3385225 w 4085617"/>
              <a:gd name="connsiteY6" fmla="*/ 3073940 h 307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5617" h="3073940">
                <a:moveTo>
                  <a:pt x="3385225" y="3073940"/>
                </a:moveTo>
                <a:lnTo>
                  <a:pt x="875489" y="2120629"/>
                </a:lnTo>
                <a:lnTo>
                  <a:pt x="0" y="982493"/>
                </a:lnTo>
                <a:lnTo>
                  <a:pt x="1138136" y="145914"/>
                </a:lnTo>
                <a:lnTo>
                  <a:pt x="3073940" y="0"/>
                </a:lnTo>
                <a:lnTo>
                  <a:pt x="4085617" y="1663429"/>
                </a:lnTo>
                <a:lnTo>
                  <a:pt x="3385225" y="3073940"/>
                </a:lnTo>
                <a:close/>
              </a:path>
            </a:pathLst>
          </a:cu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el 1"/>
          <p:cNvSpPr>
            <a:spLocks noGrp="1"/>
          </p:cNvSpPr>
          <p:nvPr>
            <p:ph type="title"/>
          </p:nvPr>
        </p:nvSpPr>
        <p:spPr>
          <a:xfrm>
            <a:off x="460133" y="1371600"/>
            <a:ext cx="8438846" cy="381000"/>
          </a:xfrm>
        </p:spPr>
        <p:txBody>
          <a:bodyPr/>
          <a:lstStyle/>
          <a:p>
            <a:r>
              <a:rPr lang="en-GB" dirty="0" smtClean="0"/>
              <a:t>Use case: MSI promulgation - Current solution</a:t>
            </a:r>
          </a:p>
        </p:txBody>
      </p:sp>
      <p:sp>
        <p:nvSpPr>
          <p:cNvPr id="5" name="Ellipse 4"/>
          <p:cNvSpPr/>
          <p:nvPr/>
        </p:nvSpPr>
        <p:spPr>
          <a:xfrm>
            <a:off x="1331912" y="3764915"/>
            <a:ext cx="3024187" cy="2894965"/>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24075" y="3363277"/>
            <a:ext cx="431800" cy="112713"/>
          </a:xfrm>
          <a:prstGeom prst="rect">
            <a:avLst/>
          </a:prstGeom>
          <a:noFill/>
          <a:ln w="9525">
            <a:noFill/>
            <a:miter lim="800000"/>
            <a:headEnd/>
            <a:tailEnd/>
          </a:ln>
        </p:spPr>
      </p:pic>
      <p:pic>
        <p:nvPicPr>
          <p:cNvPr id="10"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6289143" y="5314475"/>
            <a:ext cx="338138" cy="338137"/>
          </a:xfrm>
          <a:prstGeom prst="rect">
            <a:avLst/>
          </a:prstGeom>
          <a:noFill/>
          <a:ln w="9525">
            <a:noFill/>
            <a:miter lim="800000"/>
            <a:headEnd/>
            <a:tailEnd/>
          </a:ln>
        </p:spPr>
      </p:pic>
      <p:pic>
        <p:nvPicPr>
          <p:cNvPr id="1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276600" y="3074353"/>
            <a:ext cx="431800" cy="114300"/>
          </a:xfrm>
          <a:prstGeom prst="rect">
            <a:avLst/>
          </a:prstGeom>
          <a:noFill/>
          <a:ln w="9525">
            <a:noFill/>
            <a:miter lim="800000"/>
            <a:headEnd/>
            <a:tailEnd/>
          </a:ln>
        </p:spPr>
      </p:pic>
      <p:pic>
        <p:nvPicPr>
          <p:cNvPr id="1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2275" y="4155440"/>
            <a:ext cx="431800" cy="112713"/>
          </a:xfrm>
          <a:prstGeom prst="rect">
            <a:avLst/>
          </a:prstGeom>
          <a:noFill/>
          <a:ln w="9525">
            <a:noFill/>
            <a:miter lim="800000"/>
            <a:headEnd/>
            <a:tailEnd/>
          </a:ln>
        </p:spPr>
      </p:pic>
      <p:pic>
        <p:nvPicPr>
          <p:cNvPr id="1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627313" y="4442778"/>
            <a:ext cx="431800" cy="112712"/>
          </a:xfrm>
          <a:prstGeom prst="rect">
            <a:avLst/>
          </a:prstGeom>
          <a:noFill/>
          <a:ln w="9525">
            <a:noFill/>
            <a:miter lim="800000"/>
            <a:headEnd/>
            <a:tailEnd/>
          </a:ln>
        </p:spPr>
      </p:pic>
      <p:pic>
        <p:nvPicPr>
          <p:cNvPr id="1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067175" y="3650615"/>
            <a:ext cx="433388" cy="114300"/>
          </a:xfrm>
          <a:prstGeom prst="rect">
            <a:avLst/>
          </a:prstGeom>
          <a:noFill/>
          <a:ln w="9525">
            <a:noFill/>
            <a:miter lim="800000"/>
            <a:headEnd/>
            <a:tailEnd/>
          </a:ln>
        </p:spPr>
      </p:pic>
      <p:pic>
        <p:nvPicPr>
          <p:cNvPr id="1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500563" y="4587240"/>
            <a:ext cx="431800" cy="112713"/>
          </a:xfrm>
          <a:prstGeom prst="rect">
            <a:avLst/>
          </a:prstGeom>
          <a:noFill/>
          <a:ln w="9525">
            <a:noFill/>
            <a:miter lim="800000"/>
            <a:headEnd/>
            <a:tailEnd/>
          </a:ln>
        </p:spPr>
      </p:pic>
      <p:pic>
        <p:nvPicPr>
          <p:cNvPr id="1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219700" y="3363278"/>
            <a:ext cx="431800" cy="112712"/>
          </a:xfrm>
          <a:prstGeom prst="rect">
            <a:avLst/>
          </a:prstGeom>
          <a:noFill/>
          <a:ln w="9525">
            <a:noFill/>
            <a:miter lim="800000"/>
            <a:headEnd/>
            <a:tailEnd/>
          </a:ln>
        </p:spPr>
      </p:pic>
      <p:pic>
        <p:nvPicPr>
          <p:cNvPr id="1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356100" y="5163503"/>
            <a:ext cx="431800" cy="112712"/>
          </a:xfrm>
          <a:prstGeom prst="rect">
            <a:avLst/>
          </a:prstGeom>
          <a:noFill/>
          <a:ln w="9525">
            <a:noFill/>
            <a:miter lim="800000"/>
            <a:headEnd/>
            <a:tailEnd/>
          </a:ln>
        </p:spPr>
      </p:pic>
      <p:pic>
        <p:nvPicPr>
          <p:cNvPr id="1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843213" y="4010978"/>
            <a:ext cx="433387" cy="112712"/>
          </a:xfrm>
          <a:prstGeom prst="rect">
            <a:avLst/>
          </a:prstGeom>
          <a:noFill/>
          <a:ln w="9525">
            <a:noFill/>
            <a:miter lim="800000"/>
            <a:headEnd/>
            <a:tailEnd/>
          </a:ln>
        </p:spPr>
      </p:pic>
      <p:pic>
        <p:nvPicPr>
          <p:cNvPr id="1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508625" y="4010978"/>
            <a:ext cx="431800" cy="112712"/>
          </a:xfrm>
          <a:prstGeom prst="rect">
            <a:avLst/>
          </a:prstGeom>
          <a:noFill/>
          <a:ln w="9525">
            <a:noFill/>
            <a:miter lim="800000"/>
            <a:headEnd/>
            <a:tailEnd/>
          </a:ln>
        </p:spPr>
      </p:pic>
      <p:pic>
        <p:nvPicPr>
          <p:cNvPr id="2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331913" y="4731703"/>
            <a:ext cx="431800" cy="112712"/>
          </a:xfrm>
          <a:prstGeom prst="rect">
            <a:avLst/>
          </a:prstGeom>
          <a:noFill/>
          <a:ln w="9525">
            <a:noFill/>
            <a:miter lim="800000"/>
            <a:headEnd/>
            <a:tailEnd/>
          </a:ln>
        </p:spPr>
      </p:pic>
      <p:pic>
        <p:nvPicPr>
          <p:cNvPr id="2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95513" y="4947603"/>
            <a:ext cx="431800" cy="112712"/>
          </a:xfrm>
          <a:prstGeom prst="rect">
            <a:avLst/>
          </a:prstGeom>
          <a:noFill/>
          <a:ln w="9525">
            <a:noFill/>
            <a:miter lim="800000"/>
            <a:headEnd/>
            <a:tailEnd/>
          </a:ln>
        </p:spPr>
      </p:pic>
      <p:pic>
        <p:nvPicPr>
          <p:cNvPr id="2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916238" y="5019040"/>
            <a:ext cx="431800" cy="112713"/>
          </a:xfrm>
          <a:prstGeom prst="rect">
            <a:avLst/>
          </a:prstGeom>
          <a:noFill/>
          <a:ln w="9525">
            <a:noFill/>
            <a:miter lim="800000"/>
            <a:headEnd/>
            <a:tailEnd/>
          </a:ln>
        </p:spPr>
      </p:pic>
      <p:pic>
        <p:nvPicPr>
          <p:cNvPr id="2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563938" y="4874578"/>
            <a:ext cx="431800" cy="114300"/>
          </a:xfrm>
          <a:prstGeom prst="rect">
            <a:avLst/>
          </a:prstGeom>
          <a:noFill/>
          <a:ln w="9525">
            <a:noFill/>
            <a:miter lim="800000"/>
            <a:headEnd/>
            <a:tailEnd/>
          </a:ln>
        </p:spPr>
      </p:pic>
      <p:sp>
        <p:nvSpPr>
          <p:cNvPr id="28" name="Tekstboks 87"/>
          <p:cNvSpPr txBox="1">
            <a:spLocks noChangeArrowheads="1"/>
          </p:cNvSpPr>
          <p:nvPr/>
        </p:nvSpPr>
        <p:spPr bwMode="auto">
          <a:xfrm>
            <a:off x="6241944" y="5742801"/>
            <a:ext cx="1317096" cy="338554"/>
          </a:xfrm>
          <a:prstGeom prst="rect">
            <a:avLst/>
          </a:prstGeom>
          <a:noFill/>
          <a:ln w="9525">
            <a:noFill/>
            <a:miter lim="800000"/>
            <a:headEnd/>
            <a:tailEnd/>
          </a:ln>
        </p:spPr>
        <p:txBody>
          <a:bodyPr wrap="square">
            <a:spAutoFit/>
          </a:bodyPr>
          <a:lstStyle/>
          <a:p>
            <a:r>
              <a:rPr lang="en-GB" sz="1600" b="1" smtClean="0"/>
              <a:t>Broadcast</a:t>
            </a:r>
            <a:endParaRPr lang="en-GB" sz="1600" b="1"/>
          </a:p>
        </p:txBody>
      </p:sp>
      <p:pic>
        <p:nvPicPr>
          <p:cNvPr id="29" name="Billede 28"/>
          <p:cNvPicPr>
            <a:picLocks noChangeAspect="1" noChangeArrowheads="1"/>
          </p:cNvPicPr>
          <p:nvPr/>
        </p:nvPicPr>
        <p:blipFill>
          <a:blip r:embed="rId5" cstate="print"/>
          <a:srcRect/>
          <a:stretch>
            <a:fillRect/>
          </a:stretch>
        </p:blipFill>
        <p:spPr bwMode="auto">
          <a:xfrm>
            <a:off x="6627281" y="5311300"/>
            <a:ext cx="366712" cy="341312"/>
          </a:xfrm>
          <a:prstGeom prst="rect">
            <a:avLst/>
          </a:prstGeom>
          <a:noFill/>
          <a:ln w="9525">
            <a:noFill/>
            <a:miter lim="800000"/>
            <a:headEnd/>
            <a:tailEnd/>
          </a:ln>
        </p:spPr>
      </p:pic>
      <p:sp>
        <p:nvSpPr>
          <p:cNvPr id="30" name="Tekstboks 100"/>
          <p:cNvSpPr txBox="1">
            <a:spLocks noChangeArrowheads="1"/>
          </p:cNvSpPr>
          <p:nvPr/>
        </p:nvSpPr>
        <p:spPr bwMode="auto">
          <a:xfrm>
            <a:off x="6892512" y="5375613"/>
            <a:ext cx="2140709" cy="276999"/>
          </a:xfrm>
          <a:prstGeom prst="rect">
            <a:avLst/>
          </a:prstGeom>
          <a:noFill/>
          <a:ln w="9525">
            <a:noFill/>
            <a:miter lim="800000"/>
            <a:headEnd/>
            <a:tailEnd/>
          </a:ln>
        </p:spPr>
        <p:txBody>
          <a:bodyPr wrap="square">
            <a:spAutoFit/>
          </a:bodyPr>
          <a:lstStyle/>
          <a:p>
            <a:r>
              <a:rPr lang="en-GB" sz="1200" smtClean="0"/>
              <a:t>MSI provider</a:t>
            </a:r>
            <a:endParaRPr lang="en-GB" sz="1200"/>
          </a:p>
        </p:txBody>
      </p:sp>
      <p:pic>
        <p:nvPicPr>
          <p:cNvPr id="1026" name="Picture 2"/>
          <p:cNvPicPr>
            <a:picLocks noChangeAspect="1" noChangeArrowheads="1"/>
          </p:cNvPicPr>
          <p:nvPr/>
        </p:nvPicPr>
        <p:blipFill>
          <a:blip r:embed="rId6" cstate="print"/>
          <a:srcRect/>
          <a:stretch>
            <a:fillRect/>
          </a:stretch>
        </p:blipFill>
        <p:spPr bwMode="auto">
          <a:xfrm>
            <a:off x="2398879" y="5276215"/>
            <a:ext cx="660234" cy="1325245"/>
          </a:xfrm>
          <a:prstGeom prst="rect">
            <a:avLst/>
          </a:prstGeom>
          <a:noFill/>
          <a:ln w="9525">
            <a:noFill/>
            <a:miter lim="800000"/>
            <a:headEnd/>
            <a:tailEnd/>
          </a:ln>
          <a:effectLst/>
        </p:spPr>
      </p:pic>
      <p:sp>
        <p:nvSpPr>
          <p:cNvPr id="36" name="Tekstboks 87"/>
          <p:cNvSpPr txBox="1">
            <a:spLocks noChangeArrowheads="1"/>
          </p:cNvSpPr>
          <p:nvPr/>
        </p:nvSpPr>
        <p:spPr bwMode="auto">
          <a:xfrm>
            <a:off x="1634966" y="5604301"/>
            <a:ext cx="978217" cy="276999"/>
          </a:xfrm>
          <a:prstGeom prst="rect">
            <a:avLst/>
          </a:prstGeom>
          <a:noFill/>
          <a:ln w="9525">
            <a:noFill/>
            <a:miter lim="800000"/>
            <a:headEnd/>
            <a:tailEnd/>
          </a:ln>
        </p:spPr>
        <p:txBody>
          <a:bodyPr wrap="square">
            <a:spAutoFit/>
          </a:bodyPr>
          <a:lstStyle/>
          <a:p>
            <a:r>
              <a:rPr lang="en-GB" sz="1200" smtClean="0"/>
              <a:t>NAVTEX</a:t>
            </a:r>
            <a:endParaRPr lang="en-GB" sz="1200"/>
          </a:p>
        </p:txBody>
      </p:sp>
      <p:sp>
        <p:nvSpPr>
          <p:cNvPr id="43" name="Oval 4"/>
          <p:cNvSpPr>
            <a:spLocks noChangeArrowheads="1"/>
          </p:cNvSpPr>
          <p:nvPr/>
        </p:nvSpPr>
        <p:spPr bwMode="auto">
          <a:xfrm rot="3689638">
            <a:off x="2620342" y="2277633"/>
            <a:ext cx="3574870" cy="3979231"/>
          </a:xfrm>
          <a:prstGeom prst="ellipse">
            <a:avLst/>
          </a:prstGeom>
          <a:solidFill>
            <a:srgbClr val="FF0000">
              <a:alpha val="39999"/>
            </a:srgbClr>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4" name="AutoShape 5"/>
          <p:cNvSpPr>
            <a:spLocks noChangeArrowheads="1"/>
          </p:cNvSpPr>
          <p:nvPr/>
        </p:nvSpPr>
        <p:spPr bwMode="auto">
          <a:xfrm rot="5852964">
            <a:off x="7012183" y="2669735"/>
            <a:ext cx="88307" cy="114072"/>
          </a:xfrm>
          <a:prstGeom prst="cube">
            <a:avLst>
              <a:gd name="adj" fmla="val 25000"/>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5" name="Line 6"/>
          <p:cNvSpPr>
            <a:spLocks noChangeShapeType="1"/>
          </p:cNvSpPr>
          <p:nvPr/>
        </p:nvSpPr>
        <p:spPr bwMode="auto">
          <a:xfrm rot="5852964" flipV="1">
            <a:off x="7113664" y="2772264"/>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6" name="Line 7"/>
          <p:cNvSpPr>
            <a:spLocks noChangeShapeType="1"/>
          </p:cNvSpPr>
          <p:nvPr/>
        </p:nvSpPr>
        <p:spPr bwMode="auto">
          <a:xfrm rot="5852964" flipV="1">
            <a:off x="6910702" y="2567207"/>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 name="Line 8"/>
          <p:cNvSpPr>
            <a:spLocks noChangeShapeType="1"/>
          </p:cNvSpPr>
          <p:nvPr/>
        </p:nvSpPr>
        <p:spPr bwMode="auto">
          <a:xfrm rot="5852964">
            <a:off x="5944654" y="1520206"/>
            <a:ext cx="48650" cy="2084913"/>
          </a:xfrm>
          <a:prstGeom prst="line">
            <a:avLst/>
          </a:prstGeom>
          <a:noFill/>
          <a:ln w="9525">
            <a:solidFill>
              <a:srgbClr val="FF0000"/>
            </a:solidFill>
            <a:prstDash val="sysDash"/>
            <a:round/>
            <a:headEnd/>
            <a:tailEnd/>
          </a:ln>
        </p:spPr>
        <p:txBody>
          <a:bodyPr vert="horz" wrap="square" lIns="91440" tIns="45720" rIns="91440" bIns="45720" numCol="1" anchor="t" anchorCtr="0" compatLnSpc="1">
            <a:prstTxWarp prst="textNoShape">
              <a:avLst/>
            </a:prstTxWarp>
          </a:bodyPr>
          <a:lstStyle/>
          <a:p>
            <a:endParaRPr lang="en-GB"/>
          </a:p>
        </p:txBody>
      </p:sp>
      <p:sp>
        <p:nvSpPr>
          <p:cNvPr id="48" name="Line 9"/>
          <p:cNvSpPr>
            <a:spLocks noChangeShapeType="1"/>
          </p:cNvSpPr>
          <p:nvPr/>
        </p:nvSpPr>
        <p:spPr bwMode="auto">
          <a:xfrm rot="5852964">
            <a:off x="5205708" y="3615713"/>
            <a:ext cx="2629803" cy="821989"/>
          </a:xfrm>
          <a:prstGeom prst="line">
            <a:avLst/>
          </a:prstGeom>
          <a:noFill/>
          <a:ln w="9525">
            <a:solidFill>
              <a:srgbClr val="FF0000"/>
            </a:solidFill>
            <a:prstDash val="sysDash"/>
            <a:round/>
            <a:headEnd/>
            <a:tailEnd/>
          </a:ln>
        </p:spPr>
        <p:txBody>
          <a:bodyPr vert="horz" wrap="square" lIns="91440" tIns="45720" rIns="91440" bIns="45720" numCol="1" anchor="t" anchorCtr="0" compatLnSpc="1">
            <a:prstTxWarp prst="textNoShape">
              <a:avLst/>
            </a:prstTxWarp>
          </a:bodyPr>
          <a:lstStyle/>
          <a:p>
            <a:endParaRPr lang="en-GB"/>
          </a:p>
        </p:txBody>
      </p:sp>
      <p:sp>
        <p:nvSpPr>
          <p:cNvPr id="50" name="Tekstboks 100"/>
          <p:cNvSpPr txBox="1">
            <a:spLocks noChangeArrowheads="1"/>
          </p:cNvSpPr>
          <p:nvPr/>
        </p:nvSpPr>
        <p:spPr bwMode="auto">
          <a:xfrm>
            <a:off x="7100795" y="2501036"/>
            <a:ext cx="2140709" cy="276999"/>
          </a:xfrm>
          <a:prstGeom prst="rect">
            <a:avLst/>
          </a:prstGeom>
          <a:noFill/>
          <a:ln w="9525">
            <a:noFill/>
            <a:miter lim="800000"/>
            <a:headEnd/>
            <a:tailEnd/>
          </a:ln>
        </p:spPr>
        <p:txBody>
          <a:bodyPr wrap="square">
            <a:spAutoFit/>
          </a:bodyPr>
          <a:lstStyle/>
          <a:p>
            <a:r>
              <a:rPr lang="en-GB" sz="1200" smtClean="0"/>
              <a:t>SAFETYNET (INMARSAT)</a:t>
            </a:r>
            <a:endParaRPr lang="en-GB" sz="1200"/>
          </a:p>
        </p:txBody>
      </p:sp>
      <p:sp>
        <p:nvSpPr>
          <p:cNvPr id="51" name="Tekstboks 87"/>
          <p:cNvSpPr txBox="1">
            <a:spLocks noChangeArrowheads="1"/>
          </p:cNvSpPr>
          <p:nvPr/>
        </p:nvSpPr>
        <p:spPr bwMode="auto">
          <a:xfrm>
            <a:off x="2195513" y="3086279"/>
            <a:ext cx="978217" cy="276999"/>
          </a:xfrm>
          <a:prstGeom prst="rect">
            <a:avLst/>
          </a:prstGeom>
          <a:noFill/>
          <a:ln w="9525">
            <a:noFill/>
            <a:miter lim="800000"/>
            <a:headEnd/>
            <a:tailEnd/>
          </a:ln>
        </p:spPr>
        <p:txBody>
          <a:bodyPr wrap="square">
            <a:spAutoFit/>
          </a:bodyPr>
          <a:lstStyle/>
          <a:p>
            <a:r>
              <a:rPr lang="en-GB" sz="1200" smtClean="0"/>
              <a:t>???</a:t>
            </a:r>
            <a:endParaRPr lang="en-GB" sz="1200"/>
          </a:p>
        </p:txBody>
      </p:sp>
      <p:sp>
        <p:nvSpPr>
          <p:cNvPr id="52" name="Tekstboks 87"/>
          <p:cNvSpPr txBox="1">
            <a:spLocks noChangeArrowheads="1"/>
          </p:cNvSpPr>
          <p:nvPr/>
        </p:nvSpPr>
        <p:spPr bwMode="auto">
          <a:xfrm>
            <a:off x="3563938" y="4587240"/>
            <a:ext cx="978217" cy="276999"/>
          </a:xfrm>
          <a:prstGeom prst="rect">
            <a:avLst/>
          </a:prstGeom>
          <a:noFill/>
          <a:ln w="9525">
            <a:noFill/>
            <a:miter lim="800000"/>
            <a:headEnd/>
            <a:tailEnd/>
          </a:ln>
        </p:spPr>
        <p:txBody>
          <a:bodyPr wrap="square">
            <a:spAutoFit/>
          </a:bodyPr>
          <a:lstStyle/>
          <a:p>
            <a:r>
              <a:rPr lang="en-GB" sz="1200" smtClean="0"/>
              <a:t>???</a:t>
            </a:r>
            <a:endParaRPr lang="en-GB" sz="1200"/>
          </a:p>
        </p:txBody>
      </p:sp>
      <p:sp>
        <p:nvSpPr>
          <p:cNvPr id="53" name="Tekstboks 87"/>
          <p:cNvSpPr txBox="1">
            <a:spLocks noChangeArrowheads="1"/>
          </p:cNvSpPr>
          <p:nvPr/>
        </p:nvSpPr>
        <p:spPr bwMode="auto">
          <a:xfrm>
            <a:off x="3419545" y="4974364"/>
            <a:ext cx="978217" cy="461665"/>
          </a:xfrm>
          <a:prstGeom prst="rect">
            <a:avLst/>
          </a:prstGeom>
          <a:noFill/>
          <a:ln w="9525">
            <a:noFill/>
            <a:miter lim="800000"/>
            <a:headEnd/>
            <a:tailEnd/>
          </a:ln>
        </p:spPr>
        <p:txBody>
          <a:bodyPr wrap="square">
            <a:spAutoFit/>
          </a:bodyPr>
          <a:lstStyle/>
          <a:p>
            <a:r>
              <a:rPr lang="en-GB" sz="1200" smtClean="0"/>
              <a:t>Receiver manfunction</a:t>
            </a:r>
          </a:p>
        </p:txBody>
      </p:sp>
      <p:cxnSp>
        <p:nvCxnSpPr>
          <p:cNvPr id="55" name="Lige forbindelse 54"/>
          <p:cNvCxnSpPr/>
          <p:nvPr/>
        </p:nvCxnSpPr>
        <p:spPr>
          <a:xfrm flipV="1">
            <a:off x="6441543" y="2880565"/>
            <a:ext cx="653931" cy="2495048"/>
          </a:xfrm>
          <a:prstGeom prst="line">
            <a:avLst/>
          </a:prstGeom>
          <a:ln w="25400">
            <a:solidFill>
              <a:srgbClr val="FFC000"/>
            </a:solidFill>
            <a:tailEnd type="stealth" w="lg" len="lg"/>
          </a:ln>
        </p:spPr>
        <p:style>
          <a:lnRef idx="1">
            <a:schemeClr val="accent4"/>
          </a:lnRef>
          <a:fillRef idx="0">
            <a:schemeClr val="accent4"/>
          </a:fillRef>
          <a:effectRef idx="0">
            <a:schemeClr val="accent4"/>
          </a:effectRef>
          <a:fontRef idx="minor">
            <a:schemeClr val="tx1"/>
          </a:fontRef>
        </p:style>
      </p:cxnSp>
      <p:cxnSp>
        <p:nvCxnSpPr>
          <p:cNvPr id="58" name="Lige forbindelse 57"/>
          <p:cNvCxnSpPr>
            <a:stCxn id="10" idx="1"/>
          </p:cNvCxnSpPr>
          <p:nvPr/>
        </p:nvCxnSpPr>
        <p:spPr>
          <a:xfrm flipH="1">
            <a:off x="3059113" y="5483544"/>
            <a:ext cx="3230030" cy="536256"/>
          </a:xfrm>
          <a:prstGeom prst="line">
            <a:avLst/>
          </a:prstGeom>
          <a:ln w="25400">
            <a:solidFill>
              <a:srgbClr val="FFC000"/>
            </a:solidFill>
            <a:tailEnd type="stealth" w="lg" len="lg"/>
          </a:ln>
        </p:spPr>
        <p:style>
          <a:lnRef idx="1">
            <a:schemeClr val="accent4"/>
          </a:lnRef>
          <a:fillRef idx="0">
            <a:schemeClr val="accent4"/>
          </a:fillRef>
          <a:effectRef idx="0">
            <a:schemeClr val="accent4"/>
          </a:effectRef>
          <a:fontRef idx="minor">
            <a:schemeClr val="tx1"/>
          </a:fontRef>
        </p:style>
      </p:cxnSp>
      <p:sp>
        <p:nvSpPr>
          <p:cNvPr id="62" name="Tekstboks 100"/>
          <p:cNvSpPr txBox="1">
            <a:spLocks noChangeArrowheads="1"/>
          </p:cNvSpPr>
          <p:nvPr/>
        </p:nvSpPr>
        <p:spPr bwMode="auto">
          <a:xfrm>
            <a:off x="261558" y="3198991"/>
            <a:ext cx="2140709" cy="276999"/>
          </a:xfrm>
          <a:prstGeom prst="rect">
            <a:avLst/>
          </a:prstGeom>
          <a:noFill/>
          <a:ln w="9525">
            <a:noFill/>
            <a:miter lim="800000"/>
            <a:headEnd/>
            <a:tailEnd/>
          </a:ln>
        </p:spPr>
        <p:txBody>
          <a:bodyPr wrap="square">
            <a:spAutoFit/>
          </a:bodyPr>
          <a:lstStyle/>
          <a:p>
            <a:r>
              <a:rPr lang="en-GB" sz="1200" smtClean="0"/>
              <a:t>Region of relevance</a:t>
            </a:r>
          </a:p>
        </p:txBody>
      </p:sp>
    </p:spTree>
    <p:extLst>
      <p:ext uri="{BB962C8B-B14F-4D97-AF65-F5344CB8AC3E}">
        <p14:creationId xmlns:p14="http://schemas.microsoft.com/office/powerpoint/2010/main" val="10875238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Kombinationstegning 60"/>
          <p:cNvSpPr/>
          <p:nvPr/>
        </p:nvSpPr>
        <p:spPr bwMode="auto">
          <a:xfrm>
            <a:off x="1206230" y="2898843"/>
            <a:ext cx="4085617" cy="3073940"/>
          </a:xfrm>
          <a:custGeom>
            <a:avLst/>
            <a:gdLst>
              <a:gd name="connsiteX0" fmla="*/ 3385225 w 4085617"/>
              <a:gd name="connsiteY0" fmla="*/ 3073940 h 3073940"/>
              <a:gd name="connsiteX1" fmla="*/ 875489 w 4085617"/>
              <a:gd name="connsiteY1" fmla="*/ 2120629 h 3073940"/>
              <a:gd name="connsiteX2" fmla="*/ 0 w 4085617"/>
              <a:gd name="connsiteY2" fmla="*/ 982493 h 3073940"/>
              <a:gd name="connsiteX3" fmla="*/ 1138136 w 4085617"/>
              <a:gd name="connsiteY3" fmla="*/ 145914 h 3073940"/>
              <a:gd name="connsiteX4" fmla="*/ 3073940 w 4085617"/>
              <a:gd name="connsiteY4" fmla="*/ 0 h 3073940"/>
              <a:gd name="connsiteX5" fmla="*/ 4085617 w 4085617"/>
              <a:gd name="connsiteY5" fmla="*/ 1663429 h 3073940"/>
              <a:gd name="connsiteX6" fmla="*/ 3385225 w 4085617"/>
              <a:gd name="connsiteY6" fmla="*/ 3073940 h 307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5617" h="3073940">
                <a:moveTo>
                  <a:pt x="3385225" y="3073940"/>
                </a:moveTo>
                <a:lnTo>
                  <a:pt x="875489" y="2120629"/>
                </a:lnTo>
                <a:lnTo>
                  <a:pt x="0" y="982493"/>
                </a:lnTo>
                <a:lnTo>
                  <a:pt x="1138136" y="145914"/>
                </a:lnTo>
                <a:lnTo>
                  <a:pt x="3073940" y="0"/>
                </a:lnTo>
                <a:lnTo>
                  <a:pt x="4085617" y="1663429"/>
                </a:lnTo>
                <a:lnTo>
                  <a:pt x="3385225" y="3073940"/>
                </a:lnTo>
                <a:close/>
              </a:path>
            </a:pathLst>
          </a:cu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el 1"/>
          <p:cNvSpPr>
            <a:spLocks noGrp="1"/>
          </p:cNvSpPr>
          <p:nvPr>
            <p:ph type="title"/>
          </p:nvPr>
        </p:nvSpPr>
        <p:spPr/>
        <p:txBody>
          <a:bodyPr/>
          <a:lstStyle/>
          <a:p>
            <a:r>
              <a:rPr lang="en-GB" smtClean="0"/>
              <a:t>MSI promulgation: Current result</a:t>
            </a:r>
          </a:p>
        </p:txBody>
      </p:sp>
      <p:sp>
        <p:nvSpPr>
          <p:cNvPr id="5" name="Ellipse 4"/>
          <p:cNvSpPr/>
          <p:nvPr/>
        </p:nvSpPr>
        <p:spPr>
          <a:xfrm>
            <a:off x="1331912" y="3764915"/>
            <a:ext cx="3024187" cy="2894965"/>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24075" y="3363277"/>
            <a:ext cx="431800" cy="112713"/>
          </a:xfrm>
          <a:prstGeom prst="rect">
            <a:avLst/>
          </a:prstGeom>
          <a:noFill/>
          <a:ln w="9525">
            <a:noFill/>
            <a:miter lim="800000"/>
            <a:headEnd/>
            <a:tailEnd/>
          </a:ln>
        </p:spPr>
      </p:pic>
      <p:pic>
        <p:nvPicPr>
          <p:cNvPr id="10"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6289143" y="5314475"/>
            <a:ext cx="338138" cy="338137"/>
          </a:xfrm>
          <a:prstGeom prst="rect">
            <a:avLst/>
          </a:prstGeom>
          <a:noFill/>
          <a:ln w="9525">
            <a:noFill/>
            <a:miter lim="800000"/>
            <a:headEnd/>
            <a:tailEnd/>
          </a:ln>
        </p:spPr>
      </p:pic>
      <p:pic>
        <p:nvPicPr>
          <p:cNvPr id="1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276600" y="3074353"/>
            <a:ext cx="431800" cy="114300"/>
          </a:xfrm>
          <a:prstGeom prst="rect">
            <a:avLst/>
          </a:prstGeom>
          <a:noFill/>
          <a:ln w="9525">
            <a:noFill/>
            <a:miter lim="800000"/>
            <a:headEnd/>
            <a:tailEnd/>
          </a:ln>
        </p:spPr>
      </p:pic>
      <p:pic>
        <p:nvPicPr>
          <p:cNvPr id="1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2275" y="4155440"/>
            <a:ext cx="431800" cy="112713"/>
          </a:xfrm>
          <a:prstGeom prst="rect">
            <a:avLst/>
          </a:prstGeom>
          <a:noFill/>
          <a:ln w="9525">
            <a:noFill/>
            <a:miter lim="800000"/>
            <a:headEnd/>
            <a:tailEnd/>
          </a:ln>
        </p:spPr>
      </p:pic>
      <p:pic>
        <p:nvPicPr>
          <p:cNvPr id="1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627313" y="4442778"/>
            <a:ext cx="431800" cy="112712"/>
          </a:xfrm>
          <a:prstGeom prst="rect">
            <a:avLst/>
          </a:prstGeom>
          <a:noFill/>
          <a:ln w="9525">
            <a:noFill/>
            <a:miter lim="800000"/>
            <a:headEnd/>
            <a:tailEnd/>
          </a:ln>
        </p:spPr>
      </p:pic>
      <p:pic>
        <p:nvPicPr>
          <p:cNvPr id="1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067175" y="3650615"/>
            <a:ext cx="433388" cy="114300"/>
          </a:xfrm>
          <a:prstGeom prst="rect">
            <a:avLst/>
          </a:prstGeom>
          <a:noFill/>
          <a:ln w="9525">
            <a:noFill/>
            <a:miter lim="800000"/>
            <a:headEnd/>
            <a:tailEnd/>
          </a:ln>
        </p:spPr>
      </p:pic>
      <p:pic>
        <p:nvPicPr>
          <p:cNvPr id="1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500563" y="4587240"/>
            <a:ext cx="431800" cy="112713"/>
          </a:xfrm>
          <a:prstGeom prst="rect">
            <a:avLst/>
          </a:prstGeom>
          <a:noFill/>
          <a:ln w="9525">
            <a:noFill/>
            <a:miter lim="800000"/>
            <a:headEnd/>
            <a:tailEnd/>
          </a:ln>
        </p:spPr>
      </p:pic>
      <p:pic>
        <p:nvPicPr>
          <p:cNvPr id="1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219700" y="3363278"/>
            <a:ext cx="431800" cy="112712"/>
          </a:xfrm>
          <a:prstGeom prst="rect">
            <a:avLst/>
          </a:prstGeom>
          <a:noFill/>
          <a:ln w="9525">
            <a:noFill/>
            <a:miter lim="800000"/>
            <a:headEnd/>
            <a:tailEnd/>
          </a:ln>
        </p:spPr>
      </p:pic>
      <p:pic>
        <p:nvPicPr>
          <p:cNvPr id="1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356100" y="5163503"/>
            <a:ext cx="431800" cy="112712"/>
          </a:xfrm>
          <a:prstGeom prst="rect">
            <a:avLst/>
          </a:prstGeom>
          <a:noFill/>
          <a:ln w="9525">
            <a:noFill/>
            <a:miter lim="800000"/>
            <a:headEnd/>
            <a:tailEnd/>
          </a:ln>
        </p:spPr>
      </p:pic>
      <p:pic>
        <p:nvPicPr>
          <p:cNvPr id="1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843213" y="4010978"/>
            <a:ext cx="433387" cy="112712"/>
          </a:xfrm>
          <a:prstGeom prst="rect">
            <a:avLst/>
          </a:prstGeom>
          <a:noFill/>
          <a:ln w="9525">
            <a:noFill/>
            <a:miter lim="800000"/>
            <a:headEnd/>
            <a:tailEnd/>
          </a:ln>
        </p:spPr>
      </p:pic>
      <p:pic>
        <p:nvPicPr>
          <p:cNvPr id="1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508625" y="4010978"/>
            <a:ext cx="431800" cy="112712"/>
          </a:xfrm>
          <a:prstGeom prst="rect">
            <a:avLst/>
          </a:prstGeom>
          <a:noFill/>
          <a:ln w="9525">
            <a:noFill/>
            <a:miter lim="800000"/>
            <a:headEnd/>
            <a:tailEnd/>
          </a:ln>
        </p:spPr>
      </p:pic>
      <p:pic>
        <p:nvPicPr>
          <p:cNvPr id="2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331913" y="4731703"/>
            <a:ext cx="431800" cy="112712"/>
          </a:xfrm>
          <a:prstGeom prst="rect">
            <a:avLst/>
          </a:prstGeom>
          <a:noFill/>
          <a:ln w="9525">
            <a:noFill/>
            <a:miter lim="800000"/>
            <a:headEnd/>
            <a:tailEnd/>
          </a:ln>
        </p:spPr>
      </p:pic>
      <p:pic>
        <p:nvPicPr>
          <p:cNvPr id="2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95513" y="4947603"/>
            <a:ext cx="431800" cy="112712"/>
          </a:xfrm>
          <a:prstGeom prst="rect">
            <a:avLst/>
          </a:prstGeom>
          <a:noFill/>
          <a:ln w="9525">
            <a:noFill/>
            <a:miter lim="800000"/>
            <a:headEnd/>
            <a:tailEnd/>
          </a:ln>
        </p:spPr>
      </p:pic>
      <p:pic>
        <p:nvPicPr>
          <p:cNvPr id="2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916238" y="5019040"/>
            <a:ext cx="431800" cy="112713"/>
          </a:xfrm>
          <a:prstGeom prst="rect">
            <a:avLst/>
          </a:prstGeom>
          <a:noFill/>
          <a:ln w="9525">
            <a:noFill/>
            <a:miter lim="800000"/>
            <a:headEnd/>
            <a:tailEnd/>
          </a:ln>
        </p:spPr>
      </p:pic>
      <p:pic>
        <p:nvPicPr>
          <p:cNvPr id="2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563938" y="4874578"/>
            <a:ext cx="431800" cy="114300"/>
          </a:xfrm>
          <a:prstGeom prst="rect">
            <a:avLst/>
          </a:prstGeom>
          <a:noFill/>
          <a:ln w="9525">
            <a:noFill/>
            <a:miter lim="800000"/>
            <a:headEnd/>
            <a:tailEnd/>
          </a:ln>
        </p:spPr>
      </p:pic>
      <p:sp>
        <p:nvSpPr>
          <p:cNvPr id="28" name="Tekstboks 87"/>
          <p:cNvSpPr txBox="1">
            <a:spLocks noChangeArrowheads="1"/>
          </p:cNvSpPr>
          <p:nvPr/>
        </p:nvSpPr>
        <p:spPr bwMode="auto">
          <a:xfrm>
            <a:off x="6241944" y="5742801"/>
            <a:ext cx="1317096" cy="338554"/>
          </a:xfrm>
          <a:prstGeom prst="rect">
            <a:avLst/>
          </a:prstGeom>
          <a:noFill/>
          <a:ln w="9525">
            <a:noFill/>
            <a:miter lim="800000"/>
            <a:headEnd/>
            <a:tailEnd/>
          </a:ln>
        </p:spPr>
        <p:txBody>
          <a:bodyPr wrap="square">
            <a:spAutoFit/>
          </a:bodyPr>
          <a:lstStyle/>
          <a:p>
            <a:r>
              <a:rPr lang="en-GB" sz="1600" b="1" smtClean="0"/>
              <a:t>Broadcast</a:t>
            </a:r>
            <a:endParaRPr lang="en-GB" sz="1600" b="1"/>
          </a:p>
        </p:txBody>
      </p:sp>
      <p:pic>
        <p:nvPicPr>
          <p:cNvPr id="29" name="Billede 28"/>
          <p:cNvPicPr>
            <a:picLocks noChangeAspect="1" noChangeArrowheads="1"/>
          </p:cNvPicPr>
          <p:nvPr/>
        </p:nvPicPr>
        <p:blipFill>
          <a:blip r:embed="rId5" cstate="print"/>
          <a:srcRect/>
          <a:stretch>
            <a:fillRect/>
          </a:stretch>
        </p:blipFill>
        <p:spPr bwMode="auto">
          <a:xfrm>
            <a:off x="6627281" y="5311300"/>
            <a:ext cx="366712" cy="341312"/>
          </a:xfrm>
          <a:prstGeom prst="rect">
            <a:avLst/>
          </a:prstGeom>
          <a:noFill/>
          <a:ln w="9525">
            <a:noFill/>
            <a:miter lim="800000"/>
            <a:headEnd/>
            <a:tailEnd/>
          </a:ln>
        </p:spPr>
      </p:pic>
      <p:sp>
        <p:nvSpPr>
          <p:cNvPr id="30" name="Tekstboks 100"/>
          <p:cNvSpPr txBox="1">
            <a:spLocks noChangeArrowheads="1"/>
          </p:cNvSpPr>
          <p:nvPr/>
        </p:nvSpPr>
        <p:spPr bwMode="auto">
          <a:xfrm>
            <a:off x="6892512" y="5375613"/>
            <a:ext cx="2140709" cy="276999"/>
          </a:xfrm>
          <a:prstGeom prst="rect">
            <a:avLst/>
          </a:prstGeom>
          <a:noFill/>
          <a:ln w="9525">
            <a:noFill/>
            <a:miter lim="800000"/>
            <a:headEnd/>
            <a:tailEnd/>
          </a:ln>
        </p:spPr>
        <p:txBody>
          <a:bodyPr wrap="square">
            <a:spAutoFit/>
          </a:bodyPr>
          <a:lstStyle/>
          <a:p>
            <a:r>
              <a:rPr lang="en-GB" sz="1200" smtClean="0"/>
              <a:t>MSI provider</a:t>
            </a:r>
            <a:endParaRPr lang="en-GB" sz="1200"/>
          </a:p>
        </p:txBody>
      </p:sp>
      <p:pic>
        <p:nvPicPr>
          <p:cNvPr id="1026" name="Picture 2"/>
          <p:cNvPicPr>
            <a:picLocks noChangeAspect="1" noChangeArrowheads="1"/>
          </p:cNvPicPr>
          <p:nvPr/>
        </p:nvPicPr>
        <p:blipFill>
          <a:blip r:embed="rId6" cstate="print"/>
          <a:srcRect/>
          <a:stretch>
            <a:fillRect/>
          </a:stretch>
        </p:blipFill>
        <p:spPr bwMode="auto">
          <a:xfrm>
            <a:off x="2398879" y="5276215"/>
            <a:ext cx="660234" cy="1325245"/>
          </a:xfrm>
          <a:prstGeom prst="rect">
            <a:avLst/>
          </a:prstGeom>
          <a:noFill/>
          <a:ln w="9525">
            <a:noFill/>
            <a:miter lim="800000"/>
            <a:headEnd/>
            <a:tailEnd/>
          </a:ln>
          <a:effectLst/>
        </p:spPr>
      </p:pic>
      <p:sp>
        <p:nvSpPr>
          <p:cNvPr id="36" name="Tekstboks 87"/>
          <p:cNvSpPr txBox="1">
            <a:spLocks noChangeArrowheads="1"/>
          </p:cNvSpPr>
          <p:nvPr/>
        </p:nvSpPr>
        <p:spPr bwMode="auto">
          <a:xfrm>
            <a:off x="1634966" y="5604301"/>
            <a:ext cx="978217" cy="276999"/>
          </a:xfrm>
          <a:prstGeom prst="rect">
            <a:avLst/>
          </a:prstGeom>
          <a:noFill/>
          <a:ln w="9525">
            <a:noFill/>
            <a:miter lim="800000"/>
            <a:headEnd/>
            <a:tailEnd/>
          </a:ln>
        </p:spPr>
        <p:txBody>
          <a:bodyPr wrap="square">
            <a:spAutoFit/>
          </a:bodyPr>
          <a:lstStyle/>
          <a:p>
            <a:r>
              <a:rPr lang="en-GB" sz="1200" smtClean="0"/>
              <a:t>NAVTEX</a:t>
            </a:r>
            <a:endParaRPr lang="en-GB" sz="1200"/>
          </a:p>
        </p:txBody>
      </p:sp>
      <p:sp>
        <p:nvSpPr>
          <p:cNvPr id="43" name="Oval 4"/>
          <p:cNvSpPr>
            <a:spLocks noChangeArrowheads="1"/>
          </p:cNvSpPr>
          <p:nvPr/>
        </p:nvSpPr>
        <p:spPr bwMode="auto">
          <a:xfrm rot="3689638">
            <a:off x="2620342" y="2277633"/>
            <a:ext cx="3574870" cy="3979231"/>
          </a:xfrm>
          <a:prstGeom prst="ellipse">
            <a:avLst/>
          </a:prstGeom>
          <a:solidFill>
            <a:srgbClr val="FF0000">
              <a:alpha val="39999"/>
            </a:srgbClr>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4" name="AutoShape 5"/>
          <p:cNvSpPr>
            <a:spLocks noChangeArrowheads="1"/>
          </p:cNvSpPr>
          <p:nvPr/>
        </p:nvSpPr>
        <p:spPr bwMode="auto">
          <a:xfrm rot="5852964">
            <a:off x="7012183" y="2669735"/>
            <a:ext cx="88307" cy="114072"/>
          </a:xfrm>
          <a:prstGeom prst="cube">
            <a:avLst>
              <a:gd name="adj" fmla="val 25000"/>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5" name="Line 6"/>
          <p:cNvSpPr>
            <a:spLocks noChangeShapeType="1"/>
          </p:cNvSpPr>
          <p:nvPr/>
        </p:nvSpPr>
        <p:spPr bwMode="auto">
          <a:xfrm rot="5852964" flipV="1">
            <a:off x="7113664" y="2772264"/>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6" name="Line 7"/>
          <p:cNvSpPr>
            <a:spLocks noChangeShapeType="1"/>
          </p:cNvSpPr>
          <p:nvPr/>
        </p:nvSpPr>
        <p:spPr bwMode="auto">
          <a:xfrm rot="5852964" flipV="1">
            <a:off x="6910702" y="2567207"/>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 name="Line 8"/>
          <p:cNvSpPr>
            <a:spLocks noChangeShapeType="1"/>
          </p:cNvSpPr>
          <p:nvPr/>
        </p:nvSpPr>
        <p:spPr bwMode="auto">
          <a:xfrm rot="5852964">
            <a:off x="5944654" y="1520206"/>
            <a:ext cx="48650" cy="2084913"/>
          </a:xfrm>
          <a:prstGeom prst="line">
            <a:avLst/>
          </a:prstGeom>
          <a:noFill/>
          <a:ln w="9525">
            <a:solidFill>
              <a:srgbClr val="FF0000"/>
            </a:solidFill>
            <a:prstDash val="sysDash"/>
            <a:round/>
            <a:headEnd/>
            <a:tailEnd/>
          </a:ln>
        </p:spPr>
        <p:txBody>
          <a:bodyPr vert="horz" wrap="square" lIns="91440" tIns="45720" rIns="91440" bIns="45720" numCol="1" anchor="t" anchorCtr="0" compatLnSpc="1">
            <a:prstTxWarp prst="textNoShape">
              <a:avLst/>
            </a:prstTxWarp>
          </a:bodyPr>
          <a:lstStyle/>
          <a:p>
            <a:endParaRPr lang="en-GB"/>
          </a:p>
        </p:txBody>
      </p:sp>
      <p:sp>
        <p:nvSpPr>
          <p:cNvPr id="48" name="Line 9"/>
          <p:cNvSpPr>
            <a:spLocks noChangeShapeType="1"/>
          </p:cNvSpPr>
          <p:nvPr/>
        </p:nvSpPr>
        <p:spPr bwMode="auto">
          <a:xfrm rot="5852964">
            <a:off x="5205708" y="3615713"/>
            <a:ext cx="2629803" cy="821989"/>
          </a:xfrm>
          <a:prstGeom prst="line">
            <a:avLst/>
          </a:prstGeom>
          <a:noFill/>
          <a:ln w="9525">
            <a:solidFill>
              <a:srgbClr val="FF0000"/>
            </a:solidFill>
            <a:prstDash val="sysDash"/>
            <a:round/>
            <a:headEnd/>
            <a:tailEnd/>
          </a:ln>
        </p:spPr>
        <p:txBody>
          <a:bodyPr vert="horz" wrap="square" lIns="91440" tIns="45720" rIns="91440" bIns="45720" numCol="1" anchor="t" anchorCtr="0" compatLnSpc="1">
            <a:prstTxWarp prst="textNoShape">
              <a:avLst/>
            </a:prstTxWarp>
          </a:bodyPr>
          <a:lstStyle/>
          <a:p>
            <a:endParaRPr lang="en-GB"/>
          </a:p>
        </p:txBody>
      </p:sp>
      <p:sp>
        <p:nvSpPr>
          <p:cNvPr id="50" name="Tekstboks 100"/>
          <p:cNvSpPr txBox="1">
            <a:spLocks noChangeArrowheads="1"/>
          </p:cNvSpPr>
          <p:nvPr/>
        </p:nvSpPr>
        <p:spPr bwMode="auto">
          <a:xfrm>
            <a:off x="7100795" y="2501036"/>
            <a:ext cx="2140709" cy="276999"/>
          </a:xfrm>
          <a:prstGeom prst="rect">
            <a:avLst/>
          </a:prstGeom>
          <a:noFill/>
          <a:ln w="9525">
            <a:noFill/>
            <a:miter lim="800000"/>
            <a:headEnd/>
            <a:tailEnd/>
          </a:ln>
        </p:spPr>
        <p:txBody>
          <a:bodyPr wrap="square">
            <a:spAutoFit/>
          </a:bodyPr>
          <a:lstStyle/>
          <a:p>
            <a:r>
              <a:rPr lang="en-GB" sz="1200" smtClean="0"/>
              <a:t>SAFETYNET (INMARSAT)</a:t>
            </a:r>
            <a:endParaRPr lang="en-GB" sz="1200"/>
          </a:p>
        </p:txBody>
      </p:sp>
      <p:sp>
        <p:nvSpPr>
          <p:cNvPr id="51" name="Tekstboks 87"/>
          <p:cNvSpPr txBox="1">
            <a:spLocks noChangeArrowheads="1"/>
          </p:cNvSpPr>
          <p:nvPr/>
        </p:nvSpPr>
        <p:spPr bwMode="auto">
          <a:xfrm>
            <a:off x="2195513" y="3086279"/>
            <a:ext cx="978217" cy="276999"/>
          </a:xfrm>
          <a:prstGeom prst="rect">
            <a:avLst/>
          </a:prstGeom>
          <a:noFill/>
          <a:ln w="9525">
            <a:noFill/>
            <a:miter lim="800000"/>
            <a:headEnd/>
            <a:tailEnd/>
          </a:ln>
        </p:spPr>
        <p:txBody>
          <a:bodyPr wrap="square">
            <a:spAutoFit/>
          </a:bodyPr>
          <a:lstStyle/>
          <a:p>
            <a:r>
              <a:rPr lang="en-GB" sz="1200" smtClean="0"/>
              <a:t>???</a:t>
            </a:r>
            <a:endParaRPr lang="en-GB" sz="1200"/>
          </a:p>
        </p:txBody>
      </p:sp>
      <p:sp>
        <p:nvSpPr>
          <p:cNvPr id="52" name="Tekstboks 87"/>
          <p:cNvSpPr txBox="1">
            <a:spLocks noChangeArrowheads="1"/>
          </p:cNvSpPr>
          <p:nvPr/>
        </p:nvSpPr>
        <p:spPr bwMode="auto">
          <a:xfrm>
            <a:off x="3563938" y="4587240"/>
            <a:ext cx="978217" cy="276999"/>
          </a:xfrm>
          <a:prstGeom prst="rect">
            <a:avLst/>
          </a:prstGeom>
          <a:noFill/>
          <a:ln w="9525">
            <a:noFill/>
            <a:miter lim="800000"/>
            <a:headEnd/>
            <a:tailEnd/>
          </a:ln>
        </p:spPr>
        <p:txBody>
          <a:bodyPr wrap="square">
            <a:spAutoFit/>
          </a:bodyPr>
          <a:lstStyle/>
          <a:p>
            <a:r>
              <a:rPr lang="en-GB" sz="1200" smtClean="0"/>
              <a:t>???</a:t>
            </a:r>
            <a:endParaRPr lang="en-GB" sz="1200"/>
          </a:p>
        </p:txBody>
      </p:sp>
      <p:sp>
        <p:nvSpPr>
          <p:cNvPr id="53" name="Tekstboks 87"/>
          <p:cNvSpPr txBox="1">
            <a:spLocks noChangeArrowheads="1"/>
          </p:cNvSpPr>
          <p:nvPr/>
        </p:nvSpPr>
        <p:spPr bwMode="auto">
          <a:xfrm>
            <a:off x="3419545" y="4974364"/>
            <a:ext cx="978217" cy="461665"/>
          </a:xfrm>
          <a:prstGeom prst="rect">
            <a:avLst/>
          </a:prstGeom>
          <a:noFill/>
          <a:ln w="9525">
            <a:noFill/>
            <a:miter lim="800000"/>
            <a:headEnd/>
            <a:tailEnd/>
          </a:ln>
        </p:spPr>
        <p:txBody>
          <a:bodyPr wrap="square">
            <a:spAutoFit/>
          </a:bodyPr>
          <a:lstStyle/>
          <a:p>
            <a:r>
              <a:rPr lang="en-GB" sz="1200" smtClean="0"/>
              <a:t>Receiver manfunction</a:t>
            </a:r>
          </a:p>
        </p:txBody>
      </p:sp>
      <p:cxnSp>
        <p:nvCxnSpPr>
          <p:cNvPr id="55" name="Lige forbindelse 54"/>
          <p:cNvCxnSpPr/>
          <p:nvPr/>
        </p:nvCxnSpPr>
        <p:spPr>
          <a:xfrm flipV="1">
            <a:off x="6441543" y="2880565"/>
            <a:ext cx="653931" cy="2495048"/>
          </a:xfrm>
          <a:prstGeom prst="line">
            <a:avLst/>
          </a:prstGeom>
          <a:ln w="25400">
            <a:solidFill>
              <a:srgbClr val="FFC000"/>
            </a:solidFill>
            <a:tailEnd type="stealth" w="lg" len="lg"/>
          </a:ln>
        </p:spPr>
        <p:style>
          <a:lnRef idx="1">
            <a:schemeClr val="accent4"/>
          </a:lnRef>
          <a:fillRef idx="0">
            <a:schemeClr val="accent4"/>
          </a:fillRef>
          <a:effectRef idx="0">
            <a:schemeClr val="accent4"/>
          </a:effectRef>
          <a:fontRef idx="minor">
            <a:schemeClr val="tx1"/>
          </a:fontRef>
        </p:style>
      </p:cxnSp>
      <p:cxnSp>
        <p:nvCxnSpPr>
          <p:cNvPr id="58" name="Lige forbindelse 57"/>
          <p:cNvCxnSpPr>
            <a:stCxn id="10" idx="1"/>
          </p:cNvCxnSpPr>
          <p:nvPr/>
        </p:nvCxnSpPr>
        <p:spPr>
          <a:xfrm flipH="1">
            <a:off x="3059113" y="5483544"/>
            <a:ext cx="3230030" cy="536256"/>
          </a:xfrm>
          <a:prstGeom prst="line">
            <a:avLst/>
          </a:prstGeom>
          <a:ln w="25400">
            <a:solidFill>
              <a:srgbClr val="FFC000"/>
            </a:solidFill>
            <a:tailEnd type="stealth" w="lg" len="lg"/>
          </a:ln>
        </p:spPr>
        <p:style>
          <a:lnRef idx="1">
            <a:schemeClr val="accent4"/>
          </a:lnRef>
          <a:fillRef idx="0">
            <a:schemeClr val="accent4"/>
          </a:fillRef>
          <a:effectRef idx="0">
            <a:schemeClr val="accent4"/>
          </a:effectRef>
          <a:fontRef idx="minor">
            <a:schemeClr val="tx1"/>
          </a:fontRef>
        </p:style>
      </p:cxnSp>
      <p:sp>
        <p:nvSpPr>
          <p:cNvPr id="62" name="Tekstboks 100"/>
          <p:cNvSpPr txBox="1">
            <a:spLocks noChangeArrowheads="1"/>
          </p:cNvSpPr>
          <p:nvPr/>
        </p:nvSpPr>
        <p:spPr bwMode="auto">
          <a:xfrm>
            <a:off x="261558" y="3198991"/>
            <a:ext cx="2140709" cy="276999"/>
          </a:xfrm>
          <a:prstGeom prst="rect">
            <a:avLst/>
          </a:prstGeom>
          <a:noFill/>
          <a:ln w="9525">
            <a:noFill/>
            <a:miter lim="800000"/>
            <a:headEnd/>
            <a:tailEnd/>
          </a:ln>
        </p:spPr>
        <p:txBody>
          <a:bodyPr wrap="square">
            <a:spAutoFit/>
          </a:bodyPr>
          <a:lstStyle/>
          <a:p>
            <a:r>
              <a:rPr lang="en-GB" sz="1200" smtClean="0"/>
              <a:t>Region of relevance</a:t>
            </a:r>
          </a:p>
        </p:txBody>
      </p:sp>
      <p:pic>
        <p:nvPicPr>
          <p:cNvPr id="38" name="Picture 2" descr="http://upload.wikimedia.org/wikipedia/commons/1/1f/Navtex.jpg"/>
          <p:cNvPicPr>
            <a:picLocks noChangeAspect="1" noChangeArrowheads="1"/>
          </p:cNvPicPr>
          <p:nvPr/>
        </p:nvPicPr>
        <p:blipFill>
          <a:blip r:embed="rId7" cstate="print"/>
          <a:srcRect/>
          <a:stretch>
            <a:fillRect/>
          </a:stretch>
        </p:blipFill>
        <p:spPr bwMode="auto">
          <a:xfrm>
            <a:off x="949712" y="1996440"/>
            <a:ext cx="6896100" cy="4029075"/>
          </a:xfrm>
          <a:prstGeom prst="rect">
            <a:avLst/>
          </a:prstGeom>
          <a:noFill/>
        </p:spPr>
      </p:pic>
    </p:spTree>
    <p:extLst>
      <p:ext uri="{BB962C8B-B14F-4D97-AF65-F5344CB8AC3E}">
        <p14:creationId xmlns:p14="http://schemas.microsoft.com/office/powerpoint/2010/main" val="1965988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Kombinationstegning 74"/>
          <p:cNvSpPr/>
          <p:nvPr/>
        </p:nvSpPr>
        <p:spPr bwMode="auto">
          <a:xfrm>
            <a:off x="1206230" y="2945860"/>
            <a:ext cx="4085617" cy="3073940"/>
          </a:xfrm>
          <a:custGeom>
            <a:avLst/>
            <a:gdLst>
              <a:gd name="connsiteX0" fmla="*/ 3385225 w 4085617"/>
              <a:gd name="connsiteY0" fmla="*/ 3073940 h 3073940"/>
              <a:gd name="connsiteX1" fmla="*/ 875489 w 4085617"/>
              <a:gd name="connsiteY1" fmla="*/ 2120629 h 3073940"/>
              <a:gd name="connsiteX2" fmla="*/ 0 w 4085617"/>
              <a:gd name="connsiteY2" fmla="*/ 982493 h 3073940"/>
              <a:gd name="connsiteX3" fmla="*/ 1138136 w 4085617"/>
              <a:gd name="connsiteY3" fmla="*/ 145914 h 3073940"/>
              <a:gd name="connsiteX4" fmla="*/ 3073940 w 4085617"/>
              <a:gd name="connsiteY4" fmla="*/ 0 h 3073940"/>
              <a:gd name="connsiteX5" fmla="*/ 4085617 w 4085617"/>
              <a:gd name="connsiteY5" fmla="*/ 1663429 h 3073940"/>
              <a:gd name="connsiteX6" fmla="*/ 3385225 w 4085617"/>
              <a:gd name="connsiteY6" fmla="*/ 3073940 h 307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5617" h="3073940">
                <a:moveTo>
                  <a:pt x="3385225" y="3073940"/>
                </a:moveTo>
                <a:lnTo>
                  <a:pt x="875489" y="2120629"/>
                </a:lnTo>
                <a:lnTo>
                  <a:pt x="0" y="982493"/>
                </a:lnTo>
                <a:lnTo>
                  <a:pt x="1138136" y="145914"/>
                </a:lnTo>
                <a:lnTo>
                  <a:pt x="3073940" y="0"/>
                </a:lnTo>
                <a:lnTo>
                  <a:pt x="4085617" y="1663429"/>
                </a:lnTo>
                <a:lnTo>
                  <a:pt x="3385225" y="3073940"/>
                </a:lnTo>
                <a:close/>
              </a:path>
            </a:pathLst>
          </a:cu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el 1"/>
          <p:cNvSpPr>
            <a:spLocks noGrp="1"/>
          </p:cNvSpPr>
          <p:nvPr>
            <p:ph type="title"/>
          </p:nvPr>
        </p:nvSpPr>
        <p:spPr/>
        <p:txBody>
          <a:bodyPr/>
          <a:lstStyle/>
          <a:p>
            <a:r>
              <a:rPr lang="en-GB" smtClean="0"/>
              <a:t>Maritime Cloud – MSI promulgation</a:t>
            </a:r>
          </a:p>
        </p:txBody>
      </p:sp>
      <p:pic>
        <p:nvPicPr>
          <p:cNvPr id="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24075" y="3363277"/>
            <a:ext cx="431800" cy="112713"/>
          </a:xfrm>
          <a:prstGeom prst="rect">
            <a:avLst/>
          </a:prstGeom>
          <a:noFill/>
          <a:ln w="9525">
            <a:noFill/>
            <a:miter lim="800000"/>
            <a:headEnd/>
            <a:tailEnd/>
          </a:ln>
        </p:spPr>
      </p:pic>
      <p:pic>
        <p:nvPicPr>
          <p:cNvPr id="10"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6289143" y="5314475"/>
            <a:ext cx="338138" cy="338137"/>
          </a:xfrm>
          <a:prstGeom prst="rect">
            <a:avLst/>
          </a:prstGeom>
          <a:noFill/>
          <a:ln w="9525">
            <a:noFill/>
            <a:miter lim="800000"/>
            <a:headEnd/>
            <a:tailEnd/>
          </a:ln>
        </p:spPr>
      </p:pic>
      <p:pic>
        <p:nvPicPr>
          <p:cNvPr id="1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276600" y="3074353"/>
            <a:ext cx="431800" cy="114300"/>
          </a:xfrm>
          <a:prstGeom prst="rect">
            <a:avLst/>
          </a:prstGeom>
          <a:noFill/>
          <a:ln w="9525">
            <a:noFill/>
            <a:miter lim="800000"/>
            <a:headEnd/>
            <a:tailEnd/>
          </a:ln>
        </p:spPr>
      </p:pic>
      <p:pic>
        <p:nvPicPr>
          <p:cNvPr id="1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2275" y="4155440"/>
            <a:ext cx="431800" cy="112713"/>
          </a:xfrm>
          <a:prstGeom prst="rect">
            <a:avLst/>
          </a:prstGeom>
          <a:noFill/>
          <a:ln w="9525">
            <a:noFill/>
            <a:miter lim="800000"/>
            <a:headEnd/>
            <a:tailEnd/>
          </a:ln>
        </p:spPr>
      </p:pic>
      <p:pic>
        <p:nvPicPr>
          <p:cNvPr id="1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627313" y="4442778"/>
            <a:ext cx="431800" cy="112712"/>
          </a:xfrm>
          <a:prstGeom prst="rect">
            <a:avLst/>
          </a:prstGeom>
          <a:noFill/>
          <a:ln w="9525">
            <a:noFill/>
            <a:miter lim="800000"/>
            <a:headEnd/>
            <a:tailEnd/>
          </a:ln>
        </p:spPr>
      </p:pic>
      <p:pic>
        <p:nvPicPr>
          <p:cNvPr id="1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067175" y="3650615"/>
            <a:ext cx="433388" cy="114300"/>
          </a:xfrm>
          <a:prstGeom prst="rect">
            <a:avLst/>
          </a:prstGeom>
          <a:noFill/>
          <a:ln w="9525">
            <a:noFill/>
            <a:miter lim="800000"/>
            <a:headEnd/>
            <a:tailEnd/>
          </a:ln>
        </p:spPr>
      </p:pic>
      <p:pic>
        <p:nvPicPr>
          <p:cNvPr id="1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500563" y="4587240"/>
            <a:ext cx="431800" cy="112713"/>
          </a:xfrm>
          <a:prstGeom prst="rect">
            <a:avLst/>
          </a:prstGeom>
          <a:noFill/>
          <a:ln w="9525">
            <a:noFill/>
            <a:miter lim="800000"/>
            <a:headEnd/>
            <a:tailEnd/>
          </a:ln>
        </p:spPr>
      </p:pic>
      <p:pic>
        <p:nvPicPr>
          <p:cNvPr id="1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219700" y="3363278"/>
            <a:ext cx="431800" cy="112712"/>
          </a:xfrm>
          <a:prstGeom prst="rect">
            <a:avLst/>
          </a:prstGeom>
          <a:noFill/>
          <a:ln w="9525">
            <a:noFill/>
            <a:miter lim="800000"/>
            <a:headEnd/>
            <a:tailEnd/>
          </a:ln>
        </p:spPr>
      </p:pic>
      <p:pic>
        <p:nvPicPr>
          <p:cNvPr id="1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356100" y="5163503"/>
            <a:ext cx="431800" cy="112712"/>
          </a:xfrm>
          <a:prstGeom prst="rect">
            <a:avLst/>
          </a:prstGeom>
          <a:noFill/>
          <a:ln w="9525">
            <a:noFill/>
            <a:miter lim="800000"/>
            <a:headEnd/>
            <a:tailEnd/>
          </a:ln>
        </p:spPr>
      </p:pic>
      <p:pic>
        <p:nvPicPr>
          <p:cNvPr id="1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843213" y="4010978"/>
            <a:ext cx="433387" cy="112712"/>
          </a:xfrm>
          <a:prstGeom prst="rect">
            <a:avLst/>
          </a:prstGeom>
          <a:noFill/>
          <a:ln w="9525">
            <a:noFill/>
            <a:miter lim="800000"/>
            <a:headEnd/>
            <a:tailEnd/>
          </a:ln>
        </p:spPr>
      </p:pic>
      <p:pic>
        <p:nvPicPr>
          <p:cNvPr id="1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508625" y="4010978"/>
            <a:ext cx="431800" cy="112712"/>
          </a:xfrm>
          <a:prstGeom prst="rect">
            <a:avLst/>
          </a:prstGeom>
          <a:noFill/>
          <a:ln w="9525">
            <a:noFill/>
            <a:miter lim="800000"/>
            <a:headEnd/>
            <a:tailEnd/>
          </a:ln>
        </p:spPr>
      </p:pic>
      <p:pic>
        <p:nvPicPr>
          <p:cNvPr id="2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331913" y="4731703"/>
            <a:ext cx="431800" cy="112712"/>
          </a:xfrm>
          <a:prstGeom prst="rect">
            <a:avLst/>
          </a:prstGeom>
          <a:noFill/>
          <a:ln w="9525">
            <a:noFill/>
            <a:miter lim="800000"/>
            <a:headEnd/>
            <a:tailEnd/>
          </a:ln>
        </p:spPr>
      </p:pic>
      <p:pic>
        <p:nvPicPr>
          <p:cNvPr id="2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95513" y="4947603"/>
            <a:ext cx="431800" cy="112712"/>
          </a:xfrm>
          <a:prstGeom prst="rect">
            <a:avLst/>
          </a:prstGeom>
          <a:noFill/>
          <a:ln w="9525">
            <a:noFill/>
            <a:miter lim="800000"/>
            <a:headEnd/>
            <a:tailEnd/>
          </a:ln>
        </p:spPr>
      </p:pic>
      <p:pic>
        <p:nvPicPr>
          <p:cNvPr id="2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916238" y="5019040"/>
            <a:ext cx="431800" cy="112713"/>
          </a:xfrm>
          <a:prstGeom prst="rect">
            <a:avLst/>
          </a:prstGeom>
          <a:noFill/>
          <a:ln w="9525">
            <a:noFill/>
            <a:miter lim="800000"/>
            <a:headEnd/>
            <a:tailEnd/>
          </a:ln>
        </p:spPr>
      </p:pic>
      <p:pic>
        <p:nvPicPr>
          <p:cNvPr id="2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563938" y="4874578"/>
            <a:ext cx="431800" cy="114300"/>
          </a:xfrm>
          <a:prstGeom prst="rect">
            <a:avLst/>
          </a:prstGeom>
          <a:noFill/>
          <a:ln w="9525">
            <a:noFill/>
            <a:miter lim="800000"/>
            <a:headEnd/>
            <a:tailEnd/>
          </a:ln>
        </p:spPr>
      </p:pic>
      <p:sp>
        <p:nvSpPr>
          <p:cNvPr id="28" name="Tekstboks 87"/>
          <p:cNvSpPr txBox="1">
            <a:spLocks noChangeArrowheads="1"/>
          </p:cNvSpPr>
          <p:nvPr/>
        </p:nvSpPr>
        <p:spPr bwMode="auto">
          <a:xfrm>
            <a:off x="5496873" y="5677729"/>
            <a:ext cx="4007050" cy="307777"/>
          </a:xfrm>
          <a:prstGeom prst="rect">
            <a:avLst/>
          </a:prstGeom>
          <a:noFill/>
          <a:ln w="9525">
            <a:noFill/>
            <a:miter lim="800000"/>
            <a:headEnd/>
            <a:tailEnd/>
          </a:ln>
        </p:spPr>
        <p:txBody>
          <a:bodyPr wrap="square">
            <a:spAutoFit/>
          </a:bodyPr>
          <a:lstStyle/>
          <a:p>
            <a:r>
              <a:rPr lang="en-GB" sz="1400" b="1" dirty="0" smtClean="0"/>
              <a:t>Geocast + Acknowledge = Quality Assurance</a:t>
            </a:r>
            <a:endParaRPr lang="en-GB" sz="1400" b="1" dirty="0"/>
          </a:p>
        </p:txBody>
      </p:sp>
      <p:pic>
        <p:nvPicPr>
          <p:cNvPr id="29" name="Billede 28"/>
          <p:cNvPicPr>
            <a:picLocks noChangeAspect="1" noChangeArrowheads="1"/>
          </p:cNvPicPr>
          <p:nvPr/>
        </p:nvPicPr>
        <p:blipFill>
          <a:blip r:embed="rId5" cstate="print"/>
          <a:srcRect/>
          <a:stretch>
            <a:fillRect/>
          </a:stretch>
        </p:blipFill>
        <p:spPr bwMode="auto">
          <a:xfrm>
            <a:off x="6627281" y="5311300"/>
            <a:ext cx="366712" cy="341312"/>
          </a:xfrm>
          <a:prstGeom prst="rect">
            <a:avLst/>
          </a:prstGeom>
          <a:noFill/>
          <a:ln w="9525">
            <a:noFill/>
            <a:miter lim="800000"/>
            <a:headEnd/>
            <a:tailEnd/>
          </a:ln>
        </p:spPr>
      </p:pic>
      <p:sp>
        <p:nvSpPr>
          <p:cNvPr id="30" name="Tekstboks 100"/>
          <p:cNvSpPr txBox="1">
            <a:spLocks noChangeArrowheads="1"/>
          </p:cNvSpPr>
          <p:nvPr/>
        </p:nvSpPr>
        <p:spPr bwMode="auto">
          <a:xfrm>
            <a:off x="6892512" y="5375613"/>
            <a:ext cx="2140709" cy="276999"/>
          </a:xfrm>
          <a:prstGeom prst="rect">
            <a:avLst/>
          </a:prstGeom>
          <a:noFill/>
          <a:ln w="9525">
            <a:noFill/>
            <a:miter lim="800000"/>
            <a:headEnd/>
            <a:tailEnd/>
          </a:ln>
        </p:spPr>
        <p:txBody>
          <a:bodyPr wrap="square">
            <a:spAutoFit/>
          </a:bodyPr>
          <a:lstStyle/>
          <a:p>
            <a:r>
              <a:rPr lang="en-GB" sz="1200" smtClean="0"/>
              <a:t>MSI provider</a:t>
            </a:r>
            <a:endParaRPr lang="en-GB" sz="1200"/>
          </a:p>
        </p:txBody>
      </p:sp>
      <p:pic>
        <p:nvPicPr>
          <p:cNvPr id="1026" name="Picture 2"/>
          <p:cNvPicPr>
            <a:picLocks noChangeAspect="1" noChangeArrowheads="1"/>
          </p:cNvPicPr>
          <p:nvPr/>
        </p:nvPicPr>
        <p:blipFill>
          <a:blip r:embed="rId6" cstate="print"/>
          <a:srcRect/>
          <a:stretch>
            <a:fillRect/>
          </a:stretch>
        </p:blipFill>
        <p:spPr bwMode="auto">
          <a:xfrm>
            <a:off x="2398879" y="5276215"/>
            <a:ext cx="660234" cy="1325245"/>
          </a:xfrm>
          <a:prstGeom prst="rect">
            <a:avLst/>
          </a:prstGeom>
          <a:noFill/>
          <a:ln w="9525">
            <a:noFill/>
            <a:miter lim="800000"/>
            <a:headEnd/>
            <a:tailEnd/>
          </a:ln>
          <a:effectLst/>
        </p:spPr>
      </p:pic>
      <p:sp>
        <p:nvSpPr>
          <p:cNvPr id="36" name="Tekstboks 87"/>
          <p:cNvSpPr txBox="1">
            <a:spLocks noChangeArrowheads="1"/>
          </p:cNvSpPr>
          <p:nvPr/>
        </p:nvSpPr>
        <p:spPr bwMode="auto">
          <a:xfrm>
            <a:off x="1230604" y="5652612"/>
            <a:ext cx="1281270" cy="276999"/>
          </a:xfrm>
          <a:prstGeom prst="rect">
            <a:avLst/>
          </a:prstGeom>
          <a:noFill/>
          <a:ln w="9525">
            <a:noFill/>
            <a:miter lim="800000"/>
            <a:headEnd/>
            <a:tailEnd/>
          </a:ln>
        </p:spPr>
        <p:txBody>
          <a:bodyPr wrap="square">
            <a:spAutoFit/>
          </a:bodyPr>
          <a:lstStyle/>
          <a:p>
            <a:r>
              <a:rPr lang="en-GB" sz="1200" smtClean="0"/>
              <a:t>Radioservice  Z</a:t>
            </a:r>
            <a:endParaRPr lang="en-GB" sz="1200"/>
          </a:p>
        </p:txBody>
      </p:sp>
      <p:sp>
        <p:nvSpPr>
          <p:cNvPr id="44" name="AutoShape 5"/>
          <p:cNvSpPr>
            <a:spLocks noChangeArrowheads="1"/>
          </p:cNvSpPr>
          <p:nvPr/>
        </p:nvSpPr>
        <p:spPr bwMode="auto">
          <a:xfrm rot="5852964">
            <a:off x="7012183" y="2669735"/>
            <a:ext cx="88307" cy="114072"/>
          </a:xfrm>
          <a:prstGeom prst="cube">
            <a:avLst>
              <a:gd name="adj" fmla="val 25000"/>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5" name="Line 6"/>
          <p:cNvSpPr>
            <a:spLocks noChangeShapeType="1"/>
          </p:cNvSpPr>
          <p:nvPr/>
        </p:nvSpPr>
        <p:spPr bwMode="auto">
          <a:xfrm rot="5852964" flipV="1">
            <a:off x="7113664" y="2772264"/>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6" name="Line 7"/>
          <p:cNvSpPr>
            <a:spLocks noChangeShapeType="1"/>
          </p:cNvSpPr>
          <p:nvPr/>
        </p:nvSpPr>
        <p:spPr bwMode="auto">
          <a:xfrm rot="5852964" flipV="1">
            <a:off x="6910702" y="2567207"/>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 name="Tekstboks 100"/>
          <p:cNvSpPr txBox="1">
            <a:spLocks noChangeArrowheads="1"/>
          </p:cNvSpPr>
          <p:nvPr/>
        </p:nvSpPr>
        <p:spPr bwMode="auto">
          <a:xfrm>
            <a:off x="7100795" y="2501036"/>
            <a:ext cx="2140709" cy="276999"/>
          </a:xfrm>
          <a:prstGeom prst="rect">
            <a:avLst/>
          </a:prstGeom>
          <a:noFill/>
          <a:ln w="9525">
            <a:noFill/>
            <a:miter lim="800000"/>
            <a:headEnd/>
            <a:tailEnd/>
          </a:ln>
        </p:spPr>
        <p:txBody>
          <a:bodyPr wrap="square">
            <a:spAutoFit/>
          </a:bodyPr>
          <a:lstStyle/>
          <a:p>
            <a:r>
              <a:rPr lang="en-GB" sz="1200" smtClean="0"/>
              <a:t>Satellite service X</a:t>
            </a:r>
            <a:endParaRPr lang="en-GB" sz="1200"/>
          </a:p>
        </p:txBody>
      </p:sp>
      <p:sp>
        <p:nvSpPr>
          <p:cNvPr id="52" name="Tekstboks 87"/>
          <p:cNvSpPr txBox="1">
            <a:spLocks noChangeArrowheads="1"/>
          </p:cNvSpPr>
          <p:nvPr/>
        </p:nvSpPr>
        <p:spPr bwMode="auto">
          <a:xfrm>
            <a:off x="3563938" y="4587240"/>
            <a:ext cx="978217" cy="276999"/>
          </a:xfrm>
          <a:prstGeom prst="rect">
            <a:avLst/>
          </a:prstGeom>
          <a:noFill/>
          <a:ln w="9525">
            <a:noFill/>
            <a:miter lim="800000"/>
            <a:headEnd/>
            <a:tailEnd/>
          </a:ln>
        </p:spPr>
        <p:txBody>
          <a:bodyPr wrap="square">
            <a:spAutoFit/>
          </a:bodyPr>
          <a:lstStyle/>
          <a:p>
            <a:r>
              <a:rPr lang="en-GB" sz="1200" smtClean="0"/>
              <a:t>???</a:t>
            </a:r>
            <a:endParaRPr lang="en-GB" sz="1200"/>
          </a:p>
        </p:txBody>
      </p:sp>
      <p:sp>
        <p:nvSpPr>
          <p:cNvPr id="53" name="Tekstboks 87"/>
          <p:cNvSpPr txBox="1">
            <a:spLocks noChangeArrowheads="1"/>
          </p:cNvSpPr>
          <p:nvPr/>
        </p:nvSpPr>
        <p:spPr bwMode="auto">
          <a:xfrm>
            <a:off x="3506629" y="4988878"/>
            <a:ext cx="978217" cy="461665"/>
          </a:xfrm>
          <a:prstGeom prst="rect">
            <a:avLst/>
          </a:prstGeom>
          <a:noFill/>
          <a:ln w="9525">
            <a:noFill/>
            <a:miter lim="800000"/>
            <a:headEnd/>
            <a:tailEnd/>
          </a:ln>
        </p:spPr>
        <p:txBody>
          <a:bodyPr wrap="square">
            <a:spAutoFit/>
          </a:bodyPr>
          <a:lstStyle/>
          <a:p>
            <a:r>
              <a:rPr lang="en-GB" sz="1200" dirty="0" smtClean="0"/>
              <a:t>Defective</a:t>
            </a:r>
            <a:br>
              <a:rPr lang="en-GB" sz="1200" dirty="0" smtClean="0"/>
            </a:br>
            <a:r>
              <a:rPr lang="en-GB" sz="1200" dirty="0" err="1" smtClean="0"/>
              <a:t>comm</a:t>
            </a:r>
            <a:endParaRPr lang="en-GB" sz="1200" dirty="0" smtClean="0"/>
          </a:p>
        </p:txBody>
      </p:sp>
      <p:cxnSp>
        <p:nvCxnSpPr>
          <p:cNvPr id="37" name="Lige forbindelse 36"/>
          <p:cNvCxnSpPr/>
          <p:nvPr/>
        </p:nvCxnSpPr>
        <p:spPr>
          <a:xfrm flipV="1">
            <a:off x="6441543" y="2880565"/>
            <a:ext cx="653931" cy="2495048"/>
          </a:xfrm>
          <a:prstGeom prst="line">
            <a:avLst/>
          </a:prstGeom>
          <a:ln w="25400">
            <a:solidFill>
              <a:srgbClr val="FFC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cxnSp>
        <p:nvCxnSpPr>
          <p:cNvPr id="38" name="Lige forbindelse 37"/>
          <p:cNvCxnSpPr>
            <a:stCxn id="10" idx="1"/>
          </p:cNvCxnSpPr>
          <p:nvPr/>
        </p:nvCxnSpPr>
        <p:spPr>
          <a:xfrm flipH="1">
            <a:off x="3059113" y="5483544"/>
            <a:ext cx="3230030" cy="536256"/>
          </a:xfrm>
          <a:prstGeom prst="line">
            <a:avLst/>
          </a:prstGeom>
          <a:ln w="25400">
            <a:solidFill>
              <a:srgbClr val="FFC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sp>
        <p:nvSpPr>
          <p:cNvPr id="41" name="Line 9"/>
          <p:cNvSpPr>
            <a:spLocks noChangeShapeType="1"/>
          </p:cNvSpPr>
          <p:nvPr/>
        </p:nvSpPr>
        <p:spPr bwMode="auto">
          <a:xfrm rot="5852964">
            <a:off x="5079332" y="1952629"/>
            <a:ext cx="1214635" cy="2523392"/>
          </a:xfrm>
          <a:prstGeom prst="line">
            <a:avLst/>
          </a:prstGeom>
          <a:noFill/>
          <a:ln w="9525">
            <a:solidFill>
              <a:srgbClr val="FF000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42" name="Line 9"/>
          <p:cNvSpPr>
            <a:spLocks noChangeShapeType="1"/>
          </p:cNvSpPr>
          <p:nvPr/>
        </p:nvSpPr>
        <p:spPr bwMode="auto">
          <a:xfrm rot="5852964">
            <a:off x="4866469" y="1210187"/>
            <a:ext cx="767683" cy="3416116"/>
          </a:xfrm>
          <a:prstGeom prst="line">
            <a:avLst/>
          </a:prstGeom>
          <a:noFill/>
          <a:ln w="9525">
            <a:solidFill>
              <a:srgbClr val="FF000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54" name="Line 9"/>
          <p:cNvSpPr>
            <a:spLocks noChangeShapeType="1"/>
          </p:cNvSpPr>
          <p:nvPr/>
        </p:nvSpPr>
        <p:spPr bwMode="auto">
          <a:xfrm rot="5852964">
            <a:off x="4865003" y="2690038"/>
            <a:ext cx="2051886" cy="1953447"/>
          </a:xfrm>
          <a:prstGeom prst="line">
            <a:avLst/>
          </a:prstGeom>
          <a:noFill/>
          <a:ln w="9525">
            <a:solidFill>
              <a:srgbClr val="FF000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grpSp>
        <p:nvGrpSpPr>
          <p:cNvPr id="60" name="Gruppe 59"/>
          <p:cNvGrpSpPr/>
          <p:nvPr/>
        </p:nvGrpSpPr>
        <p:grpSpPr>
          <a:xfrm rot="4159009">
            <a:off x="418945" y="2906961"/>
            <a:ext cx="317034" cy="293364"/>
            <a:chOff x="418945" y="2906961"/>
            <a:chExt cx="317034" cy="293364"/>
          </a:xfrm>
        </p:grpSpPr>
        <p:sp>
          <p:nvSpPr>
            <p:cNvPr id="56" name="AutoShape 5"/>
            <p:cNvSpPr>
              <a:spLocks noChangeArrowheads="1"/>
            </p:cNvSpPr>
            <p:nvPr/>
          </p:nvSpPr>
          <p:spPr bwMode="auto">
            <a:xfrm rot="5852964">
              <a:off x="533308" y="2996607"/>
              <a:ext cx="88307" cy="114072"/>
            </a:xfrm>
            <a:prstGeom prst="cube">
              <a:avLst>
                <a:gd name="adj" fmla="val 25000"/>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7" name="Line 6"/>
            <p:cNvSpPr>
              <a:spLocks noChangeShapeType="1"/>
            </p:cNvSpPr>
            <p:nvPr/>
          </p:nvSpPr>
          <p:spPr bwMode="auto">
            <a:xfrm rot="5852964" flipV="1">
              <a:off x="634789" y="3099136"/>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8" name="Line 7"/>
            <p:cNvSpPr>
              <a:spLocks noChangeShapeType="1"/>
            </p:cNvSpPr>
            <p:nvPr/>
          </p:nvSpPr>
          <p:spPr bwMode="auto">
            <a:xfrm rot="5852964" flipV="1">
              <a:off x="431827" y="2894079"/>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9" name="Tekstboks 100"/>
          <p:cNvSpPr txBox="1">
            <a:spLocks noChangeArrowheads="1"/>
          </p:cNvSpPr>
          <p:nvPr/>
        </p:nvSpPr>
        <p:spPr bwMode="auto">
          <a:xfrm>
            <a:off x="621920" y="2827908"/>
            <a:ext cx="2140709" cy="276999"/>
          </a:xfrm>
          <a:prstGeom prst="rect">
            <a:avLst/>
          </a:prstGeom>
          <a:noFill/>
          <a:ln w="9525">
            <a:noFill/>
            <a:miter lim="800000"/>
            <a:headEnd/>
            <a:tailEnd/>
          </a:ln>
        </p:spPr>
        <p:txBody>
          <a:bodyPr wrap="square">
            <a:spAutoFit/>
          </a:bodyPr>
          <a:lstStyle/>
          <a:p>
            <a:r>
              <a:rPr lang="en-GB" sz="1200" smtClean="0"/>
              <a:t>Satellite service Y</a:t>
            </a:r>
            <a:endParaRPr lang="en-GB" sz="1200"/>
          </a:p>
        </p:txBody>
      </p:sp>
      <p:cxnSp>
        <p:nvCxnSpPr>
          <p:cNvPr id="61" name="Lige forbindelse 60"/>
          <p:cNvCxnSpPr>
            <a:stCxn id="10" idx="1"/>
          </p:cNvCxnSpPr>
          <p:nvPr/>
        </p:nvCxnSpPr>
        <p:spPr>
          <a:xfrm flipH="1" flipV="1">
            <a:off x="693498" y="3119219"/>
            <a:ext cx="5595645" cy="2364325"/>
          </a:xfrm>
          <a:prstGeom prst="line">
            <a:avLst/>
          </a:prstGeom>
          <a:ln w="25400">
            <a:solidFill>
              <a:srgbClr val="FFC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sp>
        <p:nvSpPr>
          <p:cNvPr id="64" name="Line 9"/>
          <p:cNvSpPr>
            <a:spLocks noChangeShapeType="1"/>
          </p:cNvSpPr>
          <p:nvPr/>
        </p:nvSpPr>
        <p:spPr bwMode="auto">
          <a:xfrm rot="5852964" flipH="1">
            <a:off x="747700" y="2964141"/>
            <a:ext cx="890231" cy="1269759"/>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65" name="Line 9"/>
          <p:cNvSpPr>
            <a:spLocks noChangeShapeType="1"/>
          </p:cNvSpPr>
          <p:nvPr/>
        </p:nvSpPr>
        <p:spPr bwMode="auto">
          <a:xfrm rot="5852964" flipH="1">
            <a:off x="1539046" y="2247331"/>
            <a:ext cx="562598" cy="2573759"/>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66" name="Line 9"/>
          <p:cNvSpPr>
            <a:spLocks noChangeShapeType="1"/>
          </p:cNvSpPr>
          <p:nvPr/>
        </p:nvSpPr>
        <p:spPr bwMode="auto">
          <a:xfrm rot="5852964" flipH="1">
            <a:off x="1347779" y="2395781"/>
            <a:ext cx="73299" cy="1646068"/>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68" name="Line 9"/>
          <p:cNvSpPr>
            <a:spLocks noChangeShapeType="1"/>
          </p:cNvSpPr>
          <p:nvPr/>
        </p:nvSpPr>
        <p:spPr bwMode="auto">
          <a:xfrm rot="5852964" flipV="1">
            <a:off x="2459138" y="5103802"/>
            <a:ext cx="334901" cy="187050"/>
          </a:xfrm>
          <a:prstGeom prst="line">
            <a:avLst/>
          </a:prstGeom>
          <a:noFill/>
          <a:ln w="9525">
            <a:solidFill>
              <a:srgbClr val="00B05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69" name="Line 9"/>
          <p:cNvSpPr>
            <a:spLocks noChangeShapeType="1"/>
          </p:cNvSpPr>
          <p:nvPr/>
        </p:nvSpPr>
        <p:spPr bwMode="auto">
          <a:xfrm rot="5852964" flipV="1">
            <a:off x="2369718" y="5002124"/>
            <a:ext cx="866406" cy="33536"/>
          </a:xfrm>
          <a:prstGeom prst="line">
            <a:avLst/>
          </a:prstGeom>
          <a:noFill/>
          <a:ln w="9525">
            <a:solidFill>
              <a:srgbClr val="00B05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70" name="Line 9"/>
          <p:cNvSpPr>
            <a:spLocks noChangeShapeType="1"/>
          </p:cNvSpPr>
          <p:nvPr/>
        </p:nvSpPr>
        <p:spPr bwMode="auto">
          <a:xfrm rot="5852964" flipH="1" flipV="1">
            <a:off x="2836021" y="5223302"/>
            <a:ext cx="377224" cy="168691"/>
          </a:xfrm>
          <a:prstGeom prst="line">
            <a:avLst/>
          </a:prstGeom>
          <a:noFill/>
          <a:ln w="9525">
            <a:solidFill>
              <a:srgbClr val="00B05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71" name="Line 9"/>
          <p:cNvSpPr>
            <a:spLocks noChangeShapeType="1"/>
          </p:cNvSpPr>
          <p:nvPr/>
        </p:nvSpPr>
        <p:spPr bwMode="auto">
          <a:xfrm rot="5852964" flipH="1" flipV="1">
            <a:off x="3315931" y="5018200"/>
            <a:ext cx="783351" cy="1204509"/>
          </a:xfrm>
          <a:prstGeom prst="line">
            <a:avLst/>
          </a:prstGeom>
          <a:noFill/>
          <a:ln w="9525">
            <a:solidFill>
              <a:srgbClr val="00B05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72" name="Ellipse 71"/>
          <p:cNvSpPr/>
          <p:nvPr/>
        </p:nvSpPr>
        <p:spPr bwMode="auto">
          <a:xfrm>
            <a:off x="3506628" y="4555490"/>
            <a:ext cx="560547" cy="95021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74" name="Tekstboks 73"/>
          <p:cNvSpPr txBox="1"/>
          <p:nvPr/>
        </p:nvSpPr>
        <p:spPr>
          <a:xfrm>
            <a:off x="6892512" y="5985506"/>
            <a:ext cx="2044149" cy="830997"/>
          </a:xfrm>
          <a:prstGeom prst="rect">
            <a:avLst/>
          </a:prstGeom>
          <a:solidFill>
            <a:schemeClr val="bg1"/>
          </a:solidFill>
          <a:ln w="9525">
            <a:solidFill>
              <a:schemeClr val="tx1"/>
            </a:solidFill>
          </a:ln>
        </p:spPr>
        <p:txBody>
          <a:bodyPr wrap="none" rtlCol="0">
            <a:spAutoFit/>
          </a:bodyPr>
          <a:lstStyle/>
          <a:p>
            <a:r>
              <a:rPr lang="en-GB" sz="1200" b="1" u="sng" dirty="0" smtClean="0">
                <a:latin typeface="Courier" pitchFamily="49" charset="0"/>
              </a:rPr>
              <a:t>Geocast result:</a:t>
            </a:r>
          </a:p>
          <a:p>
            <a:r>
              <a:rPr lang="en-GB" sz="1200" dirty="0" smtClean="0">
                <a:latin typeface="Courier" pitchFamily="49" charset="0"/>
              </a:rPr>
              <a:t>11 vessels in region</a:t>
            </a:r>
          </a:p>
          <a:p>
            <a:r>
              <a:rPr lang="en-GB" sz="1200" dirty="0" smtClean="0">
                <a:latin typeface="Courier" pitchFamily="49" charset="0"/>
              </a:rPr>
              <a:t>10 acknowledge</a:t>
            </a:r>
          </a:p>
          <a:p>
            <a:r>
              <a:rPr lang="en-GB" sz="1200" dirty="0" smtClean="0">
                <a:latin typeface="Courier" pitchFamily="49" charset="0"/>
              </a:rPr>
              <a:t>1 missing (identity)</a:t>
            </a:r>
            <a:endParaRPr lang="en-GB" sz="1200" dirty="0">
              <a:latin typeface="Courier" pitchFamily="49" charset="0"/>
            </a:endParaRPr>
          </a:p>
        </p:txBody>
      </p:sp>
      <p:sp>
        <p:nvSpPr>
          <p:cNvPr id="77" name="Tekstboks 100"/>
          <p:cNvSpPr txBox="1">
            <a:spLocks noChangeArrowheads="1"/>
          </p:cNvSpPr>
          <p:nvPr/>
        </p:nvSpPr>
        <p:spPr bwMode="auto">
          <a:xfrm>
            <a:off x="2647191" y="2662133"/>
            <a:ext cx="2140709" cy="276999"/>
          </a:xfrm>
          <a:prstGeom prst="rect">
            <a:avLst/>
          </a:prstGeom>
          <a:noFill/>
          <a:ln w="9525">
            <a:noFill/>
            <a:miter lim="800000"/>
            <a:headEnd/>
            <a:tailEnd/>
          </a:ln>
        </p:spPr>
        <p:txBody>
          <a:bodyPr wrap="square">
            <a:spAutoFit/>
          </a:bodyPr>
          <a:lstStyle/>
          <a:p>
            <a:r>
              <a:rPr lang="en-GB" sz="1200" smtClean="0"/>
              <a:t>Region of relevance</a:t>
            </a:r>
          </a:p>
        </p:txBody>
      </p:sp>
      <p:sp>
        <p:nvSpPr>
          <p:cNvPr id="78" name="Line 9"/>
          <p:cNvSpPr>
            <a:spLocks noChangeShapeType="1"/>
          </p:cNvSpPr>
          <p:nvPr/>
        </p:nvSpPr>
        <p:spPr bwMode="auto">
          <a:xfrm rot="5852964">
            <a:off x="4434695" y="2900677"/>
            <a:ext cx="2689964" cy="2140186"/>
          </a:xfrm>
          <a:prstGeom prst="line">
            <a:avLst/>
          </a:prstGeom>
          <a:noFill/>
          <a:ln w="9525">
            <a:solidFill>
              <a:srgbClr val="FF000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79" name="Line 9"/>
          <p:cNvSpPr>
            <a:spLocks noChangeShapeType="1"/>
          </p:cNvSpPr>
          <p:nvPr/>
        </p:nvSpPr>
        <p:spPr bwMode="auto">
          <a:xfrm rot="5852964">
            <a:off x="1790978" y="1811622"/>
            <a:ext cx="306933" cy="2627499"/>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1850066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Kombinationstegning 74"/>
          <p:cNvSpPr/>
          <p:nvPr/>
        </p:nvSpPr>
        <p:spPr bwMode="auto">
          <a:xfrm>
            <a:off x="1206230" y="2898843"/>
            <a:ext cx="4085617" cy="3073940"/>
          </a:xfrm>
          <a:custGeom>
            <a:avLst/>
            <a:gdLst>
              <a:gd name="connsiteX0" fmla="*/ 3385225 w 4085617"/>
              <a:gd name="connsiteY0" fmla="*/ 3073940 h 3073940"/>
              <a:gd name="connsiteX1" fmla="*/ 875489 w 4085617"/>
              <a:gd name="connsiteY1" fmla="*/ 2120629 h 3073940"/>
              <a:gd name="connsiteX2" fmla="*/ 0 w 4085617"/>
              <a:gd name="connsiteY2" fmla="*/ 982493 h 3073940"/>
              <a:gd name="connsiteX3" fmla="*/ 1138136 w 4085617"/>
              <a:gd name="connsiteY3" fmla="*/ 145914 h 3073940"/>
              <a:gd name="connsiteX4" fmla="*/ 3073940 w 4085617"/>
              <a:gd name="connsiteY4" fmla="*/ 0 h 3073940"/>
              <a:gd name="connsiteX5" fmla="*/ 4085617 w 4085617"/>
              <a:gd name="connsiteY5" fmla="*/ 1663429 h 3073940"/>
              <a:gd name="connsiteX6" fmla="*/ 3385225 w 4085617"/>
              <a:gd name="connsiteY6" fmla="*/ 3073940 h 307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5617" h="3073940">
                <a:moveTo>
                  <a:pt x="3385225" y="3073940"/>
                </a:moveTo>
                <a:lnTo>
                  <a:pt x="875489" y="2120629"/>
                </a:lnTo>
                <a:lnTo>
                  <a:pt x="0" y="982493"/>
                </a:lnTo>
                <a:lnTo>
                  <a:pt x="1138136" y="145914"/>
                </a:lnTo>
                <a:lnTo>
                  <a:pt x="3073940" y="0"/>
                </a:lnTo>
                <a:lnTo>
                  <a:pt x="4085617" y="1663429"/>
                </a:lnTo>
                <a:lnTo>
                  <a:pt x="3385225" y="3073940"/>
                </a:lnTo>
                <a:close/>
              </a:path>
            </a:pathLst>
          </a:cu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el 1"/>
          <p:cNvSpPr>
            <a:spLocks noGrp="1"/>
          </p:cNvSpPr>
          <p:nvPr>
            <p:ph type="title"/>
          </p:nvPr>
        </p:nvSpPr>
        <p:spPr/>
        <p:txBody>
          <a:bodyPr/>
          <a:lstStyle/>
          <a:p>
            <a:r>
              <a:rPr lang="en-GB" smtClean="0"/>
              <a:t>Maritime Cloud – MSI promulgation</a:t>
            </a:r>
          </a:p>
        </p:txBody>
      </p:sp>
      <p:pic>
        <p:nvPicPr>
          <p:cNvPr id="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24075" y="3363277"/>
            <a:ext cx="431800" cy="112713"/>
          </a:xfrm>
          <a:prstGeom prst="rect">
            <a:avLst/>
          </a:prstGeom>
          <a:noFill/>
          <a:ln w="9525">
            <a:noFill/>
            <a:miter lim="800000"/>
            <a:headEnd/>
            <a:tailEnd/>
          </a:ln>
        </p:spPr>
      </p:pic>
      <p:pic>
        <p:nvPicPr>
          <p:cNvPr id="10"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6289143" y="5314475"/>
            <a:ext cx="338138" cy="338137"/>
          </a:xfrm>
          <a:prstGeom prst="rect">
            <a:avLst/>
          </a:prstGeom>
          <a:noFill/>
          <a:ln w="9525">
            <a:noFill/>
            <a:miter lim="800000"/>
            <a:headEnd/>
            <a:tailEnd/>
          </a:ln>
        </p:spPr>
      </p:pic>
      <p:pic>
        <p:nvPicPr>
          <p:cNvPr id="1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276600" y="3074353"/>
            <a:ext cx="431800" cy="114300"/>
          </a:xfrm>
          <a:prstGeom prst="rect">
            <a:avLst/>
          </a:prstGeom>
          <a:noFill/>
          <a:ln w="9525">
            <a:noFill/>
            <a:miter lim="800000"/>
            <a:headEnd/>
            <a:tailEnd/>
          </a:ln>
        </p:spPr>
      </p:pic>
      <p:pic>
        <p:nvPicPr>
          <p:cNvPr id="1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2275" y="4155440"/>
            <a:ext cx="431800" cy="112713"/>
          </a:xfrm>
          <a:prstGeom prst="rect">
            <a:avLst/>
          </a:prstGeom>
          <a:noFill/>
          <a:ln w="9525">
            <a:noFill/>
            <a:miter lim="800000"/>
            <a:headEnd/>
            <a:tailEnd/>
          </a:ln>
        </p:spPr>
      </p:pic>
      <p:pic>
        <p:nvPicPr>
          <p:cNvPr id="1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627313" y="4442778"/>
            <a:ext cx="431800" cy="112712"/>
          </a:xfrm>
          <a:prstGeom prst="rect">
            <a:avLst/>
          </a:prstGeom>
          <a:noFill/>
          <a:ln w="9525">
            <a:noFill/>
            <a:miter lim="800000"/>
            <a:headEnd/>
            <a:tailEnd/>
          </a:ln>
        </p:spPr>
      </p:pic>
      <p:pic>
        <p:nvPicPr>
          <p:cNvPr id="1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067175" y="3650615"/>
            <a:ext cx="433388" cy="114300"/>
          </a:xfrm>
          <a:prstGeom prst="rect">
            <a:avLst/>
          </a:prstGeom>
          <a:noFill/>
          <a:ln w="9525">
            <a:noFill/>
            <a:miter lim="800000"/>
            <a:headEnd/>
            <a:tailEnd/>
          </a:ln>
        </p:spPr>
      </p:pic>
      <p:pic>
        <p:nvPicPr>
          <p:cNvPr id="1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500563" y="4587240"/>
            <a:ext cx="431800" cy="112713"/>
          </a:xfrm>
          <a:prstGeom prst="rect">
            <a:avLst/>
          </a:prstGeom>
          <a:noFill/>
          <a:ln w="9525">
            <a:noFill/>
            <a:miter lim="800000"/>
            <a:headEnd/>
            <a:tailEnd/>
          </a:ln>
        </p:spPr>
      </p:pic>
      <p:pic>
        <p:nvPicPr>
          <p:cNvPr id="1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219700" y="3363278"/>
            <a:ext cx="431800" cy="112712"/>
          </a:xfrm>
          <a:prstGeom prst="rect">
            <a:avLst/>
          </a:prstGeom>
          <a:noFill/>
          <a:ln w="9525">
            <a:noFill/>
            <a:miter lim="800000"/>
            <a:headEnd/>
            <a:tailEnd/>
          </a:ln>
        </p:spPr>
      </p:pic>
      <p:pic>
        <p:nvPicPr>
          <p:cNvPr id="1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356100" y="5163503"/>
            <a:ext cx="431800" cy="112712"/>
          </a:xfrm>
          <a:prstGeom prst="rect">
            <a:avLst/>
          </a:prstGeom>
          <a:noFill/>
          <a:ln w="9525">
            <a:noFill/>
            <a:miter lim="800000"/>
            <a:headEnd/>
            <a:tailEnd/>
          </a:ln>
        </p:spPr>
      </p:pic>
      <p:pic>
        <p:nvPicPr>
          <p:cNvPr id="1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843213" y="4010978"/>
            <a:ext cx="433387" cy="112712"/>
          </a:xfrm>
          <a:prstGeom prst="rect">
            <a:avLst/>
          </a:prstGeom>
          <a:noFill/>
          <a:ln w="9525">
            <a:noFill/>
            <a:miter lim="800000"/>
            <a:headEnd/>
            <a:tailEnd/>
          </a:ln>
        </p:spPr>
      </p:pic>
      <p:pic>
        <p:nvPicPr>
          <p:cNvPr id="1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508625" y="4010978"/>
            <a:ext cx="431800" cy="112712"/>
          </a:xfrm>
          <a:prstGeom prst="rect">
            <a:avLst/>
          </a:prstGeom>
          <a:noFill/>
          <a:ln w="9525">
            <a:noFill/>
            <a:miter lim="800000"/>
            <a:headEnd/>
            <a:tailEnd/>
          </a:ln>
        </p:spPr>
      </p:pic>
      <p:pic>
        <p:nvPicPr>
          <p:cNvPr id="2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331913" y="4731703"/>
            <a:ext cx="431800" cy="112712"/>
          </a:xfrm>
          <a:prstGeom prst="rect">
            <a:avLst/>
          </a:prstGeom>
          <a:noFill/>
          <a:ln w="9525">
            <a:noFill/>
            <a:miter lim="800000"/>
            <a:headEnd/>
            <a:tailEnd/>
          </a:ln>
        </p:spPr>
      </p:pic>
      <p:pic>
        <p:nvPicPr>
          <p:cNvPr id="2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95513" y="4947603"/>
            <a:ext cx="431800" cy="112712"/>
          </a:xfrm>
          <a:prstGeom prst="rect">
            <a:avLst/>
          </a:prstGeom>
          <a:noFill/>
          <a:ln w="9525">
            <a:noFill/>
            <a:miter lim="800000"/>
            <a:headEnd/>
            <a:tailEnd/>
          </a:ln>
        </p:spPr>
      </p:pic>
      <p:pic>
        <p:nvPicPr>
          <p:cNvPr id="2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916238" y="5019040"/>
            <a:ext cx="431800" cy="112713"/>
          </a:xfrm>
          <a:prstGeom prst="rect">
            <a:avLst/>
          </a:prstGeom>
          <a:noFill/>
          <a:ln w="9525">
            <a:noFill/>
            <a:miter lim="800000"/>
            <a:headEnd/>
            <a:tailEnd/>
          </a:ln>
        </p:spPr>
      </p:pic>
      <p:pic>
        <p:nvPicPr>
          <p:cNvPr id="2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563938" y="4874578"/>
            <a:ext cx="431800" cy="114300"/>
          </a:xfrm>
          <a:prstGeom prst="rect">
            <a:avLst/>
          </a:prstGeom>
          <a:noFill/>
          <a:ln w="9525">
            <a:noFill/>
            <a:miter lim="800000"/>
            <a:headEnd/>
            <a:tailEnd/>
          </a:ln>
        </p:spPr>
      </p:pic>
      <p:sp>
        <p:nvSpPr>
          <p:cNvPr id="28" name="Tekstboks 87"/>
          <p:cNvSpPr txBox="1">
            <a:spLocks noChangeArrowheads="1"/>
          </p:cNvSpPr>
          <p:nvPr/>
        </p:nvSpPr>
        <p:spPr bwMode="auto">
          <a:xfrm>
            <a:off x="5496873" y="5677729"/>
            <a:ext cx="4007050" cy="307777"/>
          </a:xfrm>
          <a:prstGeom prst="rect">
            <a:avLst/>
          </a:prstGeom>
          <a:noFill/>
          <a:ln w="9525">
            <a:noFill/>
            <a:miter lim="800000"/>
            <a:headEnd/>
            <a:tailEnd/>
          </a:ln>
        </p:spPr>
        <p:txBody>
          <a:bodyPr wrap="square">
            <a:spAutoFit/>
          </a:bodyPr>
          <a:lstStyle/>
          <a:p>
            <a:r>
              <a:rPr lang="en-GB" sz="1400" b="1" smtClean="0"/>
              <a:t>Geocast + Acknowledge = Quality Assurance</a:t>
            </a:r>
            <a:endParaRPr lang="en-GB" sz="1400" b="1"/>
          </a:p>
        </p:txBody>
      </p:sp>
      <p:pic>
        <p:nvPicPr>
          <p:cNvPr id="29" name="Billede 28"/>
          <p:cNvPicPr>
            <a:picLocks noChangeAspect="1" noChangeArrowheads="1"/>
          </p:cNvPicPr>
          <p:nvPr/>
        </p:nvPicPr>
        <p:blipFill>
          <a:blip r:embed="rId5" cstate="print"/>
          <a:srcRect/>
          <a:stretch>
            <a:fillRect/>
          </a:stretch>
        </p:blipFill>
        <p:spPr bwMode="auto">
          <a:xfrm>
            <a:off x="6627281" y="5311300"/>
            <a:ext cx="366712" cy="341312"/>
          </a:xfrm>
          <a:prstGeom prst="rect">
            <a:avLst/>
          </a:prstGeom>
          <a:noFill/>
          <a:ln w="9525">
            <a:noFill/>
            <a:miter lim="800000"/>
            <a:headEnd/>
            <a:tailEnd/>
          </a:ln>
        </p:spPr>
      </p:pic>
      <p:sp>
        <p:nvSpPr>
          <p:cNvPr id="30" name="Tekstboks 100"/>
          <p:cNvSpPr txBox="1">
            <a:spLocks noChangeArrowheads="1"/>
          </p:cNvSpPr>
          <p:nvPr/>
        </p:nvSpPr>
        <p:spPr bwMode="auto">
          <a:xfrm>
            <a:off x="6892512" y="5375613"/>
            <a:ext cx="2140709" cy="276999"/>
          </a:xfrm>
          <a:prstGeom prst="rect">
            <a:avLst/>
          </a:prstGeom>
          <a:noFill/>
          <a:ln w="9525">
            <a:noFill/>
            <a:miter lim="800000"/>
            <a:headEnd/>
            <a:tailEnd/>
          </a:ln>
        </p:spPr>
        <p:txBody>
          <a:bodyPr wrap="square">
            <a:spAutoFit/>
          </a:bodyPr>
          <a:lstStyle/>
          <a:p>
            <a:r>
              <a:rPr lang="en-GB" sz="1200" smtClean="0"/>
              <a:t>MSI provider</a:t>
            </a:r>
            <a:endParaRPr lang="en-GB" sz="1200"/>
          </a:p>
        </p:txBody>
      </p:sp>
      <p:pic>
        <p:nvPicPr>
          <p:cNvPr id="1026" name="Picture 2"/>
          <p:cNvPicPr>
            <a:picLocks noChangeAspect="1" noChangeArrowheads="1"/>
          </p:cNvPicPr>
          <p:nvPr/>
        </p:nvPicPr>
        <p:blipFill>
          <a:blip r:embed="rId6" cstate="print"/>
          <a:srcRect/>
          <a:stretch>
            <a:fillRect/>
          </a:stretch>
        </p:blipFill>
        <p:spPr bwMode="auto">
          <a:xfrm>
            <a:off x="2398879" y="5276215"/>
            <a:ext cx="660234" cy="1325245"/>
          </a:xfrm>
          <a:prstGeom prst="rect">
            <a:avLst/>
          </a:prstGeom>
          <a:noFill/>
          <a:ln w="9525">
            <a:noFill/>
            <a:miter lim="800000"/>
            <a:headEnd/>
            <a:tailEnd/>
          </a:ln>
          <a:effectLst/>
        </p:spPr>
      </p:pic>
      <p:sp>
        <p:nvSpPr>
          <p:cNvPr id="36" name="Tekstboks 87"/>
          <p:cNvSpPr txBox="1">
            <a:spLocks noChangeArrowheads="1"/>
          </p:cNvSpPr>
          <p:nvPr/>
        </p:nvSpPr>
        <p:spPr bwMode="auto">
          <a:xfrm>
            <a:off x="1230604" y="5652612"/>
            <a:ext cx="1281270" cy="276999"/>
          </a:xfrm>
          <a:prstGeom prst="rect">
            <a:avLst/>
          </a:prstGeom>
          <a:noFill/>
          <a:ln w="9525">
            <a:noFill/>
            <a:miter lim="800000"/>
            <a:headEnd/>
            <a:tailEnd/>
          </a:ln>
        </p:spPr>
        <p:txBody>
          <a:bodyPr wrap="square">
            <a:spAutoFit/>
          </a:bodyPr>
          <a:lstStyle/>
          <a:p>
            <a:r>
              <a:rPr lang="en-GB" sz="1200" smtClean="0"/>
              <a:t>Radioservice  Z</a:t>
            </a:r>
            <a:endParaRPr lang="en-GB" sz="1200"/>
          </a:p>
        </p:txBody>
      </p:sp>
      <p:sp>
        <p:nvSpPr>
          <p:cNvPr id="44" name="AutoShape 5"/>
          <p:cNvSpPr>
            <a:spLocks noChangeArrowheads="1"/>
          </p:cNvSpPr>
          <p:nvPr/>
        </p:nvSpPr>
        <p:spPr bwMode="auto">
          <a:xfrm rot="5852964">
            <a:off x="7012183" y="2669735"/>
            <a:ext cx="88307" cy="114072"/>
          </a:xfrm>
          <a:prstGeom prst="cube">
            <a:avLst>
              <a:gd name="adj" fmla="val 25000"/>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5" name="Line 6"/>
          <p:cNvSpPr>
            <a:spLocks noChangeShapeType="1"/>
          </p:cNvSpPr>
          <p:nvPr/>
        </p:nvSpPr>
        <p:spPr bwMode="auto">
          <a:xfrm rot="5852964" flipV="1">
            <a:off x="7113664" y="2772264"/>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6" name="Line 7"/>
          <p:cNvSpPr>
            <a:spLocks noChangeShapeType="1"/>
          </p:cNvSpPr>
          <p:nvPr/>
        </p:nvSpPr>
        <p:spPr bwMode="auto">
          <a:xfrm rot="5852964" flipV="1">
            <a:off x="6910702" y="2567207"/>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 name="Tekstboks 100"/>
          <p:cNvSpPr txBox="1">
            <a:spLocks noChangeArrowheads="1"/>
          </p:cNvSpPr>
          <p:nvPr/>
        </p:nvSpPr>
        <p:spPr bwMode="auto">
          <a:xfrm>
            <a:off x="7100795" y="2501036"/>
            <a:ext cx="2140709" cy="276999"/>
          </a:xfrm>
          <a:prstGeom prst="rect">
            <a:avLst/>
          </a:prstGeom>
          <a:noFill/>
          <a:ln w="9525">
            <a:noFill/>
            <a:miter lim="800000"/>
            <a:headEnd/>
            <a:tailEnd/>
          </a:ln>
        </p:spPr>
        <p:txBody>
          <a:bodyPr wrap="square">
            <a:spAutoFit/>
          </a:bodyPr>
          <a:lstStyle/>
          <a:p>
            <a:r>
              <a:rPr lang="en-GB" sz="1200" smtClean="0"/>
              <a:t>Satellit service X</a:t>
            </a:r>
            <a:endParaRPr lang="en-GB" sz="1200"/>
          </a:p>
        </p:txBody>
      </p:sp>
      <p:sp>
        <p:nvSpPr>
          <p:cNvPr id="52" name="Tekstboks 87"/>
          <p:cNvSpPr txBox="1">
            <a:spLocks noChangeArrowheads="1"/>
          </p:cNvSpPr>
          <p:nvPr/>
        </p:nvSpPr>
        <p:spPr bwMode="auto">
          <a:xfrm>
            <a:off x="3563938" y="4587240"/>
            <a:ext cx="978217" cy="276999"/>
          </a:xfrm>
          <a:prstGeom prst="rect">
            <a:avLst/>
          </a:prstGeom>
          <a:noFill/>
          <a:ln w="9525">
            <a:noFill/>
            <a:miter lim="800000"/>
            <a:headEnd/>
            <a:tailEnd/>
          </a:ln>
        </p:spPr>
        <p:txBody>
          <a:bodyPr wrap="square">
            <a:spAutoFit/>
          </a:bodyPr>
          <a:lstStyle/>
          <a:p>
            <a:r>
              <a:rPr lang="en-GB" sz="1200" smtClean="0"/>
              <a:t>???</a:t>
            </a:r>
            <a:endParaRPr lang="en-GB" sz="1200"/>
          </a:p>
        </p:txBody>
      </p:sp>
      <p:sp>
        <p:nvSpPr>
          <p:cNvPr id="53" name="Tekstboks 87"/>
          <p:cNvSpPr txBox="1">
            <a:spLocks noChangeArrowheads="1"/>
          </p:cNvSpPr>
          <p:nvPr/>
        </p:nvSpPr>
        <p:spPr bwMode="auto">
          <a:xfrm>
            <a:off x="3506629" y="4988878"/>
            <a:ext cx="978217" cy="461665"/>
          </a:xfrm>
          <a:prstGeom prst="rect">
            <a:avLst/>
          </a:prstGeom>
          <a:noFill/>
          <a:ln w="9525">
            <a:noFill/>
            <a:miter lim="800000"/>
            <a:headEnd/>
            <a:tailEnd/>
          </a:ln>
        </p:spPr>
        <p:txBody>
          <a:bodyPr wrap="square">
            <a:spAutoFit/>
          </a:bodyPr>
          <a:lstStyle/>
          <a:p>
            <a:r>
              <a:rPr lang="en-GB" sz="1200" smtClean="0"/>
              <a:t>Defekt comm</a:t>
            </a:r>
          </a:p>
        </p:txBody>
      </p:sp>
      <p:cxnSp>
        <p:nvCxnSpPr>
          <p:cNvPr id="37" name="Lige forbindelse 36"/>
          <p:cNvCxnSpPr/>
          <p:nvPr/>
        </p:nvCxnSpPr>
        <p:spPr>
          <a:xfrm flipV="1">
            <a:off x="6441543" y="2880565"/>
            <a:ext cx="653931" cy="2495048"/>
          </a:xfrm>
          <a:prstGeom prst="line">
            <a:avLst/>
          </a:prstGeom>
          <a:ln w="25400">
            <a:solidFill>
              <a:srgbClr val="FFC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cxnSp>
        <p:nvCxnSpPr>
          <p:cNvPr id="38" name="Lige forbindelse 37"/>
          <p:cNvCxnSpPr>
            <a:stCxn id="10" idx="1"/>
          </p:cNvCxnSpPr>
          <p:nvPr/>
        </p:nvCxnSpPr>
        <p:spPr>
          <a:xfrm flipH="1">
            <a:off x="3059113" y="5483544"/>
            <a:ext cx="3230030" cy="536256"/>
          </a:xfrm>
          <a:prstGeom prst="line">
            <a:avLst/>
          </a:prstGeom>
          <a:ln w="25400">
            <a:solidFill>
              <a:srgbClr val="FFC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sp>
        <p:nvSpPr>
          <p:cNvPr id="41" name="Line 9"/>
          <p:cNvSpPr>
            <a:spLocks noChangeShapeType="1"/>
          </p:cNvSpPr>
          <p:nvPr/>
        </p:nvSpPr>
        <p:spPr bwMode="auto">
          <a:xfrm rot="5852964">
            <a:off x="5079332" y="1952629"/>
            <a:ext cx="1214635" cy="2523392"/>
          </a:xfrm>
          <a:prstGeom prst="line">
            <a:avLst/>
          </a:prstGeom>
          <a:noFill/>
          <a:ln w="9525">
            <a:solidFill>
              <a:srgbClr val="FF000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42" name="Line 9"/>
          <p:cNvSpPr>
            <a:spLocks noChangeShapeType="1"/>
          </p:cNvSpPr>
          <p:nvPr/>
        </p:nvSpPr>
        <p:spPr bwMode="auto">
          <a:xfrm rot="5852964">
            <a:off x="4866469" y="1210187"/>
            <a:ext cx="767683" cy="3416116"/>
          </a:xfrm>
          <a:prstGeom prst="line">
            <a:avLst/>
          </a:prstGeom>
          <a:noFill/>
          <a:ln w="9525">
            <a:solidFill>
              <a:srgbClr val="FF000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54" name="Line 9"/>
          <p:cNvSpPr>
            <a:spLocks noChangeShapeType="1"/>
          </p:cNvSpPr>
          <p:nvPr/>
        </p:nvSpPr>
        <p:spPr bwMode="auto">
          <a:xfrm rot="5852964">
            <a:off x="4865003" y="2690038"/>
            <a:ext cx="2051886" cy="1953447"/>
          </a:xfrm>
          <a:prstGeom prst="line">
            <a:avLst/>
          </a:prstGeom>
          <a:noFill/>
          <a:ln w="9525">
            <a:solidFill>
              <a:srgbClr val="FF0000"/>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grpSp>
        <p:nvGrpSpPr>
          <p:cNvPr id="4" name="Gruppe 59"/>
          <p:cNvGrpSpPr/>
          <p:nvPr/>
        </p:nvGrpSpPr>
        <p:grpSpPr>
          <a:xfrm rot="4159009">
            <a:off x="418945" y="2906961"/>
            <a:ext cx="317034" cy="293364"/>
            <a:chOff x="418945" y="2906961"/>
            <a:chExt cx="317034" cy="293364"/>
          </a:xfrm>
        </p:grpSpPr>
        <p:sp>
          <p:nvSpPr>
            <p:cNvPr id="56" name="AutoShape 5"/>
            <p:cNvSpPr>
              <a:spLocks noChangeArrowheads="1"/>
            </p:cNvSpPr>
            <p:nvPr/>
          </p:nvSpPr>
          <p:spPr bwMode="auto">
            <a:xfrm rot="5852964">
              <a:off x="533308" y="2996607"/>
              <a:ext cx="88307" cy="114072"/>
            </a:xfrm>
            <a:prstGeom prst="cube">
              <a:avLst>
                <a:gd name="adj" fmla="val 25000"/>
              </a:avLst>
            </a:prstGeom>
            <a:solidFill>
              <a:srgbClr val="00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7" name="Line 6"/>
            <p:cNvSpPr>
              <a:spLocks noChangeShapeType="1"/>
            </p:cNvSpPr>
            <p:nvPr/>
          </p:nvSpPr>
          <p:spPr bwMode="auto">
            <a:xfrm rot="5852964" flipV="1">
              <a:off x="634789" y="3099136"/>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8" name="Line 7"/>
            <p:cNvSpPr>
              <a:spLocks noChangeShapeType="1"/>
            </p:cNvSpPr>
            <p:nvPr/>
          </p:nvSpPr>
          <p:spPr bwMode="auto">
            <a:xfrm rot="5852964" flipV="1">
              <a:off x="431827" y="2894079"/>
              <a:ext cx="88307" cy="11407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9" name="Tekstboks 100"/>
          <p:cNvSpPr txBox="1">
            <a:spLocks noChangeArrowheads="1"/>
          </p:cNvSpPr>
          <p:nvPr/>
        </p:nvSpPr>
        <p:spPr bwMode="auto">
          <a:xfrm>
            <a:off x="621920" y="2827908"/>
            <a:ext cx="2140709" cy="276999"/>
          </a:xfrm>
          <a:prstGeom prst="rect">
            <a:avLst/>
          </a:prstGeom>
          <a:noFill/>
          <a:ln w="9525">
            <a:noFill/>
            <a:miter lim="800000"/>
            <a:headEnd/>
            <a:tailEnd/>
          </a:ln>
        </p:spPr>
        <p:txBody>
          <a:bodyPr wrap="square">
            <a:spAutoFit/>
          </a:bodyPr>
          <a:lstStyle/>
          <a:p>
            <a:r>
              <a:rPr lang="en-GB" sz="1200" smtClean="0"/>
              <a:t>Satellit service Y</a:t>
            </a:r>
            <a:endParaRPr lang="en-GB" sz="1200"/>
          </a:p>
        </p:txBody>
      </p:sp>
      <p:cxnSp>
        <p:nvCxnSpPr>
          <p:cNvPr id="61" name="Lige forbindelse 60"/>
          <p:cNvCxnSpPr>
            <a:stCxn id="10" idx="1"/>
          </p:cNvCxnSpPr>
          <p:nvPr/>
        </p:nvCxnSpPr>
        <p:spPr>
          <a:xfrm flipH="1" flipV="1">
            <a:off x="693498" y="3119219"/>
            <a:ext cx="5595645" cy="2364325"/>
          </a:xfrm>
          <a:prstGeom prst="line">
            <a:avLst/>
          </a:prstGeom>
          <a:ln w="25400">
            <a:solidFill>
              <a:srgbClr val="FFC000"/>
            </a:solidFill>
            <a:headEnd type="stealth" w="lg" len="lg"/>
            <a:tailEnd type="stealth" w="lg" len="lg"/>
          </a:ln>
        </p:spPr>
        <p:style>
          <a:lnRef idx="1">
            <a:schemeClr val="accent4"/>
          </a:lnRef>
          <a:fillRef idx="0">
            <a:schemeClr val="accent4"/>
          </a:fillRef>
          <a:effectRef idx="0">
            <a:schemeClr val="accent4"/>
          </a:effectRef>
          <a:fontRef idx="minor">
            <a:schemeClr val="tx1"/>
          </a:fontRef>
        </p:style>
      </p:cxnSp>
      <p:sp>
        <p:nvSpPr>
          <p:cNvPr id="64" name="Line 9"/>
          <p:cNvSpPr>
            <a:spLocks noChangeShapeType="1"/>
          </p:cNvSpPr>
          <p:nvPr/>
        </p:nvSpPr>
        <p:spPr bwMode="auto">
          <a:xfrm rot="5852964" flipH="1">
            <a:off x="747700" y="2964141"/>
            <a:ext cx="890231" cy="1269759"/>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65" name="Line 9"/>
          <p:cNvSpPr>
            <a:spLocks noChangeShapeType="1"/>
          </p:cNvSpPr>
          <p:nvPr/>
        </p:nvSpPr>
        <p:spPr bwMode="auto">
          <a:xfrm rot="5852964" flipH="1">
            <a:off x="1539046" y="2247331"/>
            <a:ext cx="562598" cy="2573759"/>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66" name="Line 9"/>
          <p:cNvSpPr>
            <a:spLocks noChangeShapeType="1"/>
          </p:cNvSpPr>
          <p:nvPr/>
        </p:nvSpPr>
        <p:spPr bwMode="auto">
          <a:xfrm rot="5852964" flipH="1">
            <a:off x="1347779" y="2395781"/>
            <a:ext cx="73299" cy="1646068"/>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68" name="Line 9"/>
          <p:cNvSpPr>
            <a:spLocks noChangeShapeType="1"/>
          </p:cNvSpPr>
          <p:nvPr/>
        </p:nvSpPr>
        <p:spPr bwMode="auto">
          <a:xfrm rot="5852964" flipV="1">
            <a:off x="2459138" y="5103802"/>
            <a:ext cx="334901" cy="187050"/>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69" name="Line 9"/>
          <p:cNvSpPr>
            <a:spLocks noChangeShapeType="1"/>
          </p:cNvSpPr>
          <p:nvPr/>
        </p:nvSpPr>
        <p:spPr bwMode="auto">
          <a:xfrm rot="5852964" flipV="1">
            <a:off x="2369718" y="5002124"/>
            <a:ext cx="866406" cy="33536"/>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70" name="Line 9"/>
          <p:cNvSpPr>
            <a:spLocks noChangeShapeType="1"/>
          </p:cNvSpPr>
          <p:nvPr/>
        </p:nvSpPr>
        <p:spPr bwMode="auto">
          <a:xfrm rot="5852964" flipH="1" flipV="1">
            <a:off x="2836021" y="5223302"/>
            <a:ext cx="377224" cy="168691"/>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71" name="Line 9"/>
          <p:cNvSpPr>
            <a:spLocks noChangeShapeType="1"/>
          </p:cNvSpPr>
          <p:nvPr/>
        </p:nvSpPr>
        <p:spPr bwMode="auto">
          <a:xfrm rot="5852964" flipH="1" flipV="1">
            <a:off x="3315931" y="5018200"/>
            <a:ext cx="783351" cy="1204509"/>
          </a:xfrm>
          <a:prstGeom prst="line">
            <a:avLst/>
          </a:prstGeom>
          <a:noFill/>
          <a:ln w="9525">
            <a:solidFill>
              <a:schemeClr val="accent1">
                <a:lumMod val="75000"/>
              </a:schemeClr>
            </a:solidFill>
            <a:prstDash val="sysDash"/>
            <a:round/>
            <a:headEnd type="stealth" w="lg" len="lg"/>
            <a:tailEnd type="stealth" w="lg" len="lg"/>
          </a:ln>
        </p:spPr>
        <p:txBody>
          <a:bodyPr vert="horz" wrap="square" lIns="91440" tIns="45720" rIns="91440" bIns="45720" numCol="1" anchor="t" anchorCtr="0" compatLnSpc="1">
            <a:prstTxWarp prst="textNoShape">
              <a:avLst/>
            </a:prstTxWarp>
          </a:bodyPr>
          <a:lstStyle/>
          <a:p>
            <a:endParaRPr lang="en-GB"/>
          </a:p>
        </p:txBody>
      </p:sp>
      <p:sp>
        <p:nvSpPr>
          <p:cNvPr id="72" name="Ellipse 71"/>
          <p:cNvSpPr/>
          <p:nvPr/>
        </p:nvSpPr>
        <p:spPr bwMode="auto">
          <a:xfrm>
            <a:off x="3506628" y="4555490"/>
            <a:ext cx="560547" cy="95021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74" name="Tekstboks 73"/>
          <p:cNvSpPr txBox="1"/>
          <p:nvPr/>
        </p:nvSpPr>
        <p:spPr>
          <a:xfrm>
            <a:off x="6892512" y="5985506"/>
            <a:ext cx="2044149" cy="830997"/>
          </a:xfrm>
          <a:prstGeom prst="rect">
            <a:avLst/>
          </a:prstGeom>
          <a:solidFill>
            <a:schemeClr val="bg1"/>
          </a:solidFill>
          <a:ln w="9525">
            <a:solidFill>
              <a:schemeClr val="tx1"/>
            </a:solidFill>
          </a:ln>
        </p:spPr>
        <p:txBody>
          <a:bodyPr wrap="none" rtlCol="0">
            <a:spAutoFit/>
          </a:bodyPr>
          <a:lstStyle/>
          <a:p>
            <a:r>
              <a:rPr lang="en-GB" sz="1200" b="1" u="sng" smtClean="0">
                <a:latin typeface="Courier" pitchFamily="49" charset="0"/>
              </a:rPr>
              <a:t>Geocast result:</a:t>
            </a:r>
          </a:p>
          <a:p>
            <a:r>
              <a:rPr lang="en-GB" sz="1200" smtClean="0">
                <a:latin typeface="Courier" pitchFamily="49" charset="0"/>
              </a:rPr>
              <a:t>11 vessels in region</a:t>
            </a:r>
          </a:p>
          <a:p>
            <a:r>
              <a:rPr lang="en-GB" sz="1200" smtClean="0">
                <a:latin typeface="Courier" pitchFamily="49" charset="0"/>
              </a:rPr>
              <a:t>10 acknowledge</a:t>
            </a:r>
          </a:p>
          <a:p>
            <a:r>
              <a:rPr lang="en-GB" sz="1200" smtClean="0">
                <a:latin typeface="Courier" pitchFamily="49" charset="0"/>
              </a:rPr>
              <a:t>1 missing (identity)</a:t>
            </a:r>
            <a:endParaRPr lang="en-GB" sz="1200">
              <a:latin typeface="Courier" pitchFamily="49" charset="0"/>
            </a:endParaRPr>
          </a:p>
        </p:txBody>
      </p:sp>
      <p:sp>
        <p:nvSpPr>
          <p:cNvPr id="77" name="Tekstboks 100"/>
          <p:cNvSpPr txBox="1">
            <a:spLocks noChangeArrowheads="1"/>
          </p:cNvSpPr>
          <p:nvPr/>
        </p:nvSpPr>
        <p:spPr bwMode="auto">
          <a:xfrm>
            <a:off x="1562838" y="3544086"/>
            <a:ext cx="2140709" cy="276999"/>
          </a:xfrm>
          <a:prstGeom prst="rect">
            <a:avLst/>
          </a:prstGeom>
          <a:noFill/>
          <a:ln w="9525">
            <a:noFill/>
            <a:miter lim="800000"/>
            <a:headEnd/>
            <a:tailEnd/>
          </a:ln>
        </p:spPr>
        <p:txBody>
          <a:bodyPr wrap="square">
            <a:spAutoFit/>
          </a:bodyPr>
          <a:lstStyle/>
          <a:p>
            <a:r>
              <a:rPr lang="en-GB" sz="1200" smtClean="0"/>
              <a:t>Region of relevance</a:t>
            </a:r>
          </a:p>
        </p:txBody>
      </p:sp>
      <p:pic>
        <p:nvPicPr>
          <p:cNvPr id="55" name="Picture 2"/>
          <p:cNvPicPr>
            <a:picLocks noChangeAspect="1" noChangeArrowheads="1"/>
          </p:cNvPicPr>
          <p:nvPr/>
        </p:nvPicPr>
        <p:blipFill>
          <a:blip r:embed="rId7" cstate="print"/>
          <a:srcRect l="7634"/>
          <a:stretch>
            <a:fillRect/>
          </a:stretch>
        </p:blipFill>
        <p:spPr bwMode="auto">
          <a:xfrm>
            <a:off x="117837" y="2559468"/>
            <a:ext cx="5101022" cy="3528392"/>
          </a:xfrm>
          <a:prstGeom prst="rect">
            <a:avLst/>
          </a:prstGeom>
          <a:noFill/>
          <a:ln w="9525">
            <a:noFill/>
            <a:miter lim="800000"/>
            <a:headEnd/>
            <a:tailEnd/>
          </a:ln>
        </p:spPr>
      </p:pic>
    </p:spTree>
    <p:extLst>
      <p:ext uri="{BB962C8B-B14F-4D97-AF65-F5344CB8AC3E}">
        <p14:creationId xmlns:p14="http://schemas.microsoft.com/office/powerpoint/2010/main" val="11773412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544" y="995855"/>
            <a:ext cx="7601608" cy="381000"/>
          </a:xfrm>
        </p:spPr>
        <p:txBody>
          <a:bodyPr/>
          <a:lstStyle/>
          <a:p>
            <a:r>
              <a:rPr lang="en-GB" dirty="0" smtClean="0"/>
              <a:t>Highlights</a:t>
            </a:r>
            <a:endParaRPr lang="en-GB" dirty="0"/>
          </a:p>
        </p:txBody>
      </p:sp>
      <p:sp>
        <p:nvSpPr>
          <p:cNvPr id="5" name="Content Placeholder 2"/>
          <p:cNvSpPr>
            <a:spLocks noGrp="1"/>
          </p:cNvSpPr>
          <p:nvPr>
            <p:ph idx="1"/>
          </p:nvPr>
        </p:nvSpPr>
        <p:spPr>
          <a:xfrm>
            <a:off x="624608" y="1504911"/>
            <a:ext cx="8015801" cy="4763715"/>
          </a:xfrm>
        </p:spPr>
        <p:txBody>
          <a:bodyPr/>
          <a:lstStyle/>
          <a:p>
            <a:pPr lvl="0"/>
            <a:r>
              <a:rPr lang="en-GB" sz="1800" b="0" dirty="0" smtClean="0"/>
              <a:t>e-navigation as an infrastructure and services as “apps”</a:t>
            </a:r>
          </a:p>
          <a:p>
            <a:pPr lvl="0"/>
            <a:r>
              <a:rPr lang="en-GB" sz="1800" b="0" dirty="0" smtClean="0"/>
              <a:t>Services will be able to evolve dynamically and can be provided by all maritime stakeholders, including commercial</a:t>
            </a:r>
          </a:p>
          <a:p>
            <a:pPr lvl="0"/>
            <a:r>
              <a:rPr lang="en-GB" sz="1800" b="0" dirty="0" smtClean="0"/>
              <a:t>Builds on existing proven technology i.e. cost effective</a:t>
            </a:r>
            <a:endParaRPr lang="en-GB" sz="1800" b="0" dirty="0"/>
          </a:p>
          <a:p>
            <a:pPr lvl="0"/>
            <a:r>
              <a:rPr lang="en-GB" sz="1800" b="0" dirty="0" smtClean="0"/>
              <a:t>Security solution is proven and used today in e.g. the financial sector</a:t>
            </a:r>
          </a:p>
          <a:p>
            <a:pPr lvl="0"/>
            <a:r>
              <a:rPr lang="en-GB" sz="1800" b="0" dirty="0" smtClean="0"/>
              <a:t>Identity allows data sharing policies to be enforced </a:t>
            </a:r>
          </a:p>
          <a:p>
            <a:pPr lvl="0"/>
            <a:r>
              <a:rPr lang="en-GB" sz="1800" b="0" dirty="0" smtClean="0"/>
              <a:t>Facilitates </a:t>
            </a:r>
            <a:r>
              <a:rPr lang="en-GB" sz="1800" b="0" dirty="0"/>
              <a:t>seamless transfer from existing to new communication </a:t>
            </a:r>
            <a:r>
              <a:rPr lang="en-GB" sz="1800" b="0" dirty="0" smtClean="0"/>
              <a:t>means</a:t>
            </a:r>
          </a:p>
          <a:p>
            <a:r>
              <a:rPr lang="en-GB" sz="1800" b="0" dirty="0" smtClean="0"/>
              <a:t>Availability and scalability addressed through </a:t>
            </a:r>
            <a:r>
              <a:rPr lang="en-GB" sz="1800" b="0" dirty="0"/>
              <a:t>distribution in a peer-to-peer </a:t>
            </a:r>
            <a:r>
              <a:rPr lang="en-GB" sz="1800" b="0" dirty="0" smtClean="0"/>
              <a:t>architecture</a:t>
            </a:r>
          </a:p>
          <a:p>
            <a:r>
              <a:rPr lang="en-GB" sz="1800" b="0" dirty="0" smtClean="0"/>
              <a:t>Testbeds will early on be able to utilize the Maritime Cloud as a communication infrastructure to evaluate potential e-navigation solutions</a:t>
            </a:r>
            <a:r>
              <a:rPr lang="en-GB" sz="1800" b="0" dirty="0"/>
              <a:t>, and to evolve and mature the </a:t>
            </a:r>
            <a:r>
              <a:rPr lang="en-GB" sz="1800" b="0" dirty="0" smtClean="0"/>
              <a:t>infrastructure itself</a:t>
            </a:r>
          </a:p>
          <a:p>
            <a:r>
              <a:rPr lang="en-GB" sz="1800" b="0" dirty="0"/>
              <a:t>Has been submitted to the IMO e-navigation process as a proposed infrastructure that will support e-navigation in the short and the long run</a:t>
            </a:r>
          </a:p>
          <a:p>
            <a:endParaRPr lang="en-GB" sz="1800" b="0" dirty="0" smtClean="0"/>
          </a:p>
        </p:txBody>
      </p:sp>
    </p:spTree>
    <p:extLst>
      <p:ext uri="{BB962C8B-B14F-4D97-AF65-F5344CB8AC3E}">
        <p14:creationId xmlns:p14="http://schemas.microsoft.com/office/powerpoint/2010/main" val="1656399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544" y="995855"/>
            <a:ext cx="7601608" cy="381000"/>
          </a:xfrm>
        </p:spPr>
        <p:txBody>
          <a:bodyPr/>
          <a:lstStyle/>
          <a:p>
            <a:r>
              <a:rPr lang="en-GB" dirty="0" smtClean="0"/>
              <a:t>Status and the way forward</a:t>
            </a:r>
            <a:endParaRPr lang="en-GB" dirty="0"/>
          </a:p>
        </p:txBody>
      </p:sp>
      <p:sp>
        <p:nvSpPr>
          <p:cNvPr id="5" name="Content Placeholder 2"/>
          <p:cNvSpPr>
            <a:spLocks noGrp="1"/>
          </p:cNvSpPr>
          <p:nvPr>
            <p:ph idx="1"/>
          </p:nvPr>
        </p:nvSpPr>
        <p:spPr>
          <a:xfrm>
            <a:off x="624608" y="1504912"/>
            <a:ext cx="8015801" cy="4083648"/>
          </a:xfrm>
        </p:spPr>
        <p:txBody>
          <a:bodyPr/>
          <a:lstStyle/>
          <a:p>
            <a:pPr lvl="0"/>
            <a:r>
              <a:rPr lang="en-GB" sz="1800" b="0" dirty="0" smtClean="0"/>
              <a:t>The infrastructure is currently being progressed in the ACCSEAS project where the Maritime Cloud will serve as the testbed infrastructure</a:t>
            </a:r>
          </a:p>
          <a:p>
            <a:r>
              <a:rPr lang="en-GB" sz="1800" b="0" dirty="0" smtClean="0"/>
              <a:t>Agile </a:t>
            </a:r>
            <a:r>
              <a:rPr lang="en-GB" sz="1800" b="0" dirty="0"/>
              <a:t>approach </a:t>
            </a:r>
            <a:r>
              <a:rPr lang="en-GB" sz="1800" b="0" dirty="0" smtClean="0"/>
              <a:t>in which the the </a:t>
            </a:r>
            <a:r>
              <a:rPr lang="en-GB" sz="1800" b="0" dirty="0"/>
              <a:t>concept is continuously demonstrated </a:t>
            </a:r>
            <a:r>
              <a:rPr lang="en-GB" sz="1800" b="0" dirty="0" smtClean="0"/>
              <a:t>and evaluated in practice</a:t>
            </a:r>
          </a:p>
          <a:p>
            <a:r>
              <a:rPr lang="en-GB" sz="1800" b="0" dirty="0" smtClean="0"/>
              <a:t>Conceptual and practical work progresses in parallel</a:t>
            </a:r>
          </a:p>
          <a:p>
            <a:r>
              <a:rPr lang="en-GB" sz="1800" b="0" dirty="0" smtClean="0"/>
              <a:t>Source </a:t>
            </a:r>
            <a:r>
              <a:rPr lang="en-GB" sz="1800" b="0" dirty="0"/>
              <a:t>code </a:t>
            </a:r>
            <a:r>
              <a:rPr lang="en-GB" sz="1800" b="0" dirty="0" smtClean="0"/>
              <a:t>is </a:t>
            </a:r>
            <a:r>
              <a:rPr lang="en-GB" sz="1800" b="0" dirty="0"/>
              <a:t>open source </a:t>
            </a:r>
            <a:r>
              <a:rPr lang="en-GB" sz="1800" b="0" dirty="0" smtClean="0"/>
              <a:t>for evaluation and collaboration</a:t>
            </a:r>
            <a:r>
              <a:rPr lang="en-GB" sz="1800" b="0" dirty="0"/>
              <a:t/>
            </a:r>
            <a:br>
              <a:rPr lang="en-GB" sz="1800" b="0" dirty="0"/>
            </a:br>
            <a:r>
              <a:rPr lang="en-GB" sz="1800" b="0" dirty="0">
                <a:hlinkClick r:id="rId3"/>
              </a:rPr>
              <a:t>http://maritime-cloud.net</a:t>
            </a:r>
            <a:r>
              <a:rPr lang="en-GB" sz="1800" b="0" dirty="0" smtClean="0">
                <a:hlinkClick r:id="rId3"/>
              </a:rPr>
              <a:t>/</a:t>
            </a:r>
            <a:r>
              <a:rPr lang="en-GB" sz="1800" b="0" dirty="0" smtClean="0"/>
              <a:t> </a:t>
            </a:r>
            <a:endParaRPr lang="en-GB" sz="1800" b="0" dirty="0"/>
          </a:p>
          <a:p>
            <a:pPr lvl="0"/>
            <a:r>
              <a:rPr lang="en-GB" sz="1800" b="0" dirty="0" smtClean="0"/>
              <a:t>Political aspects to be investigated</a:t>
            </a:r>
          </a:p>
          <a:p>
            <a:pPr lvl="1"/>
            <a:r>
              <a:rPr lang="en-GB" sz="1600" b="0" dirty="0" smtClean="0"/>
              <a:t>Possible governance structures</a:t>
            </a:r>
          </a:p>
          <a:p>
            <a:pPr lvl="1"/>
            <a:r>
              <a:rPr lang="en-GB" sz="1600" b="0" dirty="0" smtClean="0"/>
              <a:t>Legal, cost and operational issues</a:t>
            </a:r>
          </a:p>
          <a:p>
            <a:pPr lvl="1"/>
            <a:endParaRPr lang="en-GB" sz="1600" b="0" dirty="0" smtClean="0"/>
          </a:p>
          <a:p>
            <a:pPr marL="0" lvl="0" indent="0">
              <a:buNone/>
            </a:pPr>
            <a:endParaRPr lang="en-GB" sz="1800" b="0" dirty="0" smtClean="0"/>
          </a:p>
        </p:txBody>
      </p:sp>
    </p:spTree>
    <p:extLst>
      <p:ext uri="{BB962C8B-B14F-4D97-AF65-F5344CB8AC3E}">
        <p14:creationId xmlns:p14="http://schemas.microsoft.com/office/powerpoint/2010/main" val="1905162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35001" y="1212696"/>
            <a:ext cx="7985424" cy="381000"/>
          </a:xfrm>
        </p:spPr>
        <p:txBody>
          <a:bodyPr/>
          <a:lstStyle/>
          <a:p>
            <a:pPr algn="ctr"/>
            <a:r>
              <a:rPr lang="en-GB" dirty="0" smtClean="0"/>
              <a:t>Thank you!</a:t>
            </a:r>
            <a:endParaRPr lang="en-GB" dirty="0"/>
          </a:p>
        </p:txBody>
      </p:sp>
      <p:sp>
        <p:nvSpPr>
          <p:cNvPr id="8" name="Content Placeholder 2"/>
          <p:cNvSpPr>
            <a:spLocks noGrp="1"/>
          </p:cNvSpPr>
          <p:nvPr>
            <p:ph idx="1"/>
          </p:nvPr>
        </p:nvSpPr>
        <p:spPr>
          <a:xfrm>
            <a:off x="810697" y="1931925"/>
            <a:ext cx="7417889" cy="3188355"/>
          </a:xfrm>
        </p:spPr>
        <p:txBody>
          <a:bodyPr/>
          <a:lstStyle/>
          <a:p>
            <a:pPr marL="0" indent="0">
              <a:buNone/>
            </a:pPr>
            <a:r>
              <a:rPr lang="en-GB" sz="2000" dirty="0" smtClean="0"/>
              <a:t>Contact information</a:t>
            </a:r>
          </a:p>
          <a:p>
            <a:pPr marL="0" indent="0">
              <a:buNone/>
            </a:pPr>
            <a:endParaRPr lang="en-GB" sz="2000" b="0" dirty="0"/>
          </a:p>
          <a:p>
            <a:pPr marL="0" indent="0">
              <a:buNone/>
            </a:pPr>
            <a:r>
              <a:rPr lang="en-GB" sz="2000" b="0" dirty="0" smtClean="0"/>
              <a:t>Email</a:t>
            </a:r>
          </a:p>
          <a:p>
            <a:pPr marL="400050" lvl="1" indent="0">
              <a:buNone/>
            </a:pPr>
            <a:r>
              <a:rPr lang="en-GB" sz="2000" b="0" dirty="0" smtClean="0">
                <a:hlinkClick r:id="rId3"/>
              </a:rPr>
              <a:t>obo@dma.dk</a:t>
            </a:r>
            <a:r>
              <a:rPr lang="en-GB" sz="2000" b="0" dirty="0" smtClean="0"/>
              <a:t> </a:t>
            </a:r>
          </a:p>
          <a:p>
            <a:pPr marL="0" indent="0">
              <a:buNone/>
            </a:pPr>
            <a:r>
              <a:rPr lang="en-GB" sz="2000" b="0" dirty="0" smtClean="0"/>
              <a:t>Website</a:t>
            </a:r>
          </a:p>
          <a:p>
            <a:pPr marL="400050" lvl="1" indent="0">
              <a:buNone/>
            </a:pPr>
            <a:r>
              <a:rPr lang="en-GB" sz="2000" b="0" dirty="0">
                <a:hlinkClick r:id="rId4"/>
              </a:rPr>
              <a:t>http://maritime-</a:t>
            </a:r>
            <a:r>
              <a:rPr lang="en-GB" sz="2000" b="0" dirty="0" smtClean="0">
                <a:hlinkClick r:id="rId4"/>
              </a:rPr>
              <a:t>cloud.net/</a:t>
            </a:r>
            <a:r>
              <a:rPr lang="en-GB" sz="2000" b="0" dirty="0" smtClean="0"/>
              <a:t> </a:t>
            </a:r>
          </a:p>
          <a:p>
            <a:pPr marL="0" indent="0">
              <a:buNone/>
            </a:pPr>
            <a:r>
              <a:rPr lang="en-GB" sz="2000" b="0" dirty="0" smtClean="0"/>
              <a:t>Google group</a:t>
            </a:r>
          </a:p>
          <a:p>
            <a:pPr marL="400050" lvl="1" indent="0">
              <a:buNone/>
            </a:pPr>
            <a:r>
              <a:rPr lang="en-GB" sz="2000" b="0" dirty="0" smtClean="0">
                <a:hlinkClick r:id="rId5"/>
              </a:rPr>
              <a:t>https</a:t>
            </a:r>
            <a:r>
              <a:rPr lang="en-GB" sz="2000" b="0" dirty="0">
                <a:hlinkClick r:id="rId5"/>
              </a:rPr>
              <a:t>://groups.google.com/d/forum/dma-</a:t>
            </a:r>
            <a:r>
              <a:rPr lang="en-GB" sz="2000" b="0" dirty="0" smtClean="0">
                <a:hlinkClick r:id="rId5"/>
              </a:rPr>
              <a:t>enav</a:t>
            </a:r>
            <a:endParaRPr lang="en-GB" sz="2000" b="0" dirty="0" smtClean="0"/>
          </a:p>
          <a:p>
            <a:pPr marL="0" indent="0">
              <a:buNone/>
            </a:pPr>
            <a:endParaRPr lang="en-GB" sz="2000" b="0" dirty="0" smtClean="0"/>
          </a:p>
        </p:txBody>
      </p:sp>
    </p:spTree>
    <p:extLst>
      <p:ext uri="{BB962C8B-B14F-4D97-AF65-F5344CB8AC3E}">
        <p14:creationId xmlns:p14="http://schemas.microsoft.com/office/powerpoint/2010/main" val="1715743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592" y="995855"/>
            <a:ext cx="7601608" cy="381000"/>
          </a:xfrm>
        </p:spPr>
        <p:txBody>
          <a:bodyPr/>
          <a:lstStyle/>
          <a:p>
            <a:r>
              <a:rPr lang="en-GB" dirty="0" smtClean="0"/>
              <a:t>Background</a:t>
            </a:r>
            <a:endParaRPr lang="en-GB" dirty="0"/>
          </a:p>
        </p:txBody>
      </p:sp>
      <p:sp>
        <p:nvSpPr>
          <p:cNvPr id="3" name="Content Placeholder 2"/>
          <p:cNvSpPr>
            <a:spLocks noGrp="1"/>
          </p:cNvSpPr>
          <p:nvPr>
            <p:ph idx="1"/>
          </p:nvPr>
        </p:nvSpPr>
        <p:spPr>
          <a:xfrm>
            <a:off x="856592" y="1717489"/>
            <a:ext cx="7601607" cy="4018641"/>
          </a:xfrm>
        </p:spPr>
        <p:txBody>
          <a:bodyPr/>
          <a:lstStyle/>
          <a:p>
            <a:r>
              <a:rPr lang="en-GB" sz="2400" b="0" dirty="0" smtClean="0"/>
              <a:t>The overarching e-navigation architecture, decided by IMO, assumes seamless data exchange between maritime actors onboard and ashore</a:t>
            </a:r>
          </a:p>
          <a:p>
            <a:endParaRPr lang="en-GB" sz="2400" b="0" dirty="0"/>
          </a:p>
          <a:p>
            <a:r>
              <a:rPr lang="en-GB" sz="2400" b="0" dirty="0" smtClean="0"/>
              <a:t>Testbed experience with potential e-navigation solutions has shown a need for a technical infrastructure to support this data exchange</a:t>
            </a:r>
          </a:p>
          <a:p>
            <a:endParaRPr lang="en-GB" sz="2400" b="0" dirty="0" smtClean="0"/>
          </a:p>
        </p:txBody>
      </p:sp>
    </p:spTree>
    <p:extLst>
      <p:ext uri="{BB962C8B-B14F-4D97-AF65-F5344CB8AC3E}">
        <p14:creationId xmlns:p14="http://schemas.microsoft.com/office/powerpoint/2010/main" val="3059034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592" y="995855"/>
            <a:ext cx="7601608" cy="381000"/>
          </a:xfrm>
        </p:spPr>
        <p:txBody>
          <a:bodyPr/>
          <a:lstStyle/>
          <a:p>
            <a:r>
              <a:rPr lang="en-GB" dirty="0" smtClean="0"/>
              <a:t>Identified infrastructure requirements</a:t>
            </a:r>
            <a:endParaRPr lang="en-GB" dirty="0"/>
          </a:p>
        </p:txBody>
      </p:sp>
      <p:sp>
        <p:nvSpPr>
          <p:cNvPr id="5" name="Content Placeholder 2"/>
          <p:cNvSpPr>
            <a:spLocks noGrp="1"/>
          </p:cNvSpPr>
          <p:nvPr>
            <p:ph idx="1"/>
          </p:nvPr>
        </p:nvSpPr>
        <p:spPr>
          <a:xfrm>
            <a:off x="624608" y="1655290"/>
            <a:ext cx="8015801" cy="4255095"/>
          </a:xfrm>
        </p:spPr>
        <p:txBody>
          <a:bodyPr/>
          <a:lstStyle/>
          <a:p>
            <a:pPr marL="457200" indent="-457200">
              <a:buFont typeface="+mj-lt"/>
              <a:buAutoNum type="arabicPeriod"/>
            </a:pPr>
            <a:r>
              <a:rPr lang="en-GB" sz="2000" b="0" dirty="0" smtClean="0"/>
              <a:t>New communication means</a:t>
            </a:r>
          </a:p>
          <a:p>
            <a:pPr marL="457200" indent="-457200">
              <a:buFont typeface="+mj-lt"/>
              <a:buAutoNum type="arabicPeriod"/>
            </a:pPr>
            <a:r>
              <a:rPr lang="en-GB" sz="2000" b="0" dirty="0" smtClean="0"/>
              <a:t>Service consumers must easily be able to locate provided services in an area</a:t>
            </a:r>
          </a:p>
          <a:p>
            <a:pPr marL="457200" indent="-457200">
              <a:buFont typeface="+mj-lt"/>
              <a:buAutoNum type="arabicPeriod"/>
            </a:pPr>
            <a:r>
              <a:rPr lang="en-GB" sz="2000" b="0" dirty="0" smtClean="0"/>
              <a:t>Service providers must easily be able to register their provided services</a:t>
            </a:r>
          </a:p>
          <a:p>
            <a:pPr marL="457200" indent="-457200">
              <a:buFont typeface="+mj-lt"/>
              <a:buAutoNum type="arabicPeriod"/>
            </a:pPr>
            <a:r>
              <a:rPr lang="en-GB" sz="2000" b="0" dirty="0" smtClean="0"/>
              <a:t>All maritime actors must have a unique maritime ID with attached attributes as role and nationality, etc</a:t>
            </a:r>
            <a:r>
              <a:rPr lang="en-GB" sz="2000" b="0" dirty="0"/>
              <a:t>.</a:t>
            </a:r>
            <a:endParaRPr lang="en-GB" sz="2000" b="0" dirty="0" smtClean="0"/>
          </a:p>
          <a:p>
            <a:pPr marL="457200" indent="-457200">
              <a:buFont typeface="+mj-lt"/>
              <a:buAutoNum type="arabicPeriod"/>
            </a:pPr>
            <a:r>
              <a:rPr lang="en-GB" sz="2000" b="0" dirty="0" smtClean="0"/>
              <a:t>Means for secure communication</a:t>
            </a:r>
          </a:p>
          <a:p>
            <a:pPr marL="857250" lvl="1" indent="-457200">
              <a:buFont typeface="Arial"/>
              <a:buChar char="•"/>
            </a:pPr>
            <a:r>
              <a:rPr lang="en-GB" sz="1800" b="0" dirty="0"/>
              <a:t>Authenticity – Guarantee of who I am talking </a:t>
            </a:r>
            <a:r>
              <a:rPr lang="en-GB" sz="1800" b="0" dirty="0" smtClean="0"/>
              <a:t>to</a:t>
            </a:r>
          </a:p>
          <a:p>
            <a:pPr marL="857250" lvl="1" indent="-457200">
              <a:buFont typeface="Arial"/>
              <a:buChar char="•"/>
            </a:pPr>
            <a:r>
              <a:rPr lang="en-GB" sz="1800" b="0" dirty="0" smtClean="0"/>
              <a:t>Integrity – Guarantee that data is unaltered</a:t>
            </a:r>
          </a:p>
          <a:p>
            <a:pPr marL="857250" lvl="1" indent="-457200">
              <a:buFont typeface="Arial"/>
              <a:buChar char="•"/>
            </a:pPr>
            <a:r>
              <a:rPr lang="en-GB" sz="1800" b="0" dirty="0" smtClean="0"/>
              <a:t>Confidentiality – Guarantee that data is not accessible by third party</a:t>
            </a:r>
          </a:p>
          <a:p>
            <a:pPr marL="457200" indent="-457200">
              <a:buFont typeface="+mj-lt"/>
              <a:buAutoNum type="arabicPeriod"/>
            </a:pPr>
            <a:endParaRPr lang="en-GB" sz="2000" b="0" dirty="0"/>
          </a:p>
          <a:p>
            <a:pPr marL="457200" indent="-457200">
              <a:buFont typeface="+mj-lt"/>
              <a:buAutoNum type="arabicPeriod"/>
            </a:pPr>
            <a:endParaRPr lang="en-GB" sz="2000" b="0" dirty="0" smtClean="0"/>
          </a:p>
          <a:p>
            <a:pPr lvl="1"/>
            <a:endParaRPr lang="en-GB" sz="2000" b="0" dirty="0" smtClean="0"/>
          </a:p>
          <a:p>
            <a:endParaRPr lang="en-GB" sz="2000" b="0" dirty="0" smtClean="0"/>
          </a:p>
        </p:txBody>
      </p:sp>
    </p:spTree>
    <p:extLst>
      <p:ext uri="{BB962C8B-B14F-4D97-AF65-F5344CB8AC3E}">
        <p14:creationId xmlns:p14="http://schemas.microsoft.com/office/powerpoint/2010/main" val="381468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544" y="909262"/>
            <a:ext cx="7601608" cy="381000"/>
          </a:xfrm>
        </p:spPr>
        <p:txBody>
          <a:bodyPr/>
          <a:lstStyle/>
          <a:p>
            <a:r>
              <a:rPr lang="en-GB" dirty="0" smtClean="0"/>
              <a:t>The Maritime Cloud – overview</a:t>
            </a:r>
            <a:endParaRPr lang="en-GB" dirty="0"/>
          </a:p>
        </p:txBody>
      </p:sp>
      <p:sp>
        <p:nvSpPr>
          <p:cNvPr id="5" name="Content Placeholder 2"/>
          <p:cNvSpPr>
            <a:spLocks noGrp="1"/>
          </p:cNvSpPr>
          <p:nvPr>
            <p:ph idx="1"/>
          </p:nvPr>
        </p:nvSpPr>
        <p:spPr>
          <a:xfrm>
            <a:off x="612577" y="1321519"/>
            <a:ext cx="8015801" cy="4083648"/>
          </a:xfrm>
        </p:spPr>
        <p:txBody>
          <a:bodyPr/>
          <a:lstStyle/>
          <a:p>
            <a:pPr>
              <a:buFont typeface="Arial"/>
              <a:buChar char="•"/>
            </a:pPr>
            <a:r>
              <a:rPr lang="en-GB" sz="2000" b="0" dirty="0" smtClean="0"/>
              <a:t>Connects all maritime actors in a communication framework</a:t>
            </a:r>
          </a:p>
          <a:p>
            <a:pPr>
              <a:buFont typeface="Arial"/>
              <a:buChar char="•"/>
            </a:pPr>
            <a:r>
              <a:rPr lang="en-GB" sz="2000" b="0" dirty="0" smtClean="0"/>
              <a:t>Can be seen as refinement of the overarching architecture</a:t>
            </a:r>
          </a:p>
          <a:p>
            <a:pPr lvl="1">
              <a:buFont typeface="Lucida Grande"/>
              <a:buChar char="-"/>
            </a:pPr>
            <a:r>
              <a:rPr lang="en-GB" sz="1600" b="0" dirty="0" smtClean="0"/>
              <a:t>Not detailed ship or shore side architecture, but a component in CSSA and the ship side architecture</a:t>
            </a:r>
          </a:p>
          <a:p>
            <a:pPr>
              <a:buFont typeface="Arial"/>
              <a:buChar char="•"/>
            </a:pPr>
            <a:r>
              <a:rPr lang="en-GB" sz="2000" b="0" dirty="0" smtClean="0"/>
              <a:t>Consists of three key components</a:t>
            </a:r>
          </a:p>
          <a:p>
            <a:pPr>
              <a:buFont typeface="Arial"/>
              <a:buChar char="•"/>
            </a:pPr>
            <a:endParaRPr lang="en-GB" sz="2000" b="0" dirty="0" smtClean="0"/>
          </a:p>
          <a:p>
            <a:pPr lvl="1"/>
            <a:endParaRPr lang="en-GB" sz="2000" b="0" dirty="0" smtClean="0"/>
          </a:p>
          <a:p>
            <a:endParaRPr lang="en-GB" sz="2000" b="0" dirty="0" smtClean="0"/>
          </a:p>
        </p:txBody>
      </p:sp>
      <p:grpSp>
        <p:nvGrpSpPr>
          <p:cNvPr id="56" name="Group 55"/>
          <p:cNvGrpSpPr/>
          <p:nvPr/>
        </p:nvGrpSpPr>
        <p:grpSpPr>
          <a:xfrm>
            <a:off x="196288" y="3053759"/>
            <a:ext cx="8691316" cy="2917894"/>
            <a:chOff x="121988" y="1509021"/>
            <a:chExt cx="8820306" cy="3090923"/>
          </a:xfrm>
        </p:grpSpPr>
        <p:sp>
          <p:nvSpPr>
            <p:cNvPr id="57" name="Tekstboks 29"/>
            <p:cNvSpPr txBox="1">
              <a:spLocks noChangeArrowheads="1"/>
            </p:cNvSpPr>
            <p:nvPr/>
          </p:nvSpPr>
          <p:spPr bwMode="auto">
            <a:xfrm>
              <a:off x="3348038" y="1823346"/>
              <a:ext cx="1008062" cy="246063"/>
            </a:xfrm>
            <a:prstGeom prst="rect">
              <a:avLst/>
            </a:prstGeom>
            <a:noFill/>
            <a:ln w="9525">
              <a:noFill/>
              <a:miter lim="800000"/>
              <a:headEnd/>
              <a:tailEnd/>
            </a:ln>
          </p:spPr>
          <p:txBody>
            <a:bodyPr>
              <a:spAutoFit/>
            </a:bodyPr>
            <a:lstStyle/>
            <a:p>
              <a:r>
                <a:rPr lang="da-DK" sz="1000" dirty="0" smtClean="0"/>
                <a:t>MMS</a:t>
              </a:r>
              <a:endParaRPr lang="da-DK" sz="1000" dirty="0"/>
            </a:p>
          </p:txBody>
        </p:sp>
        <p:cxnSp>
          <p:nvCxnSpPr>
            <p:cNvPr id="58" name="Lige forbindelse 71"/>
            <p:cNvCxnSpPr/>
            <p:nvPr/>
          </p:nvCxnSpPr>
          <p:spPr>
            <a:xfrm flipV="1">
              <a:off x="3059113" y="2209109"/>
              <a:ext cx="649287" cy="19050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59" name="Ellipse 72"/>
            <p:cNvSpPr/>
            <p:nvPr/>
          </p:nvSpPr>
          <p:spPr bwMode="auto">
            <a:xfrm>
              <a:off x="755650" y="1894784"/>
              <a:ext cx="2520950" cy="2305050"/>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pic>
          <p:nvPicPr>
            <p:cNvPr id="6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19779" y="2430011"/>
              <a:ext cx="432065" cy="113068"/>
            </a:xfrm>
            <a:prstGeom prst="rect">
              <a:avLst/>
            </a:prstGeom>
            <a:noFill/>
            <a:ln w="9525">
              <a:noFill/>
              <a:miter lim="800000"/>
              <a:headEnd/>
              <a:tailEnd/>
            </a:ln>
          </p:spPr>
        </p:pic>
        <p:pic>
          <p:nvPicPr>
            <p:cNvPr id="6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267876" y="2254948"/>
              <a:ext cx="432065" cy="113068"/>
            </a:xfrm>
            <a:prstGeom prst="rect">
              <a:avLst/>
            </a:prstGeom>
            <a:noFill/>
            <a:ln w="9525">
              <a:noFill/>
              <a:miter lim="800000"/>
              <a:headEnd/>
              <a:tailEnd/>
            </a:ln>
          </p:spPr>
        </p:pic>
        <p:pic>
          <p:nvPicPr>
            <p:cNvPr id="6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115704" y="3551539"/>
              <a:ext cx="432065" cy="113068"/>
            </a:xfrm>
            <a:prstGeom prst="rect">
              <a:avLst/>
            </a:prstGeom>
            <a:noFill/>
            <a:ln w="9525">
              <a:noFill/>
              <a:miter lim="800000"/>
              <a:headEnd/>
              <a:tailEnd/>
            </a:ln>
          </p:spPr>
        </p:pic>
        <p:pic>
          <p:nvPicPr>
            <p:cNvPr id="6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23855" y="3839670"/>
              <a:ext cx="432065" cy="113068"/>
            </a:xfrm>
            <a:prstGeom prst="rect">
              <a:avLst/>
            </a:prstGeom>
            <a:noFill/>
            <a:ln w="9525">
              <a:noFill/>
              <a:miter lim="800000"/>
              <a:headEnd/>
              <a:tailEnd/>
            </a:ln>
          </p:spPr>
        </p:pic>
        <p:pic>
          <p:nvPicPr>
            <p:cNvPr id="6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267876" y="2759178"/>
              <a:ext cx="432065" cy="113068"/>
            </a:xfrm>
            <a:prstGeom prst="rect">
              <a:avLst/>
            </a:prstGeom>
            <a:noFill/>
            <a:ln w="9525">
              <a:noFill/>
              <a:miter lim="800000"/>
              <a:headEnd/>
              <a:tailEnd/>
            </a:ln>
          </p:spPr>
        </p:pic>
        <p:pic>
          <p:nvPicPr>
            <p:cNvPr id="6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763801" y="3479506"/>
              <a:ext cx="432065" cy="113068"/>
            </a:xfrm>
            <a:prstGeom prst="rect">
              <a:avLst/>
            </a:prstGeom>
            <a:noFill/>
            <a:ln w="9525">
              <a:noFill/>
              <a:miter lim="800000"/>
              <a:headEnd/>
              <a:tailEnd/>
            </a:ln>
          </p:spPr>
        </p:pic>
        <p:pic>
          <p:nvPicPr>
            <p:cNvPr id="6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1790" y="2038850"/>
              <a:ext cx="432065" cy="113068"/>
            </a:xfrm>
            <a:prstGeom prst="rect">
              <a:avLst/>
            </a:prstGeom>
            <a:noFill/>
            <a:ln w="9525">
              <a:noFill/>
              <a:miter lim="800000"/>
              <a:headEnd/>
              <a:tailEnd/>
            </a:ln>
          </p:spPr>
        </p:pic>
        <p:pic>
          <p:nvPicPr>
            <p:cNvPr id="6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043693" y="2471046"/>
              <a:ext cx="432065" cy="113068"/>
            </a:xfrm>
            <a:prstGeom prst="rect">
              <a:avLst/>
            </a:prstGeom>
            <a:noFill/>
            <a:ln w="9525">
              <a:noFill/>
              <a:miter lim="800000"/>
              <a:headEnd/>
              <a:tailEnd/>
            </a:ln>
          </p:spPr>
        </p:pic>
        <p:pic>
          <p:nvPicPr>
            <p:cNvPr id="6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267876" y="3407473"/>
              <a:ext cx="432065" cy="113068"/>
            </a:xfrm>
            <a:prstGeom prst="rect">
              <a:avLst/>
            </a:prstGeom>
            <a:noFill/>
            <a:ln w="9525">
              <a:noFill/>
              <a:miter lim="800000"/>
              <a:headEnd/>
              <a:tailEnd/>
            </a:ln>
          </p:spPr>
        </p:pic>
        <p:pic>
          <p:nvPicPr>
            <p:cNvPr id="6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555919" y="3047309"/>
              <a:ext cx="432065" cy="113068"/>
            </a:xfrm>
            <a:prstGeom prst="rect">
              <a:avLst/>
            </a:prstGeom>
            <a:noFill/>
            <a:ln w="9525">
              <a:noFill/>
              <a:miter lim="800000"/>
              <a:headEnd/>
              <a:tailEnd/>
            </a:ln>
          </p:spPr>
        </p:pic>
        <p:pic>
          <p:nvPicPr>
            <p:cNvPr id="7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115704" y="2903243"/>
              <a:ext cx="432065" cy="113068"/>
            </a:xfrm>
            <a:prstGeom prst="rect">
              <a:avLst/>
            </a:prstGeom>
            <a:noFill/>
            <a:ln w="9525">
              <a:noFill/>
              <a:miter lim="800000"/>
              <a:headEnd/>
              <a:tailEnd/>
            </a:ln>
          </p:spPr>
        </p:pic>
        <p:pic>
          <p:nvPicPr>
            <p:cNvPr id="7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331736" y="3839670"/>
              <a:ext cx="432065" cy="113068"/>
            </a:xfrm>
            <a:prstGeom prst="rect">
              <a:avLst/>
            </a:prstGeom>
            <a:noFill/>
            <a:ln w="9525">
              <a:noFill/>
              <a:miter lim="800000"/>
              <a:headEnd/>
              <a:tailEnd/>
            </a:ln>
          </p:spPr>
        </p:pic>
        <p:pic>
          <p:nvPicPr>
            <p:cNvPr id="7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971682" y="3191375"/>
              <a:ext cx="432065" cy="113068"/>
            </a:xfrm>
            <a:prstGeom prst="rect">
              <a:avLst/>
            </a:prstGeom>
            <a:noFill/>
            <a:ln w="9525">
              <a:noFill/>
              <a:miter lim="800000"/>
              <a:headEnd/>
              <a:tailEnd/>
            </a:ln>
          </p:spPr>
        </p:pic>
        <p:pic>
          <p:nvPicPr>
            <p:cNvPr id="7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1790" y="3119342"/>
              <a:ext cx="432065" cy="113068"/>
            </a:xfrm>
            <a:prstGeom prst="rect">
              <a:avLst/>
            </a:prstGeom>
            <a:noFill/>
            <a:ln w="9525">
              <a:noFill/>
              <a:miter lim="800000"/>
              <a:headEnd/>
              <a:tailEnd/>
            </a:ln>
          </p:spPr>
        </p:pic>
        <p:cxnSp>
          <p:nvCxnSpPr>
            <p:cNvPr id="74" name="Lige forbindelse 88"/>
            <p:cNvCxnSpPr/>
            <p:nvPr/>
          </p:nvCxnSpPr>
          <p:spPr>
            <a:xfrm flipH="1" flipV="1">
              <a:off x="5076825" y="2255146"/>
              <a:ext cx="1023762" cy="251554"/>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75" name="Tekstboks 98"/>
            <p:cNvSpPr txBox="1">
              <a:spLocks noChangeArrowheads="1"/>
            </p:cNvSpPr>
            <p:nvPr/>
          </p:nvSpPr>
          <p:spPr bwMode="auto">
            <a:xfrm>
              <a:off x="4572000" y="1823346"/>
              <a:ext cx="1008063" cy="246221"/>
            </a:xfrm>
            <a:prstGeom prst="rect">
              <a:avLst/>
            </a:prstGeom>
            <a:noFill/>
            <a:ln w="9525">
              <a:noFill/>
              <a:miter lim="800000"/>
              <a:headEnd/>
              <a:tailEnd/>
            </a:ln>
          </p:spPr>
          <p:txBody>
            <a:bodyPr>
              <a:spAutoFit/>
            </a:bodyPr>
            <a:lstStyle/>
            <a:p>
              <a:r>
                <a:rPr lang="da-DK" sz="1000" dirty="0" smtClean="0"/>
                <a:t>MMS</a:t>
              </a:r>
              <a:endParaRPr lang="da-DK" sz="1000" dirty="0"/>
            </a:p>
          </p:txBody>
        </p:sp>
        <p:sp>
          <p:nvSpPr>
            <p:cNvPr id="76" name="Tekstboks 100"/>
            <p:cNvSpPr txBox="1">
              <a:spLocks noChangeArrowheads="1"/>
            </p:cNvSpPr>
            <p:nvPr/>
          </p:nvSpPr>
          <p:spPr bwMode="auto">
            <a:xfrm>
              <a:off x="3923506" y="3232410"/>
              <a:ext cx="1008063" cy="246063"/>
            </a:xfrm>
            <a:prstGeom prst="rect">
              <a:avLst/>
            </a:prstGeom>
            <a:noFill/>
            <a:ln w="9525">
              <a:noFill/>
              <a:miter lim="800000"/>
              <a:headEnd/>
              <a:tailEnd/>
            </a:ln>
          </p:spPr>
          <p:txBody>
            <a:bodyPr>
              <a:spAutoFit/>
            </a:bodyPr>
            <a:lstStyle/>
            <a:p>
              <a:r>
                <a:rPr lang="da-DK" sz="1000" dirty="0" smtClean="0"/>
                <a:t>MMS</a:t>
              </a:r>
              <a:endParaRPr lang="da-DK" sz="1000" dirty="0"/>
            </a:p>
          </p:txBody>
        </p:sp>
        <p:sp>
          <p:nvSpPr>
            <p:cNvPr id="77" name="Ellipse 91"/>
            <p:cNvSpPr/>
            <p:nvPr/>
          </p:nvSpPr>
          <p:spPr>
            <a:xfrm>
              <a:off x="3995738" y="3552134"/>
              <a:ext cx="711200" cy="639762"/>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cxnSp>
          <p:nvCxnSpPr>
            <p:cNvPr id="78" name="Lige forbindelse 92"/>
            <p:cNvCxnSpPr/>
            <p:nvPr/>
          </p:nvCxnSpPr>
          <p:spPr>
            <a:xfrm>
              <a:off x="3851275" y="2255146"/>
              <a:ext cx="576263" cy="792163"/>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79" name="Lige forbindelse 94"/>
            <p:cNvCxnSpPr/>
            <p:nvPr/>
          </p:nvCxnSpPr>
          <p:spPr>
            <a:xfrm>
              <a:off x="3851275" y="2183709"/>
              <a:ext cx="1152525"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80" name="Lige forbindelse 95"/>
            <p:cNvCxnSpPr/>
            <p:nvPr/>
          </p:nvCxnSpPr>
          <p:spPr>
            <a:xfrm flipV="1">
              <a:off x="4427538" y="2183709"/>
              <a:ext cx="576262" cy="86360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pic>
          <p:nvPicPr>
            <p:cNvPr id="81"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3708400" y="2039246"/>
              <a:ext cx="338138" cy="339725"/>
            </a:xfrm>
            <a:prstGeom prst="rect">
              <a:avLst/>
            </a:prstGeom>
            <a:noFill/>
            <a:ln w="9525">
              <a:noFill/>
              <a:miter lim="800000"/>
              <a:headEnd/>
              <a:tailEnd/>
            </a:ln>
          </p:spPr>
        </p:pic>
        <p:pic>
          <p:nvPicPr>
            <p:cNvPr id="82"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4859338" y="2039246"/>
              <a:ext cx="339725" cy="339725"/>
            </a:xfrm>
            <a:prstGeom prst="rect">
              <a:avLst/>
            </a:prstGeom>
            <a:noFill/>
            <a:ln w="9525">
              <a:noFill/>
              <a:miter lim="800000"/>
              <a:headEnd/>
              <a:tailEnd/>
            </a:ln>
          </p:spPr>
        </p:pic>
        <p:pic>
          <p:nvPicPr>
            <p:cNvPr id="83"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4284663" y="2902846"/>
              <a:ext cx="338137" cy="339725"/>
            </a:xfrm>
            <a:prstGeom prst="rect">
              <a:avLst/>
            </a:prstGeom>
            <a:noFill/>
            <a:ln w="9525">
              <a:noFill/>
              <a:miter lim="800000"/>
              <a:headEnd/>
              <a:tailEnd/>
            </a:ln>
          </p:spPr>
        </p:pic>
        <p:grpSp>
          <p:nvGrpSpPr>
            <p:cNvPr id="84" name="Gruppe 99"/>
            <p:cNvGrpSpPr/>
            <p:nvPr/>
          </p:nvGrpSpPr>
          <p:grpSpPr>
            <a:xfrm>
              <a:off x="6100587" y="1682050"/>
              <a:ext cx="2262363" cy="2157619"/>
              <a:chOff x="6100587" y="1465255"/>
              <a:chExt cx="1960739" cy="1944688"/>
            </a:xfrm>
          </p:grpSpPr>
          <p:sp>
            <p:nvSpPr>
              <p:cNvPr id="95" name="Ellipse 100"/>
              <p:cNvSpPr/>
              <p:nvPr/>
            </p:nvSpPr>
            <p:spPr bwMode="auto">
              <a:xfrm>
                <a:off x="6100587" y="1465255"/>
                <a:ext cx="1960739" cy="1944688"/>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pic>
            <p:nvPicPr>
              <p:cNvPr id="9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772687" y="1916807"/>
                <a:ext cx="336050" cy="95391"/>
              </a:xfrm>
              <a:prstGeom prst="rect">
                <a:avLst/>
              </a:prstGeom>
              <a:noFill/>
              <a:ln w="9525">
                <a:noFill/>
                <a:miter lim="800000"/>
                <a:headEnd/>
                <a:tailEnd/>
              </a:ln>
            </p:spPr>
          </p:pic>
          <p:pic>
            <p:nvPicPr>
              <p:cNvPr id="9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276763" y="1769113"/>
                <a:ext cx="336050" cy="95391"/>
              </a:xfrm>
              <a:prstGeom prst="rect">
                <a:avLst/>
              </a:prstGeom>
              <a:noFill/>
              <a:ln w="9525">
                <a:noFill/>
                <a:miter lim="800000"/>
                <a:headEnd/>
                <a:tailEnd/>
              </a:ln>
            </p:spPr>
          </p:pic>
          <p:pic>
            <p:nvPicPr>
              <p:cNvPr id="9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380629" y="2863000"/>
                <a:ext cx="336050" cy="95391"/>
              </a:xfrm>
              <a:prstGeom prst="rect">
                <a:avLst/>
              </a:prstGeom>
              <a:noFill/>
              <a:ln w="9525">
                <a:noFill/>
                <a:miter lim="800000"/>
                <a:headEnd/>
                <a:tailEnd/>
              </a:ln>
            </p:spPr>
          </p:pic>
          <p:pic>
            <p:nvPicPr>
              <p:cNvPr id="9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164746" y="3106086"/>
                <a:ext cx="336050" cy="95391"/>
              </a:xfrm>
              <a:prstGeom prst="rect">
                <a:avLst/>
              </a:prstGeom>
              <a:noFill/>
              <a:ln w="9525">
                <a:noFill/>
                <a:miter lim="800000"/>
                <a:headEnd/>
                <a:tailEnd/>
              </a:ln>
            </p:spPr>
          </p:pic>
          <p:pic>
            <p:nvPicPr>
              <p:cNvPr id="10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276763" y="2194513"/>
                <a:ext cx="336050" cy="95391"/>
              </a:xfrm>
              <a:prstGeom prst="rect">
                <a:avLst/>
              </a:prstGeom>
              <a:noFill/>
              <a:ln w="9525">
                <a:noFill/>
                <a:miter lim="800000"/>
                <a:headEnd/>
                <a:tailEnd/>
              </a:ln>
            </p:spPr>
          </p:pic>
          <p:pic>
            <p:nvPicPr>
              <p:cNvPr id="10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884704" y="2802228"/>
                <a:ext cx="336050" cy="95391"/>
              </a:xfrm>
              <a:prstGeom prst="rect">
                <a:avLst/>
              </a:prstGeom>
              <a:noFill/>
              <a:ln w="9525">
                <a:noFill/>
                <a:miter lim="800000"/>
                <a:headEnd/>
                <a:tailEnd/>
              </a:ln>
            </p:spPr>
          </p:pic>
          <p:pic>
            <p:nvPicPr>
              <p:cNvPr id="10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828696" y="1586798"/>
                <a:ext cx="336050" cy="95391"/>
              </a:xfrm>
              <a:prstGeom prst="rect">
                <a:avLst/>
              </a:prstGeom>
              <a:noFill/>
              <a:ln w="9525">
                <a:noFill/>
                <a:miter lim="800000"/>
                <a:headEnd/>
                <a:tailEnd/>
              </a:ln>
            </p:spPr>
          </p:pic>
          <p:pic>
            <p:nvPicPr>
              <p:cNvPr id="10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324620" y="1951427"/>
                <a:ext cx="336050" cy="95391"/>
              </a:xfrm>
              <a:prstGeom prst="rect">
                <a:avLst/>
              </a:prstGeom>
              <a:noFill/>
              <a:ln w="9525">
                <a:noFill/>
                <a:miter lim="800000"/>
                <a:headEnd/>
                <a:tailEnd/>
              </a:ln>
            </p:spPr>
          </p:pic>
          <p:pic>
            <p:nvPicPr>
              <p:cNvPr id="10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276763" y="2741457"/>
                <a:ext cx="336050" cy="95391"/>
              </a:xfrm>
              <a:prstGeom prst="rect">
                <a:avLst/>
              </a:prstGeom>
              <a:noFill/>
              <a:ln w="9525">
                <a:noFill/>
                <a:miter lim="800000"/>
                <a:headEnd/>
                <a:tailEnd/>
              </a:ln>
            </p:spPr>
          </p:pic>
          <p:pic>
            <p:nvPicPr>
              <p:cNvPr id="10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500796" y="2437599"/>
                <a:ext cx="336050" cy="95391"/>
              </a:xfrm>
              <a:prstGeom prst="rect">
                <a:avLst/>
              </a:prstGeom>
              <a:noFill/>
              <a:ln w="9525">
                <a:noFill/>
                <a:miter lim="800000"/>
                <a:headEnd/>
                <a:tailEnd/>
              </a:ln>
            </p:spPr>
          </p:pic>
          <p:pic>
            <p:nvPicPr>
              <p:cNvPr id="10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380629" y="2316056"/>
                <a:ext cx="336050" cy="95391"/>
              </a:xfrm>
              <a:prstGeom prst="rect">
                <a:avLst/>
              </a:prstGeom>
              <a:noFill/>
              <a:ln w="9525">
                <a:noFill/>
                <a:miter lim="800000"/>
                <a:headEnd/>
                <a:tailEnd/>
              </a:ln>
            </p:spPr>
          </p:pic>
          <p:pic>
            <p:nvPicPr>
              <p:cNvPr id="10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548654" y="3106086"/>
                <a:ext cx="336050" cy="95391"/>
              </a:xfrm>
              <a:prstGeom prst="rect">
                <a:avLst/>
              </a:prstGeom>
              <a:noFill/>
              <a:ln w="9525">
                <a:noFill/>
                <a:miter lim="800000"/>
                <a:headEnd/>
                <a:tailEnd/>
              </a:ln>
            </p:spPr>
          </p:pic>
          <p:pic>
            <p:nvPicPr>
              <p:cNvPr id="10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268612" y="2559142"/>
                <a:ext cx="336050" cy="95391"/>
              </a:xfrm>
              <a:prstGeom prst="rect">
                <a:avLst/>
              </a:prstGeom>
              <a:noFill/>
              <a:ln w="9525">
                <a:noFill/>
                <a:miter lim="800000"/>
                <a:headEnd/>
                <a:tailEnd/>
              </a:ln>
            </p:spPr>
          </p:pic>
          <p:pic>
            <p:nvPicPr>
              <p:cNvPr id="10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828696" y="2498371"/>
                <a:ext cx="336050" cy="95391"/>
              </a:xfrm>
              <a:prstGeom prst="rect">
                <a:avLst/>
              </a:prstGeom>
              <a:noFill/>
              <a:ln w="9525">
                <a:noFill/>
                <a:miter lim="800000"/>
                <a:headEnd/>
                <a:tailEnd/>
              </a:ln>
            </p:spPr>
          </p:pic>
        </p:grpSp>
        <p:cxnSp>
          <p:nvCxnSpPr>
            <p:cNvPr id="86" name="Lige forbindelse 120"/>
            <p:cNvCxnSpPr>
              <a:stCxn id="77" idx="0"/>
            </p:cNvCxnSpPr>
            <p:nvPr/>
          </p:nvCxnSpPr>
          <p:spPr>
            <a:xfrm flipV="1">
              <a:off x="4351338" y="3191771"/>
              <a:ext cx="4762" cy="360363"/>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87" name="Tekstboks 100"/>
            <p:cNvSpPr txBox="1">
              <a:spLocks noChangeArrowheads="1"/>
            </p:cNvSpPr>
            <p:nvPr/>
          </p:nvSpPr>
          <p:spPr bwMode="auto">
            <a:xfrm>
              <a:off x="3781424" y="4199834"/>
              <a:ext cx="2013733" cy="400110"/>
            </a:xfrm>
            <a:prstGeom prst="rect">
              <a:avLst/>
            </a:prstGeom>
            <a:noFill/>
            <a:ln w="9525">
              <a:noFill/>
              <a:miter lim="800000"/>
              <a:headEnd/>
              <a:tailEnd/>
            </a:ln>
          </p:spPr>
          <p:txBody>
            <a:bodyPr wrap="square">
              <a:spAutoFit/>
            </a:bodyPr>
            <a:lstStyle/>
            <a:p>
              <a:r>
                <a:rPr lang="da-DK" sz="1000" dirty="0"/>
                <a:t>VTS, MRCC, </a:t>
              </a:r>
              <a:r>
                <a:rPr lang="da-DK" sz="1000" dirty="0" smtClean="0"/>
                <a:t>Port, </a:t>
              </a:r>
              <a:r>
                <a:rPr lang="da-DK" sz="1000" dirty="0" err="1" smtClean="0"/>
                <a:t>Shipowner</a:t>
              </a:r>
              <a:r>
                <a:rPr lang="da-DK" sz="1000" dirty="0" smtClean="0"/>
                <a:t>…</a:t>
              </a:r>
              <a:endParaRPr lang="da-DK" sz="1000" dirty="0"/>
            </a:p>
            <a:p>
              <a:endParaRPr lang="da-DK" sz="1000" dirty="0"/>
            </a:p>
          </p:txBody>
        </p:sp>
        <p:grpSp>
          <p:nvGrpSpPr>
            <p:cNvPr id="88" name="Gruppe 122"/>
            <p:cNvGrpSpPr/>
            <p:nvPr/>
          </p:nvGrpSpPr>
          <p:grpSpPr>
            <a:xfrm>
              <a:off x="4592911" y="2410658"/>
              <a:ext cx="1417841" cy="1211304"/>
              <a:chOff x="3703945" y="1714499"/>
              <a:chExt cx="1198670" cy="954402"/>
            </a:xfrm>
          </p:grpSpPr>
          <p:sp>
            <p:nvSpPr>
              <p:cNvPr id="90" name="Rektangel 123"/>
              <p:cNvSpPr/>
              <p:nvPr/>
            </p:nvSpPr>
            <p:spPr bwMode="auto">
              <a:xfrm>
                <a:off x="3703945" y="1714499"/>
                <a:ext cx="1198670" cy="954402"/>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charset="0"/>
                </a:endParaRPr>
              </a:p>
            </p:txBody>
          </p:sp>
          <p:sp>
            <p:nvSpPr>
              <p:cNvPr id="91" name="Terning 124"/>
              <p:cNvSpPr/>
              <p:nvPr/>
            </p:nvSpPr>
            <p:spPr bwMode="auto">
              <a:xfrm>
                <a:off x="3933825" y="1781175"/>
                <a:ext cx="161925" cy="2095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charset="0"/>
                </a:endParaRPr>
              </a:p>
            </p:txBody>
          </p:sp>
          <p:sp>
            <p:nvSpPr>
              <p:cNvPr id="92" name="Terning 125"/>
              <p:cNvSpPr/>
              <p:nvPr/>
            </p:nvSpPr>
            <p:spPr bwMode="auto">
              <a:xfrm>
                <a:off x="4362450" y="1781174"/>
                <a:ext cx="161925" cy="200025"/>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charset="0"/>
                </a:endParaRPr>
              </a:p>
            </p:txBody>
          </p:sp>
          <p:sp>
            <p:nvSpPr>
              <p:cNvPr id="93" name="Tekstboks 126"/>
              <p:cNvSpPr txBox="1"/>
              <p:nvPr/>
            </p:nvSpPr>
            <p:spPr>
              <a:xfrm>
                <a:off x="3705558" y="1981200"/>
                <a:ext cx="580220" cy="462386"/>
              </a:xfrm>
              <a:prstGeom prst="rect">
                <a:avLst/>
              </a:prstGeom>
              <a:noFill/>
            </p:spPr>
            <p:txBody>
              <a:bodyPr wrap="none" rtlCol="0">
                <a:spAutoFit/>
              </a:bodyPr>
              <a:lstStyle/>
              <a:p>
                <a:pPr algn="ctr"/>
                <a:r>
                  <a:rPr lang="da-DK" sz="1000" dirty="0" smtClean="0">
                    <a:latin typeface="+mn-lt"/>
                  </a:rPr>
                  <a:t>Maritime </a:t>
                </a:r>
              </a:p>
              <a:p>
                <a:pPr algn="ctr"/>
                <a:r>
                  <a:rPr lang="da-DK" sz="1000" dirty="0" err="1" smtClean="0">
                    <a:latin typeface="+mn-lt"/>
                  </a:rPr>
                  <a:t>Identity</a:t>
                </a:r>
                <a:endParaRPr lang="da-DK" sz="1000" dirty="0" smtClean="0">
                  <a:latin typeface="+mn-lt"/>
                </a:endParaRPr>
              </a:p>
              <a:p>
                <a:pPr algn="ctr"/>
                <a:r>
                  <a:rPr lang="da-DK" sz="1000" dirty="0" err="1" smtClean="0">
                    <a:latin typeface="+mn-lt"/>
                  </a:rPr>
                  <a:t>Registry</a:t>
                </a:r>
                <a:endParaRPr lang="da-DK" sz="1000" dirty="0">
                  <a:latin typeface="+mn-lt"/>
                </a:endParaRPr>
              </a:p>
            </p:txBody>
          </p:sp>
          <p:sp>
            <p:nvSpPr>
              <p:cNvPr id="94" name="Tekstboks 127"/>
              <p:cNvSpPr txBox="1"/>
              <p:nvPr/>
            </p:nvSpPr>
            <p:spPr>
              <a:xfrm>
                <a:off x="4274921" y="2014148"/>
                <a:ext cx="580220" cy="590827"/>
              </a:xfrm>
              <a:prstGeom prst="rect">
                <a:avLst/>
              </a:prstGeom>
              <a:noFill/>
            </p:spPr>
            <p:txBody>
              <a:bodyPr wrap="none" rtlCol="0">
                <a:spAutoFit/>
              </a:bodyPr>
              <a:lstStyle/>
              <a:p>
                <a:pPr algn="ctr"/>
                <a:r>
                  <a:rPr lang="da-DK" sz="1000" dirty="0" smtClean="0">
                    <a:latin typeface="+mn-lt"/>
                  </a:rPr>
                  <a:t>Maritime </a:t>
                </a:r>
              </a:p>
              <a:p>
                <a:pPr algn="ctr"/>
                <a:r>
                  <a:rPr lang="da-DK" sz="1000" dirty="0" smtClean="0">
                    <a:latin typeface="+mn-lt"/>
                  </a:rPr>
                  <a:t>Service</a:t>
                </a:r>
              </a:p>
              <a:p>
                <a:pPr algn="ctr"/>
                <a:r>
                  <a:rPr lang="da-DK" sz="1000" dirty="0" err="1" smtClean="0">
                    <a:latin typeface="+mn-lt"/>
                  </a:rPr>
                  <a:t>Portfolio</a:t>
                </a:r>
                <a:endParaRPr lang="da-DK" sz="1000" dirty="0" smtClean="0">
                  <a:latin typeface="+mn-lt"/>
                </a:endParaRPr>
              </a:p>
              <a:p>
                <a:pPr algn="ctr"/>
                <a:r>
                  <a:rPr lang="da-DK" sz="1000" dirty="0" err="1" smtClean="0">
                    <a:latin typeface="+mn-lt"/>
                  </a:rPr>
                  <a:t>Registry</a:t>
                </a:r>
                <a:endParaRPr lang="da-DK" sz="1000" dirty="0">
                  <a:latin typeface="+mn-lt"/>
                </a:endParaRPr>
              </a:p>
            </p:txBody>
          </p:sp>
        </p:grpSp>
        <p:sp>
          <p:nvSpPr>
            <p:cNvPr id="89" name="Sky 129"/>
            <p:cNvSpPr/>
            <p:nvPr/>
          </p:nvSpPr>
          <p:spPr bwMode="auto">
            <a:xfrm>
              <a:off x="121988" y="1509021"/>
              <a:ext cx="8820306" cy="3090864"/>
            </a:xfrm>
            <a:prstGeom prst="cloud">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charset="0"/>
              </a:endParaRPr>
            </a:p>
          </p:txBody>
        </p:sp>
      </p:grpSp>
      <p:pic>
        <p:nvPicPr>
          <p:cNvPr id="111" name="Billede 56"/>
          <p:cNvPicPr>
            <a:picLocks noChangeAspect="1" noChangeArrowheads="1"/>
          </p:cNvPicPr>
          <p:nvPr/>
        </p:nvPicPr>
        <p:blipFill>
          <a:blip r:embed="rId5" cstate="print"/>
          <a:srcRect/>
          <a:stretch>
            <a:fillRect/>
          </a:stretch>
        </p:blipFill>
        <p:spPr bwMode="auto">
          <a:xfrm>
            <a:off x="4190561" y="5206488"/>
            <a:ext cx="365125" cy="342900"/>
          </a:xfrm>
          <a:prstGeom prst="rect">
            <a:avLst/>
          </a:prstGeom>
          <a:noFill/>
          <a:ln w="9525">
            <a:noFill/>
            <a:miter lim="800000"/>
            <a:headEnd/>
            <a:tailEnd/>
          </a:ln>
        </p:spPr>
      </p:pic>
    </p:spTree>
    <p:extLst>
      <p:ext uri="{BB962C8B-B14F-4D97-AF65-F5344CB8AC3E}">
        <p14:creationId xmlns:p14="http://schemas.microsoft.com/office/powerpoint/2010/main" val="28416648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544" y="877749"/>
            <a:ext cx="7601608" cy="381000"/>
          </a:xfrm>
        </p:spPr>
        <p:txBody>
          <a:bodyPr/>
          <a:lstStyle/>
          <a:p>
            <a:r>
              <a:rPr lang="en-GB" dirty="0" smtClean="0"/>
              <a:t>Communication</a:t>
            </a:r>
            <a:endParaRPr lang="en-GB" dirty="0"/>
          </a:p>
        </p:txBody>
      </p:sp>
      <p:sp>
        <p:nvSpPr>
          <p:cNvPr id="5" name="Content Placeholder 2"/>
          <p:cNvSpPr>
            <a:spLocks noGrp="1"/>
          </p:cNvSpPr>
          <p:nvPr>
            <p:ph idx="1"/>
          </p:nvPr>
        </p:nvSpPr>
        <p:spPr>
          <a:xfrm>
            <a:off x="624608" y="1303778"/>
            <a:ext cx="8015801" cy="5075534"/>
          </a:xfrm>
        </p:spPr>
        <p:txBody>
          <a:bodyPr/>
          <a:lstStyle/>
          <a:p>
            <a:r>
              <a:rPr lang="en-GB" sz="1800" b="0" dirty="0"/>
              <a:t>Digital communication means are essential for a communication framework</a:t>
            </a:r>
          </a:p>
          <a:p>
            <a:r>
              <a:rPr lang="en-GB" sz="1800" b="0" dirty="0"/>
              <a:t>Currently we have only one general purpose digital communication </a:t>
            </a:r>
            <a:r>
              <a:rPr lang="en-GB" sz="1800" b="0" dirty="0" smtClean="0"/>
              <a:t>mean </a:t>
            </a:r>
            <a:r>
              <a:rPr lang="en-GB" sz="1800" b="0" dirty="0"/>
              <a:t>universally available</a:t>
            </a:r>
          </a:p>
          <a:p>
            <a:pPr lvl="1"/>
            <a:r>
              <a:rPr lang="en-GB" sz="1600" b="0" dirty="0"/>
              <a:t>AIS ASM</a:t>
            </a:r>
          </a:p>
          <a:p>
            <a:r>
              <a:rPr lang="en-GB" sz="1800" b="0" dirty="0"/>
              <a:t>In some cases we have </a:t>
            </a:r>
          </a:p>
          <a:p>
            <a:pPr lvl="1"/>
            <a:r>
              <a:rPr lang="en-GB" sz="1600" b="0" dirty="0"/>
              <a:t>Commercially available Internet (TCP/IP) (not necessarily accessible by navigation equipment)</a:t>
            </a:r>
          </a:p>
          <a:p>
            <a:pPr lvl="1"/>
            <a:r>
              <a:rPr lang="en-GB" sz="1600" b="0" dirty="0"/>
              <a:t>Stand alone text based or limited data package transfer systems via satellite or HF</a:t>
            </a:r>
          </a:p>
          <a:p>
            <a:r>
              <a:rPr lang="en-GB" sz="1800" b="0" dirty="0"/>
              <a:t>Questionable if AIS ASM will </a:t>
            </a:r>
            <a:r>
              <a:rPr lang="en-GB" sz="1800" b="0" dirty="0" smtClean="0"/>
              <a:t>be sufficient for the </a:t>
            </a:r>
            <a:r>
              <a:rPr lang="en-GB" sz="1800" b="0" dirty="0"/>
              <a:t>prioritized e-navigation solutions</a:t>
            </a:r>
          </a:p>
          <a:p>
            <a:r>
              <a:rPr lang="en-GB" sz="1800" b="0" dirty="0"/>
              <a:t>New dedicated communication systems (like NAVDAT and VDES) need to be developed and demonstrated before they can be assumed – i.e. not available in the short term.</a:t>
            </a:r>
          </a:p>
          <a:p>
            <a:r>
              <a:rPr lang="en-GB" sz="1800" b="0" dirty="0" smtClean="0"/>
              <a:t>The cloud must be able to utilize </a:t>
            </a:r>
            <a:r>
              <a:rPr lang="en-GB" sz="1800" b="0" dirty="0"/>
              <a:t>different communication technologies</a:t>
            </a:r>
          </a:p>
          <a:p>
            <a:endParaRPr lang="en-GB" sz="1800" b="0" dirty="0"/>
          </a:p>
          <a:p>
            <a:endParaRPr lang="en-GB" sz="1800" b="0" dirty="0"/>
          </a:p>
        </p:txBody>
      </p:sp>
    </p:spTree>
    <p:extLst>
      <p:ext uri="{BB962C8B-B14F-4D97-AF65-F5344CB8AC3E}">
        <p14:creationId xmlns:p14="http://schemas.microsoft.com/office/powerpoint/2010/main" val="757102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544" y="893576"/>
            <a:ext cx="7601608" cy="381000"/>
          </a:xfrm>
        </p:spPr>
        <p:txBody>
          <a:bodyPr/>
          <a:lstStyle/>
          <a:p>
            <a:r>
              <a:rPr lang="en-GB" dirty="0" smtClean="0"/>
              <a:t>Geo-messaging</a:t>
            </a:r>
            <a:endParaRPr lang="en-GB" dirty="0"/>
          </a:p>
        </p:txBody>
      </p:sp>
      <p:sp>
        <p:nvSpPr>
          <p:cNvPr id="5" name="Content Placeholder 2"/>
          <p:cNvSpPr>
            <a:spLocks noGrp="1"/>
          </p:cNvSpPr>
          <p:nvPr>
            <p:ph idx="1"/>
          </p:nvPr>
        </p:nvSpPr>
        <p:spPr>
          <a:xfrm>
            <a:off x="624608" y="1316146"/>
            <a:ext cx="8015801" cy="4083648"/>
          </a:xfrm>
        </p:spPr>
        <p:txBody>
          <a:bodyPr/>
          <a:lstStyle/>
          <a:p>
            <a:r>
              <a:rPr lang="en-GB" sz="1800" b="0" dirty="0" smtClean="0"/>
              <a:t>Geo-aware messaging protocol on top of TCP/IP (overlay network)</a:t>
            </a:r>
          </a:p>
          <a:p>
            <a:r>
              <a:rPr lang="en-GB" sz="1800" b="0" dirty="0" smtClean="0"/>
              <a:t>Actors connects to </a:t>
            </a:r>
            <a:r>
              <a:rPr lang="en-GB" sz="1800" b="0" dirty="0"/>
              <a:t>a Maritime Messaging Server (MMS) </a:t>
            </a:r>
            <a:r>
              <a:rPr lang="en-GB" sz="1800" b="0" dirty="0" smtClean="0"/>
              <a:t>to send and receive messages, and send position at a protocol level</a:t>
            </a:r>
          </a:p>
          <a:p>
            <a:r>
              <a:rPr lang="en-GB" sz="1800" b="0" dirty="0" smtClean="0"/>
              <a:t>The  servers maintain a geographical awareness of actors </a:t>
            </a:r>
          </a:p>
          <a:p>
            <a:r>
              <a:rPr lang="en-GB" sz="1800" b="0" dirty="0" smtClean="0"/>
              <a:t>Can be supplemented by AIS data</a:t>
            </a:r>
          </a:p>
          <a:p>
            <a:r>
              <a:rPr lang="en-GB" sz="1800" b="0" dirty="0" smtClean="0"/>
              <a:t>Any </a:t>
            </a:r>
            <a:r>
              <a:rPr lang="en-GB" sz="1800" b="0" dirty="0"/>
              <a:t>available </a:t>
            </a:r>
            <a:r>
              <a:rPr lang="en-GB" sz="1800" b="0" dirty="0" smtClean="0"/>
              <a:t>Internet connection can be used (prioritized)</a:t>
            </a:r>
          </a:p>
          <a:p>
            <a:r>
              <a:rPr lang="en-GB" sz="1800" b="0" dirty="0" smtClean="0"/>
              <a:t>Resilience by store </a:t>
            </a:r>
            <a:r>
              <a:rPr lang="en-GB" sz="1800" b="0" dirty="0"/>
              <a:t>and </a:t>
            </a:r>
            <a:r>
              <a:rPr lang="en-GB" sz="1800" b="0" dirty="0" smtClean="0"/>
              <a:t>forward functionality</a:t>
            </a:r>
            <a:endParaRPr lang="en-GB" sz="2000" b="0" dirty="0"/>
          </a:p>
          <a:p>
            <a:pPr marL="0" indent="0">
              <a:buNone/>
            </a:pPr>
            <a:endParaRPr lang="en-GB" sz="2000" b="0" dirty="0"/>
          </a:p>
        </p:txBody>
      </p:sp>
      <p:grpSp>
        <p:nvGrpSpPr>
          <p:cNvPr id="4" name="Group 3"/>
          <p:cNvGrpSpPr>
            <a:grpSpLocks noChangeAspect="1"/>
          </p:cNvGrpSpPr>
          <p:nvPr/>
        </p:nvGrpSpPr>
        <p:grpSpPr>
          <a:xfrm>
            <a:off x="839544" y="3654876"/>
            <a:ext cx="7132396" cy="2499376"/>
            <a:chOff x="186591" y="2889563"/>
            <a:chExt cx="8820306" cy="3090864"/>
          </a:xfrm>
        </p:grpSpPr>
        <p:grpSp>
          <p:nvGrpSpPr>
            <p:cNvPr id="6" name="Group 5"/>
            <p:cNvGrpSpPr/>
            <p:nvPr/>
          </p:nvGrpSpPr>
          <p:grpSpPr>
            <a:xfrm>
              <a:off x="186591" y="2889563"/>
              <a:ext cx="8820306" cy="3090864"/>
              <a:chOff x="166564" y="1509021"/>
              <a:chExt cx="8820306" cy="3090864"/>
            </a:xfrm>
          </p:grpSpPr>
          <p:sp>
            <p:nvSpPr>
              <p:cNvPr id="8" name="Tekstboks 29"/>
              <p:cNvSpPr txBox="1">
                <a:spLocks noChangeArrowheads="1"/>
              </p:cNvSpPr>
              <p:nvPr/>
            </p:nvSpPr>
            <p:spPr bwMode="auto">
              <a:xfrm>
                <a:off x="3348038" y="1700314"/>
                <a:ext cx="1008062" cy="246063"/>
              </a:xfrm>
              <a:prstGeom prst="rect">
                <a:avLst/>
              </a:prstGeom>
              <a:noFill/>
              <a:ln w="9525">
                <a:noFill/>
                <a:miter lim="800000"/>
                <a:headEnd/>
                <a:tailEnd/>
              </a:ln>
            </p:spPr>
            <p:txBody>
              <a:bodyPr>
                <a:spAutoFit/>
              </a:bodyPr>
              <a:lstStyle/>
              <a:p>
                <a:r>
                  <a:rPr lang="da-DK" sz="1000" dirty="0" smtClean="0"/>
                  <a:t>MMS</a:t>
                </a:r>
                <a:endParaRPr lang="da-DK" sz="1000" dirty="0"/>
              </a:p>
            </p:txBody>
          </p:sp>
          <p:cxnSp>
            <p:nvCxnSpPr>
              <p:cNvPr id="9" name="Lige forbindelse 71"/>
              <p:cNvCxnSpPr/>
              <p:nvPr/>
            </p:nvCxnSpPr>
            <p:spPr>
              <a:xfrm flipV="1">
                <a:off x="3059113" y="2209109"/>
                <a:ext cx="649287" cy="19050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0" name="Ellipse 72"/>
              <p:cNvSpPr/>
              <p:nvPr/>
            </p:nvSpPr>
            <p:spPr bwMode="auto">
              <a:xfrm>
                <a:off x="755650" y="1894784"/>
                <a:ext cx="2520950" cy="2305050"/>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pic>
            <p:nvPicPr>
              <p:cNvPr id="1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19779" y="2430011"/>
                <a:ext cx="432065" cy="113068"/>
              </a:xfrm>
              <a:prstGeom prst="rect">
                <a:avLst/>
              </a:prstGeom>
              <a:noFill/>
              <a:ln w="9525">
                <a:noFill/>
                <a:miter lim="800000"/>
                <a:headEnd/>
                <a:tailEnd/>
              </a:ln>
            </p:spPr>
          </p:pic>
          <p:pic>
            <p:nvPicPr>
              <p:cNvPr id="1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267876" y="2254948"/>
                <a:ext cx="432065" cy="113068"/>
              </a:xfrm>
              <a:prstGeom prst="rect">
                <a:avLst/>
              </a:prstGeom>
              <a:noFill/>
              <a:ln w="9525">
                <a:noFill/>
                <a:miter lim="800000"/>
                <a:headEnd/>
                <a:tailEnd/>
              </a:ln>
            </p:spPr>
          </p:pic>
          <p:pic>
            <p:nvPicPr>
              <p:cNvPr id="1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115704" y="3551539"/>
                <a:ext cx="432065" cy="113068"/>
              </a:xfrm>
              <a:prstGeom prst="rect">
                <a:avLst/>
              </a:prstGeom>
              <a:noFill/>
              <a:ln w="9525">
                <a:noFill/>
                <a:miter lim="800000"/>
                <a:headEnd/>
                <a:tailEnd/>
              </a:ln>
            </p:spPr>
          </p:pic>
          <p:pic>
            <p:nvPicPr>
              <p:cNvPr id="1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123855" y="3839670"/>
                <a:ext cx="432065" cy="113068"/>
              </a:xfrm>
              <a:prstGeom prst="rect">
                <a:avLst/>
              </a:prstGeom>
              <a:noFill/>
              <a:ln w="9525">
                <a:noFill/>
                <a:miter lim="800000"/>
                <a:headEnd/>
                <a:tailEnd/>
              </a:ln>
            </p:spPr>
          </p:pic>
          <p:pic>
            <p:nvPicPr>
              <p:cNvPr id="1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267876" y="2759178"/>
                <a:ext cx="432065" cy="113068"/>
              </a:xfrm>
              <a:prstGeom prst="rect">
                <a:avLst/>
              </a:prstGeom>
              <a:noFill/>
              <a:ln w="9525">
                <a:noFill/>
                <a:miter lim="800000"/>
                <a:headEnd/>
                <a:tailEnd/>
              </a:ln>
            </p:spPr>
          </p:pic>
          <p:pic>
            <p:nvPicPr>
              <p:cNvPr id="1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763801" y="3479506"/>
                <a:ext cx="432065" cy="113068"/>
              </a:xfrm>
              <a:prstGeom prst="rect">
                <a:avLst/>
              </a:prstGeom>
              <a:noFill/>
              <a:ln w="9525">
                <a:noFill/>
                <a:miter lim="800000"/>
                <a:headEnd/>
                <a:tailEnd/>
              </a:ln>
            </p:spPr>
          </p:pic>
          <p:pic>
            <p:nvPicPr>
              <p:cNvPr id="1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1790" y="2038850"/>
                <a:ext cx="432065" cy="113068"/>
              </a:xfrm>
              <a:prstGeom prst="rect">
                <a:avLst/>
              </a:prstGeom>
              <a:noFill/>
              <a:ln w="9525">
                <a:noFill/>
                <a:miter lim="800000"/>
                <a:headEnd/>
                <a:tailEnd/>
              </a:ln>
            </p:spPr>
          </p:pic>
          <p:pic>
            <p:nvPicPr>
              <p:cNvPr id="1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043693" y="2471046"/>
                <a:ext cx="432065" cy="113068"/>
              </a:xfrm>
              <a:prstGeom prst="rect">
                <a:avLst/>
              </a:prstGeom>
              <a:noFill/>
              <a:ln w="9525">
                <a:noFill/>
                <a:miter lim="800000"/>
                <a:headEnd/>
                <a:tailEnd/>
              </a:ln>
            </p:spPr>
          </p:pic>
          <p:pic>
            <p:nvPicPr>
              <p:cNvPr id="1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267876" y="3407473"/>
                <a:ext cx="432065" cy="113068"/>
              </a:xfrm>
              <a:prstGeom prst="rect">
                <a:avLst/>
              </a:prstGeom>
              <a:noFill/>
              <a:ln w="9525">
                <a:noFill/>
                <a:miter lim="800000"/>
                <a:headEnd/>
                <a:tailEnd/>
              </a:ln>
            </p:spPr>
          </p:pic>
          <p:pic>
            <p:nvPicPr>
              <p:cNvPr id="2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555919" y="3047309"/>
                <a:ext cx="432065" cy="113068"/>
              </a:xfrm>
              <a:prstGeom prst="rect">
                <a:avLst/>
              </a:prstGeom>
              <a:noFill/>
              <a:ln w="9525">
                <a:noFill/>
                <a:miter lim="800000"/>
                <a:headEnd/>
                <a:tailEnd/>
              </a:ln>
            </p:spPr>
          </p:pic>
          <p:pic>
            <p:nvPicPr>
              <p:cNvPr id="2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115704" y="2903243"/>
                <a:ext cx="432065" cy="113068"/>
              </a:xfrm>
              <a:prstGeom prst="rect">
                <a:avLst/>
              </a:prstGeom>
              <a:noFill/>
              <a:ln w="9525">
                <a:noFill/>
                <a:miter lim="800000"/>
                <a:headEnd/>
                <a:tailEnd/>
              </a:ln>
            </p:spPr>
          </p:pic>
          <p:pic>
            <p:nvPicPr>
              <p:cNvPr id="2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331736" y="3839670"/>
                <a:ext cx="432065" cy="113068"/>
              </a:xfrm>
              <a:prstGeom prst="rect">
                <a:avLst/>
              </a:prstGeom>
              <a:noFill/>
              <a:ln w="9525">
                <a:noFill/>
                <a:miter lim="800000"/>
                <a:headEnd/>
                <a:tailEnd/>
              </a:ln>
            </p:spPr>
          </p:pic>
          <p:pic>
            <p:nvPicPr>
              <p:cNvPr id="2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971682" y="3191375"/>
                <a:ext cx="432065" cy="113068"/>
              </a:xfrm>
              <a:prstGeom prst="rect">
                <a:avLst/>
              </a:prstGeom>
              <a:noFill/>
              <a:ln w="9525">
                <a:noFill/>
                <a:miter lim="800000"/>
                <a:headEnd/>
                <a:tailEnd/>
              </a:ln>
            </p:spPr>
          </p:pic>
          <p:pic>
            <p:nvPicPr>
              <p:cNvPr id="2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691790" y="3119342"/>
                <a:ext cx="432065" cy="113068"/>
              </a:xfrm>
              <a:prstGeom prst="rect">
                <a:avLst/>
              </a:prstGeom>
              <a:noFill/>
              <a:ln w="9525">
                <a:noFill/>
                <a:miter lim="800000"/>
                <a:headEnd/>
                <a:tailEnd/>
              </a:ln>
            </p:spPr>
          </p:pic>
          <p:cxnSp>
            <p:nvCxnSpPr>
              <p:cNvPr id="25" name="Lige forbindelse 88"/>
              <p:cNvCxnSpPr/>
              <p:nvPr/>
            </p:nvCxnSpPr>
            <p:spPr>
              <a:xfrm flipH="1" flipV="1">
                <a:off x="5076825" y="2255146"/>
                <a:ext cx="1023762" cy="251554"/>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6" name="Tekstboks 98"/>
              <p:cNvSpPr txBox="1">
                <a:spLocks noChangeArrowheads="1"/>
              </p:cNvSpPr>
              <p:nvPr/>
            </p:nvSpPr>
            <p:spPr bwMode="auto">
              <a:xfrm>
                <a:off x="4622799" y="1792630"/>
                <a:ext cx="1008063" cy="246221"/>
              </a:xfrm>
              <a:prstGeom prst="rect">
                <a:avLst/>
              </a:prstGeom>
              <a:noFill/>
              <a:ln w="9525">
                <a:noFill/>
                <a:miter lim="800000"/>
                <a:headEnd/>
                <a:tailEnd/>
              </a:ln>
            </p:spPr>
            <p:txBody>
              <a:bodyPr>
                <a:spAutoFit/>
              </a:bodyPr>
              <a:lstStyle/>
              <a:p>
                <a:r>
                  <a:rPr lang="da-DK" sz="1000" dirty="0" smtClean="0"/>
                  <a:t>MMS</a:t>
                </a:r>
                <a:endParaRPr lang="da-DK" sz="1000" dirty="0"/>
              </a:p>
            </p:txBody>
          </p:sp>
          <p:sp>
            <p:nvSpPr>
              <p:cNvPr id="27" name="Tekstboks 100"/>
              <p:cNvSpPr txBox="1">
                <a:spLocks noChangeArrowheads="1"/>
              </p:cNvSpPr>
              <p:nvPr/>
            </p:nvSpPr>
            <p:spPr bwMode="auto">
              <a:xfrm>
                <a:off x="3780631" y="3232410"/>
                <a:ext cx="1008063" cy="246063"/>
              </a:xfrm>
              <a:prstGeom prst="rect">
                <a:avLst/>
              </a:prstGeom>
              <a:noFill/>
              <a:ln w="9525">
                <a:noFill/>
                <a:miter lim="800000"/>
                <a:headEnd/>
                <a:tailEnd/>
              </a:ln>
            </p:spPr>
            <p:txBody>
              <a:bodyPr>
                <a:spAutoFit/>
              </a:bodyPr>
              <a:lstStyle/>
              <a:p>
                <a:r>
                  <a:rPr lang="da-DK" sz="1000" dirty="0" smtClean="0"/>
                  <a:t>MMS</a:t>
                </a:r>
                <a:endParaRPr lang="da-DK" sz="1000" dirty="0"/>
              </a:p>
            </p:txBody>
          </p:sp>
          <p:sp>
            <p:nvSpPr>
              <p:cNvPr id="28" name="Ellipse 91"/>
              <p:cNvSpPr/>
              <p:nvPr/>
            </p:nvSpPr>
            <p:spPr>
              <a:xfrm>
                <a:off x="3995738" y="3552134"/>
                <a:ext cx="711200" cy="639762"/>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cxnSp>
            <p:nvCxnSpPr>
              <p:cNvPr id="29" name="Lige forbindelse 92"/>
              <p:cNvCxnSpPr/>
              <p:nvPr/>
            </p:nvCxnSpPr>
            <p:spPr>
              <a:xfrm>
                <a:off x="3851275" y="2255146"/>
                <a:ext cx="576263" cy="792163"/>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30" name="Lige forbindelse 94"/>
              <p:cNvCxnSpPr/>
              <p:nvPr/>
            </p:nvCxnSpPr>
            <p:spPr>
              <a:xfrm>
                <a:off x="3851275" y="2183709"/>
                <a:ext cx="1152525"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31" name="Lige forbindelse 95"/>
              <p:cNvCxnSpPr/>
              <p:nvPr/>
            </p:nvCxnSpPr>
            <p:spPr>
              <a:xfrm flipV="1">
                <a:off x="4427538" y="2183709"/>
                <a:ext cx="576262" cy="86360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pic>
            <p:nvPicPr>
              <p:cNvPr id="32"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3708400" y="2039246"/>
                <a:ext cx="338138" cy="339725"/>
              </a:xfrm>
              <a:prstGeom prst="rect">
                <a:avLst/>
              </a:prstGeom>
              <a:noFill/>
              <a:ln w="9525">
                <a:noFill/>
                <a:miter lim="800000"/>
                <a:headEnd/>
                <a:tailEnd/>
              </a:ln>
            </p:spPr>
          </p:pic>
          <p:pic>
            <p:nvPicPr>
              <p:cNvPr id="33"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4859338" y="2039246"/>
                <a:ext cx="339725" cy="339725"/>
              </a:xfrm>
              <a:prstGeom prst="rect">
                <a:avLst/>
              </a:prstGeom>
              <a:noFill/>
              <a:ln w="9525">
                <a:noFill/>
                <a:miter lim="800000"/>
                <a:headEnd/>
                <a:tailEnd/>
              </a:ln>
            </p:spPr>
          </p:pic>
          <p:pic>
            <p:nvPicPr>
              <p:cNvPr id="34"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4284663" y="2902846"/>
                <a:ext cx="338137" cy="339725"/>
              </a:xfrm>
              <a:prstGeom prst="rect">
                <a:avLst/>
              </a:prstGeom>
              <a:noFill/>
              <a:ln w="9525">
                <a:noFill/>
                <a:miter lim="800000"/>
                <a:headEnd/>
                <a:tailEnd/>
              </a:ln>
            </p:spPr>
          </p:pic>
          <p:grpSp>
            <p:nvGrpSpPr>
              <p:cNvPr id="35" name="Gruppe 99"/>
              <p:cNvGrpSpPr/>
              <p:nvPr/>
            </p:nvGrpSpPr>
            <p:grpSpPr>
              <a:xfrm>
                <a:off x="6100587" y="1682050"/>
                <a:ext cx="2262363" cy="2157619"/>
                <a:chOff x="6100587" y="1465255"/>
                <a:chExt cx="1960739" cy="1944688"/>
              </a:xfrm>
            </p:grpSpPr>
            <p:sp>
              <p:nvSpPr>
                <p:cNvPr id="45" name="Ellipse 100"/>
                <p:cNvSpPr/>
                <p:nvPr/>
              </p:nvSpPr>
              <p:spPr bwMode="auto">
                <a:xfrm>
                  <a:off x="6100587" y="1465255"/>
                  <a:ext cx="1960739" cy="1944688"/>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pic>
              <p:nvPicPr>
                <p:cNvPr id="4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772687" y="1916807"/>
                  <a:ext cx="336050" cy="95391"/>
                </a:xfrm>
                <a:prstGeom prst="rect">
                  <a:avLst/>
                </a:prstGeom>
                <a:noFill/>
                <a:ln w="9525">
                  <a:noFill/>
                  <a:miter lim="800000"/>
                  <a:headEnd/>
                  <a:tailEnd/>
                </a:ln>
              </p:spPr>
            </p:pic>
            <p:pic>
              <p:nvPicPr>
                <p:cNvPr id="4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276763" y="1769113"/>
                  <a:ext cx="336050" cy="95391"/>
                </a:xfrm>
                <a:prstGeom prst="rect">
                  <a:avLst/>
                </a:prstGeom>
                <a:noFill/>
                <a:ln w="9525">
                  <a:noFill/>
                  <a:miter lim="800000"/>
                  <a:headEnd/>
                  <a:tailEnd/>
                </a:ln>
              </p:spPr>
            </p:pic>
            <p:pic>
              <p:nvPicPr>
                <p:cNvPr id="4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380629" y="2863000"/>
                  <a:ext cx="336050" cy="95391"/>
                </a:xfrm>
                <a:prstGeom prst="rect">
                  <a:avLst/>
                </a:prstGeom>
                <a:noFill/>
                <a:ln w="9525">
                  <a:noFill/>
                  <a:miter lim="800000"/>
                  <a:headEnd/>
                  <a:tailEnd/>
                </a:ln>
              </p:spPr>
            </p:pic>
            <p:pic>
              <p:nvPicPr>
                <p:cNvPr id="4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164746" y="3106086"/>
                  <a:ext cx="336050" cy="95391"/>
                </a:xfrm>
                <a:prstGeom prst="rect">
                  <a:avLst/>
                </a:prstGeom>
                <a:noFill/>
                <a:ln w="9525">
                  <a:noFill/>
                  <a:miter lim="800000"/>
                  <a:headEnd/>
                  <a:tailEnd/>
                </a:ln>
              </p:spPr>
            </p:pic>
            <p:pic>
              <p:nvPicPr>
                <p:cNvPr id="5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276763" y="2194513"/>
                  <a:ext cx="336050" cy="95391"/>
                </a:xfrm>
                <a:prstGeom prst="rect">
                  <a:avLst/>
                </a:prstGeom>
                <a:noFill/>
                <a:ln w="9525">
                  <a:noFill/>
                  <a:miter lim="800000"/>
                  <a:headEnd/>
                  <a:tailEnd/>
                </a:ln>
              </p:spPr>
            </p:pic>
            <p:pic>
              <p:nvPicPr>
                <p:cNvPr id="5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884704" y="2802228"/>
                  <a:ext cx="336050" cy="95391"/>
                </a:xfrm>
                <a:prstGeom prst="rect">
                  <a:avLst/>
                </a:prstGeom>
                <a:noFill/>
                <a:ln w="9525">
                  <a:noFill/>
                  <a:miter lim="800000"/>
                  <a:headEnd/>
                  <a:tailEnd/>
                </a:ln>
              </p:spPr>
            </p:pic>
            <p:pic>
              <p:nvPicPr>
                <p:cNvPr id="5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828696" y="1586798"/>
                  <a:ext cx="336050" cy="95391"/>
                </a:xfrm>
                <a:prstGeom prst="rect">
                  <a:avLst/>
                </a:prstGeom>
                <a:noFill/>
                <a:ln w="9525">
                  <a:noFill/>
                  <a:miter lim="800000"/>
                  <a:headEnd/>
                  <a:tailEnd/>
                </a:ln>
              </p:spPr>
            </p:pic>
            <p:pic>
              <p:nvPicPr>
                <p:cNvPr id="5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324620" y="1951427"/>
                  <a:ext cx="336050" cy="95391"/>
                </a:xfrm>
                <a:prstGeom prst="rect">
                  <a:avLst/>
                </a:prstGeom>
                <a:noFill/>
                <a:ln w="9525">
                  <a:noFill/>
                  <a:miter lim="800000"/>
                  <a:headEnd/>
                  <a:tailEnd/>
                </a:ln>
              </p:spPr>
            </p:pic>
            <p:pic>
              <p:nvPicPr>
                <p:cNvPr id="5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276763" y="2741457"/>
                  <a:ext cx="336050" cy="95391"/>
                </a:xfrm>
                <a:prstGeom prst="rect">
                  <a:avLst/>
                </a:prstGeom>
                <a:noFill/>
                <a:ln w="9525">
                  <a:noFill/>
                  <a:miter lim="800000"/>
                  <a:headEnd/>
                  <a:tailEnd/>
                </a:ln>
              </p:spPr>
            </p:pic>
            <p:pic>
              <p:nvPicPr>
                <p:cNvPr id="5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7500796" y="2437599"/>
                  <a:ext cx="336050" cy="95391"/>
                </a:xfrm>
                <a:prstGeom prst="rect">
                  <a:avLst/>
                </a:prstGeom>
                <a:noFill/>
                <a:ln w="9525">
                  <a:noFill/>
                  <a:miter lim="800000"/>
                  <a:headEnd/>
                  <a:tailEnd/>
                </a:ln>
              </p:spPr>
            </p:pic>
            <p:pic>
              <p:nvPicPr>
                <p:cNvPr id="5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380629" y="2316056"/>
                  <a:ext cx="336050" cy="95391"/>
                </a:xfrm>
                <a:prstGeom prst="rect">
                  <a:avLst/>
                </a:prstGeom>
                <a:noFill/>
                <a:ln w="9525">
                  <a:noFill/>
                  <a:miter lim="800000"/>
                  <a:headEnd/>
                  <a:tailEnd/>
                </a:ln>
              </p:spPr>
            </p:pic>
            <p:pic>
              <p:nvPicPr>
                <p:cNvPr id="5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548654" y="3106086"/>
                  <a:ext cx="336050" cy="95391"/>
                </a:xfrm>
                <a:prstGeom prst="rect">
                  <a:avLst/>
                </a:prstGeom>
                <a:noFill/>
                <a:ln w="9525">
                  <a:noFill/>
                  <a:miter lim="800000"/>
                  <a:headEnd/>
                  <a:tailEnd/>
                </a:ln>
              </p:spPr>
            </p:pic>
            <p:pic>
              <p:nvPicPr>
                <p:cNvPr id="5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268612" y="2559142"/>
                  <a:ext cx="336050" cy="95391"/>
                </a:xfrm>
                <a:prstGeom prst="rect">
                  <a:avLst/>
                </a:prstGeom>
                <a:noFill/>
                <a:ln w="9525">
                  <a:noFill/>
                  <a:miter lim="800000"/>
                  <a:headEnd/>
                  <a:tailEnd/>
                </a:ln>
              </p:spPr>
            </p:pic>
            <p:pic>
              <p:nvPicPr>
                <p:cNvPr id="5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6828696" y="2498371"/>
                  <a:ext cx="336050" cy="95391"/>
                </a:xfrm>
                <a:prstGeom prst="rect">
                  <a:avLst/>
                </a:prstGeom>
                <a:noFill/>
                <a:ln w="9525">
                  <a:noFill/>
                  <a:miter lim="800000"/>
                  <a:headEnd/>
                  <a:tailEnd/>
                </a:ln>
              </p:spPr>
            </p:pic>
          </p:grpSp>
          <p:cxnSp>
            <p:nvCxnSpPr>
              <p:cNvPr id="36" name="Lige forbindelse 120"/>
              <p:cNvCxnSpPr>
                <a:stCxn id="28" idx="0"/>
              </p:cNvCxnSpPr>
              <p:nvPr/>
            </p:nvCxnSpPr>
            <p:spPr>
              <a:xfrm flipV="1">
                <a:off x="4351338" y="3191771"/>
                <a:ext cx="4762" cy="360363"/>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37" name="Tekstboks 100"/>
              <p:cNvSpPr txBox="1">
                <a:spLocks noChangeArrowheads="1"/>
              </p:cNvSpPr>
              <p:nvPr/>
            </p:nvSpPr>
            <p:spPr bwMode="auto">
              <a:xfrm>
                <a:off x="4603848" y="3634668"/>
                <a:ext cx="2013733" cy="400110"/>
              </a:xfrm>
              <a:prstGeom prst="rect">
                <a:avLst/>
              </a:prstGeom>
              <a:noFill/>
              <a:ln w="9525">
                <a:noFill/>
                <a:miter lim="800000"/>
                <a:headEnd/>
                <a:tailEnd/>
              </a:ln>
            </p:spPr>
            <p:txBody>
              <a:bodyPr wrap="square">
                <a:spAutoFit/>
              </a:bodyPr>
              <a:lstStyle/>
              <a:p>
                <a:r>
                  <a:rPr lang="da-DK" sz="1000" dirty="0"/>
                  <a:t>VTS, MRCC, </a:t>
                </a:r>
                <a:r>
                  <a:rPr lang="da-DK" sz="1000" dirty="0" smtClean="0"/>
                  <a:t>Port, </a:t>
                </a:r>
                <a:r>
                  <a:rPr lang="da-DK" sz="1000" dirty="0" err="1" smtClean="0"/>
                  <a:t>Shipowner</a:t>
                </a:r>
                <a:r>
                  <a:rPr lang="da-DK" sz="1000" dirty="0" smtClean="0"/>
                  <a:t>…</a:t>
                </a:r>
                <a:endParaRPr lang="da-DK" sz="1000" dirty="0"/>
              </a:p>
              <a:p>
                <a:endParaRPr lang="da-DK" sz="1000" dirty="0"/>
              </a:p>
            </p:txBody>
          </p:sp>
          <p:sp>
            <p:nvSpPr>
              <p:cNvPr id="39" name="Sky 129"/>
              <p:cNvSpPr/>
              <p:nvPr/>
            </p:nvSpPr>
            <p:spPr bwMode="auto">
              <a:xfrm>
                <a:off x="166564" y="1509021"/>
                <a:ext cx="8820306" cy="3090864"/>
              </a:xfrm>
              <a:prstGeom prst="cloud">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charset="0"/>
                </a:endParaRPr>
              </a:p>
            </p:txBody>
          </p:sp>
        </p:grpSp>
        <p:pic>
          <p:nvPicPr>
            <p:cNvPr id="7" name="Billede 56"/>
            <p:cNvPicPr>
              <a:picLocks noChangeAspect="1" noChangeArrowheads="1"/>
            </p:cNvPicPr>
            <p:nvPr/>
          </p:nvPicPr>
          <p:blipFill>
            <a:blip r:embed="rId5" cstate="print"/>
            <a:srcRect/>
            <a:stretch>
              <a:fillRect/>
            </a:stretch>
          </p:blipFill>
          <p:spPr bwMode="auto">
            <a:xfrm>
              <a:off x="4184751" y="5059937"/>
              <a:ext cx="365125" cy="342900"/>
            </a:xfrm>
            <a:prstGeom prst="rect">
              <a:avLst/>
            </a:prstGeom>
            <a:noFill/>
            <a:ln w="9525">
              <a:noFill/>
              <a:miter lim="800000"/>
              <a:headEnd/>
              <a:tailEnd/>
            </a:ln>
          </p:spPr>
        </p:pic>
      </p:grpSp>
    </p:spTree>
    <p:extLst>
      <p:ext uri="{BB962C8B-B14F-4D97-AF65-F5344CB8AC3E}">
        <p14:creationId xmlns:p14="http://schemas.microsoft.com/office/powerpoint/2010/main" val="3154599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544" y="910622"/>
            <a:ext cx="7601608" cy="381000"/>
          </a:xfrm>
        </p:spPr>
        <p:txBody>
          <a:bodyPr/>
          <a:lstStyle/>
          <a:p>
            <a:r>
              <a:rPr lang="en-GB" dirty="0" smtClean="0"/>
              <a:t>Geo-messaging</a:t>
            </a:r>
            <a:r>
              <a:rPr lang="en-GB" dirty="0"/>
              <a:t> </a:t>
            </a:r>
            <a:r>
              <a:rPr lang="en-GB" dirty="0" smtClean="0"/>
              <a:t>– features</a:t>
            </a:r>
            <a:endParaRPr lang="en-GB" dirty="0"/>
          </a:p>
        </p:txBody>
      </p:sp>
      <p:sp>
        <p:nvSpPr>
          <p:cNvPr id="5" name="Content Placeholder 2"/>
          <p:cNvSpPr>
            <a:spLocks noGrp="1"/>
          </p:cNvSpPr>
          <p:nvPr>
            <p:ph idx="1"/>
          </p:nvPr>
        </p:nvSpPr>
        <p:spPr>
          <a:xfrm>
            <a:off x="624608" y="1374758"/>
            <a:ext cx="8015801" cy="4083648"/>
          </a:xfrm>
        </p:spPr>
        <p:txBody>
          <a:bodyPr/>
          <a:lstStyle/>
          <a:p>
            <a:r>
              <a:rPr lang="en-GB" sz="1800" b="0" dirty="0" smtClean="0"/>
              <a:t>Actors can send messages directly to other actors </a:t>
            </a:r>
            <a:r>
              <a:rPr lang="en-GB" sz="1800" b="0" dirty="0"/>
              <a:t>(</a:t>
            </a:r>
            <a:r>
              <a:rPr lang="en-GB" sz="1800" b="0" dirty="0" smtClean="0"/>
              <a:t>no range limitations)</a:t>
            </a:r>
          </a:p>
          <a:p>
            <a:r>
              <a:rPr lang="en-GB" sz="1800" b="0" dirty="0" smtClean="0"/>
              <a:t>Geographical </a:t>
            </a:r>
            <a:r>
              <a:rPr lang="en-GB" sz="1800" b="0" dirty="0"/>
              <a:t>awareness enables </a:t>
            </a:r>
            <a:r>
              <a:rPr lang="en-GB" sz="1800" dirty="0" smtClean="0"/>
              <a:t>geocasting </a:t>
            </a:r>
            <a:r>
              <a:rPr lang="en-GB" sz="1800" b="0" dirty="0" smtClean="0"/>
              <a:t>(broadcast to given area) </a:t>
            </a:r>
          </a:p>
          <a:p>
            <a:r>
              <a:rPr lang="en-GB" sz="1800" b="0" dirty="0" smtClean="0"/>
              <a:t>Actors </a:t>
            </a:r>
            <a:r>
              <a:rPr lang="en-GB" sz="1800" b="0" dirty="0"/>
              <a:t>can listen to </a:t>
            </a:r>
            <a:r>
              <a:rPr lang="en-GB" sz="1800" b="0" dirty="0" smtClean="0"/>
              <a:t>a specified </a:t>
            </a:r>
            <a:r>
              <a:rPr lang="en-GB" sz="1800" b="0" dirty="0"/>
              <a:t>area – or a specific </a:t>
            </a:r>
            <a:r>
              <a:rPr lang="en-GB" sz="1800" b="0" dirty="0" smtClean="0"/>
              <a:t>service</a:t>
            </a:r>
          </a:p>
          <a:p>
            <a:r>
              <a:rPr lang="en-GB" sz="1800" b="0" dirty="0" smtClean="0"/>
              <a:t>Geocast is an implicit feature of many </a:t>
            </a:r>
            <a:br>
              <a:rPr lang="en-GB" sz="1800" b="0" dirty="0" smtClean="0"/>
            </a:br>
            <a:r>
              <a:rPr lang="en-GB" sz="1800" b="0" dirty="0" smtClean="0"/>
              <a:t>radio based communication systems</a:t>
            </a:r>
            <a:endParaRPr lang="en-GB" sz="1800" b="0" dirty="0"/>
          </a:p>
          <a:p>
            <a:r>
              <a:rPr lang="en-GB" sz="1800" b="0" dirty="0" smtClean="0"/>
              <a:t>Emulation of current and future </a:t>
            </a:r>
            <a:br>
              <a:rPr lang="en-GB" sz="1800" b="0" dirty="0" smtClean="0"/>
            </a:br>
            <a:r>
              <a:rPr lang="en-GB" sz="1800" b="0" dirty="0" smtClean="0"/>
              <a:t>communication</a:t>
            </a:r>
            <a:r>
              <a:rPr lang="en-GB" sz="1800" b="0" dirty="0"/>
              <a:t> </a:t>
            </a:r>
            <a:r>
              <a:rPr lang="en-GB" sz="1800" b="0" dirty="0" smtClean="0"/>
              <a:t>systems</a:t>
            </a:r>
            <a:endParaRPr lang="en-GB" sz="1800" b="0" dirty="0"/>
          </a:p>
        </p:txBody>
      </p:sp>
      <p:grpSp>
        <p:nvGrpSpPr>
          <p:cNvPr id="60" name="Group 59"/>
          <p:cNvGrpSpPr>
            <a:grpSpLocks noChangeAspect="1"/>
          </p:cNvGrpSpPr>
          <p:nvPr/>
        </p:nvGrpSpPr>
        <p:grpSpPr>
          <a:xfrm>
            <a:off x="3567145" y="2808585"/>
            <a:ext cx="6302864" cy="3188101"/>
            <a:chOff x="904875" y="2366834"/>
            <a:chExt cx="6958011" cy="3519487"/>
          </a:xfrm>
        </p:grpSpPr>
        <p:cxnSp>
          <p:nvCxnSpPr>
            <p:cNvPr id="61" name="Lige forbindelse 89"/>
            <p:cNvCxnSpPr/>
            <p:nvPr/>
          </p:nvCxnSpPr>
          <p:spPr>
            <a:xfrm>
              <a:off x="5224462" y="4959221"/>
              <a:ext cx="288925" cy="241300"/>
            </a:xfrm>
            <a:prstGeom prst="line">
              <a:avLst/>
            </a:prstGeom>
          </p:spPr>
          <p:style>
            <a:lnRef idx="1">
              <a:schemeClr val="accent4"/>
            </a:lnRef>
            <a:fillRef idx="0">
              <a:schemeClr val="accent4"/>
            </a:fillRef>
            <a:effectRef idx="0">
              <a:schemeClr val="accent4"/>
            </a:effectRef>
            <a:fontRef idx="minor">
              <a:schemeClr val="tx1"/>
            </a:fontRef>
          </p:style>
        </p:cxnSp>
        <p:sp>
          <p:nvSpPr>
            <p:cNvPr id="62" name="Ellipse 86"/>
            <p:cNvSpPr/>
            <p:nvPr/>
          </p:nvSpPr>
          <p:spPr>
            <a:xfrm>
              <a:off x="1552575" y="2366834"/>
              <a:ext cx="3879850" cy="3519487"/>
            </a:xfrm>
            <a:prstGeom prst="ellipse">
              <a:avLst/>
            </a:prstGeom>
            <a:solidFill>
              <a:schemeClr val="bg1">
                <a:lumMod val="75000"/>
                <a:alpha val="23922"/>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pic>
          <p:nvPicPr>
            <p:cNvPr id="6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847975" y="3301871"/>
              <a:ext cx="431800" cy="112713"/>
            </a:xfrm>
            <a:prstGeom prst="rect">
              <a:avLst/>
            </a:prstGeom>
            <a:noFill/>
            <a:ln w="9525">
              <a:noFill/>
              <a:miter lim="800000"/>
              <a:headEnd/>
              <a:tailEnd/>
            </a:ln>
          </p:spPr>
        </p:pic>
        <p:pic>
          <p:nvPicPr>
            <p:cNvPr id="64" name="Picture 9" descr="C:\Documents and Settings\obo-sfs\Dokumenter\Dropbox\e-Navigation\Projects\ACCSEAS\WP4\server.png"/>
            <p:cNvPicPr>
              <a:picLocks noChangeAspect="1" noChangeArrowheads="1"/>
            </p:cNvPicPr>
            <p:nvPr/>
          </p:nvPicPr>
          <p:blipFill>
            <a:blip r:embed="rId4" cstate="print"/>
            <a:srcRect/>
            <a:stretch>
              <a:fillRect/>
            </a:stretch>
          </p:blipFill>
          <p:spPr bwMode="auto">
            <a:xfrm>
              <a:off x="5513387" y="5030659"/>
              <a:ext cx="338138" cy="338137"/>
            </a:xfrm>
            <a:prstGeom prst="rect">
              <a:avLst/>
            </a:prstGeom>
            <a:noFill/>
            <a:ln w="9525">
              <a:noFill/>
              <a:miter lim="800000"/>
              <a:headEnd/>
              <a:tailEnd/>
            </a:ln>
          </p:spPr>
        </p:pic>
        <p:pic>
          <p:nvPicPr>
            <p:cNvPr id="6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497262" y="2941509"/>
              <a:ext cx="431800" cy="114300"/>
            </a:xfrm>
            <a:prstGeom prst="rect">
              <a:avLst/>
            </a:prstGeom>
            <a:noFill/>
            <a:ln w="9525">
              <a:noFill/>
              <a:miter lim="800000"/>
              <a:headEnd/>
              <a:tailEnd/>
            </a:ln>
          </p:spPr>
        </p:pic>
        <p:pic>
          <p:nvPicPr>
            <p:cNvPr id="6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912937" y="4022596"/>
              <a:ext cx="431800" cy="112713"/>
            </a:xfrm>
            <a:prstGeom prst="rect">
              <a:avLst/>
            </a:prstGeom>
            <a:noFill/>
            <a:ln w="9525">
              <a:noFill/>
              <a:miter lim="800000"/>
              <a:headEnd/>
              <a:tailEnd/>
            </a:ln>
          </p:spPr>
        </p:pic>
        <p:pic>
          <p:nvPicPr>
            <p:cNvPr id="6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847975" y="4309934"/>
              <a:ext cx="431800" cy="112712"/>
            </a:xfrm>
            <a:prstGeom prst="rect">
              <a:avLst/>
            </a:prstGeom>
            <a:noFill/>
            <a:ln w="9525">
              <a:noFill/>
              <a:miter lim="800000"/>
              <a:headEnd/>
              <a:tailEnd/>
            </a:ln>
          </p:spPr>
        </p:pic>
        <p:pic>
          <p:nvPicPr>
            <p:cNvPr id="68"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287837" y="3517771"/>
              <a:ext cx="433388" cy="114300"/>
            </a:xfrm>
            <a:prstGeom prst="rect">
              <a:avLst/>
            </a:prstGeom>
            <a:noFill/>
            <a:ln w="9525">
              <a:noFill/>
              <a:miter lim="800000"/>
              <a:headEnd/>
              <a:tailEnd/>
            </a:ln>
          </p:spPr>
        </p:pic>
        <p:pic>
          <p:nvPicPr>
            <p:cNvPr id="69"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721225" y="4454396"/>
              <a:ext cx="431800" cy="112713"/>
            </a:xfrm>
            <a:prstGeom prst="rect">
              <a:avLst/>
            </a:prstGeom>
            <a:noFill/>
            <a:ln w="9525">
              <a:noFill/>
              <a:miter lim="800000"/>
              <a:headEnd/>
              <a:tailEnd/>
            </a:ln>
          </p:spPr>
        </p:pic>
        <p:pic>
          <p:nvPicPr>
            <p:cNvPr id="70"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440362" y="3230434"/>
              <a:ext cx="431800" cy="112712"/>
            </a:xfrm>
            <a:prstGeom prst="rect">
              <a:avLst/>
            </a:prstGeom>
            <a:noFill/>
            <a:ln w="9525">
              <a:noFill/>
              <a:miter lim="800000"/>
              <a:headEnd/>
              <a:tailEnd/>
            </a:ln>
          </p:spPr>
        </p:pic>
        <p:pic>
          <p:nvPicPr>
            <p:cNvPr id="71"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576762" y="5030659"/>
              <a:ext cx="431800" cy="112712"/>
            </a:xfrm>
            <a:prstGeom prst="rect">
              <a:avLst/>
            </a:prstGeom>
            <a:noFill/>
            <a:ln w="9525">
              <a:noFill/>
              <a:miter lim="800000"/>
              <a:headEnd/>
              <a:tailEnd/>
            </a:ln>
          </p:spPr>
        </p:pic>
        <p:pic>
          <p:nvPicPr>
            <p:cNvPr id="72"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063875" y="3878134"/>
              <a:ext cx="433387" cy="112712"/>
            </a:xfrm>
            <a:prstGeom prst="rect">
              <a:avLst/>
            </a:prstGeom>
            <a:noFill/>
            <a:ln w="9525">
              <a:noFill/>
              <a:miter lim="800000"/>
              <a:headEnd/>
              <a:tailEnd/>
            </a:ln>
          </p:spPr>
        </p:pic>
        <p:pic>
          <p:nvPicPr>
            <p:cNvPr id="73"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5729287" y="3878134"/>
              <a:ext cx="431800" cy="112712"/>
            </a:xfrm>
            <a:prstGeom prst="rect">
              <a:avLst/>
            </a:prstGeom>
            <a:noFill/>
            <a:ln w="9525">
              <a:noFill/>
              <a:miter lim="800000"/>
              <a:headEnd/>
              <a:tailEnd/>
            </a:ln>
          </p:spPr>
        </p:pic>
        <p:pic>
          <p:nvPicPr>
            <p:cNvPr id="74"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1552575" y="4598859"/>
              <a:ext cx="431800" cy="112712"/>
            </a:xfrm>
            <a:prstGeom prst="rect">
              <a:avLst/>
            </a:prstGeom>
            <a:noFill/>
            <a:ln w="9525">
              <a:noFill/>
              <a:miter lim="800000"/>
              <a:headEnd/>
              <a:tailEnd/>
            </a:ln>
          </p:spPr>
        </p:pic>
        <p:pic>
          <p:nvPicPr>
            <p:cNvPr id="7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2416175" y="4814759"/>
              <a:ext cx="431800" cy="112712"/>
            </a:xfrm>
            <a:prstGeom prst="rect">
              <a:avLst/>
            </a:prstGeom>
            <a:noFill/>
            <a:ln w="9525">
              <a:noFill/>
              <a:miter lim="800000"/>
              <a:headEnd/>
              <a:tailEnd/>
            </a:ln>
          </p:spPr>
        </p:pic>
        <p:pic>
          <p:nvPicPr>
            <p:cNvPr id="76"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136900" y="4886196"/>
              <a:ext cx="431800" cy="112713"/>
            </a:xfrm>
            <a:prstGeom prst="rect">
              <a:avLst/>
            </a:prstGeom>
            <a:noFill/>
            <a:ln w="9525">
              <a:noFill/>
              <a:miter lim="800000"/>
              <a:headEnd/>
              <a:tailEnd/>
            </a:ln>
          </p:spPr>
        </p:pic>
        <p:pic>
          <p:nvPicPr>
            <p:cNvPr id="77"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3784600" y="4741734"/>
              <a:ext cx="431800" cy="114300"/>
            </a:xfrm>
            <a:prstGeom prst="rect">
              <a:avLst/>
            </a:prstGeom>
            <a:noFill/>
            <a:ln w="9525">
              <a:noFill/>
              <a:miter lim="800000"/>
              <a:headEnd/>
              <a:tailEnd/>
            </a:ln>
          </p:spPr>
        </p:pic>
        <p:sp>
          <p:nvSpPr>
            <p:cNvPr id="78" name="Ellipse 82"/>
            <p:cNvSpPr/>
            <p:nvPr/>
          </p:nvSpPr>
          <p:spPr>
            <a:xfrm>
              <a:off x="2416175" y="3158996"/>
              <a:ext cx="1655762" cy="1582738"/>
            </a:xfrm>
            <a:prstGeom prst="ellipse">
              <a:avLst/>
            </a:prstGeom>
            <a:solidFill>
              <a:srgbClr val="FD0F0F">
                <a:alpha val="23922"/>
              </a:srgb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sp>
          <p:nvSpPr>
            <p:cNvPr id="79" name="Ellipse 83"/>
            <p:cNvSpPr/>
            <p:nvPr/>
          </p:nvSpPr>
          <p:spPr>
            <a:xfrm>
              <a:off x="904875" y="3949571"/>
              <a:ext cx="1655762" cy="1584325"/>
            </a:xfrm>
            <a:prstGeom prst="ellipse">
              <a:avLst/>
            </a:prstGeom>
            <a:solidFill>
              <a:srgbClr val="92D050">
                <a:alpha val="23922"/>
              </a:srgb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sp>
          <p:nvSpPr>
            <p:cNvPr id="80" name="Tekstboks 84"/>
            <p:cNvSpPr txBox="1">
              <a:spLocks noChangeArrowheads="1"/>
            </p:cNvSpPr>
            <p:nvPr/>
          </p:nvSpPr>
          <p:spPr bwMode="auto">
            <a:xfrm>
              <a:off x="1479550" y="4670296"/>
              <a:ext cx="671132" cy="289677"/>
            </a:xfrm>
            <a:prstGeom prst="rect">
              <a:avLst/>
            </a:prstGeom>
            <a:noFill/>
            <a:ln w="9525">
              <a:noFill/>
              <a:miter lim="800000"/>
              <a:headEnd/>
              <a:tailEnd/>
            </a:ln>
          </p:spPr>
          <p:txBody>
            <a:bodyPr wrap="square">
              <a:spAutoFit/>
            </a:bodyPr>
            <a:lstStyle/>
            <a:p>
              <a:r>
                <a:rPr lang="da-DK" sz="1000" dirty="0"/>
                <a:t>Listens</a:t>
              </a:r>
            </a:p>
          </p:txBody>
        </p:sp>
        <p:sp>
          <p:nvSpPr>
            <p:cNvPr id="81" name="Tekstboks 85"/>
            <p:cNvSpPr txBox="1">
              <a:spLocks noChangeArrowheads="1"/>
            </p:cNvSpPr>
            <p:nvPr/>
          </p:nvSpPr>
          <p:spPr bwMode="auto">
            <a:xfrm>
              <a:off x="2920998" y="3949571"/>
              <a:ext cx="863600" cy="470726"/>
            </a:xfrm>
            <a:prstGeom prst="rect">
              <a:avLst/>
            </a:prstGeom>
            <a:noFill/>
            <a:ln w="9525">
              <a:noFill/>
              <a:miter lim="800000"/>
              <a:headEnd/>
              <a:tailEnd/>
            </a:ln>
          </p:spPr>
          <p:txBody>
            <a:bodyPr wrap="square">
              <a:spAutoFit/>
            </a:bodyPr>
            <a:lstStyle/>
            <a:p>
              <a:r>
                <a:rPr lang="da-DK" sz="1000" dirty="0"/>
                <a:t>Broadcasts</a:t>
              </a:r>
            </a:p>
          </p:txBody>
        </p:sp>
        <p:sp>
          <p:nvSpPr>
            <p:cNvPr id="82" name="Tekstboks 87"/>
            <p:cNvSpPr txBox="1">
              <a:spLocks noChangeArrowheads="1"/>
            </p:cNvSpPr>
            <p:nvPr/>
          </p:nvSpPr>
          <p:spPr bwMode="auto">
            <a:xfrm>
              <a:off x="5368924" y="5391021"/>
              <a:ext cx="1659687" cy="244654"/>
            </a:xfrm>
            <a:prstGeom prst="rect">
              <a:avLst/>
            </a:prstGeom>
            <a:noFill/>
            <a:ln w="9525">
              <a:noFill/>
              <a:miter lim="800000"/>
              <a:headEnd/>
              <a:tailEnd/>
            </a:ln>
          </p:spPr>
          <p:txBody>
            <a:bodyPr wrap="square">
              <a:spAutoFit/>
            </a:bodyPr>
            <a:lstStyle/>
            <a:p>
              <a:r>
                <a:rPr lang="da-DK" sz="900" dirty="0" smtClean="0"/>
                <a:t>Listen – </a:t>
              </a:r>
              <a:r>
                <a:rPr lang="da-DK" sz="900" dirty="0" err="1" smtClean="0"/>
                <a:t>or</a:t>
              </a:r>
              <a:r>
                <a:rPr lang="da-DK" sz="900" dirty="0" smtClean="0"/>
                <a:t> </a:t>
              </a:r>
              <a:r>
                <a:rPr lang="da-DK" sz="900" dirty="0" err="1" smtClean="0"/>
                <a:t>Geocast</a:t>
              </a:r>
              <a:endParaRPr lang="da-DK" sz="900" dirty="0"/>
            </a:p>
          </p:txBody>
        </p:sp>
        <p:pic>
          <p:nvPicPr>
            <p:cNvPr id="83" name="Billede 28"/>
            <p:cNvPicPr>
              <a:picLocks noChangeAspect="1" noChangeArrowheads="1"/>
            </p:cNvPicPr>
            <p:nvPr/>
          </p:nvPicPr>
          <p:blipFill>
            <a:blip r:embed="rId5" cstate="print"/>
            <a:srcRect/>
            <a:stretch>
              <a:fillRect/>
            </a:stretch>
          </p:blipFill>
          <p:spPr bwMode="auto">
            <a:xfrm>
              <a:off x="5794375" y="5030659"/>
              <a:ext cx="366712" cy="341312"/>
            </a:xfrm>
            <a:prstGeom prst="rect">
              <a:avLst/>
            </a:prstGeom>
            <a:noFill/>
            <a:ln w="9525">
              <a:noFill/>
              <a:miter lim="800000"/>
              <a:headEnd/>
              <a:tailEnd/>
            </a:ln>
          </p:spPr>
        </p:pic>
        <p:sp>
          <p:nvSpPr>
            <p:cNvPr id="84" name="Tekstboks 100"/>
            <p:cNvSpPr txBox="1">
              <a:spLocks noChangeArrowheads="1"/>
            </p:cNvSpPr>
            <p:nvPr/>
          </p:nvSpPr>
          <p:spPr bwMode="auto">
            <a:xfrm>
              <a:off x="6129336" y="5116384"/>
              <a:ext cx="1733550" cy="554551"/>
            </a:xfrm>
            <a:prstGeom prst="rect">
              <a:avLst/>
            </a:prstGeom>
            <a:noFill/>
            <a:ln w="9525">
              <a:noFill/>
              <a:miter lim="800000"/>
              <a:headEnd/>
              <a:tailEnd/>
            </a:ln>
          </p:spPr>
          <p:txBody>
            <a:bodyPr>
              <a:spAutoFit/>
            </a:bodyPr>
            <a:lstStyle/>
            <a:p>
              <a:r>
                <a:rPr lang="da-DK" sz="900" dirty="0"/>
                <a:t>VTS, </a:t>
              </a:r>
              <a:r>
                <a:rPr lang="da-DK" sz="900" dirty="0" smtClean="0"/>
                <a:t>MRCC,</a:t>
              </a:r>
            </a:p>
            <a:p>
              <a:r>
                <a:rPr lang="da-DK" sz="900" dirty="0" smtClean="0"/>
                <a:t>Port</a:t>
              </a:r>
              <a:r>
                <a:rPr lang="da-DK" sz="900" dirty="0"/>
                <a:t>…</a:t>
              </a:r>
            </a:p>
            <a:p>
              <a:endParaRPr lang="da-DK" sz="1000" dirty="0"/>
            </a:p>
          </p:txBody>
        </p:sp>
      </p:grpSp>
      <p:pic>
        <p:nvPicPr>
          <p:cNvPr id="85" name="Picture 6" descr="C:\Documents and Settings\obo-sfs\Dokumenter\Dropbox\e-Navigation\Projects\ACCSEAS\WP4\ship.png"/>
          <p:cNvPicPr>
            <a:picLocks noChangeAspect="1" noChangeArrowheads="1"/>
          </p:cNvPicPr>
          <p:nvPr/>
        </p:nvPicPr>
        <p:blipFill>
          <a:blip r:embed="rId3" cstate="print"/>
          <a:srcRect/>
          <a:stretch>
            <a:fillRect/>
          </a:stretch>
        </p:blipFill>
        <p:spPr bwMode="auto">
          <a:xfrm>
            <a:off x="4360950" y="5994691"/>
            <a:ext cx="407404" cy="106344"/>
          </a:xfrm>
          <a:prstGeom prst="rect">
            <a:avLst/>
          </a:prstGeom>
          <a:noFill/>
          <a:ln w="9525">
            <a:noFill/>
            <a:miter lim="800000"/>
            <a:headEnd/>
            <a:tailEnd/>
          </a:ln>
        </p:spPr>
      </p:pic>
    </p:spTree>
    <p:extLst>
      <p:ext uri="{BB962C8B-B14F-4D97-AF65-F5344CB8AC3E}">
        <p14:creationId xmlns:p14="http://schemas.microsoft.com/office/powerpoint/2010/main" val="10668168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544" y="995855"/>
            <a:ext cx="7601608" cy="381000"/>
          </a:xfrm>
        </p:spPr>
        <p:txBody>
          <a:bodyPr/>
          <a:lstStyle/>
          <a:p>
            <a:r>
              <a:rPr lang="en-GB" dirty="0" smtClean="0"/>
              <a:t>Maritime Identity Registry</a:t>
            </a:r>
            <a:endParaRPr lang="en-GB" dirty="0"/>
          </a:p>
        </p:txBody>
      </p:sp>
      <p:sp>
        <p:nvSpPr>
          <p:cNvPr id="5" name="Content Placeholder 2"/>
          <p:cNvSpPr>
            <a:spLocks noGrp="1"/>
          </p:cNvSpPr>
          <p:nvPr>
            <p:ph idx="1"/>
          </p:nvPr>
        </p:nvSpPr>
        <p:spPr>
          <a:xfrm>
            <a:off x="624608" y="1504912"/>
            <a:ext cx="8015801" cy="4083648"/>
          </a:xfrm>
        </p:spPr>
        <p:txBody>
          <a:bodyPr/>
          <a:lstStyle/>
          <a:p>
            <a:r>
              <a:rPr lang="en-GB" sz="1800" b="0" dirty="0" smtClean="0"/>
              <a:t>Distributed registry maintained by a number of identity brokers in a peer-to-peer network</a:t>
            </a:r>
          </a:p>
          <a:p>
            <a:r>
              <a:rPr lang="en-GB" sz="1800" b="0" dirty="0" smtClean="0"/>
              <a:t>All actors in e-navigation will obtain a Maritime Identity in the Maritime Identity Registry</a:t>
            </a:r>
          </a:p>
          <a:p>
            <a:pPr lvl="1"/>
            <a:r>
              <a:rPr lang="en-GB" sz="1600" b="0" dirty="0" smtClean="0"/>
              <a:t>Similar </a:t>
            </a:r>
            <a:r>
              <a:rPr lang="en-GB" sz="1600" b="0" dirty="0"/>
              <a:t>to callsign or </a:t>
            </a:r>
            <a:r>
              <a:rPr lang="en-GB" sz="1600" b="0" dirty="0" smtClean="0"/>
              <a:t>MMSI but not tied to role or specific technology</a:t>
            </a:r>
          </a:p>
          <a:p>
            <a:r>
              <a:rPr lang="en-GB" sz="1800" b="0" dirty="0"/>
              <a:t>Security through </a:t>
            </a:r>
            <a:r>
              <a:rPr lang="en-GB" sz="1800" b="0" dirty="0" smtClean="0"/>
              <a:t>public-key </a:t>
            </a:r>
            <a:r>
              <a:rPr lang="en-GB" sz="1800" b="0" dirty="0"/>
              <a:t>infrastructure</a:t>
            </a:r>
          </a:p>
          <a:p>
            <a:pPr lvl="1"/>
            <a:r>
              <a:rPr lang="en-GB" sz="1600" b="0" dirty="0"/>
              <a:t>All actors will obtain a digital certificate (with variable trust)</a:t>
            </a:r>
          </a:p>
          <a:p>
            <a:r>
              <a:rPr lang="en-GB" sz="1800" b="0" dirty="0" smtClean="0"/>
              <a:t>The registry contains information about the actors</a:t>
            </a:r>
          </a:p>
          <a:p>
            <a:pPr lvl="1"/>
            <a:r>
              <a:rPr lang="en-GB" sz="1600" b="0" dirty="0" smtClean="0"/>
              <a:t>Static information (e.g. contact information, callsign, comm. capabilities etc.)</a:t>
            </a:r>
          </a:p>
          <a:p>
            <a:pPr lvl="1"/>
            <a:r>
              <a:rPr lang="en-GB" sz="1600" b="0" dirty="0" smtClean="0"/>
              <a:t>Maybe also dynamic information integral for e-navigation (e.g. position and voyage information)</a:t>
            </a:r>
            <a:endParaRPr lang="en-GB" sz="1600" b="0" dirty="0"/>
          </a:p>
          <a:p>
            <a:endParaRPr lang="en-GB" sz="1600" b="0" dirty="0" smtClean="0"/>
          </a:p>
        </p:txBody>
      </p:sp>
    </p:spTree>
    <p:extLst>
      <p:ext uri="{BB962C8B-B14F-4D97-AF65-F5344CB8AC3E}">
        <p14:creationId xmlns:p14="http://schemas.microsoft.com/office/powerpoint/2010/main" val="18082168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544" y="995855"/>
            <a:ext cx="7601608" cy="381000"/>
          </a:xfrm>
        </p:spPr>
        <p:txBody>
          <a:bodyPr/>
          <a:lstStyle/>
          <a:p>
            <a:r>
              <a:rPr lang="en-GB" dirty="0" smtClean="0"/>
              <a:t>Maritime Service Portfolio Registry</a:t>
            </a:r>
            <a:endParaRPr lang="en-GB" dirty="0"/>
          </a:p>
        </p:txBody>
      </p:sp>
      <p:sp>
        <p:nvSpPr>
          <p:cNvPr id="5" name="Content Placeholder 2"/>
          <p:cNvSpPr>
            <a:spLocks noGrp="1"/>
          </p:cNvSpPr>
          <p:nvPr>
            <p:ph idx="1"/>
          </p:nvPr>
        </p:nvSpPr>
        <p:spPr>
          <a:xfrm>
            <a:off x="624608" y="1504911"/>
            <a:ext cx="8015801" cy="4469869"/>
          </a:xfrm>
        </p:spPr>
        <p:txBody>
          <a:bodyPr/>
          <a:lstStyle/>
          <a:p>
            <a:r>
              <a:rPr lang="en-GB" sz="1800" b="0" dirty="0" smtClean="0"/>
              <a:t>Distributed registry maintained by a number of service </a:t>
            </a:r>
            <a:r>
              <a:rPr lang="en-GB" sz="1800" b="0" dirty="0"/>
              <a:t>brokers in a peer-to-peer </a:t>
            </a:r>
            <a:r>
              <a:rPr lang="en-GB" sz="1800" b="0" dirty="0" smtClean="0"/>
              <a:t>network</a:t>
            </a:r>
          </a:p>
          <a:p>
            <a:r>
              <a:rPr lang="en-GB" sz="1800" b="0" dirty="0" smtClean="0"/>
              <a:t>Contains a service specification register and a service instance register</a:t>
            </a:r>
          </a:p>
          <a:p>
            <a:r>
              <a:rPr lang="en-GB" sz="1800" b="0" dirty="0"/>
              <a:t>The specification of a service is </a:t>
            </a:r>
            <a:r>
              <a:rPr lang="en-GB" sz="1800" b="0" dirty="0" smtClean="0"/>
              <a:t>envisioned to be located </a:t>
            </a:r>
            <a:r>
              <a:rPr lang="en-GB" sz="1800" b="0" dirty="0"/>
              <a:t>in the product specification part of the IHO S-100 GI </a:t>
            </a:r>
            <a:r>
              <a:rPr lang="en-GB" sz="1800" b="0" dirty="0" smtClean="0"/>
              <a:t>Registry</a:t>
            </a:r>
          </a:p>
          <a:p>
            <a:r>
              <a:rPr lang="en-GB" sz="1800" b="0" dirty="0"/>
              <a:t>The service instance </a:t>
            </a:r>
            <a:r>
              <a:rPr lang="en-GB" sz="1800" b="0" dirty="0" smtClean="0"/>
              <a:t>register links</a:t>
            </a:r>
          </a:p>
          <a:p>
            <a:pPr lvl="1"/>
            <a:r>
              <a:rPr lang="en-GB" sz="1600" b="0" dirty="0" smtClean="0"/>
              <a:t>Service (specification)</a:t>
            </a:r>
          </a:p>
          <a:p>
            <a:pPr lvl="1"/>
            <a:r>
              <a:rPr lang="en-GB" sz="1600" b="0" dirty="0" smtClean="0"/>
              <a:t>Service provider (identity)</a:t>
            </a:r>
          </a:p>
          <a:p>
            <a:pPr lvl="1"/>
            <a:r>
              <a:rPr lang="en-GB" sz="1600" b="0" dirty="0" smtClean="0"/>
              <a:t>Area / leg / junction where the </a:t>
            </a:r>
            <a:r>
              <a:rPr lang="en-GB" sz="1600" b="0" dirty="0"/>
              <a:t>service is offered</a:t>
            </a:r>
          </a:p>
          <a:p>
            <a:pPr lvl="1"/>
            <a:r>
              <a:rPr lang="en-GB" sz="1600" b="0" dirty="0" smtClean="0"/>
              <a:t>Metadata like quality and service endpoints</a:t>
            </a:r>
          </a:p>
          <a:p>
            <a:r>
              <a:rPr lang="en-GB" sz="1800" b="0" dirty="0" smtClean="0"/>
              <a:t>Service providers maintain their provided services in the instance register</a:t>
            </a:r>
          </a:p>
          <a:p>
            <a:r>
              <a:rPr lang="en-GB" sz="1800" b="0" dirty="0" smtClean="0"/>
              <a:t>Service </a:t>
            </a:r>
            <a:r>
              <a:rPr lang="en-GB" sz="1800" b="0" dirty="0"/>
              <a:t>consumers </a:t>
            </a:r>
            <a:r>
              <a:rPr lang="en-GB" sz="1800" b="0" dirty="0" smtClean="0"/>
              <a:t>make </a:t>
            </a:r>
            <a:r>
              <a:rPr lang="en-GB" sz="1800" b="0" dirty="0"/>
              <a:t>queries for available </a:t>
            </a:r>
            <a:r>
              <a:rPr lang="en-GB" sz="1800" b="0" dirty="0" smtClean="0"/>
              <a:t>services</a:t>
            </a:r>
          </a:p>
          <a:p>
            <a:r>
              <a:rPr lang="en-GB" sz="1800" b="0" dirty="0" smtClean="0"/>
              <a:t>All actors can act as both service providers and consumers</a:t>
            </a:r>
          </a:p>
          <a:p>
            <a:r>
              <a:rPr lang="en-GB" sz="1800" b="0" dirty="0" smtClean="0"/>
              <a:t>Spans all maritime services</a:t>
            </a:r>
          </a:p>
        </p:txBody>
      </p:sp>
    </p:spTree>
    <p:extLst>
      <p:ext uri="{BB962C8B-B14F-4D97-AF65-F5344CB8AC3E}">
        <p14:creationId xmlns:p14="http://schemas.microsoft.com/office/powerpoint/2010/main" val="1929752039"/>
      </p:ext>
    </p:extLst>
  </p:cSld>
  <p:clrMapOvr>
    <a:masterClrMapping/>
  </p:clrMapOvr>
  <p:timing>
    <p:tnLst>
      <p:par>
        <p:cTn id="1" dur="indefinite" restart="never" nodeType="tmRoot"/>
      </p:par>
    </p:tnLst>
  </p:timing>
</p:sld>
</file>

<file path=ppt/theme/theme1.xml><?xml version="1.0" encoding="utf-8"?>
<a:theme xmlns:a="http://schemas.openxmlformats.org/drawingml/2006/main" name="SFSstandard engelsk">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SFSstandard engelsk</Template>
  <TotalTime>6567</TotalTime>
  <Words>2967</Words>
  <Application>Microsoft Office PowerPoint</Application>
  <PresentationFormat>On-screen Show (4:3)</PresentationFormat>
  <Paragraphs>421</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SFSstandard engelsk</vt:lpstr>
      <vt:lpstr>PowerPoint Presentation</vt:lpstr>
      <vt:lpstr>Background</vt:lpstr>
      <vt:lpstr>Identified infrastructure requirements</vt:lpstr>
      <vt:lpstr>The Maritime Cloud – overview</vt:lpstr>
      <vt:lpstr>Communication</vt:lpstr>
      <vt:lpstr>Geo-messaging</vt:lpstr>
      <vt:lpstr>Geo-messaging – features</vt:lpstr>
      <vt:lpstr>Maritime Identity Registry</vt:lpstr>
      <vt:lpstr>Maritime Service Portfolio Registry</vt:lpstr>
      <vt:lpstr>Almanac</vt:lpstr>
      <vt:lpstr>Use case: Improved VTS communication</vt:lpstr>
      <vt:lpstr>Use case: MSI promulgation - Current solution</vt:lpstr>
      <vt:lpstr>MSI promulgation: Current result</vt:lpstr>
      <vt:lpstr>Maritime Cloud – MSI promulgation</vt:lpstr>
      <vt:lpstr>Maritime Cloud – MSI promulgation</vt:lpstr>
      <vt:lpstr>Highlights</vt:lpstr>
      <vt:lpstr>Status and the way forward</vt:lpstr>
      <vt:lpstr>Thank you!</vt:lpstr>
    </vt:vector>
  </TitlesOfParts>
  <Company>Søfartsstyrelsen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Overskrift</dc:title>
  <dc:creator>Jens K. Jensen</dc:creator>
  <cp:lastModifiedBy>Seamus Doyle</cp:lastModifiedBy>
  <cp:revision>995</cp:revision>
  <cp:lastPrinted>2013-09-22T19:25:05Z</cp:lastPrinted>
  <dcterms:created xsi:type="dcterms:W3CDTF">2012-10-31T14:05:05Z</dcterms:created>
  <dcterms:modified xsi:type="dcterms:W3CDTF">2013-09-24T07:34:34Z</dcterms:modified>
</cp:coreProperties>
</file>