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62" r:id="rId5"/>
    <p:sldId id="263" r:id="rId6"/>
    <p:sldId id="264" r:id="rId7"/>
    <p:sldId id="259" r:id="rId8"/>
    <p:sldId id="265" r:id="rId9"/>
    <p:sldId id="261"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5620"/>
    <p:restoredTop sz="36379" autoAdjust="0"/>
  </p:normalViewPr>
  <p:slideViewPr>
    <p:cSldViewPr>
      <p:cViewPr varScale="1">
        <p:scale>
          <a:sx n="75" d="100"/>
          <a:sy n="75" d="100"/>
        </p:scale>
        <p:origin x="-91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32D2ED-7420-4B5F-8C55-381CB82CF748}" type="datetimeFigureOut">
              <a:rPr lang="en-US" smtClean="0"/>
              <a:t>9/21/2013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AAEDA7-0220-45DC-901D-2410C45C887C}" type="slidenum">
              <a:rPr lang="en-US" smtClean="0"/>
              <a:t>‹#›</a:t>
            </a:fld>
            <a:endParaRPr lang="en-US"/>
          </a:p>
        </p:txBody>
      </p:sp>
    </p:spTree>
    <p:extLst>
      <p:ext uri="{BB962C8B-B14F-4D97-AF65-F5344CB8AC3E}">
        <p14:creationId xmlns:p14="http://schemas.microsoft.com/office/powerpoint/2010/main" val="144458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200" dirty="0" smtClean="0">
                <a:solidFill>
                  <a:schemeClr val="tx1"/>
                </a:solidFill>
                <a:effectLst/>
                <a:latin typeface="+mn-lt"/>
                <a:ea typeface="+mn-ea"/>
                <a:cs typeface="+mn-cs"/>
              </a:rPr>
              <a:t>Please allow me to introduce myself. I am a Naval Architect from Delft University of Technology in the Netherlands who emigrated to the US in 1974. I spent 20+ years of my career with Matson Navigation Company and also worked at Holland America Line, Princess Cruises and in the IT Industry. I was involved in IEC/TC80 workgroups WG8a, WG13 and am starting to get involved with WG6. I operate an independent e-Navigation Consultancy and was honored to be asked to render services to the Chair of IMO’s e-Navigation Correspondence Group. In my research I found (as you have) that e-Navigation will require common maritime platform and that the open source Maritime Reference System Architecture (MARRSA) could provide such a platform.</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Full disclosure: I have recently become a partner in the US subsidiary of MARSEC-XL International Ltd, who are inventors and hosts of the now open source MARSSA system.</a:t>
            </a:r>
          </a:p>
          <a:p>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Some of the slides contain a lot of information so you may not be able to read them from the screen. If you would prefer to see the slides on your laptop please download the presentation from:</a:t>
            </a:r>
          </a:p>
          <a:p>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enavsolutions.org</a:t>
            </a:r>
            <a:r>
              <a:rPr lang="en-US" sz="1800" kern="1200" baseline="0" dirty="0" smtClean="0">
                <a:solidFill>
                  <a:schemeClr val="tx1"/>
                </a:solidFill>
                <a:effectLst/>
                <a:latin typeface="+mn-lt"/>
                <a:ea typeface="+mn-ea"/>
                <a:cs typeface="+mn-cs"/>
              </a:rPr>
              <a:t> and selecting the “e-NAV14 Presentation” from the Home Page.</a:t>
            </a:r>
            <a:endParaRPr lang="en-US" sz="1800" kern="1200" dirty="0" smtClean="0">
              <a:solidFill>
                <a:schemeClr val="tx1"/>
              </a:solidFill>
              <a:effectLst/>
              <a:latin typeface="+mn-lt"/>
              <a:ea typeface="+mn-ea"/>
              <a:cs typeface="+mn-cs"/>
            </a:endParaRPr>
          </a:p>
          <a:p>
            <a:endParaRPr lang="en-US" sz="1800" kern="1200" dirty="0" smtClean="0">
              <a:solidFill>
                <a:schemeClr val="tx1"/>
              </a:solidFill>
              <a:effectLst/>
              <a:latin typeface="+mn-lt"/>
              <a:ea typeface="+mn-ea"/>
              <a:cs typeface="+mn-cs"/>
            </a:endParaRPr>
          </a:p>
          <a:p>
            <a:endParaRPr lang="en-US" sz="2400" kern="1200" dirty="0" smtClean="0">
              <a:solidFill>
                <a:schemeClr val="tx1"/>
              </a:solidFill>
              <a:effectLst/>
              <a:latin typeface="+mn-lt"/>
              <a:ea typeface="+mn-ea"/>
              <a:cs typeface="+mn-cs"/>
            </a:endParaRPr>
          </a:p>
          <a:p>
            <a:endParaRPr lang="en-US" sz="2400" kern="1200" dirty="0" smtClean="0">
              <a:solidFill>
                <a:schemeClr val="tx1"/>
              </a:solidFill>
              <a:effectLst/>
              <a:latin typeface="+mn-lt"/>
              <a:ea typeface="+mn-ea"/>
              <a:cs typeface="+mn-cs"/>
            </a:endParaRPr>
          </a:p>
          <a:p>
            <a:endParaRPr lang="en-US" sz="2400" dirty="0"/>
          </a:p>
        </p:txBody>
      </p:sp>
      <p:sp>
        <p:nvSpPr>
          <p:cNvPr id="4" name="Slide Number Placeholder 3"/>
          <p:cNvSpPr>
            <a:spLocks noGrp="1"/>
          </p:cNvSpPr>
          <p:nvPr>
            <p:ph type="sldNum" sz="quarter" idx="10"/>
          </p:nvPr>
        </p:nvSpPr>
        <p:spPr/>
        <p:txBody>
          <a:bodyPr/>
          <a:lstStyle/>
          <a:p>
            <a:fld id="{FEAAEDA7-0220-45DC-901D-2410C45C887C}" type="slidenum">
              <a:rPr lang="en-US" smtClean="0"/>
              <a:t>1</a:t>
            </a:fld>
            <a:endParaRPr lang="en-US"/>
          </a:p>
        </p:txBody>
      </p:sp>
    </p:spTree>
    <p:extLst>
      <p:ext uri="{BB962C8B-B14F-4D97-AF65-F5344CB8AC3E}">
        <p14:creationId xmlns:p14="http://schemas.microsoft.com/office/powerpoint/2010/main" val="374379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kern="1200" dirty="0" smtClean="0">
                <a:solidFill>
                  <a:schemeClr val="tx1"/>
                </a:solidFill>
                <a:effectLst/>
                <a:latin typeface="+mn-lt"/>
                <a:ea typeface="+mn-ea"/>
                <a:cs typeface="+mn-cs"/>
              </a:rPr>
              <a:t>Shore-side System Overview</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To contribute to the discussion about the shore-side e-Navigation infrastructure requirements I would like to build on work that has already been done in the Committee. Specifically I would like to build on the IALA Common Shore-based System Architecture (CSSA) reference framework.</a:t>
            </a:r>
          </a:p>
          <a:p>
            <a:endParaRPr lang="en-US" sz="18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I suggest we view this layout from a slightly different angle. I suggest that we consider the computing infrastructure that is required to support a Common Shore-based System (CSS) that complies with the CSSA reference framework. The computing infrastructure I am referring to are basic things like the data center mechanical, power supply, servers, data storage devices, the physical network, the operating system and devices that users will have to interact with the system. These are implied in the CSSA framework, but making them explicit rather than implicit allows us to consider the whole Shore-side System Infrastructure rather than only the CSSA compliant components. </a:t>
            </a:r>
          </a:p>
          <a:p>
            <a:endParaRPr lang="en-US" sz="18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EAAEDA7-0220-45DC-901D-2410C45C887C}" type="slidenum">
              <a:rPr lang="en-US" smtClean="0"/>
              <a:t>2</a:t>
            </a:fld>
            <a:endParaRPr lang="en-US"/>
          </a:p>
        </p:txBody>
      </p:sp>
    </p:spTree>
    <p:extLst>
      <p:ext uri="{BB962C8B-B14F-4D97-AF65-F5344CB8AC3E}">
        <p14:creationId xmlns:p14="http://schemas.microsoft.com/office/powerpoint/2010/main" val="2628365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200" dirty="0" smtClean="0">
                <a:solidFill>
                  <a:schemeClr val="tx1"/>
                </a:solidFill>
                <a:effectLst/>
                <a:latin typeface="+mn-lt"/>
                <a:ea typeface="+mn-ea"/>
                <a:cs typeface="+mn-cs"/>
              </a:rPr>
              <a:t>In this hierarchical diagram you see all the layers in the stack.</a:t>
            </a:r>
          </a:p>
          <a:p>
            <a:r>
              <a:rPr lang="en-US" sz="1800" kern="1200" dirty="0" smtClean="0">
                <a:solidFill>
                  <a:schemeClr val="tx1"/>
                </a:solidFill>
                <a:effectLst/>
                <a:latin typeface="+mn-lt"/>
                <a:ea typeface="+mn-ea"/>
                <a:cs typeface="+mn-cs"/>
              </a:rPr>
              <a:t>Components in each layer rely on components in the same layer and on components in lower layers.</a:t>
            </a:r>
          </a:p>
          <a:p>
            <a:endParaRPr lang="en-US" sz="1800" dirty="0" smtClean="0"/>
          </a:p>
          <a:p>
            <a:r>
              <a:rPr lang="en-US" sz="1800" kern="1200" dirty="0" smtClean="0">
                <a:solidFill>
                  <a:schemeClr val="tx1"/>
                </a:solidFill>
                <a:effectLst/>
                <a:latin typeface="+mn-lt"/>
                <a:ea typeface="+mn-ea"/>
                <a:cs typeface="+mn-cs"/>
              </a:rPr>
              <a:t>Next to the side heading “Applications” you will recognize CSSA’s “Application Services” and next to the side heading “Application Services” you will recognize the “Data Collection and Data Transfer Services” and the “Value-added Data Processing Services”.</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In this diagram I make a distinction between “Application Services” and the “Applications”. Users interact directly with applications but they do not directly interact with application services. Their applications do, therefore applications are in a layer above application services but below the users’ HMI devices.</a:t>
            </a:r>
          </a:p>
          <a:p>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r>
              <a:rPr lang="en-US" sz="1800" kern="1200" dirty="0" smtClean="0">
                <a:solidFill>
                  <a:schemeClr val="tx1"/>
                </a:solidFill>
                <a:effectLst/>
                <a:latin typeface="+mn-lt"/>
                <a:ea typeface="+mn-ea"/>
                <a:cs typeface="+mn-cs"/>
              </a:rPr>
              <a:t>This more comprehensive view of a CSSA-compliant Shore-System Infrastructure is useful because it allows us to more precisely define infrastructure requirements.</a:t>
            </a:r>
          </a:p>
          <a:p>
            <a:endParaRPr lang="en-US" sz="1800" dirty="0"/>
          </a:p>
        </p:txBody>
      </p:sp>
      <p:sp>
        <p:nvSpPr>
          <p:cNvPr id="4" name="Slide Number Placeholder 3"/>
          <p:cNvSpPr>
            <a:spLocks noGrp="1"/>
          </p:cNvSpPr>
          <p:nvPr>
            <p:ph type="sldNum" sz="quarter" idx="10"/>
          </p:nvPr>
        </p:nvSpPr>
        <p:spPr/>
        <p:txBody>
          <a:bodyPr/>
          <a:lstStyle/>
          <a:p>
            <a:fld id="{FEAAEDA7-0220-45DC-901D-2410C45C887C}" type="slidenum">
              <a:rPr lang="en-US" smtClean="0"/>
              <a:t>3</a:t>
            </a:fld>
            <a:endParaRPr lang="en-US"/>
          </a:p>
        </p:txBody>
      </p:sp>
    </p:spTree>
    <p:extLst>
      <p:ext uri="{BB962C8B-B14F-4D97-AF65-F5344CB8AC3E}">
        <p14:creationId xmlns:p14="http://schemas.microsoft.com/office/powerpoint/2010/main" val="4136539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200" dirty="0" smtClean="0">
                <a:solidFill>
                  <a:schemeClr val="tx1"/>
                </a:solidFill>
                <a:effectLst/>
                <a:latin typeface="+mn-lt"/>
                <a:ea typeface="+mn-ea"/>
                <a:cs typeface="+mn-cs"/>
              </a:rPr>
              <a:t>IALA’s e-Navigation Committee identified the following CSS and component requirement categories:</a:t>
            </a:r>
          </a:p>
          <a:p>
            <a:pPr lvl="0"/>
            <a:r>
              <a:rPr lang="en-GB" sz="1800" kern="1200" dirty="0" smtClean="0">
                <a:solidFill>
                  <a:schemeClr val="tx1"/>
                </a:solidFill>
                <a:effectLst/>
                <a:latin typeface="+mn-lt"/>
                <a:ea typeface="+mn-ea"/>
                <a:cs typeface="+mn-cs"/>
              </a:rPr>
              <a:t>Scalability</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Interoperability</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Flexibility</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Modularity </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Reliability/continuity/availability</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Latency</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Maintainability</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Security</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Integrity</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 </a:t>
            </a:r>
          </a:p>
          <a:p>
            <a:pPr lvl="0"/>
            <a:r>
              <a:rPr lang="en-GB" sz="1800" kern="1200" dirty="0" smtClean="0">
                <a:solidFill>
                  <a:schemeClr val="tx1"/>
                </a:solidFill>
                <a:effectLst/>
                <a:latin typeface="+mn-lt"/>
                <a:ea typeface="+mn-ea"/>
                <a:cs typeface="+mn-cs"/>
              </a:rPr>
              <a:t>Survivability/robustness</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Safety</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Seamlessness</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Verifiable/</a:t>
            </a:r>
            <a:r>
              <a:rPr lang="en-GB" sz="1800" kern="1200" dirty="0" err="1" smtClean="0">
                <a:solidFill>
                  <a:schemeClr val="tx1"/>
                </a:solidFill>
                <a:effectLst/>
                <a:latin typeface="+mn-lt"/>
                <a:ea typeface="+mn-ea"/>
                <a:cs typeface="+mn-cs"/>
              </a:rPr>
              <a:t>validatable</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Usability</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Extensibility</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Inclusivity</a:t>
            </a:r>
            <a:endParaRPr lang="en-US" sz="1800" kern="1200" dirty="0" smtClean="0">
              <a:solidFill>
                <a:schemeClr val="tx1"/>
              </a:solidFill>
              <a:effectLst/>
              <a:latin typeface="+mn-lt"/>
              <a:ea typeface="+mn-ea"/>
              <a:cs typeface="+mn-cs"/>
            </a:endParaRPr>
          </a:p>
          <a:p>
            <a:pPr lvl="0"/>
            <a:r>
              <a:rPr lang="en-GB" sz="1800" kern="1200" dirty="0" smtClean="0">
                <a:solidFill>
                  <a:schemeClr val="tx1"/>
                </a:solidFill>
                <a:effectLst/>
                <a:latin typeface="+mn-lt"/>
                <a:ea typeface="+mn-ea"/>
                <a:cs typeface="+mn-cs"/>
              </a:rPr>
              <a:t>Consistency</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I propose that we consider translating the above high-level requirements to more specific infrastructure requirements:</a:t>
            </a:r>
          </a:p>
          <a:p>
            <a:endParaRPr lang="en-US" sz="1800" dirty="0"/>
          </a:p>
        </p:txBody>
      </p:sp>
      <p:sp>
        <p:nvSpPr>
          <p:cNvPr id="4" name="Slide Number Placeholder 3"/>
          <p:cNvSpPr>
            <a:spLocks noGrp="1"/>
          </p:cNvSpPr>
          <p:nvPr>
            <p:ph type="sldNum" sz="quarter" idx="10"/>
          </p:nvPr>
        </p:nvSpPr>
        <p:spPr/>
        <p:txBody>
          <a:bodyPr/>
          <a:lstStyle/>
          <a:p>
            <a:fld id="{FEAAEDA7-0220-45DC-901D-2410C45C887C}" type="slidenum">
              <a:rPr lang="en-US" smtClean="0"/>
              <a:t>4</a:t>
            </a:fld>
            <a:endParaRPr lang="en-US"/>
          </a:p>
        </p:txBody>
      </p:sp>
    </p:spTree>
    <p:extLst>
      <p:ext uri="{BB962C8B-B14F-4D97-AF65-F5344CB8AC3E}">
        <p14:creationId xmlns:p14="http://schemas.microsoft.com/office/powerpoint/2010/main" val="185587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800" b="1" kern="1200" dirty="0" smtClean="0">
                <a:solidFill>
                  <a:schemeClr val="tx1"/>
                </a:solidFill>
                <a:effectLst/>
                <a:latin typeface="+mn-lt"/>
                <a:ea typeface="+mn-ea"/>
                <a:cs typeface="+mn-cs"/>
              </a:rPr>
              <a:t>High Availability</a:t>
            </a:r>
            <a:endParaRPr lang="en-US" sz="1800" kern="1200" dirty="0" smtClean="0">
              <a:solidFill>
                <a:schemeClr val="tx1"/>
              </a:solidFill>
              <a:effectLst/>
              <a:latin typeface="+mn-lt"/>
              <a:ea typeface="+mn-ea"/>
              <a:cs typeface="+mn-cs"/>
            </a:endParaRPr>
          </a:p>
          <a:p>
            <a:pPr lvl="0"/>
            <a:r>
              <a:rPr lang="en-GB" sz="1800" b="1" kern="1200" dirty="0" smtClean="0">
                <a:solidFill>
                  <a:schemeClr val="tx1"/>
                </a:solidFill>
                <a:effectLst/>
                <a:latin typeface="+mn-lt"/>
                <a:ea typeface="+mn-ea"/>
                <a:cs typeface="+mn-cs"/>
              </a:rPr>
              <a:t>Redundancy with Automatic Fail-Over for all Components in all layers of the stack</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In the hardware layer, as an example, this means redundant clusters of servers. It also means running redundant CSS system instances on a single cluster of servers and running redundant applications and application services on each CSS instance.</a:t>
            </a:r>
          </a:p>
          <a:p>
            <a:pPr lvl="0"/>
            <a:r>
              <a:rPr lang="en-GB" sz="1800" b="1" kern="1200" dirty="0" smtClean="0">
                <a:solidFill>
                  <a:schemeClr val="tx1"/>
                </a:solidFill>
                <a:effectLst/>
                <a:latin typeface="+mn-lt"/>
                <a:ea typeface="+mn-ea"/>
                <a:cs typeface="+mn-cs"/>
              </a:rPr>
              <a:t>Remote maintenance of Components</a:t>
            </a:r>
            <a:endParaRPr lang="en-US" sz="18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Technical Operating and Development Personnel should be able to remotely maintain components. They should be able to remotely monitor their health, troubleshoot them and upgrade their software.</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 </a:t>
            </a:r>
          </a:p>
          <a:p>
            <a:pPr lvl="0"/>
            <a:r>
              <a:rPr lang="en-GB" sz="1800" b="1" kern="1200" dirty="0" smtClean="0">
                <a:solidFill>
                  <a:schemeClr val="tx1"/>
                </a:solidFill>
                <a:effectLst/>
                <a:latin typeface="+mn-lt"/>
                <a:ea typeface="+mn-ea"/>
                <a:cs typeface="+mn-cs"/>
              </a:rPr>
              <a:t>Security</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Local and remote access to applications and application services should be secure and only certified components should be allowed to be used in a CSS.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Remote actors (i.e. ships, other CSS’s, Information Providers, Information Sinks, Allied Services, Component Vendors, etc.) should be authenticated through their trusted certificates and their communications channels should be secure. Some communications may need to be encrypted.</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The Maritime Cloud proposal in Annex 2 of the e-Navigation Correspondence Group’s report to NAV 59 specifies in more detail the communications between actors and the technical services they provide.</a:t>
            </a:r>
          </a:p>
          <a:p>
            <a:r>
              <a:rPr lang="en-GB" sz="1800" kern="1200" dirty="0" smtClean="0">
                <a:solidFill>
                  <a:schemeClr val="tx1"/>
                </a:solidFill>
                <a:effectLst/>
                <a:latin typeface="+mn-lt"/>
                <a:ea typeface="+mn-ea"/>
                <a:cs typeface="+mn-cs"/>
              </a:rPr>
              <a:t> </a:t>
            </a:r>
            <a:endParaRPr lang="en-US" sz="1800" kern="1200" dirty="0" smtClean="0">
              <a:solidFill>
                <a:schemeClr val="tx1"/>
              </a:solidFill>
              <a:effectLst/>
              <a:latin typeface="+mn-lt"/>
              <a:ea typeface="+mn-ea"/>
              <a:cs typeface="+mn-cs"/>
            </a:endParaRPr>
          </a:p>
          <a:p>
            <a:pPr lvl="0"/>
            <a:r>
              <a:rPr lang="en-GB" sz="1800" b="1" kern="1200" dirty="0" smtClean="0">
                <a:solidFill>
                  <a:schemeClr val="tx1"/>
                </a:solidFill>
                <a:effectLst/>
                <a:latin typeface="+mn-lt"/>
                <a:ea typeface="+mn-ea"/>
                <a:cs typeface="+mn-cs"/>
              </a:rPr>
              <a:t>Use Existing Computing Infrastructure/Technology where possible</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This applies in particular to the hardware layers and the operating system. A CSSA-compliant CSS should be able to co-exist on the hardware (i.e. servers, networks, sensors, etc.) that is used by the existing, legacy shore-based system</a:t>
            </a:r>
          </a:p>
          <a:p>
            <a:r>
              <a:rPr lang="en-US" sz="1800" kern="1200" dirty="0" smtClean="0">
                <a:solidFill>
                  <a:schemeClr val="tx1"/>
                </a:solidFill>
                <a:effectLst/>
                <a:latin typeface="+mn-lt"/>
                <a:ea typeface="+mn-ea"/>
                <a:cs typeface="+mn-cs"/>
              </a:rPr>
              <a:t> </a:t>
            </a:r>
          </a:p>
          <a:p>
            <a:pPr lvl="0"/>
            <a:r>
              <a:rPr lang="en-GB" sz="1800" b="1" kern="1200" dirty="0" smtClean="0">
                <a:solidFill>
                  <a:schemeClr val="tx1"/>
                </a:solidFill>
                <a:effectLst/>
                <a:latin typeface="+mn-lt"/>
                <a:ea typeface="+mn-ea"/>
                <a:cs typeface="+mn-cs"/>
              </a:rPr>
              <a:t>Modular &amp; scalable at all layers</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Components in each layer of the stack of the Shore-side System infrastructure should be self-contained, single function and independent of each other to the point that a change in one of the components should not require that other components have to be adapted to this change (i.e. avoid spaghetti code). Also adding or replacing components should be possible on-the-fly using zero configuration technology such as Universal Plug-n-Play (IEC 29341-x) for hardware as well as software components.</a:t>
            </a:r>
          </a:p>
          <a:p>
            <a:endParaRPr lang="en-US" sz="1800" dirty="0"/>
          </a:p>
        </p:txBody>
      </p:sp>
      <p:sp>
        <p:nvSpPr>
          <p:cNvPr id="4" name="Slide Number Placeholder 3"/>
          <p:cNvSpPr>
            <a:spLocks noGrp="1"/>
          </p:cNvSpPr>
          <p:nvPr>
            <p:ph type="sldNum" sz="quarter" idx="10"/>
          </p:nvPr>
        </p:nvSpPr>
        <p:spPr/>
        <p:txBody>
          <a:bodyPr/>
          <a:lstStyle/>
          <a:p>
            <a:fld id="{FEAAEDA7-0220-45DC-901D-2410C45C887C}" type="slidenum">
              <a:rPr lang="en-US" smtClean="0"/>
              <a:t>5</a:t>
            </a:fld>
            <a:endParaRPr lang="en-US"/>
          </a:p>
        </p:txBody>
      </p:sp>
    </p:spTree>
    <p:extLst>
      <p:ext uri="{BB962C8B-B14F-4D97-AF65-F5344CB8AC3E}">
        <p14:creationId xmlns:p14="http://schemas.microsoft.com/office/powerpoint/2010/main" val="102918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200" dirty="0" smtClean="0">
                <a:solidFill>
                  <a:schemeClr val="tx1"/>
                </a:solidFill>
                <a:effectLst/>
                <a:latin typeface="+mn-lt"/>
                <a:ea typeface="+mn-ea"/>
                <a:cs typeface="+mn-cs"/>
              </a:rPr>
              <a:t>This is a </a:t>
            </a:r>
            <a:r>
              <a:rPr lang="en-US" sz="1800" b="1" kern="1200" dirty="0" smtClean="0">
                <a:solidFill>
                  <a:schemeClr val="tx1"/>
                </a:solidFill>
                <a:effectLst/>
                <a:latin typeface="+mn-lt"/>
                <a:ea typeface="+mn-ea"/>
                <a:cs typeface="+mn-cs"/>
              </a:rPr>
              <a:t>very</a:t>
            </a:r>
            <a:r>
              <a:rPr lang="en-US" sz="1800" kern="1200" dirty="0" smtClean="0">
                <a:solidFill>
                  <a:schemeClr val="tx1"/>
                </a:solidFill>
                <a:effectLst/>
                <a:latin typeface="+mn-lt"/>
                <a:ea typeface="+mn-ea"/>
                <a:cs typeface="+mn-cs"/>
              </a:rPr>
              <a:t> important requirement because:</a:t>
            </a:r>
          </a:p>
          <a:p>
            <a:r>
              <a:rPr lang="en-US" sz="1800" kern="1200" dirty="0" smtClean="0">
                <a:solidFill>
                  <a:schemeClr val="tx1"/>
                </a:solidFill>
                <a:effectLst/>
                <a:latin typeface="+mn-lt"/>
                <a:ea typeface="+mn-ea"/>
                <a:cs typeface="+mn-cs"/>
              </a:rPr>
              <a:t> </a:t>
            </a:r>
          </a:p>
          <a:p>
            <a:pPr lvl="0"/>
            <a:r>
              <a:rPr lang="en-US" sz="1800" b="1" kern="1200" dirty="0" smtClean="0">
                <a:solidFill>
                  <a:schemeClr val="tx1"/>
                </a:solidFill>
                <a:effectLst/>
                <a:latin typeface="+mn-lt"/>
                <a:ea typeface="+mn-ea"/>
                <a:cs typeface="+mn-cs"/>
              </a:rPr>
              <a:t>It avoids vendor lock-in</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It is in vendors’ interest to sell complete, closed, proprietary shore-based systems. The result is that coastal and port authorities are typically locked into a single vendor for support and upgrades. That suits vendors because they can, and often do, charge a premium for their support and upgrades</a:t>
            </a:r>
          </a:p>
          <a:p>
            <a:r>
              <a:rPr lang="en-US" sz="1800" kern="1200" dirty="0" smtClean="0">
                <a:solidFill>
                  <a:schemeClr val="tx1"/>
                </a:solidFill>
                <a:effectLst/>
                <a:latin typeface="+mn-lt"/>
                <a:ea typeface="+mn-ea"/>
                <a:cs typeface="+mn-cs"/>
              </a:rPr>
              <a:t> </a:t>
            </a:r>
          </a:p>
          <a:p>
            <a:pPr lvl="0"/>
            <a:r>
              <a:rPr lang="en-US" sz="1800" b="1" kern="1200" dirty="0" smtClean="0">
                <a:solidFill>
                  <a:schemeClr val="tx1"/>
                </a:solidFill>
                <a:effectLst/>
                <a:latin typeface="+mn-lt"/>
                <a:ea typeface="+mn-ea"/>
                <a:cs typeface="+mn-cs"/>
              </a:rPr>
              <a:t>It allows Mixing-N-Matching of components from different vendors</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It allows coastal and port authorities to select individual components (i.e. applications, sensors, etc.) that fit their particular needs without having to worry about system integration issues because inter-vendor compatibility is assured through the use of zero configuration technology. It allows building a CSS that uses “Best in Class” for each component in every layer of the stack rather than being locked into whatever components come with a vendor’s complete CSS.</a:t>
            </a:r>
          </a:p>
          <a:p>
            <a:r>
              <a:rPr lang="en-US" sz="1800" kern="1200" dirty="0" smtClean="0">
                <a:solidFill>
                  <a:schemeClr val="tx1"/>
                </a:solidFill>
                <a:effectLst/>
                <a:latin typeface="+mn-lt"/>
                <a:ea typeface="+mn-ea"/>
                <a:cs typeface="+mn-cs"/>
              </a:rPr>
              <a:t> </a:t>
            </a:r>
          </a:p>
          <a:p>
            <a:pPr lvl="0"/>
            <a:r>
              <a:rPr lang="en-US" sz="1800" b="1" kern="1200" dirty="0" smtClean="0">
                <a:solidFill>
                  <a:schemeClr val="tx1"/>
                </a:solidFill>
                <a:effectLst/>
                <a:latin typeface="+mn-lt"/>
                <a:ea typeface="+mn-ea"/>
                <a:cs typeface="+mn-cs"/>
              </a:rPr>
              <a:t>It makes the CSS future proof</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It will allow seamless introduction of future technology by replacing components on-the-fly</a:t>
            </a:r>
          </a:p>
          <a:p>
            <a:r>
              <a:rPr lang="en-US" sz="1800" kern="1200" dirty="0" smtClean="0">
                <a:solidFill>
                  <a:schemeClr val="tx1"/>
                </a:solidFill>
                <a:effectLst/>
                <a:latin typeface="+mn-lt"/>
                <a:ea typeface="+mn-ea"/>
                <a:cs typeface="+mn-cs"/>
              </a:rPr>
              <a:t> </a:t>
            </a:r>
          </a:p>
          <a:p>
            <a:pPr lvl="0"/>
            <a:r>
              <a:rPr lang="en-US" sz="1800" b="1" kern="1200" dirty="0" smtClean="0">
                <a:solidFill>
                  <a:schemeClr val="tx1"/>
                </a:solidFill>
                <a:effectLst/>
                <a:latin typeface="+mn-lt"/>
                <a:ea typeface="+mn-ea"/>
                <a:cs typeface="+mn-cs"/>
              </a:rPr>
              <a:t>It allows Re-Use of Components</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It allows, for instance, application developers to use already available and well proven application services for their new application without having to develop their own (proprietary) application services.</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This will have the effect of significantly increasing the quality of applications &amp; application services and reducing their development cost because already available, well </a:t>
            </a:r>
            <a:r>
              <a:rPr lang="en-US" sz="1800" kern="1200" dirty="0" smtClean="0">
                <a:solidFill>
                  <a:schemeClr val="tx1"/>
                </a:solidFill>
                <a:effectLst/>
                <a:latin typeface="+mn-lt"/>
                <a:ea typeface="+mn-ea"/>
                <a:cs typeface="+mn-cs"/>
              </a:rPr>
              <a:t>proven, possibly open source lower </a:t>
            </a:r>
            <a:r>
              <a:rPr lang="en-US" sz="1800" kern="1200" dirty="0" smtClean="0">
                <a:solidFill>
                  <a:schemeClr val="tx1"/>
                </a:solidFill>
                <a:effectLst/>
                <a:latin typeface="+mn-lt"/>
                <a:ea typeface="+mn-ea"/>
                <a:cs typeface="+mn-cs"/>
              </a:rPr>
              <a:t>level components can be used. Many more component solutions will become available because developers, other than those employed by the major shore-side system vendors, will be able offer innovative component solutions that comply with IMO/IALA standards</a:t>
            </a:r>
          </a:p>
          <a:p>
            <a:r>
              <a:rPr lang="en-US" sz="1800" kern="1200" dirty="0" smtClean="0">
                <a:solidFill>
                  <a:schemeClr val="tx1"/>
                </a:solidFill>
                <a:effectLst/>
                <a:latin typeface="+mn-lt"/>
                <a:ea typeface="+mn-ea"/>
                <a:cs typeface="+mn-cs"/>
              </a:rPr>
              <a:t> </a:t>
            </a:r>
          </a:p>
          <a:p>
            <a:pPr lvl="0"/>
            <a:r>
              <a:rPr lang="en-US" sz="1800" b="1" kern="1200" dirty="0" smtClean="0">
                <a:solidFill>
                  <a:schemeClr val="tx1"/>
                </a:solidFill>
                <a:effectLst/>
                <a:latin typeface="+mn-lt"/>
                <a:ea typeface="+mn-ea"/>
                <a:cs typeface="+mn-cs"/>
              </a:rPr>
              <a:t>It Shifts Market Balance of Power</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It will change the shore-side systems market from a sellers’ market to a byers’ market and significantly reduce their Total Cost of Ownership (TCO) while improving their quality.</a:t>
            </a:r>
          </a:p>
          <a:p>
            <a:r>
              <a:rPr lang="en-US" sz="1800" kern="1200" dirty="0" smtClean="0">
                <a:solidFill>
                  <a:schemeClr val="tx1"/>
                </a:solidFill>
                <a:effectLst/>
                <a:latin typeface="+mn-lt"/>
                <a:ea typeface="+mn-ea"/>
                <a:cs typeface="+mn-cs"/>
              </a:rPr>
              <a:t> </a:t>
            </a:r>
          </a:p>
          <a:p>
            <a:pPr lvl="0"/>
            <a:r>
              <a:rPr lang="en-US" sz="1800" b="1" kern="1200" dirty="0" smtClean="0">
                <a:solidFill>
                  <a:schemeClr val="tx1"/>
                </a:solidFill>
                <a:effectLst/>
                <a:latin typeface="+mn-lt"/>
                <a:ea typeface="+mn-ea"/>
                <a:cs typeface="+mn-cs"/>
              </a:rPr>
              <a:t>It Increases Component Market Potential </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It increases the size of the potential market for individual components because they will be able to run on all Common Shore-side Systems regardless of the components used in other layers of the stack. This will give developers of individual components an opportunity to sell their products to a wider number of customers</a:t>
            </a:r>
          </a:p>
          <a:p>
            <a:endParaRPr lang="en-US" sz="1800" dirty="0"/>
          </a:p>
        </p:txBody>
      </p:sp>
      <p:sp>
        <p:nvSpPr>
          <p:cNvPr id="4" name="Slide Number Placeholder 3"/>
          <p:cNvSpPr>
            <a:spLocks noGrp="1"/>
          </p:cNvSpPr>
          <p:nvPr>
            <p:ph type="sldNum" sz="quarter" idx="10"/>
          </p:nvPr>
        </p:nvSpPr>
        <p:spPr/>
        <p:txBody>
          <a:bodyPr/>
          <a:lstStyle/>
          <a:p>
            <a:fld id="{FEAAEDA7-0220-45DC-901D-2410C45C887C}" type="slidenum">
              <a:rPr lang="en-US" smtClean="0"/>
              <a:t>6</a:t>
            </a:fld>
            <a:endParaRPr lang="en-US"/>
          </a:p>
        </p:txBody>
      </p:sp>
    </p:spTree>
    <p:extLst>
      <p:ext uri="{BB962C8B-B14F-4D97-AF65-F5344CB8AC3E}">
        <p14:creationId xmlns:p14="http://schemas.microsoft.com/office/powerpoint/2010/main" val="4014831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200" dirty="0" smtClean="0">
                <a:solidFill>
                  <a:schemeClr val="tx1"/>
                </a:solidFill>
                <a:effectLst/>
                <a:latin typeface="+mn-lt"/>
                <a:ea typeface="+mn-ea"/>
                <a:cs typeface="+mn-cs"/>
              </a:rPr>
              <a:t>This diagram is slightly different than the previous one. In this diagram I inserted the components that will make a CSS comply not only with the CSSA but also with the Open Source Maritime Reference System Architecture (MARRSA). Specifically I inserted:</a:t>
            </a:r>
          </a:p>
          <a:p>
            <a:r>
              <a:rPr lang="en-US" sz="1800" kern="1200" dirty="0" smtClean="0">
                <a:solidFill>
                  <a:schemeClr val="tx1"/>
                </a:solidFill>
                <a:effectLst/>
                <a:latin typeface="+mn-lt"/>
                <a:ea typeface="+mn-ea"/>
                <a:cs typeface="+mn-cs"/>
              </a:rPr>
              <a:t> </a:t>
            </a:r>
          </a:p>
          <a:p>
            <a:r>
              <a:rPr lang="en-US" sz="1800" b="1" kern="1200" dirty="0" smtClean="0">
                <a:solidFill>
                  <a:schemeClr val="tx1"/>
                </a:solidFill>
                <a:effectLst/>
                <a:latin typeface="+mn-lt"/>
                <a:ea typeface="+mn-ea"/>
                <a:cs typeface="+mn-cs"/>
              </a:rPr>
              <a:t>Virtualization Layer</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The Virtualization Layer “abstracts” the hardware. Abstracting the hardware insulates a component in higher layers (i.e. applications and application services) from having to worry about what hardware it is running on.</a:t>
            </a:r>
          </a:p>
          <a:p>
            <a:r>
              <a:rPr lang="en-US" sz="1800" kern="1200" dirty="0" smtClean="0">
                <a:solidFill>
                  <a:schemeClr val="tx1"/>
                </a:solidFill>
                <a:effectLst/>
                <a:latin typeface="+mn-lt"/>
                <a:ea typeface="+mn-ea"/>
                <a:cs typeface="+mn-cs"/>
              </a:rPr>
              <a:t> </a:t>
            </a:r>
          </a:p>
          <a:p>
            <a:r>
              <a:rPr lang="en-US" sz="1800" b="1" kern="1200" dirty="0" smtClean="0">
                <a:solidFill>
                  <a:schemeClr val="tx1"/>
                </a:solidFill>
                <a:effectLst/>
                <a:latin typeface="+mn-lt"/>
                <a:ea typeface="+mn-ea"/>
                <a:cs typeface="+mn-cs"/>
              </a:rPr>
              <a:t>Middleware</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Operating System, Containers, Discovery &amp; Peering, Communications, Load Balancing, other generic services</a:t>
            </a:r>
          </a:p>
          <a:p>
            <a:r>
              <a:rPr lang="en-US" sz="1800" kern="1200" dirty="0" smtClean="0">
                <a:solidFill>
                  <a:schemeClr val="tx1"/>
                </a:solidFill>
                <a:effectLst/>
                <a:latin typeface="+mn-lt"/>
                <a:ea typeface="+mn-ea"/>
                <a:cs typeface="+mn-cs"/>
              </a:rPr>
              <a:t> </a:t>
            </a:r>
          </a:p>
          <a:p>
            <a:r>
              <a:rPr lang="en-US" sz="1800" b="1" kern="1200" dirty="0" smtClean="0">
                <a:solidFill>
                  <a:schemeClr val="tx1"/>
                </a:solidFill>
                <a:effectLst/>
                <a:latin typeface="+mn-lt"/>
                <a:ea typeface="+mn-ea"/>
                <a:cs typeface="+mn-cs"/>
              </a:rPr>
              <a:t>Engine</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Service Broker, Port, Context, Hardware Abstraction Layer (HAL), UI Framework</a:t>
            </a:r>
          </a:p>
          <a:p>
            <a:r>
              <a:rPr lang="en-US" sz="1800" kern="1200" dirty="0" smtClean="0">
                <a:solidFill>
                  <a:schemeClr val="tx1"/>
                </a:solidFill>
                <a:effectLst/>
                <a:latin typeface="+mn-lt"/>
                <a:ea typeface="+mn-ea"/>
                <a:cs typeface="+mn-cs"/>
              </a:rPr>
              <a:t> </a:t>
            </a:r>
          </a:p>
          <a:p>
            <a:r>
              <a:rPr lang="en-US" sz="1800" b="1" kern="1200" dirty="0" smtClean="0">
                <a:solidFill>
                  <a:schemeClr val="tx1"/>
                </a:solidFill>
                <a:effectLst/>
                <a:latin typeface="+mn-lt"/>
                <a:ea typeface="+mn-ea"/>
                <a:cs typeface="+mn-cs"/>
              </a:rPr>
              <a:t>Instance of MARSSA</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The Middleware, The Engine and the Application Services together represent an “instance” of MARSSA. Their components need to comply with the Open Source Maritime Reference System Architecture (MARSSA).</a:t>
            </a:r>
          </a:p>
          <a:p>
            <a:r>
              <a:rPr lang="en-US" sz="1800" kern="1200" dirty="0" smtClean="0">
                <a:solidFill>
                  <a:schemeClr val="tx1"/>
                </a:solidFill>
                <a:effectLst/>
                <a:latin typeface="+mn-lt"/>
                <a:ea typeface="+mn-ea"/>
                <a:cs typeface="+mn-cs"/>
              </a:rPr>
              <a:t> </a:t>
            </a:r>
          </a:p>
          <a:p>
            <a:r>
              <a:rPr lang="en-US" sz="1800" b="1" kern="1200" dirty="0" smtClean="0">
                <a:solidFill>
                  <a:schemeClr val="tx1"/>
                </a:solidFill>
                <a:effectLst/>
                <a:latin typeface="+mn-lt"/>
                <a:ea typeface="+mn-ea"/>
                <a:cs typeface="+mn-cs"/>
              </a:rPr>
              <a:t>Security</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The Security Column depicts the components that secure all layers of the stack above the Virtualization Layer.</a:t>
            </a:r>
          </a:p>
          <a:p>
            <a:r>
              <a:rPr lang="en-US" sz="1800" kern="1200" dirty="0" smtClean="0">
                <a:solidFill>
                  <a:schemeClr val="tx1"/>
                </a:solidFill>
                <a:effectLst/>
                <a:latin typeface="+mn-lt"/>
                <a:ea typeface="+mn-ea"/>
                <a:cs typeface="+mn-cs"/>
              </a:rPr>
              <a:t> </a:t>
            </a:r>
          </a:p>
          <a:p>
            <a:r>
              <a:rPr lang="en-US" sz="1800" b="1" kern="1200" dirty="0" smtClean="0">
                <a:solidFill>
                  <a:schemeClr val="tx1"/>
                </a:solidFill>
                <a:effectLst/>
                <a:latin typeface="+mn-lt"/>
                <a:ea typeface="+mn-ea"/>
                <a:cs typeface="+mn-cs"/>
              </a:rPr>
              <a:t>Private Shore-System Computing Cloud</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A Private Shore-System Computing Cloud comprises of the hardware layer, virtualization layer and the MARSSA instance. The private cloud is front-end and back-end independent. It doesn’t prescribe what hardware to use either for the computing environment, the sensors or the devices that users have to interact with the CSS.</a:t>
            </a:r>
          </a:p>
          <a:p>
            <a:endParaRPr lang="en-US" sz="1800" dirty="0"/>
          </a:p>
        </p:txBody>
      </p:sp>
      <p:sp>
        <p:nvSpPr>
          <p:cNvPr id="4" name="Slide Number Placeholder 3"/>
          <p:cNvSpPr>
            <a:spLocks noGrp="1"/>
          </p:cNvSpPr>
          <p:nvPr>
            <p:ph type="sldNum" sz="quarter" idx="10"/>
          </p:nvPr>
        </p:nvSpPr>
        <p:spPr/>
        <p:txBody>
          <a:bodyPr/>
          <a:lstStyle/>
          <a:p>
            <a:fld id="{FEAAEDA7-0220-45DC-901D-2410C45C887C}" type="slidenum">
              <a:rPr lang="en-US" smtClean="0"/>
              <a:t>7</a:t>
            </a:fld>
            <a:endParaRPr lang="en-US"/>
          </a:p>
        </p:txBody>
      </p:sp>
    </p:spTree>
    <p:extLst>
      <p:ext uri="{BB962C8B-B14F-4D97-AF65-F5344CB8AC3E}">
        <p14:creationId xmlns:p14="http://schemas.microsoft.com/office/powerpoint/2010/main" val="1860758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kern="1200" dirty="0" smtClean="0">
                <a:solidFill>
                  <a:schemeClr val="tx1"/>
                </a:solidFill>
                <a:effectLst/>
                <a:latin typeface="+mn-lt"/>
                <a:ea typeface="+mn-ea"/>
                <a:cs typeface="+mn-cs"/>
              </a:rPr>
              <a:t>Conclusion</a:t>
            </a:r>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If we can agree that a Common Shore-based System should</a:t>
            </a:r>
          </a:p>
          <a:p>
            <a:pPr marL="171450" lvl="0" indent="-171450">
              <a:buFont typeface="Arial" panose="020B0604020202020204" pitchFamily="34" charset="0"/>
              <a:buChar char="•"/>
            </a:pPr>
            <a:r>
              <a:rPr lang="en-US" sz="1800" kern="1200" dirty="0" smtClean="0">
                <a:solidFill>
                  <a:schemeClr val="tx1"/>
                </a:solidFill>
                <a:effectLst/>
                <a:latin typeface="+mn-lt"/>
                <a:ea typeface="+mn-ea"/>
                <a:cs typeface="+mn-cs"/>
              </a:rPr>
              <a:t>Have High Availability</a:t>
            </a:r>
          </a:p>
          <a:p>
            <a:pPr marL="171450" lvl="0" indent="-171450">
              <a:buFont typeface="Arial" panose="020B0604020202020204" pitchFamily="34" charset="0"/>
              <a:buChar char="•"/>
            </a:pPr>
            <a:r>
              <a:rPr lang="en-US" sz="1800" kern="1200" dirty="0" smtClean="0">
                <a:solidFill>
                  <a:schemeClr val="tx1"/>
                </a:solidFill>
                <a:effectLst/>
                <a:latin typeface="+mn-lt"/>
                <a:ea typeface="+mn-ea"/>
                <a:cs typeface="+mn-cs"/>
              </a:rPr>
              <a:t>Be secure</a:t>
            </a:r>
          </a:p>
          <a:p>
            <a:pPr marL="171450" lvl="0" indent="-171450">
              <a:buFont typeface="Arial" panose="020B0604020202020204" pitchFamily="34" charset="0"/>
              <a:buChar char="•"/>
            </a:pPr>
            <a:r>
              <a:rPr lang="en-US" sz="1800" kern="1200" dirty="0" smtClean="0">
                <a:solidFill>
                  <a:schemeClr val="tx1"/>
                </a:solidFill>
                <a:effectLst/>
                <a:latin typeface="+mn-lt"/>
                <a:ea typeface="+mn-ea"/>
                <a:cs typeface="+mn-cs"/>
              </a:rPr>
              <a:t>Use Existing Computing Infrastructure/Technology where possible</a:t>
            </a:r>
          </a:p>
          <a:p>
            <a:pPr marL="171450" lvl="0" indent="-171450">
              <a:buFont typeface="Arial" panose="020B0604020202020204" pitchFamily="34" charset="0"/>
              <a:buChar char="•"/>
            </a:pPr>
            <a:r>
              <a:rPr lang="en-US" sz="1800" kern="1200" dirty="0" smtClean="0">
                <a:solidFill>
                  <a:schemeClr val="tx1"/>
                </a:solidFill>
                <a:effectLst/>
                <a:latin typeface="+mn-lt"/>
                <a:ea typeface="+mn-ea"/>
                <a:cs typeface="+mn-cs"/>
              </a:rPr>
              <a:t>Be modular &amp; scalable at all layers</a:t>
            </a:r>
          </a:p>
          <a:p>
            <a:r>
              <a:rPr lang="en-US" sz="1800" kern="1200" dirty="0" smtClean="0">
                <a:solidFill>
                  <a:schemeClr val="tx1"/>
                </a:solidFill>
                <a:effectLst/>
                <a:latin typeface="+mn-lt"/>
                <a:ea typeface="+mn-ea"/>
                <a:cs typeface="+mn-cs"/>
              </a:rPr>
              <a:t>then we should recommend that a common shore-side system (CSS) not only complies with the Common Shore-Side Architecture (CSSA) reference framework but also with the Open Source Maritime Reference System Architecture (MARSSA).</a:t>
            </a:r>
          </a:p>
          <a:p>
            <a:endParaRPr lang="en-US" sz="1800" dirty="0"/>
          </a:p>
        </p:txBody>
      </p:sp>
      <p:sp>
        <p:nvSpPr>
          <p:cNvPr id="4" name="Slide Number Placeholder 3"/>
          <p:cNvSpPr>
            <a:spLocks noGrp="1"/>
          </p:cNvSpPr>
          <p:nvPr>
            <p:ph type="sldNum" sz="quarter" idx="10"/>
          </p:nvPr>
        </p:nvSpPr>
        <p:spPr/>
        <p:txBody>
          <a:bodyPr/>
          <a:lstStyle/>
          <a:p>
            <a:fld id="{FEAAEDA7-0220-45DC-901D-2410C45C887C}" type="slidenum">
              <a:rPr lang="en-US" smtClean="0"/>
              <a:t>10</a:t>
            </a:fld>
            <a:endParaRPr lang="en-US"/>
          </a:p>
        </p:txBody>
      </p:sp>
    </p:spTree>
    <p:extLst>
      <p:ext uri="{BB962C8B-B14F-4D97-AF65-F5344CB8AC3E}">
        <p14:creationId xmlns:p14="http://schemas.microsoft.com/office/powerpoint/2010/main" val="2505149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MARSSA, just like the open source Linux operating system, is hosted by a foundation. For MARSSA this is the </a:t>
            </a:r>
            <a:r>
              <a:rPr lang="en-US" sz="1800" kern="1200" dirty="0" smtClean="0">
                <a:solidFill>
                  <a:schemeClr val="tx1"/>
                </a:solidFill>
                <a:effectLst/>
                <a:latin typeface="+mn-lt"/>
                <a:ea typeface="+mn-ea"/>
                <a:cs typeface="+mn-cs"/>
              </a:rPr>
              <a:t>Not-For-Profit MARSEC-XL </a:t>
            </a:r>
            <a:r>
              <a:rPr lang="en-US" sz="1800" kern="1200" dirty="0" smtClean="0">
                <a:solidFill>
                  <a:schemeClr val="tx1"/>
                </a:solidFill>
                <a:effectLst/>
                <a:latin typeface="+mn-lt"/>
                <a:ea typeface="+mn-ea"/>
                <a:cs typeface="+mn-cs"/>
              </a:rPr>
              <a:t>Foundation (MARSEC-XL.org). MARSEC-XL is a full partner in the Mona Lisa 2.0 project.</a:t>
            </a:r>
          </a:p>
          <a:p>
            <a:endParaRPr lang="en-US" sz="1800" dirty="0"/>
          </a:p>
        </p:txBody>
      </p:sp>
      <p:sp>
        <p:nvSpPr>
          <p:cNvPr id="4" name="Slide Number Placeholder 3"/>
          <p:cNvSpPr>
            <a:spLocks noGrp="1"/>
          </p:cNvSpPr>
          <p:nvPr>
            <p:ph type="sldNum" sz="quarter" idx="10"/>
          </p:nvPr>
        </p:nvSpPr>
        <p:spPr/>
        <p:txBody>
          <a:bodyPr/>
          <a:lstStyle/>
          <a:p>
            <a:fld id="{FEAAEDA7-0220-45DC-901D-2410C45C887C}" type="slidenum">
              <a:rPr lang="en-US" smtClean="0"/>
              <a:t>11</a:t>
            </a:fld>
            <a:endParaRPr lang="en-US"/>
          </a:p>
        </p:txBody>
      </p:sp>
    </p:spTree>
    <p:extLst>
      <p:ext uri="{BB962C8B-B14F-4D97-AF65-F5344CB8AC3E}">
        <p14:creationId xmlns:p14="http://schemas.microsoft.com/office/powerpoint/2010/main" val="11419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CB0538-7D20-43CD-A263-3E0EB2783C3B}" type="datetimeFigureOut">
              <a:rPr lang="en-US" smtClean="0"/>
              <a:t>9/21/2013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901E01-FB70-488F-822F-E7CF89406AE5}" type="slidenum">
              <a:rPr lang="en-US" smtClean="0"/>
              <a:t>‹#›</a:t>
            </a:fld>
            <a:endParaRPr lang="en-US"/>
          </a:p>
        </p:txBody>
      </p:sp>
    </p:spTree>
    <p:extLst>
      <p:ext uri="{BB962C8B-B14F-4D97-AF65-F5344CB8AC3E}">
        <p14:creationId xmlns:p14="http://schemas.microsoft.com/office/powerpoint/2010/main" val="2555417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CB0538-7D20-43CD-A263-3E0EB2783C3B}" type="datetimeFigureOut">
              <a:rPr lang="en-US" smtClean="0"/>
              <a:t>9/21/2013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901E01-FB70-488F-822F-E7CF89406AE5}" type="slidenum">
              <a:rPr lang="en-US" smtClean="0"/>
              <a:t>‹#›</a:t>
            </a:fld>
            <a:endParaRPr lang="en-US"/>
          </a:p>
        </p:txBody>
      </p:sp>
    </p:spTree>
    <p:extLst>
      <p:ext uri="{BB962C8B-B14F-4D97-AF65-F5344CB8AC3E}">
        <p14:creationId xmlns:p14="http://schemas.microsoft.com/office/powerpoint/2010/main" val="2604394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CB0538-7D20-43CD-A263-3E0EB2783C3B}" type="datetimeFigureOut">
              <a:rPr lang="en-US" smtClean="0"/>
              <a:t>9/21/2013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901E01-FB70-488F-822F-E7CF89406AE5}" type="slidenum">
              <a:rPr lang="en-US" smtClean="0"/>
              <a:t>‹#›</a:t>
            </a:fld>
            <a:endParaRPr lang="en-US"/>
          </a:p>
        </p:txBody>
      </p:sp>
    </p:spTree>
    <p:extLst>
      <p:ext uri="{BB962C8B-B14F-4D97-AF65-F5344CB8AC3E}">
        <p14:creationId xmlns:p14="http://schemas.microsoft.com/office/powerpoint/2010/main" val="4175741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CB0538-7D20-43CD-A263-3E0EB2783C3B}" type="datetimeFigureOut">
              <a:rPr lang="en-US" smtClean="0"/>
              <a:t>9/21/2013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901E01-FB70-488F-822F-E7CF89406AE5}" type="slidenum">
              <a:rPr lang="en-US" smtClean="0"/>
              <a:t>‹#›</a:t>
            </a:fld>
            <a:endParaRPr lang="en-US"/>
          </a:p>
        </p:txBody>
      </p:sp>
    </p:spTree>
    <p:extLst>
      <p:ext uri="{BB962C8B-B14F-4D97-AF65-F5344CB8AC3E}">
        <p14:creationId xmlns:p14="http://schemas.microsoft.com/office/powerpoint/2010/main" val="3670843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CB0538-7D20-43CD-A263-3E0EB2783C3B}" type="datetimeFigureOut">
              <a:rPr lang="en-US" smtClean="0"/>
              <a:t>9/21/2013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901E01-FB70-488F-822F-E7CF89406AE5}" type="slidenum">
              <a:rPr lang="en-US" smtClean="0"/>
              <a:t>‹#›</a:t>
            </a:fld>
            <a:endParaRPr lang="en-US"/>
          </a:p>
        </p:txBody>
      </p:sp>
    </p:spTree>
    <p:extLst>
      <p:ext uri="{BB962C8B-B14F-4D97-AF65-F5344CB8AC3E}">
        <p14:creationId xmlns:p14="http://schemas.microsoft.com/office/powerpoint/2010/main" val="2187758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BCB0538-7D20-43CD-A263-3E0EB2783C3B}" type="datetimeFigureOut">
              <a:rPr lang="en-US" smtClean="0"/>
              <a:t>9/21/2013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901E01-FB70-488F-822F-E7CF89406AE5}" type="slidenum">
              <a:rPr lang="en-US" smtClean="0"/>
              <a:t>‹#›</a:t>
            </a:fld>
            <a:endParaRPr lang="en-US"/>
          </a:p>
        </p:txBody>
      </p:sp>
    </p:spTree>
    <p:extLst>
      <p:ext uri="{BB962C8B-B14F-4D97-AF65-F5344CB8AC3E}">
        <p14:creationId xmlns:p14="http://schemas.microsoft.com/office/powerpoint/2010/main" val="1932409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CB0538-7D20-43CD-A263-3E0EB2783C3B}" type="datetimeFigureOut">
              <a:rPr lang="en-US" smtClean="0"/>
              <a:t>9/21/2013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901E01-FB70-488F-822F-E7CF89406AE5}" type="slidenum">
              <a:rPr lang="en-US" smtClean="0"/>
              <a:t>‹#›</a:t>
            </a:fld>
            <a:endParaRPr lang="en-US"/>
          </a:p>
        </p:txBody>
      </p:sp>
    </p:spTree>
    <p:extLst>
      <p:ext uri="{BB962C8B-B14F-4D97-AF65-F5344CB8AC3E}">
        <p14:creationId xmlns:p14="http://schemas.microsoft.com/office/powerpoint/2010/main" val="2118772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CB0538-7D20-43CD-A263-3E0EB2783C3B}" type="datetimeFigureOut">
              <a:rPr lang="en-US" smtClean="0"/>
              <a:t>9/21/2013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901E01-FB70-488F-822F-E7CF89406AE5}" type="slidenum">
              <a:rPr lang="en-US" smtClean="0"/>
              <a:t>‹#›</a:t>
            </a:fld>
            <a:endParaRPr lang="en-US"/>
          </a:p>
        </p:txBody>
      </p:sp>
    </p:spTree>
    <p:extLst>
      <p:ext uri="{BB962C8B-B14F-4D97-AF65-F5344CB8AC3E}">
        <p14:creationId xmlns:p14="http://schemas.microsoft.com/office/powerpoint/2010/main" val="2075817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CB0538-7D20-43CD-A263-3E0EB2783C3B}" type="datetimeFigureOut">
              <a:rPr lang="en-US" smtClean="0"/>
              <a:t>9/21/2013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901E01-FB70-488F-822F-E7CF89406AE5}" type="slidenum">
              <a:rPr lang="en-US" smtClean="0"/>
              <a:t>‹#›</a:t>
            </a:fld>
            <a:endParaRPr lang="en-US"/>
          </a:p>
        </p:txBody>
      </p:sp>
    </p:spTree>
    <p:extLst>
      <p:ext uri="{BB962C8B-B14F-4D97-AF65-F5344CB8AC3E}">
        <p14:creationId xmlns:p14="http://schemas.microsoft.com/office/powerpoint/2010/main" val="576488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CB0538-7D20-43CD-A263-3E0EB2783C3B}" type="datetimeFigureOut">
              <a:rPr lang="en-US" smtClean="0"/>
              <a:t>9/21/2013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901E01-FB70-488F-822F-E7CF89406AE5}" type="slidenum">
              <a:rPr lang="en-US" smtClean="0"/>
              <a:t>‹#›</a:t>
            </a:fld>
            <a:endParaRPr lang="en-US"/>
          </a:p>
        </p:txBody>
      </p:sp>
    </p:spTree>
    <p:extLst>
      <p:ext uri="{BB962C8B-B14F-4D97-AF65-F5344CB8AC3E}">
        <p14:creationId xmlns:p14="http://schemas.microsoft.com/office/powerpoint/2010/main" val="1749441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CB0538-7D20-43CD-A263-3E0EB2783C3B}" type="datetimeFigureOut">
              <a:rPr lang="en-US" smtClean="0"/>
              <a:t>9/21/2013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901E01-FB70-488F-822F-E7CF89406AE5}" type="slidenum">
              <a:rPr lang="en-US" smtClean="0"/>
              <a:t>‹#›</a:t>
            </a:fld>
            <a:endParaRPr lang="en-US"/>
          </a:p>
        </p:txBody>
      </p:sp>
    </p:spTree>
    <p:extLst>
      <p:ext uri="{BB962C8B-B14F-4D97-AF65-F5344CB8AC3E}">
        <p14:creationId xmlns:p14="http://schemas.microsoft.com/office/powerpoint/2010/main" val="895200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CB0538-7D20-43CD-A263-3E0EB2783C3B}" type="datetimeFigureOut">
              <a:rPr lang="en-US" smtClean="0"/>
              <a:t>9/21/2013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901E01-FB70-488F-822F-E7CF89406AE5}" type="slidenum">
              <a:rPr lang="en-US" smtClean="0"/>
              <a:t>‹#›</a:t>
            </a:fld>
            <a:endParaRPr lang="en-US"/>
          </a:p>
        </p:txBody>
      </p:sp>
    </p:spTree>
    <p:extLst>
      <p:ext uri="{BB962C8B-B14F-4D97-AF65-F5344CB8AC3E}">
        <p14:creationId xmlns:p14="http://schemas.microsoft.com/office/powerpoint/2010/main" val="8080788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pot@enavsolutions.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enavsolutions.or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rssa.or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MARSEC-XL.or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0"/>
            <a:ext cx="7772400" cy="2362200"/>
          </a:xfrm>
        </p:spPr>
        <p:txBody>
          <a:bodyPr>
            <a:normAutofit fontScale="90000"/>
          </a:bodyPr>
          <a:lstStyle/>
          <a:p>
            <a:r>
              <a:rPr lang="en-US" sz="2200" b="1" dirty="0">
                <a:solidFill>
                  <a:schemeClr val="bg1">
                    <a:lumMod val="85000"/>
                  </a:schemeClr>
                </a:solidFill>
              </a:rPr>
              <a:t>e-NAV14 Committee</a:t>
            </a:r>
            <a:r>
              <a:rPr lang="en-US" dirty="0">
                <a:solidFill>
                  <a:schemeClr val="bg1">
                    <a:lumMod val="85000"/>
                  </a:schemeClr>
                </a:solidFill>
              </a:rPr>
              <a:t/>
            </a:r>
            <a:br>
              <a:rPr lang="en-US" dirty="0">
                <a:solidFill>
                  <a:schemeClr val="bg1">
                    <a:lumMod val="85000"/>
                  </a:schemeClr>
                </a:solidFill>
              </a:rPr>
            </a:br>
            <a:r>
              <a:rPr lang="en-US" sz="2000" dirty="0">
                <a:solidFill>
                  <a:schemeClr val="bg1">
                    <a:lumMod val="85000"/>
                  </a:schemeClr>
                </a:solidFill>
              </a:rPr>
              <a:t>23 September 2013</a:t>
            </a:r>
            <a:r>
              <a:rPr lang="en-US" sz="2200" dirty="0">
                <a:solidFill>
                  <a:schemeClr val="bg1">
                    <a:lumMod val="85000"/>
                  </a:schemeClr>
                </a:solidFill>
              </a:rPr>
              <a:t/>
            </a:r>
            <a:br>
              <a:rPr lang="en-US" sz="2200" dirty="0">
                <a:solidFill>
                  <a:schemeClr val="bg1">
                    <a:lumMod val="85000"/>
                  </a:schemeClr>
                </a:solidFill>
              </a:rPr>
            </a:br>
            <a:r>
              <a:rPr lang="en-US" dirty="0">
                <a:solidFill>
                  <a:schemeClr val="bg1">
                    <a:lumMod val="85000"/>
                  </a:schemeClr>
                </a:solidFill>
              </a:rPr>
              <a:t> </a:t>
            </a:r>
            <a:br>
              <a:rPr lang="en-US" dirty="0">
                <a:solidFill>
                  <a:schemeClr val="bg1">
                    <a:lumMod val="85000"/>
                  </a:schemeClr>
                </a:solidFill>
              </a:rPr>
            </a:br>
            <a:r>
              <a:rPr lang="en-US" sz="2000" dirty="0">
                <a:solidFill>
                  <a:schemeClr val="bg1">
                    <a:lumMod val="85000"/>
                  </a:schemeClr>
                </a:solidFill>
              </a:rPr>
              <a:t>Fred W. Pot</a:t>
            </a:r>
            <a:br>
              <a:rPr lang="en-US" sz="2000" dirty="0">
                <a:solidFill>
                  <a:schemeClr val="bg1">
                    <a:lumMod val="85000"/>
                  </a:schemeClr>
                </a:solidFill>
              </a:rPr>
            </a:br>
            <a:r>
              <a:rPr lang="en-US" sz="2000" dirty="0">
                <a:solidFill>
                  <a:schemeClr val="bg1">
                    <a:lumMod val="85000"/>
                  </a:schemeClr>
                </a:solidFill>
              </a:rPr>
              <a:t>Principal</a:t>
            </a:r>
            <a:br>
              <a:rPr lang="en-US" sz="2000" dirty="0">
                <a:solidFill>
                  <a:schemeClr val="bg1">
                    <a:lumMod val="85000"/>
                  </a:schemeClr>
                </a:solidFill>
              </a:rPr>
            </a:br>
            <a:r>
              <a:rPr lang="en-US" sz="2000" dirty="0">
                <a:solidFill>
                  <a:schemeClr val="bg1">
                    <a:lumMod val="85000"/>
                  </a:schemeClr>
                </a:solidFill>
              </a:rPr>
              <a:t>Marine Management </a:t>
            </a:r>
            <a:r>
              <a:rPr lang="en-US" sz="2000" dirty="0" smtClean="0">
                <a:solidFill>
                  <a:schemeClr val="bg1">
                    <a:lumMod val="85000"/>
                  </a:schemeClr>
                </a:solidFill>
              </a:rPr>
              <a:t>Consulting</a:t>
            </a:r>
            <a:br>
              <a:rPr lang="en-US" sz="2000" dirty="0" smtClean="0">
                <a:solidFill>
                  <a:schemeClr val="bg1">
                    <a:lumMod val="85000"/>
                  </a:schemeClr>
                </a:solidFill>
              </a:rPr>
            </a:br>
            <a:r>
              <a:rPr lang="en-US" sz="2000" dirty="0" smtClean="0">
                <a:solidFill>
                  <a:srgbClr val="FFFF00"/>
                </a:solidFill>
                <a:hlinkClick r:id="rId3"/>
              </a:rPr>
              <a:t>fpot@enavsolutions.org</a:t>
            </a:r>
            <a:r>
              <a:rPr lang="en-US" sz="2000" dirty="0" smtClean="0">
                <a:solidFill>
                  <a:srgbClr val="FFFF00"/>
                </a:solidFill>
              </a:rPr>
              <a:t/>
            </a:r>
            <a:br>
              <a:rPr lang="en-US" sz="2000" dirty="0" smtClean="0">
                <a:solidFill>
                  <a:srgbClr val="FFFF00"/>
                </a:solidFill>
              </a:rPr>
            </a:br>
            <a:r>
              <a:rPr lang="en-US" sz="2000" dirty="0">
                <a:solidFill>
                  <a:schemeClr val="bg1">
                    <a:lumMod val="85000"/>
                  </a:schemeClr>
                </a:solidFill>
              </a:rPr>
              <a:t/>
            </a:r>
            <a:br>
              <a:rPr lang="en-US" sz="2000" dirty="0">
                <a:solidFill>
                  <a:schemeClr val="bg1">
                    <a:lumMod val="85000"/>
                  </a:schemeClr>
                </a:solidFill>
              </a:rPr>
            </a:br>
            <a:r>
              <a:rPr lang="en-US" sz="2000" dirty="0" smtClean="0">
                <a:solidFill>
                  <a:schemeClr val="bg1">
                    <a:lumMod val="85000"/>
                  </a:schemeClr>
                </a:solidFill>
              </a:rPr>
              <a:t>Download a PDF of this presentation from </a:t>
            </a:r>
            <a:r>
              <a:rPr lang="en-US" sz="2000" dirty="0" smtClean="0">
                <a:solidFill>
                  <a:srgbClr val="FFFF00"/>
                </a:solidFill>
                <a:hlinkClick r:id="rId4"/>
              </a:rPr>
              <a:t>enavsolutions.org</a:t>
            </a:r>
            <a:r>
              <a:rPr lang="en-US" sz="2000" dirty="0" smtClean="0">
                <a:solidFill>
                  <a:schemeClr val="bg1">
                    <a:lumMod val="85000"/>
                  </a:schemeClr>
                </a:solidFill>
              </a:rPr>
              <a:t/>
            </a:r>
            <a:br>
              <a:rPr lang="en-US" sz="2000" dirty="0" smtClean="0">
                <a:solidFill>
                  <a:schemeClr val="bg1">
                    <a:lumMod val="85000"/>
                  </a:schemeClr>
                </a:solidFill>
              </a:rPr>
            </a:br>
            <a:r>
              <a:rPr lang="en-US" sz="2000" dirty="0" smtClean="0">
                <a:solidFill>
                  <a:schemeClr val="bg1">
                    <a:lumMod val="85000"/>
                  </a:schemeClr>
                </a:solidFill>
              </a:rPr>
              <a:t>Select “e-NAV14 Presentation” from the home page</a:t>
            </a:r>
            <a:endParaRPr lang="en-US" sz="2000" dirty="0">
              <a:solidFill>
                <a:schemeClr val="bg1">
                  <a:lumMod val="85000"/>
                </a:schemeClr>
              </a:solidFill>
            </a:endParaRPr>
          </a:p>
        </p:txBody>
      </p:sp>
      <p:sp>
        <p:nvSpPr>
          <p:cNvPr id="3" name="Subtitle 2"/>
          <p:cNvSpPr>
            <a:spLocks noGrp="1"/>
          </p:cNvSpPr>
          <p:nvPr>
            <p:ph type="subTitle" idx="1"/>
          </p:nvPr>
        </p:nvSpPr>
        <p:spPr>
          <a:xfrm>
            <a:off x="609600" y="1066800"/>
            <a:ext cx="8077200" cy="1752600"/>
          </a:xfrm>
        </p:spPr>
        <p:txBody>
          <a:bodyPr>
            <a:normAutofit/>
          </a:bodyPr>
          <a:lstStyle/>
          <a:p>
            <a:r>
              <a:rPr lang="en-US" sz="2800" b="1" dirty="0" smtClean="0">
                <a:solidFill>
                  <a:schemeClr val="bg1">
                    <a:lumMod val="85000"/>
                  </a:schemeClr>
                </a:solidFill>
              </a:rPr>
              <a:t>Shore-side e-Navigation Infrastructure Requirements</a:t>
            </a:r>
          </a:p>
        </p:txBody>
      </p:sp>
    </p:spTree>
    <p:extLst>
      <p:ext uri="{BB962C8B-B14F-4D97-AF65-F5344CB8AC3E}">
        <p14:creationId xmlns:p14="http://schemas.microsoft.com/office/powerpoint/2010/main" val="1537748231"/>
      </p:ext>
    </p:extLst>
  </p:cSld>
  <p:clrMapOvr>
    <a:masterClrMapping/>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b="1" dirty="0" smtClean="0">
                <a:solidFill>
                  <a:schemeClr val="bg1">
                    <a:lumMod val="85000"/>
                  </a:schemeClr>
                </a:solidFill>
              </a:rPr>
              <a:t>Conclusion</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solidFill>
                  <a:schemeClr val="bg1">
                    <a:lumMod val="85000"/>
                  </a:schemeClr>
                </a:solidFill>
              </a:rPr>
              <a:t>If </a:t>
            </a:r>
            <a:r>
              <a:rPr lang="en-US" sz="2400" dirty="0">
                <a:solidFill>
                  <a:schemeClr val="bg1">
                    <a:lumMod val="85000"/>
                  </a:schemeClr>
                </a:solidFill>
              </a:rPr>
              <a:t>we can agree that a Common Shore-based System </a:t>
            </a:r>
            <a:r>
              <a:rPr lang="en-US" sz="2400" dirty="0" smtClean="0">
                <a:solidFill>
                  <a:schemeClr val="bg1">
                    <a:lumMod val="85000"/>
                  </a:schemeClr>
                </a:solidFill>
              </a:rPr>
              <a:t>should:</a:t>
            </a:r>
            <a:endParaRPr lang="en-US" sz="2400" dirty="0">
              <a:solidFill>
                <a:schemeClr val="bg1">
                  <a:lumMod val="85000"/>
                </a:schemeClr>
              </a:solidFill>
            </a:endParaRPr>
          </a:p>
          <a:p>
            <a:pPr lvl="0"/>
            <a:r>
              <a:rPr lang="en-US" sz="2400" dirty="0">
                <a:solidFill>
                  <a:schemeClr val="bg1">
                    <a:lumMod val="85000"/>
                  </a:schemeClr>
                </a:solidFill>
              </a:rPr>
              <a:t>Have High Availability</a:t>
            </a:r>
          </a:p>
          <a:p>
            <a:pPr lvl="0"/>
            <a:r>
              <a:rPr lang="en-US" sz="2400" dirty="0">
                <a:solidFill>
                  <a:schemeClr val="bg1">
                    <a:lumMod val="85000"/>
                  </a:schemeClr>
                </a:solidFill>
              </a:rPr>
              <a:t>Be secure</a:t>
            </a:r>
          </a:p>
          <a:p>
            <a:pPr lvl="0"/>
            <a:r>
              <a:rPr lang="en-US" sz="2400" dirty="0">
                <a:solidFill>
                  <a:schemeClr val="bg1">
                    <a:lumMod val="85000"/>
                  </a:schemeClr>
                </a:solidFill>
              </a:rPr>
              <a:t>Use Existing Computing Infrastructure/Technology where possible</a:t>
            </a:r>
          </a:p>
          <a:p>
            <a:pPr lvl="0"/>
            <a:r>
              <a:rPr lang="en-US" sz="2400" dirty="0">
                <a:solidFill>
                  <a:schemeClr val="bg1">
                    <a:lumMod val="85000"/>
                  </a:schemeClr>
                </a:solidFill>
              </a:rPr>
              <a:t>Be modular &amp; scalable at all layers</a:t>
            </a:r>
          </a:p>
          <a:p>
            <a:pPr marL="0" indent="0">
              <a:buNone/>
            </a:pPr>
            <a:r>
              <a:rPr lang="en-US" sz="2400" dirty="0">
                <a:solidFill>
                  <a:schemeClr val="bg1">
                    <a:lumMod val="85000"/>
                  </a:schemeClr>
                </a:solidFill>
              </a:rPr>
              <a:t>then we should recommend that a common shore-side system (CSS) not only complies with the Common Shore-Side Architecture (CSSA) reference framework but also with the Open Source Maritime Reference System Architecture (MARSSA).</a:t>
            </a:r>
          </a:p>
          <a:p>
            <a:endParaRPr lang="en-US" sz="2400" dirty="0">
              <a:solidFill>
                <a:schemeClr val="bg1">
                  <a:lumMod val="85000"/>
                </a:schemeClr>
              </a:solidFill>
            </a:endParaRPr>
          </a:p>
        </p:txBody>
      </p:sp>
    </p:spTree>
    <p:extLst>
      <p:ext uri="{BB962C8B-B14F-4D97-AF65-F5344CB8AC3E}">
        <p14:creationId xmlns:p14="http://schemas.microsoft.com/office/powerpoint/2010/main" val="771199313"/>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chemeClr val="bg1">
                    <a:lumMod val="85000"/>
                  </a:schemeClr>
                </a:solidFill>
              </a:rPr>
              <a:t>Where can I find more about MARSSA?</a:t>
            </a:r>
            <a:endParaRPr lang="en-US" sz="3600" b="1" dirty="0">
              <a:solidFill>
                <a:schemeClr val="bg1">
                  <a:lumMod val="85000"/>
                </a:schemeClr>
              </a:solidFill>
            </a:endParaRPr>
          </a:p>
        </p:txBody>
      </p:sp>
      <p:sp>
        <p:nvSpPr>
          <p:cNvPr id="3" name="Content Placeholder 2"/>
          <p:cNvSpPr>
            <a:spLocks noGrp="1"/>
          </p:cNvSpPr>
          <p:nvPr>
            <p:ph idx="1"/>
          </p:nvPr>
        </p:nvSpPr>
        <p:spPr>
          <a:xfrm>
            <a:off x="457200" y="1600201"/>
            <a:ext cx="8229600" cy="2819400"/>
          </a:xfrm>
        </p:spPr>
        <p:txBody>
          <a:bodyPr>
            <a:normAutofit/>
          </a:bodyPr>
          <a:lstStyle/>
          <a:p>
            <a:r>
              <a:rPr lang="en-US" dirty="0" smtClean="0">
                <a:solidFill>
                  <a:schemeClr val="bg1">
                    <a:lumMod val="85000"/>
                  </a:schemeClr>
                </a:solidFill>
                <a:hlinkClick r:id="rId3" action="ppaction://hlinkfile"/>
              </a:rPr>
              <a:t>marssa.org</a:t>
            </a:r>
            <a:endParaRPr lang="en-US" dirty="0" smtClean="0">
              <a:solidFill>
                <a:schemeClr val="bg1">
                  <a:lumMod val="85000"/>
                </a:schemeClr>
              </a:solidFill>
            </a:endParaRPr>
          </a:p>
          <a:p>
            <a:r>
              <a:rPr lang="en-US" dirty="0" smtClean="0">
                <a:solidFill>
                  <a:schemeClr val="bg1">
                    <a:lumMod val="85000"/>
                  </a:schemeClr>
                </a:solidFill>
              </a:rPr>
              <a:t>MARSSA is </a:t>
            </a:r>
            <a:r>
              <a:rPr lang="en-US" dirty="0">
                <a:solidFill>
                  <a:schemeClr val="bg1">
                    <a:lumMod val="85000"/>
                  </a:schemeClr>
                </a:solidFill>
              </a:rPr>
              <a:t>hosted by </a:t>
            </a:r>
            <a:r>
              <a:rPr lang="en-US" dirty="0" smtClean="0">
                <a:solidFill>
                  <a:schemeClr val="bg1">
                    <a:lumMod val="85000"/>
                  </a:schemeClr>
                </a:solidFill>
              </a:rPr>
              <a:t>the </a:t>
            </a:r>
            <a:r>
              <a:rPr lang="en-US" dirty="0" smtClean="0">
                <a:solidFill>
                  <a:schemeClr val="bg1">
                    <a:lumMod val="85000"/>
                  </a:schemeClr>
                </a:solidFill>
              </a:rPr>
              <a:t>Not-For-Profit MARSEC-XL </a:t>
            </a:r>
            <a:r>
              <a:rPr lang="en-US" dirty="0">
                <a:solidFill>
                  <a:schemeClr val="bg1">
                    <a:lumMod val="85000"/>
                  </a:schemeClr>
                </a:solidFill>
              </a:rPr>
              <a:t>Foundation (</a:t>
            </a:r>
            <a:r>
              <a:rPr lang="en-US" dirty="0">
                <a:solidFill>
                  <a:schemeClr val="bg1">
                    <a:lumMod val="85000"/>
                  </a:schemeClr>
                </a:solidFill>
                <a:hlinkClick r:id="rId4" action="ppaction://hlinkfile"/>
              </a:rPr>
              <a:t>MARSEC-XL.org</a:t>
            </a:r>
            <a:r>
              <a:rPr lang="en-US" dirty="0" smtClean="0">
                <a:solidFill>
                  <a:schemeClr val="bg1">
                    <a:lumMod val="85000"/>
                  </a:schemeClr>
                </a:solidFill>
              </a:rPr>
              <a:t>)</a:t>
            </a:r>
            <a:endParaRPr lang="en-US" dirty="0" smtClean="0">
              <a:solidFill>
                <a:schemeClr val="bg1">
                  <a:lumMod val="85000"/>
                </a:schemeClr>
              </a:solidFill>
            </a:endParaRPr>
          </a:p>
          <a:p>
            <a:r>
              <a:rPr lang="en-US" dirty="0" smtClean="0">
                <a:solidFill>
                  <a:schemeClr val="bg1">
                    <a:lumMod val="85000"/>
                  </a:schemeClr>
                </a:solidFill>
              </a:rPr>
              <a:t>MARSEC-XL </a:t>
            </a:r>
            <a:r>
              <a:rPr lang="en-US" dirty="0">
                <a:solidFill>
                  <a:schemeClr val="bg1">
                    <a:lumMod val="85000"/>
                  </a:schemeClr>
                </a:solidFill>
              </a:rPr>
              <a:t>is a full partner in the Mona Lisa 2.0 project.</a:t>
            </a:r>
          </a:p>
          <a:p>
            <a:endParaRPr lang="en-US" dirty="0">
              <a:solidFill>
                <a:schemeClr val="bg1">
                  <a:lumMod val="85000"/>
                </a:schemeClr>
              </a:solidFill>
            </a:endParaRPr>
          </a:p>
        </p:txBody>
      </p:sp>
    </p:spTree>
    <p:extLst>
      <p:ext uri="{BB962C8B-B14F-4D97-AF65-F5344CB8AC3E}">
        <p14:creationId xmlns:p14="http://schemas.microsoft.com/office/powerpoint/2010/main" val="1426804656"/>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lumMod val="85000"/>
                  </a:schemeClr>
                </a:solidFill>
              </a:rPr>
              <a:t>Questions?</a:t>
            </a:r>
            <a:endParaRPr lang="en-US" b="1" dirty="0">
              <a:solidFill>
                <a:schemeClr val="bg1">
                  <a:lumMod val="85000"/>
                </a:schemeClr>
              </a:solidFill>
            </a:endParaRPr>
          </a:p>
        </p:txBody>
      </p:sp>
      <p:sp>
        <p:nvSpPr>
          <p:cNvPr id="3" name="Content Placeholder 2"/>
          <p:cNvSpPr>
            <a:spLocks noGrp="1"/>
          </p:cNvSpPr>
          <p:nvPr>
            <p:ph idx="1"/>
          </p:nvPr>
        </p:nvSpPr>
        <p:spPr/>
        <p:txBody>
          <a:bodyPr/>
          <a:lstStyle/>
          <a:p>
            <a:endParaRPr lang="en-US" dirty="0" smtClean="0">
              <a:solidFill>
                <a:schemeClr val="bg1">
                  <a:lumMod val="85000"/>
                </a:schemeClr>
              </a:solidFill>
            </a:endParaRPr>
          </a:p>
          <a:p>
            <a:pPr marL="0" indent="0" algn="ctr">
              <a:buNone/>
            </a:pPr>
            <a:r>
              <a:rPr lang="en-US" dirty="0" smtClean="0">
                <a:solidFill>
                  <a:schemeClr val="bg1">
                    <a:lumMod val="85000"/>
                  </a:schemeClr>
                </a:solidFill>
              </a:rPr>
              <a:t>Thank you!</a:t>
            </a:r>
          </a:p>
          <a:p>
            <a:pPr algn="ctr"/>
            <a:endParaRPr lang="en-US" dirty="0">
              <a:solidFill>
                <a:schemeClr val="bg1">
                  <a:lumMod val="85000"/>
                </a:schemeClr>
              </a:solidFill>
            </a:endParaRPr>
          </a:p>
          <a:p>
            <a:pPr marL="0" indent="0" algn="ctr">
              <a:buNone/>
            </a:pPr>
            <a:r>
              <a:rPr lang="en-US" dirty="0" smtClean="0">
                <a:solidFill>
                  <a:schemeClr val="bg1">
                    <a:lumMod val="85000"/>
                  </a:schemeClr>
                </a:solidFill>
              </a:rPr>
              <a:t>Fred W. Pot</a:t>
            </a:r>
          </a:p>
          <a:p>
            <a:pPr marL="0" indent="0" algn="ctr">
              <a:buNone/>
            </a:pPr>
            <a:r>
              <a:rPr lang="en-US" dirty="0" smtClean="0">
                <a:solidFill>
                  <a:schemeClr val="bg1">
                    <a:lumMod val="85000"/>
                  </a:schemeClr>
                </a:solidFill>
              </a:rPr>
              <a:t>fpot@enavsolutions.org</a:t>
            </a:r>
          </a:p>
          <a:p>
            <a:endParaRPr lang="en-US" dirty="0">
              <a:solidFill>
                <a:schemeClr val="bg1">
                  <a:lumMod val="85000"/>
                </a:schemeClr>
              </a:solidFill>
            </a:endParaRPr>
          </a:p>
        </p:txBody>
      </p:sp>
    </p:spTree>
    <p:extLst>
      <p:ext uri="{BB962C8B-B14F-4D97-AF65-F5344CB8AC3E}">
        <p14:creationId xmlns:p14="http://schemas.microsoft.com/office/powerpoint/2010/main" val="2480002766"/>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0866" y="0"/>
            <a:ext cx="9174865" cy="6858000"/>
          </a:xfrm>
        </p:spPr>
      </p:pic>
    </p:spTree>
    <p:extLst>
      <p:ext uri="{BB962C8B-B14F-4D97-AF65-F5344CB8AC3E}">
        <p14:creationId xmlns:p14="http://schemas.microsoft.com/office/powerpoint/2010/main" val="3894739761"/>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82917692"/>
              </p:ext>
            </p:extLst>
          </p:nvPr>
        </p:nvGraphicFramePr>
        <p:xfrm>
          <a:off x="228603" y="508088"/>
          <a:ext cx="8686797" cy="4078359"/>
        </p:xfrm>
        <a:graphic>
          <a:graphicData uri="http://schemas.openxmlformats.org/drawingml/2006/table">
            <a:tbl>
              <a:tblPr firstRow="1" firstCol="1" bandRow="1">
                <a:tableStyleId>{5C22544A-7EE6-4342-B048-85BDC9FD1C3A}</a:tableStyleId>
              </a:tblPr>
              <a:tblGrid>
                <a:gridCol w="1210983"/>
                <a:gridCol w="944002"/>
                <a:gridCol w="944002"/>
                <a:gridCol w="944002"/>
                <a:gridCol w="944002"/>
                <a:gridCol w="1316502"/>
                <a:gridCol w="1316502"/>
                <a:gridCol w="1066802"/>
              </a:tblGrid>
              <a:tr h="305095">
                <a:tc gridSpan="8">
                  <a:txBody>
                    <a:bodyPr/>
                    <a:lstStyle/>
                    <a:p>
                      <a:pPr marL="0" marR="0" algn="ctr">
                        <a:spcBef>
                          <a:spcPts val="0"/>
                        </a:spcBef>
                        <a:spcAft>
                          <a:spcPts val="0"/>
                        </a:spcAft>
                      </a:pPr>
                      <a:r>
                        <a:rPr lang="en-US" sz="1400" dirty="0">
                          <a:solidFill>
                            <a:schemeClr val="bg1">
                              <a:lumMod val="95000"/>
                            </a:schemeClr>
                          </a:solidFill>
                          <a:effectLst/>
                        </a:rPr>
                        <a:t>CSSA-compliant Shore-system Infrastructure</a:t>
                      </a:r>
                      <a:endParaRPr lang="en-US" sz="1000" dirty="0">
                        <a:solidFill>
                          <a:schemeClr val="bg1">
                            <a:lumMod val="95000"/>
                          </a:schemeClr>
                        </a:solidFill>
                        <a:effectLst/>
                        <a:latin typeface="Times New Roman"/>
                        <a:ea typeface="Times New Roman"/>
                      </a:endParaRPr>
                    </a:p>
                  </a:txBody>
                  <a:tcPr marL="68029" marR="68029" marT="0" marB="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7925">
                <a:tc gridSpan="8">
                  <a:txBody>
                    <a:bodyPr/>
                    <a:lstStyle/>
                    <a:p>
                      <a:pPr marL="0" marR="0" algn="ctr">
                        <a:spcBef>
                          <a:spcPts val="0"/>
                        </a:spcBef>
                        <a:spcAft>
                          <a:spcPts val="0"/>
                        </a:spcAft>
                      </a:pPr>
                      <a:r>
                        <a:rPr lang="en-US" sz="1000" dirty="0">
                          <a:solidFill>
                            <a:schemeClr val="tx1"/>
                          </a:solidFill>
                          <a:effectLst/>
                        </a:rPr>
                        <a:t>HMI Devices</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7925">
                <a:tc gridSpan="8">
                  <a:txBody>
                    <a:bodyPr/>
                    <a:lstStyle/>
                    <a:p>
                      <a:pPr marL="0" marR="0" algn="ctr">
                        <a:spcBef>
                          <a:spcPts val="0"/>
                        </a:spcBef>
                        <a:spcAft>
                          <a:spcPts val="0"/>
                        </a:spcAft>
                      </a:pPr>
                      <a:r>
                        <a:rPr lang="en-US" sz="1000" dirty="0">
                          <a:solidFill>
                            <a:schemeClr val="tx1"/>
                          </a:solidFill>
                          <a:effectLst/>
                        </a:rPr>
                        <a:t>Secure connection to Applications</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48974">
                <a:tc>
                  <a:txBody>
                    <a:bodyPr/>
                    <a:lstStyle/>
                    <a:p>
                      <a:pPr marL="171450" marR="71755" algn="ctr">
                        <a:spcBef>
                          <a:spcPts val="0"/>
                        </a:spcBef>
                        <a:spcAft>
                          <a:spcPts val="0"/>
                        </a:spcAft>
                      </a:pPr>
                      <a:r>
                        <a:rPr lang="en-US" sz="1000" dirty="0">
                          <a:solidFill>
                            <a:schemeClr val="tx1"/>
                          </a:solidFill>
                          <a:effectLst/>
                        </a:rPr>
                        <a:t>Applications</a:t>
                      </a:r>
                      <a:endParaRPr lang="en-US" sz="1000" dirty="0">
                        <a:solidFill>
                          <a:schemeClr val="tx1"/>
                        </a:solidFill>
                        <a:effectLst/>
                        <a:latin typeface="Times New Roman"/>
                        <a:ea typeface="Times New Roman"/>
                      </a:endParaRPr>
                    </a:p>
                  </a:txBody>
                  <a:tcPr marL="68029" marR="68029"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gridSpan="4">
                  <a:txBody>
                    <a:bodyPr/>
                    <a:lstStyle/>
                    <a:p>
                      <a:pPr marL="342900" marR="0" lvl="0" indent="-342900" algn="l">
                        <a:spcBef>
                          <a:spcPts val="0"/>
                        </a:spcBef>
                        <a:spcAft>
                          <a:spcPts val="0"/>
                        </a:spcAft>
                        <a:buFont typeface="Symbol"/>
                        <a:buChar char=""/>
                      </a:pPr>
                      <a:r>
                        <a:rPr lang="en-US" sz="1000" dirty="0">
                          <a:solidFill>
                            <a:schemeClr val="tx1"/>
                          </a:solidFill>
                          <a:effectLst/>
                        </a:rPr>
                        <a:t>Traffic Information</a:t>
                      </a:r>
                    </a:p>
                    <a:p>
                      <a:pPr marL="342900" marR="0" lvl="0" indent="-342900" algn="l">
                        <a:spcBef>
                          <a:spcPts val="0"/>
                        </a:spcBef>
                        <a:spcAft>
                          <a:spcPts val="0"/>
                        </a:spcAft>
                        <a:buFont typeface="Symbol"/>
                        <a:buChar char=""/>
                      </a:pPr>
                      <a:r>
                        <a:rPr lang="en-US" sz="1000" dirty="0">
                          <a:solidFill>
                            <a:schemeClr val="tx1"/>
                          </a:solidFill>
                          <a:effectLst/>
                        </a:rPr>
                        <a:t>Ship Data Consistency Analysis</a:t>
                      </a:r>
                    </a:p>
                    <a:p>
                      <a:pPr marL="342900" marR="0" lvl="0" indent="-342900" algn="l">
                        <a:spcBef>
                          <a:spcPts val="0"/>
                        </a:spcBef>
                        <a:spcAft>
                          <a:spcPts val="0"/>
                        </a:spcAft>
                        <a:buFont typeface="Symbol"/>
                        <a:buChar char=""/>
                      </a:pPr>
                      <a:r>
                        <a:rPr lang="en-US" sz="1000" dirty="0">
                          <a:solidFill>
                            <a:schemeClr val="tx1"/>
                          </a:solidFill>
                          <a:effectLst/>
                        </a:rPr>
                        <a:t>Ice Reports / Ice Breaker Operations</a:t>
                      </a:r>
                    </a:p>
                    <a:p>
                      <a:pPr marL="342900" marR="0" lvl="0" indent="-342900" algn="l">
                        <a:spcBef>
                          <a:spcPts val="0"/>
                        </a:spcBef>
                        <a:spcAft>
                          <a:spcPts val="0"/>
                        </a:spcAft>
                        <a:buFont typeface="Symbol"/>
                        <a:buChar char=""/>
                      </a:pPr>
                      <a:r>
                        <a:rPr lang="en-US" sz="1000" dirty="0">
                          <a:solidFill>
                            <a:schemeClr val="tx1"/>
                          </a:solidFill>
                          <a:effectLst/>
                        </a:rPr>
                        <a:t>Data Evaluation and Data Mining</a:t>
                      </a:r>
                    </a:p>
                    <a:p>
                      <a:pPr marL="342900" marR="0" lvl="0" indent="-342900" algn="l">
                        <a:spcBef>
                          <a:spcPts val="0"/>
                        </a:spcBef>
                        <a:spcAft>
                          <a:spcPts val="0"/>
                        </a:spcAft>
                        <a:buFont typeface="Symbol"/>
                        <a:buChar char=""/>
                      </a:pPr>
                      <a:r>
                        <a:rPr lang="en-US" sz="1000" dirty="0">
                          <a:solidFill>
                            <a:schemeClr val="tx1"/>
                          </a:solidFill>
                          <a:effectLst/>
                        </a:rPr>
                        <a:t>Lock Operation</a:t>
                      </a:r>
                    </a:p>
                    <a:p>
                      <a:pPr marL="342900" marR="0" lvl="0" indent="-342900" algn="l">
                        <a:spcBef>
                          <a:spcPts val="0"/>
                        </a:spcBef>
                        <a:spcAft>
                          <a:spcPts val="0"/>
                        </a:spcAft>
                        <a:buFont typeface="Symbol"/>
                        <a:buChar char=""/>
                      </a:pPr>
                      <a:r>
                        <a:rPr lang="en-US" sz="1000" dirty="0">
                          <a:solidFill>
                            <a:schemeClr val="tx1"/>
                          </a:solidFill>
                          <a:effectLst/>
                        </a:rPr>
                        <a:t>Editing of Notices to Mariners</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342900" marR="0" lvl="0" indent="-342900" algn="l">
                        <a:spcBef>
                          <a:spcPts val="0"/>
                        </a:spcBef>
                        <a:spcAft>
                          <a:spcPts val="0"/>
                        </a:spcAft>
                        <a:buFont typeface="Symbol"/>
                        <a:buChar char=""/>
                      </a:pPr>
                      <a:r>
                        <a:rPr lang="en-US" sz="1000" dirty="0">
                          <a:solidFill>
                            <a:schemeClr val="tx1"/>
                          </a:solidFill>
                          <a:effectLst/>
                        </a:rPr>
                        <a:t>Waterways  Maintenance Operations (e.g. Dredging)</a:t>
                      </a:r>
                    </a:p>
                    <a:p>
                      <a:pPr marL="342900" marR="0" lvl="0" indent="-342900" algn="l">
                        <a:spcBef>
                          <a:spcPts val="0"/>
                        </a:spcBef>
                        <a:spcAft>
                          <a:spcPts val="0"/>
                        </a:spcAft>
                        <a:buFont typeface="Symbol"/>
                        <a:buChar char=""/>
                      </a:pPr>
                      <a:r>
                        <a:rPr lang="en-US" sz="1000" dirty="0">
                          <a:solidFill>
                            <a:schemeClr val="tx1"/>
                          </a:solidFill>
                          <a:effectLst/>
                        </a:rPr>
                        <a:t>Accident Management and Pollution Combatting</a:t>
                      </a:r>
                    </a:p>
                    <a:p>
                      <a:pPr marL="342900" marR="0" lvl="0" indent="-342900" algn="l">
                        <a:spcBef>
                          <a:spcPts val="0"/>
                        </a:spcBef>
                        <a:spcAft>
                          <a:spcPts val="0"/>
                        </a:spcAft>
                        <a:buFont typeface="Symbol"/>
                        <a:buChar char=""/>
                      </a:pPr>
                      <a:r>
                        <a:rPr lang="en-US" sz="1000" dirty="0">
                          <a:solidFill>
                            <a:schemeClr val="tx1"/>
                          </a:solidFill>
                          <a:effectLst/>
                        </a:rPr>
                        <a:t>Maritime Rescue Coordination (MRCC)</a:t>
                      </a:r>
                    </a:p>
                    <a:p>
                      <a:pPr marL="342900" marR="0" lvl="0" indent="-342900" algn="l">
                        <a:spcBef>
                          <a:spcPts val="0"/>
                        </a:spcBef>
                        <a:spcAft>
                          <a:spcPts val="0"/>
                        </a:spcAft>
                        <a:buFont typeface="Symbol"/>
                        <a:buChar char=""/>
                      </a:pPr>
                      <a:r>
                        <a:rPr lang="en-US" sz="1000" b="0" dirty="0">
                          <a:solidFill>
                            <a:schemeClr val="tx1"/>
                          </a:solidFill>
                          <a:effectLst/>
                        </a:rPr>
                        <a:t>Pilot Dispatching </a:t>
                      </a:r>
                      <a:r>
                        <a:rPr lang="en-US" sz="1000" dirty="0">
                          <a:solidFill>
                            <a:schemeClr val="tx1"/>
                          </a:solidFill>
                          <a:effectLst/>
                        </a:rPr>
                        <a:t>Center</a:t>
                      </a:r>
                    </a:p>
                    <a:p>
                      <a:pPr marL="342900" marR="0" lvl="0" indent="-342900" algn="l">
                        <a:spcBef>
                          <a:spcPts val="0"/>
                        </a:spcBef>
                        <a:spcAft>
                          <a:spcPts val="0"/>
                        </a:spcAft>
                        <a:buFont typeface="Symbol"/>
                        <a:buChar char=""/>
                      </a:pPr>
                      <a:r>
                        <a:rPr lang="en-US" sz="1000" dirty="0">
                          <a:solidFill>
                            <a:schemeClr val="tx1"/>
                          </a:solidFill>
                          <a:effectLst/>
                        </a:rPr>
                        <a:t>Security Applications</a:t>
                      </a:r>
                    </a:p>
                    <a:p>
                      <a:pPr marL="342900" marR="0" lvl="0" indent="-342900" algn="l">
                        <a:spcBef>
                          <a:spcPts val="0"/>
                        </a:spcBef>
                        <a:spcAft>
                          <a:spcPts val="0"/>
                        </a:spcAft>
                        <a:buFont typeface="Symbol"/>
                        <a:buChar char=""/>
                      </a:pPr>
                      <a:r>
                        <a:rPr lang="en-US" sz="1000" dirty="0">
                          <a:solidFill>
                            <a:schemeClr val="tx1"/>
                          </a:solidFill>
                          <a:effectLst/>
                        </a:rPr>
                        <a:t>OP/DP Applications</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n-US"/>
                    </a:p>
                  </a:txBody>
                  <a:tcPr/>
                </a:tc>
                <a:tc hMerge="1">
                  <a:txBody>
                    <a:bodyPr/>
                    <a:lstStyle/>
                    <a:p>
                      <a:endParaRPr lang="en-US"/>
                    </a:p>
                  </a:txBody>
                  <a:tcPr/>
                </a:tc>
              </a:tr>
              <a:tr h="448763">
                <a:tc rowSpan="2">
                  <a:txBody>
                    <a:bodyPr/>
                    <a:lstStyle/>
                    <a:p>
                      <a:pPr marL="0" marR="0" algn="ctr">
                        <a:spcBef>
                          <a:spcPts val="0"/>
                        </a:spcBef>
                        <a:spcAft>
                          <a:spcPts val="0"/>
                        </a:spcAft>
                      </a:pPr>
                      <a:r>
                        <a:rPr lang="en-US" sz="1000" dirty="0">
                          <a:solidFill>
                            <a:schemeClr val="tx1"/>
                          </a:solidFill>
                          <a:effectLst/>
                        </a:rPr>
                        <a:t>Application Services </a:t>
                      </a:r>
                      <a:endParaRPr lang="en-US" sz="1000" dirty="0">
                        <a:solidFill>
                          <a:schemeClr val="tx1"/>
                        </a:solidFill>
                        <a:effectLst/>
                        <a:latin typeface="Times New Roman"/>
                        <a:ea typeface="Times New Roman"/>
                      </a:endParaRPr>
                    </a:p>
                  </a:txBody>
                  <a:tcPr marL="68029" marR="68029"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gridSpan="4">
                  <a:txBody>
                    <a:bodyPr/>
                    <a:lstStyle/>
                    <a:p>
                      <a:pPr marL="99695" marR="0" algn="ctr">
                        <a:spcBef>
                          <a:spcPts val="0"/>
                        </a:spcBef>
                        <a:spcAft>
                          <a:spcPts val="0"/>
                        </a:spcAft>
                      </a:pPr>
                      <a:r>
                        <a:rPr lang="en-US" sz="1000" dirty="0">
                          <a:solidFill>
                            <a:schemeClr val="tx1"/>
                          </a:solidFill>
                          <a:effectLst/>
                        </a:rPr>
                        <a:t>Data Collection and Data Transfer Services</a:t>
                      </a:r>
                      <a:endParaRPr lang="en-US" sz="1000" dirty="0">
                        <a:solidFill>
                          <a:schemeClr val="tx1"/>
                        </a:solidFill>
                        <a:effectLst/>
                        <a:latin typeface="Times New Roman"/>
                        <a:ea typeface="Times New Roman"/>
                      </a:endParaRPr>
                    </a:p>
                  </a:txBody>
                  <a:tcPr marL="68029" marR="680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285750" marR="0" algn="ctr">
                        <a:spcBef>
                          <a:spcPts val="0"/>
                        </a:spcBef>
                        <a:spcAft>
                          <a:spcPts val="0"/>
                        </a:spcAft>
                      </a:pPr>
                      <a:r>
                        <a:rPr lang="en-US" sz="1000" dirty="0">
                          <a:solidFill>
                            <a:schemeClr val="tx1"/>
                          </a:solidFill>
                          <a:effectLst/>
                        </a:rPr>
                        <a:t>Value-added Data Processing Services</a:t>
                      </a:r>
                      <a:endParaRPr lang="en-US" sz="1000" dirty="0">
                        <a:solidFill>
                          <a:schemeClr val="tx1"/>
                        </a:solidFill>
                        <a:effectLst/>
                        <a:latin typeface="Times New Roman"/>
                        <a:ea typeface="Times New Roman"/>
                      </a:endParaRPr>
                    </a:p>
                  </a:txBody>
                  <a:tcPr marL="68029" marR="680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a:p>
                  </a:txBody>
                  <a:tcPr/>
                </a:tc>
                <a:tc>
                  <a:txBody>
                    <a:bodyPr/>
                    <a:lstStyle/>
                    <a:p>
                      <a:pPr marL="99695" marR="0" algn="ctr">
                        <a:spcBef>
                          <a:spcPts val="0"/>
                        </a:spcBef>
                        <a:spcAft>
                          <a:spcPts val="0"/>
                        </a:spcAft>
                      </a:pPr>
                      <a:r>
                        <a:rPr lang="en-US" sz="1000" dirty="0">
                          <a:solidFill>
                            <a:schemeClr val="tx1"/>
                          </a:solidFill>
                          <a:effectLst/>
                        </a:rPr>
                        <a:t>IT Infrastructure Services</a:t>
                      </a:r>
                      <a:endParaRPr lang="en-US" sz="1000" dirty="0">
                        <a:solidFill>
                          <a:schemeClr val="tx1"/>
                        </a:solidFill>
                        <a:effectLst/>
                        <a:latin typeface="Times New Roman"/>
                        <a:ea typeface="Times New Roman"/>
                      </a:endParaRPr>
                    </a:p>
                  </a:txBody>
                  <a:tcPr marL="68029" marR="68029"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r>
              <a:tr h="897526">
                <a:tc vMerge="1">
                  <a:txBody>
                    <a:bodyPr/>
                    <a:lstStyle/>
                    <a:p>
                      <a:endParaRPr lang="en-US"/>
                    </a:p>
                  </a:txBody>
                  <a:tcPr/>
                </a:tc>
                <a:tc>
                  <a:txBody>
                    <a:bodyPr/>
                    <a:lstStyle/>
                    <a:p>
                      <a:pPr marL="342900" marR="0" lvl="0" indent="-342900" algn="l">
                        <a:spcBef>
                          <a:spcPts val="0"/>
                        </a:spcBef>
                        <a:spcAft>
                          <a:spcPts val="0"/>
                        </a:spcAft>
                        <a:buFont typeface="Symbol"/>
                        <a:buChar char=""/>
                      </a:pPr>
                      <a:r>
                        <a:rPr lang="en-US" sz="1000" dirty="0">
                          <a:solidFill>
                            <a:schemeClr val="tx1"/>
                          </a:solidFill>
                          <a:effectLst/>
                        </a:rPr>
                        <a:t>DGN</a:t>
                      </a:r>
                    </a:p>
                    <a:p>
                      <a:pPr marL="342900" marR="0" lvl="0" indent="-342900" algn="l">
                        <a:spcBef>
                          <a:spcPts val="0"/>
                        </a:spcBef>
                        <a:spcAft>
                          <a:spcPts val="0"/>
                        </a:spcAft>
                        <a:buFont typeface="Symbol"/>
                        <a:buChar char=""/>
                      </a:pPr>
                      <a:r>
                        <a:rPr lang="en-US" sz="1000" dirty="0">
                          <a:solidFill>
                            <a:schemeClr val="tx1"/>
                          </a:solidFill>
                          <a:effectLst/>
                        </a:rPr>
                        <a:t>AV</a:t>
                      </a:r>
                    </a:p>
                    <a:p>
                      <a:pPr marL="342900" marR="0" lvl="0" indent="-342900" algn="l">
                        <a:spcBef>
                          <a:spcPts val="0"/>
                        </a:spcBef>
                        <a:spcAft>
                          <a:spcPts val="0"/>
                        </a:spcAft>
                        <a:buFont typeface="Symbol"/>
                        <a:buChar char=""/>
                      </a:pPr>
                      <a:r>
                        <a:rPr lang="en-US" sz="1000" dirty="0">
                          <a:solidFill>
                            <a:schemeClr val="tx1"/>
                          </a:solidFill>
                          <a:effectLst/>
                        </a:rPr>
                        <a:t>MWS</a:t>
                      </a:r>
                    </a:p>
                    <a:p>
                      <a:pPr marL="342900" marR="0" lvl="0" indent="-342900" algn="l">
                        <a:spcBef>
                          <a:spcPts val="0"/>
                        </a:spcBef>
                        <a:spcAft>
                          <a:spcPts val="0"/>
                        </a:spcAft>
                        <a:buFont typeface="Symbol"/>
                        <a:buChar char=""/>
                      </a:pPr>
                      <a:r>
                        <a:rPr lang="en-US" sz="1000" dirty="0">
                          <a:solidFill>
                            <a:schemeClr val="tx1"/>
                          </a:solidFill>
                          <a:effectLst/>
                        </a:rPr>
                        <a:t>RAD</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342900" marR="0" lvl="0" indent="-342900" algn="l">
                        <a:spcBef>
                          <a:spcPts val="0"/>
                        </a:spcBef>
                        <a:spcAft>
                          <a:spcPts val="0"/>
                        </a:spcAft>
                        <a:buFont typeface="Symbol"/>
                        <a:buChar char=""/>
                      </a:pPr>
                      <a:r>
                        <a:rPr lang="en-US" sz="1000" dirty="0">
                          <a:solidFill>
                            <a:schemeClr val="tx1"/>
                          </a:solidFill>
                          <a:effectLst/>
                        </a:rPr>
                        <a:t>AIS</a:t>
                      </a:r>
                    </a:p>
                    <a:p>
                      <a:pPr marL="342900" marR="0" lvl="0" indent="-342900" algn="l">
                        <a:spcBef>
                          <a:spcPts val="0"/>
                        </a:spcBef>
                        <a:spcAft>
                          <a:spcPts val="0"/>
                        </a:spcAft>
                        <a:buFont typeface="Symbol"/>
                        <a:buChar char=""/>
                      </a:pPr>
                      <a:r>
                        <a:rPr lang="en-US" sz="1000" dirty="0">
                          <a:solidFill>
                            <a:schemeClr val="tx1"/>
                          </a:solidFill>
                          <a:effectLst/>
                        </a:rPr>
                        <a:t>DFS</a:t>
                      </a:r>
                    </a:p>
                    <a:p>
                      <a:pPr marL="342900" marR="0" lvl="0" indent="-342900" algn="l">
                        <a:spcBef>
                          <a:spcPts val="0"/>
                        </a:spcBef>
                        <a:spcAft>
                          <a:spcPts val="0"/>
                        </a:spcAft>
                        <a:buFont typeface="Symbol"/>
                        <a:buChar char=""/>
                      </a:pPr>
                      <a:r>
                        <a:rPr lang="en-US" sz="1000" dirty="0">
                          <a:solidFill>
                            <a:schemeClr val="tx1"/>
                          </a:solidFill>
                          <a:effectLst/>
                        </a:rPr>
                        <a:t>SWC</a:t>
                      </a:r>
                    </a:p>
                    <a:p>
                      <a:pPr marL="342900" marR="0" lvl="0" indent="-342900" algn="l">
                        <a:spcBef>
                          <a:spcPts val="0"/>
                        </a:spcBef>
                        <a:spcAft>
                          <a:spcPts val="0"/>
                        </a:spcAft>
                        <a:buFont typeface="Symbol"/>
                        <a:buChar char=""/>
                      </a:pPr>
                      <a:r>
                        <a:rPr lang="en-US" sz="1000" dirty="0">
                          <a:solidFill>
                            <a:schemeClr val="tx1"/>
                          </a:solidFill>
                          <a:effectLst/>
                        </a:rPr>
                        <a:t>VHF</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342900" marR="0" lvl="0" indent="-342900" algn="l">
                        <a:spcBef>
                          <a:spcPts val="0"/>
                        </a:spcBef>
                        <a:spcAft>
                          <a:spcPts val="0"/>
                        </a:spcAft>
                        <a:buFont typeface="Symbol"/>
                        <a:buChar char=""/>
                      </a:pPr>
                      <a:r>
                        <a:rPr lang="en-US" sz="1000" dirty="0">
                          <a:solidFill>
                            <a:schemeClr val="tx1"/>
                          </a:solidFill>
                          <a:effectLst/>
                        </a:rPr>
                        <a:t>DSC</a:t>
                      </a:r>
                    </a:p>
                    <a:p>
                      <a:pPr marL="342900" marR="0" lvl="0" indent="-342900" algn="l">
                        <a:spcBef>
                          <a:spcPts val="0"/>
                        </a:spcBef>
                        <a:spcAft>
                          <a:spcPts val="0"/>
                        </a:spcAft>
                        <a:buFont typeface="Symbol"/>
                        <a:buChar char=""/>
                      </a:pPr>
                      <a:r>
                        <a:rPr lang="en-US" sz="1000" dirty="0">
                          <a:solidFill>
                            <a:schemeClr val="tx1"/>
                          </a:solidFill>
                          <a:effectLst/>
                        </a:rPr>
                        <a:t>SWG</a:t>
                      </a:r>
                    </a:p>
                    <a:p>
                      <a:pPr marL="342900" marR="0" lvl="0" indent="-342900" algn="l">
                        <a:spcBef>
                          <a:spcPts val="0"/>
                        </a:spcBef>
                        <a:spcAft>
                          <a:spcPts val="0"/>
                        </a:spcAft>
                        <a:buFont typeface="Symbol"/>
                        <a:buChar char=""/>
                      </a:pPr>
                      <a:r>
                        <a:rPr lang="en-US" sz="1000" dirty="0">
                          <a:solidFill>
                            <a:schemeClr val="tx1"/>
                          </a:solidFill>
                          <a:effectLst/>
                        </a:rPr>
                        <a:t>FXA</a:t>
                      </a:r>
                    </a:p>
                    <a:p>
                      <a:pPr marL="342900" marR="0" lvl="0" indent="-342900" algn="l">
                        <a:spcBef>
                          <a:spcPts val="0"/>
                        </a:spcBef>
                        <a:spcAft>
                          <a:spcPts val="0"/>
                        </a:spcAft>
                        <a:buFont typeface="Symbol"/>
                        <a:buChar char=""/>
                      </a:pPr>
                      <a:r>
                        <a:rPr lang="en-US" sz="1000" dirty="0">
                          <a:solidFill>
                            <a:schemeClr val="tx1"/>
                          </a:solidFill>
                          <a:effectLst/>
                        </a:rPr>
                        <a:t>FLA</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342900" marR="0" lvl="0" indent="-342900" algn="l">
                        <a:spcBef>
                          <a:spcPts val="0"/>
                        </a:spcBef>
                        <a:spcAft>
                          <a:spcPts val="0"/>
                        </a:spcAft>
                        <a:buFont typeface="Symbol"/>
                        <a:buChar char=""/>
                      </a:pPr>
                      <a:r>
                        <a:rPr lang="en-US" sz="1000" dirty="0">
                          <a:solidFill>
                            <a:schemeClr val="tx1"/>
                          </a:solidFill>
                          <a:effectLst/>
                        </a:rPr>
                        <a:t>VID</a:t>
                      </a:r>
                    </a:p>
                    <a:p>
                      <a:pPr marL="342900" marR="0" lvl="0" indent="-342900" algn="l">
                        <a:spcBef>
                          <a:spcPts val="0"/>
                        </a:spcBef>
                        <a:spcAft>
                          <a:spcPts val="0"/>
                        </a:spcAft>
                        <a:buFont typeface="Symbol"/>
                        <a:buChar char=""/>
                      </a:pPr>
                      <a:r>
                        <a:rPr lang="en-US" sz="1000" dirty="0">
                          <a:solidFill>
                            <a:schemeClr val="tx1"/>
                          </a:solidFill>
                          <a:effectLst/>
                        </a:rPr>
                        <a:t>LPA</a:t>
                      </a:r>
                    </a:p>
                    <a:p>
                      <a:pPr marL="342900" marR="0" lvl="0" indent="-342900" algn="l">
                        <a:spcBef>
                          <a:spcPts val="0"/>
                        </a:spcBef>
                        <a:spcAft>
                          <a:spcPts val="0"/>
                        </a:spcAft>
                        <a:buFont typeface="Symbol"/>
                        <a:buChar char=""/>
                      </a:pPr>
                      <a:r>
                        <a:rPr lang="en-US" sz="1000" dirty="0">
                          <a:solidFill>
                            <a:schemeClr val="tx1"/>
                          </a:solidFill>
                          <a:effectLst/>
                        </a:rPr>
                        <a:t>ENS</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342900" marR="0" lvl="0" indent="-342900" algn="l">
                        <a:spcBef>
                          <a:spcPts val="0"/>
                        </a:spcBef>
                        <a:spcAft>
                          <a:spcPts val="0"/>
                        </a:spcAft>
                        <a:buFont typeface="Symbol"/>
                        <a:buChar char=""/>
                      </a:pPr>
                      <a:r>
                        <a:rPr lang="en-US" sz="1000" dirty="0">
                          <a:solidFill>
                            <a:schemeClr val="tx1"/>
                          </a:solidFill>
                          <a:effectLst/>
                        </a:rPr>
                        <a:t>POS</a:t>
                      </a:r>
                    </a:p>
                    <a:p>
                      <a:pPr marL="342900" marR="0" lvl="0" indent="-342900" algn="l">
                        <a:spcBef>
                          <a:spcPts val="0"/>
                        </a:spcBef>
                        <a:spcAft>
                          <a:spcPts val="0"/>
                        </a:spcAft>
                        <a:buFont typeface="Symbol"/>
                        <a:buChar char=""/>
                      </a:pPr>
                      <a:r>
                        <a:rPr lang="en-US" sz="1000" dirty="0">
                          <a:solidFill>
                            <a:schemeClr val="tx1"/>
                          </a:solidFill>
                          <a:effectLst/>
                        </a:rPr>
                        <a:t>SDA</a:t>
                      </a:r>
                    </a:p>
                    <a:p>
                      <a:pPr marL="342900" marR="0" lvl="0" indent="-342900" algn="l">
                        <a:spcBef>
                          <a:spcPts val="0"/>
                        </a:spcBef>
                        <a:spcAft>
                          <a:spcPts val="0"/>
                        </a:spcAft>
                        <a:buFont typeface="Symbol"/>
                        <a:buChar char=""/>
                      </a:pPr>
                      <a:r>
                        <a:rPr lang="en-US" sz="1000" dirty="0">
                          <a:solidFill>
                            <a:schemeClr val="tx1"/>
                          </a:solidFill>
                          <a:effectLst/>
                        </a:rPr>
                        <a:t>ENE</a:t>
                      </a:r>
                    </a:p>
                    <a:p>
                      <a:pPr marL="342900" marR="0" lvl="0" indent="-342900" algn="l">
                        <a:spcBef>
                          <a:spcPts val="0"/>
                        </a:spcBef>
                        <a:spcAft>
                          <a:spcPts val="0"/>
                        </a:spcAft>
                        <a:buFont typeface="Symbol"/>
                        <a:buChar char=""/>
                      </a:pPr>
                      <a:r>
                        <a:rPr lang="en-US" sz="1000" dirty="0">
                          <a:solidFill>
                            <a:schemeClr val="tx1"/>
                          </a:solidFill>
                          <a:effectLst/>
                        </a:rPr>
                        <a:t>VEC</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342900" marR="0" lvl="0" indent="-342900" algn="l">
                        <a:spcBef>
                          <a:spcPts val="0"/>
                        </a:spcBef>
                        <a:spcAft>
                          <a:spcPts val="0"/>
                        </a:spcAft>
                        <a:buFont typeface="Symbol"/>
                        <a:buChar char=""/>
                      </a:pPr>
                      <a:r>
                        <a:rPr lang="en-US" sz="1000" dirty="0">
                          <a:solidFill>
                            <a:schemeClr val="tx1"/>
                          </a:solidFill>
                          <a:effectLst/>
                        </a:rPr>
                        <a:t>SID</a:t>
                      </a:r>
                    </a:p>
                    <a:p>
                      <a:pPr marL="342900" marR="0" lvl="0" indent="-342900" algn="l">
                        <a:spcBef>
                          <a:spcPts val="0"/>
                        </a:spcBef>
                        <a:spcAft>
                          <a:spcPts val="0"/>
                        </a:spcAft>
                        <a:buFont typeface="Symbol"/>
                        <a:buChar char=""/>
                      </a:pPr>
                      <a:r>
                        <a:rPr lang="en-US" sz="1000" dirty="0">
                          <a:solidFill>
                            <a:schemeClr val="tx1"/>
                          </a:solidFill>
                          <a:effectLst/>
                        </a:rPr>
                        <a:t>DMS</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342900" marR="0" lvl="0" indent="-342900" algn="l">
                        <a:spcBef>
                          <a:spcPts val="0"/>
                        </a:spcBef>
                        <a:spcAft>
                          <a:spcPts val="0"/>
                        </a:spcAft>
                        <a:buFont typeface="Symbol"/>
                        <a:buChar char=""/>
                      </a:pPr>
                      <a:r>
                        <a:rPr lang="en-US" sz="1000" dirty="0">
                          <a:solidFill>
                            <a:schemeClr val="tx1"/>
                          </a:solidFill>
                          <a:effectLst/>
                        </a:rPr>
                        <a:t>DBMS</a:t>
                      </a:r>
                    </a:p>
                    <a:p>
                      <a:pPr marL="342900" marR="0" lvl="0" indent="-342900" algn="l">
                        <a:spcBef>
                          <a:spcPts val="0"/>
                        </a:spcBef>
                        <a:spcAft>
                          <a:spcPts val="0"/>
                        </a:spcAft>
                        <a:buFont typeface="Symbol"/>
                        <a:buChar char=""/>
                      </a:pPr>
                      <a:r>
                        <a:rPr lang="en-US" sz="1000" dirty="0">
                          <a:solidFill>
                            <a:schemeClr val="tx1"/>
                          </a:solidFill>
                          <a:effectLst/>
                        </a:rPr>
                        <a:t>Security</a:t>
                      </a:r>
                    </a:p>
                    <a:p>
                      <a:pPr marL="342900" marR="0" lvl="0" indent="-342900" algn="l">
                        <a:spcBef>
                          <a:spcPts val="0"/>
                        </a:spcBef>
                        <a:spcAft>
                          <a:spcPts val="0"/>
                        </a:spcAft>
                        <a:buFont typeface="Symbol"/>
                        <a:buChar char=""/>
                      </a:pPr>
                      <a:r>
                        <a:rPr lang="en-US" sz="1000" dirty="0">
                          <a:solidFill>
                            <a:schemeClr val="tx1"/>
                          </a:solidFill>
                          <a:effectLst/>
                        </a:rPr>
                        <a:t>Network </a:t>
                      </a:r>
                      <a:r>
                        <a:rPr lang="en-US" sz="1000" dirty="0" err="1">
                          <a:solidFill>
                            <a:schemeClr val="tx1"/>
                          </a:solidFill>
                          <a:effectLst/>
                        </a:rPr>
                        <a:t>Mgt</a:t>
                      </a:r>
                      <a:endParaRPr lang="en-US" sz="1000" dirty="0">
                        <a:solidFill>
                          <a:schemeClr val="tx1"/>
                        </a:solidFill>
                        <a:effectLst/>
                      </a:endParaRPr>
                    </a:p>
                    <a:p>
                      <a:pPr marL="342900" marR="0" lvl="0" indent="-342900" algn="l">
                        <a:spcBef>
                          <a:spcPts val="0"/>
                        </a:spcBef>
                        <a:spcAft>
                          <a:spcPts val="0"/>
                        </a:spcAft>
                        <a:buFont typeface="Symbol"/>
                        <a:buChar char=""/>
                      </a:pPr>
                      <a:r>
                        <a:rPr lang="en-US" sz="1000" dirty="0">
                          <a:solidFill>
                            <a:schemeClr val="tx1"/>
                          </a:solidFill>
                          <a:effectLst/>
                        </a:rPr>
                        <a:t>Back-up </a:t>
                      </a:r>
                      <a:r>
                        <a:rPr lang="en-US" sz="1000" dirty="0" err="1">
                          <a:solidFill>
                            <a:schemeClr val="tx1"/>
                          </a:solidFill>
                          <a:effectLst/>
                        </a:rPr>
                        <a:t>Mgt</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r>
              <a:tr h="217925">
                <a:tc gridSpan="8">
                  <a:txBody>
                    <a:bodyPr/>
                    <a:lstStyle/>
                    <a:p>
                      <a:pPr marL="0" marR="0" algn="ctr">
                        <a:spcBef>
                          <a:spcPts val="0"/>
                        </a:spcBef>
                        <a:spcAft>
                          <a:spcPts val="0"/>
                        </a:spcAft>
                      </a:pPr>
                      <a:r>
                        <a:rPr lang="en-US" sz="1000" dirty="0">
                          <a:solidFill>
                            <a:schemeClr val="tx1"/>
                          </a:solidFill>
                          <a:effectLst/>
                        </a:rPr>
                        <a:t>Operating System</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0400">
                <a:tc rowSpan="3">
                  <a:txBody>
                    <a:bodyPr/>
                    <a:lstStyle/>
                    <a:p>
                      <a:pPr marL="0" marR="0" algn="ctr">
                        <a:spcBef>
                          <a:spcPts val="0"/>
                        </a:spcBef>
                        <a:spcAft>
                          <a:spcPts val="0"/>
                        </a:spcAft>
                      </a:pPr>
                      <a:r>
                        <a:rPr lang="en-US" sz="1000" dirty="0">
                          <a:solidFill>
                            <a:schemeClr val="tx1"/>
                          </a:solidFill>
                          <a:effectLst/>
                        </a:rPr>
                        <a:t>Hardware</a:t>
                      </a:r>
                      <a:endParaRPr lang="en-US" sz="1000" dirty="0">
                        <a:solidFill>
                          <a:schemeClr val="tx1"/>
                        </a:solidFill>
                        <a:effectLst/>
                        <a:latin typeface="Times New Roman"/>
                        <a:ea typeface="Times New Roman"/>
                      </a:endParaRPr>
                    </a:p>
                  </a:txBody>
                  <a:tcPr marL="68029" marR="68029"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6">
                        <a:lumMod val="40000"/>
                        <a:lumOff val="60000"/>
                      </a:schemeClr>
                    </a:solidFill>
                  </a:tcPr>
                </a:tc>
                <a:tc gridSpan="7">
                  <a:txBody>
                    <a:bodyPr/>
                    <a:lstStyle/>
                    <a:p>
                      <a:pPr marL="0" marR="0" algn="l">
                        <a:spcBef>
                          <a:spcPts val="0"/>
                        </a:spcBef>
                        <a:spcAft>
                          <a:spcPts val="0"/>
                        </a:spcAft>
                      </a:pPr>
                      <a:r>
                        <a:rPr lang="en-US" sz="1000" dirty="0">
                          <a:solidFill>
                            <a:schemeClr val="tx1"/>
                          </a:solidFill>
                          <a:effectLst/>
                        </a:rPr>
                        <a:t>Servers  and Data Storage Device</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06220">
                <a:tc vMerge="1">
                  <a:txBody>
                    <a:bodyPr/>
                    <a:lstStyle/>
                    <a:p>
                      <a:endParaRPr lang="en-US"/>
                    </a:p>
                  </a:txBody>
                  <a:tcPr/>
                </a:tc>
                <a:tc gridSpan="7">
                  <a:txBody>
                    <a:bodyPr/>
                    <a:lstStyle/>
                    <a:p>
                      <a:pPr marL="0" marR="0" algn="l">
                        <a:spcBef>
                          <a:spcPts val="0"/>
                        </a:spcBef>
                        <a:spcAft>
                          <a:spcPts val="0"/>
                        </a:spcAft>
                      </a:pPr>
                      <a:r>
                        <a:rPr lang="en-US" sz="1000" dirty="0">
                          <a:solidFill>
                            <a:schemeClr val="tx1"/>
                          </a:solidFill>
                          <a:effectLst/>
                        </a:rPr>
                        <a:t>Networking &amp; Firewalling, Physical Connections to Sensors, video cameras, Radio Communications Equipment, User Devices and other equipment</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2295">
                <a:tc vMerge="1">
                  <a:txBody>
                    <a:bodyPr/>
                    <a:lstStyle/>
                    <a:p>
                      <a:endParaRPr lang="en-US"/>
                    </a:p>
                  </a:txBody>
                  <a:tcPr/>
                </a:tc>
                <a:tc gridSpan="7">
                  <a:txBody>
                    <a:bodyPr/>
                    <a:lstStyle/>
                    <a:p>
                      <a:pPr marL="0" marR="0" algn="l">
                        <a:spcBef>
                          <a:spcPts val="0"/>
                        </a:spcBef>
                        <a:spcAft>
                          <a:spcPts val="0"/>
                        </a:spcAft>
                      </a:pPr>
                      <a:r>
                        <a:rPr lang="en-US" sz="1000" dirty="0">
                          <a:solidFill>
                            <a:schemeClr val="tx1"/>
                          </a:solidFill>
                          <a:effectLst/>
                        </a:rPr>
                        <a:t>Data Center Mechanical &amp; Uninterruptable Power Supply (UPS)</a:t>
                      </a:r>
                      <a:endParaRPr lang="en-US" sz="1000" dirty="0">
                        <a:solidFill>
                          <a:schemeClr val="tx1"/>
                        </a:solidFill>
                        <a:effectLst/>
                        <a:latin typeface="Times New Roman"/>
                        <a:ea typeface="Times New Roman"/>
                      </a:endParaRPr>
                    </a:p>
                  </a:txBody>
                  <a:tcPr marL="68029" marR="6802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014741235"/>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solidFill>
                  <a:schemeClr val="bg1">
                    <a:lumMod val="95000"/>
                  </a:schemeClr>
                </a:solidFill>
              </a:rPr>
              <a:t>CSS and component requirement categories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72805617"/>
              </p:ext>
            </p:extLst>
          </p:nvPr>
        </p:nvGraphicFramePr>
        <p:xfrm>
          <a:off x="533400" y="1905000"/>
          <a:ext cx="8153400" cy="4419600"/>
        </p:xfrm>
        <a:graphic>
          <a:graphicData uri="http://schemas.openxmlformats.org/drawingml/2006/table">
            <a:tbl>
              <a:tblPr firstRow="1" firstCol="1" bandRow="1">
                <a:tableStyleId>{5C22544A-7EE6-4342-B048-85BDC9FD1C3A}</a:tableStyleId>
              </a:tblPr>
              <a:tblGrid>
                <a:gridCol w="4267200"/>
                <a:gridCol w="3886200"/>
              </a:tblGrid>
              <a:tr h="4419600">
                <a:tc>
                  <a:txBody>
                    <a:bodyPr/>
                    <a:lstStyle/>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Scalability</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Interoperability</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Flexibility</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Modularity </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Reliability/continuity/availability</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Latency</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Maintainability</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Security</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Integrity</a:t>
                      </a:r>
                      <a:endParaRPr lang="en-US" sz="1800" dirty="0">
                        <a:solidFill>
                          <a:schemeClr val="bg1">
                            <a:lumMod val="95000"/>
                          </a:schemeClr>
                        </a:solidFill>
                        <a:effectLst/>
                      </a:endParaRPr>
                    </a:p>
                    <a:p>
                      <a:pPr marL="0" marR="0">
                        <a:spcBef>
                          <a:spcPts val="0"/>
                        </a:spcBef>
                        <a:spcAft>
                          <a:spcPts val="0"/>
                        </a:spcAft>
                      </a:pPr>
                      <a:r>
                        <a:rPr lang="en-US" sz="2000" dirty="0">
                          <a:solidFill>
                            <a:schemeClr val="bg1">
                              <a:lumMod val="95000"/>
                            </a:schemeClr>
                          </a:solidFill>
                          <a:effectLst/>
                        </a:rPr>
                        <a:t> </a:t>
                      </a:r>
                      <a:endParaRPr lang="en-US" sz="2000" dirty="0">
                        <a:solidFill>
                          <a:schemeClr val="bg1">
                            <a:lumMod val="95000"/>
                          </a:schemeClr>
                        </a:solidFill>
                        <a:effectLst/>
                        <a:latin typeface="Calibri"/>
                        <a:ea typeface="Times New Roman"/>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Survivability/robustness</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Safety</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Seamlessness</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Verifiable/</a:t>
                      </a:r>
                      <a:r>
                        <a:rPr lang="en-GB" sz="2000" dirty="0" err="1">
                          <a:solidFill>
                            <a:schemeClr val="bg1">
                              <a:lumMod val="95000"/>
                            </a:schemeClr>
                          </a:solidFill>
                          <a:effectLst/>
                        </a:rPr>
                        <a:t>validatable</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Usability</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Extensibility</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Inclusivity</a:t>
                      </a:r>
                      <a:endParaRPr lang="en-US" sz="1800" dirty="0">
                        <a:solidFill>
                          <a:schemeClr val="bg1">
                            <a:lumMod val="95000"/>
                          </a:schemeClr>
                        </a:solidFill>
                        <a:effectLst/>
                      </a:endParaRPr>
                    </a:p>
                    <a:p>
                      <a:pPr marL="342900" marR="0" lvl="0" indent="-342900" algn="just">
                        <a:spcBef>
                          <a:spcPts val="300"/>
                        </a:spcBef>
                        <a:spcAft>
                          <a:spcPts val="300"/>
                        </a:spcAft>
                        <a:buFont typeface="Symbol"/>
                        <a:buChar char=""/>
                        <a:tabLst>
                          <a:tab pos="457200" algn="l"/>
                        </a:tabLst>
                      </a:pPr>
                      <a:r>
                        <a:rPr lang="en-GB" sz="2000" dirty="0">
                          <a:solidFill>
                            <a:schemeClr val="bg1">
                              <a:lumMod val="95000"/>
                            </a:schemeClr>
                          </a:solidFill>
                          <a:effectLst/>
                        </a:rPr>
                        <a:t>Consistency</a:t>
                      </a:r>
                      <a:endParaRPr lang="en-US" sz="1800" dirty="0">
                        <a:solidFill>
                          <a:schemeClr val="bg1">
                            <a:lumMod val="95000"/>
                          </a:schemeClr>
                        </a:solidFill>
                        <a:effectLst/>
                      </a:endParaRPr>
                    </a:p>
                    <a:p>
                      <a:pPr marL="0" marR="0">
                        <a:spcBef>
                          <a:spcPts val="0"/>
                        </a:spcBef>
                        <a:spcAft>
                          <a:spcPts val="0"/>
                        </a:spcAft>
                      </a:pPr>
                      <a:r>
                        <a:rPr lang="en-US" sz="2000" dirty="0">
                          <a:solidFill>
                            <a:schemeClr val="bg1">
                              <a:lumMod val="95000"/>
                            </a:schemeClr>
                          </a:solidFill>
                          <a:effectLst/>
                        </a:rPr>
                        <a:t> </a:t>
                      </a:r>
                      <a:endParaRPr lang="en-US" sz="2000" dirty="0">
                        <a:solidFill>
                          <a:schemeClr val="bg1">
                            <a:lumMod val="95000"/>
                          </a:schemeClr>
                        </a:solidFill>
                        <a:effectLst/>
                        <a:latin typeface="Calibri"/>
                        <a:ea typeface="Times New Roman"/>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797479437"/>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b="1" dirty="0" smtClean="0">
                <a:solidFill>
                  <a:schemeClr val="bg1">
                    <a:lumMod val="85000"/>
                  </a:schemeClr>
                </a:solidFill>
              </a:rPr>
              <a:t>Proposed Specific CSS infrastructure </a:t>
            </a:r>
            <a:r>
              <a:rPr lang="en-US" sz="2800" b="1" dirty="0">
                <a:solidFill>
                  <a:schemeClr val="bg1">
                    <a:lumMod val="85000"/>
                  </a:schemeClr>
                </a:solidFill>
              </a:rPr>
              <a:t>requirements</a:t>
            </a:r>
          </a:p>
        </p:txBody>
      </p:sp>
      <p:sp>
        <p:nvSpPr>
          <p:cNvPr id="3" name="Content Placeholder 2"/>
          <p:cNvSpPr>
            <a:spLocks noGrp="1"/>
          </p:cNvSpPr>
          <p:nvPr>
            <p:ph idx="1"/>
          </p:nvPr>
        </p:nvSpPr>
        <p:spPr/>
        <p:txBody>
          <a:bodyPr>
            <a:normAutofit/>
          </a:bodyPr>
          <a:lstStyle/>
          <a:p>
            <a:pPr lvl="0"/>
            <a:r>
              <a:rPr lang="en-GB" sz="2800" b="1" dirty="0">
                <a:solidFill>
                  <a:schemeClr val="bg1">
                    <a:lumMod val="85000"/>
                  </a:schemeClr>
                </a:solidFill>
              </a:rPr>
              <a:t>High Availability</a:t>
            </a:r>
            <a:endParaRPr lang="en-US" sz="2800" dirty="0">
              <a:solidFill>
                <a:schemeClr val="bg1">
                  <a:lumMod val="85000"/>
                </a:schemeClr>
              </a:solidFill>
            </a:endParaRPr>
          </a:p>
          <a:p>
            <a:pPr lvl="1"/>
            <a:r>
              <a:rPr lang="en-GB" sz="2400" b="1" dirty="0">
                <a:solidFill>
                  <a:schemeClr val="bg1">
                    <a:lumMod val="85000"/>
                  </a:schemeClr>
                </a:solidFill>
              </a:rPr>
              <a:t>Redundancy with Automatic Fail-Over for all Components in all layers of the stack</a:t>
            </a:r>
            <a:endParaRPr lang="en-US" sz="2400" dirty="0">
              <a:solidFill>
                <a:schemeClr val="bg1">
                  <a:lumMod val="85000"/>
                </a:schemeClr>
              </a:solidFill>
            </a:endParaRPr>
          </a:p>
          <a:p>
            <a:pPr lvl="1"/>
            <a:r>
              <a:rPr lang="en-GB" sz="2400" b="1" dirty="0" smtClean="0">
                <a:solidFill>
                  <a:schemeClr val="bg1">
                    <a:lumMod val="85000"/>
                  </a:schemeClr>
                </a:solidFill>
              </a:rPr>
              <a:t>Remote </a:t>
            </a:r>
            <a:r>
              <a:rPr lang="en-GB" sz="2400" b="1" dirty="0">
                <a:solidFill>
                  <a:schemeClr val="bg1">
                    <a:lumMod val="85000"/>
                  </a:schemeClr>
                </a:solidFill>
              </a:rPr>
              <a:t>maintenance of </a:t>
            </a:r>
            <a:r>
              <a:rPr lang="en-GB" sz="2400" b="1" dirty="0" smtClean="0">
                <a:solidFill>
                  <a:schemeClr val="bg1">
                    <a:lumMod val="85000"/>
                  </a:schemeClr>
                </a:solidFill>
              </a:rPr>
              <a:t>Components</a:t>
            </a:r>
            <a:endParaRPr lang="en-US" sz="2400" dirty="0">
              <a:solidFill>
                <a:schemeClr val="bg1">
                  <a:lumMod val="85000"/>
                </a:schemeClr>
              </a:solidFill>
            </a:endParaRPr>
          </a:p>
          <a:p>
            <a:pPr lvl="0"/>
            <a:r>
              <a:rPr lang="en-GB" sz="2800" b="1" dirty="0" smtClean="0">
                <a:solidFill>
                  <a:schemeClr val="bg1">
                    <a:lumMod val="85000"/>
                  </a:schemeClr>
                </a:solidFill>
              </a:rPr>
              <a:t>Security</a:t>
            </a:r>
          </a:p>
          <a:p>
            <a:r>
              <a:rPr lang="en-GB" sz="2800" b="1" dirty="0">
                <a:solidFill>
                  <a:schemeClr val="bg1">
                    <a:lumMod val="85000"/>
                  </a:schemeClr>
                </a:solidFill>
              </a:rPr>
              <a:t>Use Existing Computing Infrastructure/Technology where possible</a:t>
            </a:r>
            <a:endParaRPr lang="en-US" sz="2800" dirty="0">
              <a:solidFill>
                <a:schemeClr val="bg1">
                  <a:lumMod val="85000"/>
                </a:schemeClr>
              </a:solidFill>
            </a:endParaRPr>
          </a:p>
          <a:p>
            <a:r>
              <a:rPr lang="en-GB" sz="2800" b="1" dirty="0">
                <a:solidFill>
                  <a:schemeClr val="bg1">
                    <a:lumMod val="85000"/>
                  </a:schemeClr>
                </a:solidFill>
              </a:rPr>
              <a:t>Modular &amp; scalable at all layers</a:t>
            </a:r>
            <a:endParaRPr lang="en-US" sz="2800" dirty="0">
              <a:solidFill>
                <a:schemeClr val="bg1">
                  <a:lumMod val="85000"/>
                </a:schemeClr>
              </a:solidFill>
            </a:endParaRPr>
          </a:p>
          <a:p>
            <a:pPr lvl="0"/>
            <a:endParaRPr lang="en-US" dirty="0">
              <a:solidFill>
                <a:schemeClr val="bg1">
                  <a:lumMod val="85000"/>
                </a:schemeClr>
              </a:solidFill>
            </a:endParaRPr>
          </a:p>
          <a:p>
            <a:endParaRPr lang="en-US" dirty="0">
              <a:solidFill>
                <a:schemeClr val="bg1">
                  <a:lumMod val="85000"/>
                </a:schemeClr>
              </a:solidFill>
            </a:endParaRPr>
          </a:p>
        </p:txBody>
      </p:sp>
    </p:spTree>
    <p:extLst>
      <p:ext uri="{BB962C8B-B14F-4D97-AF65-F5344CB8AC3E}">
        <p14:creationId xmlns:p14="http://schemas.microsoft.com/office/powerpoint/2010/main" val="2310146608"/>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b="1" dirty="0" smtClean="0">
                <a:solidFill>
                  <a:schemeClr val="bg1">
                    <a:lumMod val="85000"/>
                  </a:schemeClr>
                </a:solidFill>
              </a:rPr>
              <a:t>Modularity is </a:t>
            </a:r>
            <a:r>
              <a:rPr lang="en-US" sz="2800" b="1" dirty="0">
                <a:solidFill>
                  <a:schemeClr val="bg1">
                    <a:lumMod val="85000"/>
                  </a:schemeClr>
                </a:solidFill>
              </a:rPr>
              <a:t>a very important requirement </a:t>
            </a:r>
            <a:r>
              <a:rPr lang="en-US" sz="2800" b="1" dirty="0" smtClean="0">
                <a:solidFill>
                  <a:schemeClr val="bg1">
                    <a:lumMod val="85000"/>
                  </a:schemeClr>
                </a:solidFill>
              </a:rPr>
              <a:t>because:</a:t>
            </a:r>
            <a:endParaRPr lang="en-US" sz="2800" b="1" dirty="0">
              <a:solidFill>
                <a:schemeClr val="bg1">
                  <a:lumMod val="85000"/>
                </a:schemeClr>
              </a:solidFill>
            </a:endParaRPr>
          </a:p>
        </p:txBody>
      </p:sp>
      <p:sp>
        <p:nvSpPr>
          <p:cNvPr id="3" name="Content Placeholder 2"/>
          <p:cNvSpPr>
            <a:spLocks noGrp="1"/>
          </p:cNvSpPr>
          <p:nvPr>
            <p:ph idx="1"/>
          </p:nvPr>
        </p:nvSpPr>
        <p:spPr/>
        <p:txBody>
          <a:bodyPr>
            <a:normAutofit/>
          </a:bodyPr>
          <a:lstStyle/>
          <a:p>
            <a:pPr lvl="0"/>
            <a:r>
              <a:rPr lang="en-US" sz="2800" b="1" dirty="0">
                <a:solidFill>
                  <a:schemeClr val="bg1">
                    <a:lumMod val="85000"/>
                  </a:schemeClr>
                </a:solidFill>
              </a:rPr>
              <a:t>It avoids vendor lock-in</a:t>
            </a:r>
            <a:endParaRPr lang="en-US" sz="2800" dirty="0">
              <a:solidFill>
                <a:schemeClr val="bg1">
                  <a:lumMod val="85000"/>
                </a:schemeClr>
              </a:solidFill>
            </a:endParaRPr>
          </a:p>
          <a:p>
            <a:pPr lvl="0"/>
            <a:r>
              <a:rPr lang="en-US" sz="2800" b="1" dirty="0">
                <a:solidFill>
                  <a:schemeClr val="bg1">
                    <a:lumMod val="85000"/>
                  </a:schemeClr>
                </a:solidFill>
              </a:rPr>
              <a:t>It allows Mixing-N-Matching of components from different vendors</a:t>
            </a:r>
            <a:endParaRPr lang="en-US" sz="2800" dirty="0">
              <a:solidFill>
                <a:schemeClr val="bg1">
                  <a:lumMod val="85000"/>
                </a:schemeClr>
              </a:solidFill>
            </a:endParaRPr>
          </a:p>
          <a:p>
            <a:pPr lvl="0"/>
            <a:r>
              <a:rPr lang="en-US" sz="2800" b="1" dirty="0">
                <a:solidFill>
                  <a:schemeClr val="bg1">
                    <a:lumMod val="85000"/>
                  </a:schemeClr>
                </a:solidFill>
              </a:rPr>
              <a:t>It makes the CSS future proof</a:t>
            </a:r>
            <a:endParaRPr lang="en-US" sz="2800" dirty="0">
              <a:solidFill>
                <a:schemeClr val="bg1">
                  <a:lumMod val="85000"/>
                </a:schemeClr>
              </a:solidFill>
            </a:endParaRPr>
          </a:p>
          <a:p>
            <a:pPr lvl="0"/>
            <a:r>
              <a:rPr lang="en-US" sz="2800" b="1" dirty="0">
                <a:solidFill>
                  <a:schemeClr val="bg1">
                    <a:lumMod val="85000"/>
                  </a:schemeClr>
                </a:solidFill>
              </a:rPr>
              <a:t>It allows Re-Use of Components</a:t>
            </a:r>
            <a:endParaRPr lang="en-US" sz="2800" dirty="0">
              <a:solidFill>
                <a:schemeClr val="bg1">
                  <a:lumMod val="85000"/>
                </a:schemeClr>
              </a:solidFill>
            </a:endParaRPr>
          </a:p>
          <a:p>
            <a:pPr lvl="0"/>
            <a:r>
              <a:rPr lang="en-US" sz="2800" b="1" dirty="0">
                <a:solidFill>
                  <a:schemeClr val="bg1">
                    <a:lumMod val="85000"/>
                  </a:schemeClr>
                </a:solidFill>
              </a:rPr>
              <a:t>It Shifts Market Balance of Power</a:t>
            </a:r>
            <a:endParaRPr lang="en-US" sz="2800" dirty="0">
              <a:solidFill>
                <a:schemeClr val="bg1">
                  <a:lumMod val="85000"/>
                </a:schemeClr>
              </a:solidFill>
            </a:endParaRPr>
          </a:p>
          <a:p>
            <a:r>
              <a:rPr lang="en-US" sz="2800" b="1" dirty="0">
                <a:solidFill>
                  <a:schemeClr val="bg1">
                    <a:lumMod val="85000"/>
                  </a:schemeClr>
                </a:solidFill>
              </a:rPr>
              <a:t>It Increases Component Market Potential </a:t>
            </a:r>
            <a:endParaRPr lang="en-US" sz="2800" dirty="0">
              <a:solidFill>
                <a:schemeClr val="bg1">
                  <a:lumMod val="85000"/>
                </a:schemeClr>
              </a:solidFill>
            </a:endParaRPr>
          </a:p>
        </p:txBody>
      </p:sp>
    </p:spTree>
    <p:extLst>
      <p:ext uri="{BB962C8B-B14F-4D97-AF65-F5344CB8AC3E}">
        <p14:creationId xmlns:p14="http://schemas.microsoft.com/office/powerpoint/2010/main" val="358467550"/>
      </p:ext>
    </p:extLst>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89310189"/>
              </p:ext>
            </p:extLst>
          </p:nvPr>
        </p:nvGraphicFramePr>
        <p:xfrm>
          <a:off x="152400" y="914398"/>
          <a:ext cx="8525865" cy="5899911"/>
        </p:xfrm>
        <a:graphic>
          <a:graphicData uri="http://schemas.openxmlformats.org/drawingml/2006/table">
            <a:tbl>
              <a:tblPr firstRow="1" firstCol="1" bandRow="1">
                <a:tableStyleId>{5C22544A-7EE6-4342-B048-85BDC9FD1C3A}</a:tableStyleId>
              </a:tblPr>
              <a:tblGrid>
                <a:gridCol w="776579"/>
                <a:gridCol w="809561"/>
                <a:gridCol w="539708"/>
                <a:gridCol w="845952"/>
                <a:gridCol w="838200"/>
                <a:gridCol w="310962"/>
                <a:gridCol w="527238"/>
                <a:gridCol w="802838"/>
                <a:gridCol w="414524"/>
                <a:gridCol w="414524"/>
                <a:gridCol w="85971"/>
                <a:gridCol w="743077"/>
                <a:gridCol w="1146878"/>
                <a:gridCol w="269853"/>
              </a:tblGrid>
              <a:tr h="381002">
                <a:tc gridSpan="9">
                  <a:txBody>
                    <a:bodyPr/>
                    <a:lstStyle/>
                    <a:p>
                      <a:pPr marL="0" marR="0">
                        <a:spcBef>
                          <a:spcPts val="0"/>
                        </a:spcBef>
                        <a:spcAft>
                          <a:spcPts val="0"/>
                        </a:spcAft>
                      </a:pPr>
                      <a:r>
                        <a:rPr lang="en-US" sz="1200" b="1" dirty="0">
                          <a:solidFill>
                            <a:schemeClr val="bg1">
                              <a:lumMod val="95000"/>
                            </a:schemeClr>
                          </a:solidFill>
                          <a:effectLst/>
                        </a:rPr>
                        <a:t>Open Source Maritime Reference System Architecture (</a:t>
                      </a:r>
                      <a:r>
                        <a:rPr lang="en-US" sz="1200" b="1" u="sng" dirty="0">
                          <a:solidFill>
                            <a:schemeClr val="bg1">
                              <a:lumMod val="95000"/>
                            </a:schemeClr>
                          </a:solidFill>
                          <a:effectLst/>
                        </a:rPr>
                        <a:t>MARSSA</a:t>
                      </a:r>
                      <a:r>
                        <a:rPr lang="en-US" sz="1200" b="1" dirty="0">
                          <a:solidFill>
                            <a:schemeClr val="bg1">
                              <a:lumMod val="95000"/>
                            </a:schemeClr>
                          </a:solidFill>
                          <a:effectLst/>
                        </a:rPr>
                        <a:t>)</a:t>
                      </a:r>
                      <a:endParaRPr lang="en-US" sz="900" b="1" dirty="0">
                        <a:solidFill>
                          <a:schemeClr val="bg1">
                            <a:lumMod val="95000"/>
                          </a:schemeClr>
                        </a:solidFill>
                        <a:effectLst/>
                      </a:endParaRPr>
                    </a:p>
                    <a:p>
                      <a:pPr marL="0" marR="0">
                        <a:spcBef>
                          <a:spcPts val="0"/>
                        </a:spcBef>
                        <a:spcAft>
                          <a:spcPts val="0"/>
                        </a:spcAft>
                      </a:pPr>
                      <a:r>
                        <a:rPr lang="en-US" sz="700" b="1" dirty="0">
                          <a:solidFill>
                            <a:schemeClr val="bg1">
                              <a:lumMod val="95000"/>
                            </a:schemeClr>
                          </a:solidFill>
                          <a:effectLst/>
                        </a:rPr>
                        <a:t> </a:t>
                      </a:r>
                      <a:endParaRPr lang="en-US" sz="900" b="1" dirty="0">
                        <a:solidFill>
                          <a:schemeClr val="bg1">
                            <a:lumMod val="95000"/>
                          </a:schemeClr>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102870" algn="r">
                        <a:spcBef>
                          <a:spcPts val="0"/>
                        </a:spcBef>
                        <a:spcAft>
                          <a:spcPts val="0"/>
                        </a:spcAft>
                      </a:pPr>
                      <a:r>
                        <a:rPr lang="en-US" sz="700" b="1" dirty="0">
                          <a:solidFill>
                            <a:schemeClr val="bg1">
                              <a:lumMod val="95000"/>
                            </a:schemeClr>
                          </a:solidFill>
                          <a:effectLst/>
                        </a:rPr>
                        <a:t> </a:t>
                      </a:r>
                      <a:endParaRPr lang="en-US" sz="900" b="1" dirty="0">
                        <a:solidFill>
                          <a:schemeClr val="bg1">
                            <a:lumMod val="95000"/>
                          </a:schemeClr>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gridSpan="4">
                  <a:txBody>
                    <a:bodyPr/>
                    <a:lstStyle/>
                    <a:p>
                      <a:pPr marL="0" marR="102870" algn="r">
                        <a:spcBef>
                          <a:spcPts val="0"/>
                        </a:spcBef>
                        <a:spcAft>
                          <a:spcPts val="0"/>
                        </a:spcAft>
                      </a:pPr>
                      <a:r>
                        <a:rPr lang="en-US" sz="700" b="1" dirty="0">
                          <a:solidFill>
                            <a:schemeClr val="bg1">
                              <a:lumMod val="95000"/>
                            </a:schemeClr>
                          </a:solidFill>
                          <a:effectLst/>
                        </a:rPr>
                        <a:t>FWP Version 1.19, September 9</a:t>
                      </a:r>
                      <a:r>
                        <a:rPr lang="en-US" sz="700" b="1" baseline="30000" dirty="0">
                          <a:solidFill>
                            <a:schemeClr val="bg1">
                              <a:lumMod val="95000"/>
                            </a:schemeClr>
                          </a:solidFill>
                          <a:effectLst/>
                        </a:rPr>
                        <a:t>th</a:t>
                      </a:r>
                      <a:r>
                        <a:rPr lang="en-US" sz="700" b="1" dirty="0">
                          <a:solidFill>
                            <a:schemeClr val="bg1">
                              <a:lumMod val="95000"/>
                            </a:schemeClr>
                          </a:solidFill>
                          <a:effectLst/>
                        </a:rPr>
                        <a:t> , 2013</a:t>
                      </a:r>
                      <a:endParaRPr lang="en-US" sz="900" b="1" dirty="0">
                        <a:solidFill>
                          <a:schemeClr val="bg1">
                            <a:lumMod val="95000"/>
                          </a:schemeClr>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r>
              <a:tr h="164738">
                <a:tc gridSpan="13">
                  <a:txBody>
                    <a:bodyPr/>
                    <a:lstStyle/>
                    <a:p>
                      <a:pPr marL="0" marR="0" algn="ctr">
                        <a:spcBef>
                          <a:spcPts val="0"/>
                        </a:spcBef>
                        <a:spcAft>
                          <a:spcPts val="0"/>
                        </a:spcAft>
                      </a:pPr>
                      <a:r>
                        <a:rPr lang="en-US" sz="900" b="1" dirty="0">
                          <a:solidFill>
                            <a:schemeClr val="tx1"/>
                          </a:solidFill>
                          <a:effectLst/>
                        </a:rPr>
                        <a:t>Any User Device with intuitive Human Machine Interface including Audio (i.e. Workstation, Heads Up Display, Tablet, etc.)</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7">
                  <a:txBody>
                    <a:bodyPr/>
                    <a:lstStyle/>
                    <a:p>
                      <a:pPr marL="71755" marR="71755" algn="ctr">
                        <a:spcBef>
                          <a:spcPts val="0"/>
                        </a:spcBef>
                        <a:spcAft>
                          <a:spcPts val="0"/>
                        </a:spcAft>
                      </a:pPr>
                      <a:r>
                        <a:rPr lang="en-US" sz="900" b="1">
                          <a:solidFill>
                            <a:schemeClr val="tx1"/>
                          </a:solidFill>
                          <a:effectLst/>
                        </a:rPr>
                        <a:t>Security</a:t>
                      </a:r>
                      <a:endParaRPr lang="en-US" sz="900" b="1">
                        <a:solidFill>
                          <a:schemeClr val="tx1"/>
                        </a:solidFill>
                        <a:effectLst/>
                        <a:latin typeface="Times New Roman"/>
                        <a:ea typeface="Times New Roman"/>
                      </a:endParaRPr>
                    </a:p>
                  </a:txBody>
                  <a:tcPr marL="59350" marR="59350" marT="0" marB="0" vert="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4738">
                <a:tc gridSpan="13">
                  <a:txBody>
                    <a:bodyPr/>
                    <a:lstStyle/>
                    <a:p>
                      <a:pPr marL="0" marR="0" algn="ctr">
                        <a:spcBef>
                          <a:spcPts val="0"/>
                        </a:spcBef>
                        <a:spcAft>
                          <a:spcPts val="0"/>
                        </a:spcAft>
                      </a:pPr>
                      <a:r>
                        <a:rPr lang="en-US" sz="900" b="1" dirty="0">
                          <a:solidFill>
                            <a:schemeClr val="tx1"/>
                          </a:solidFill>
                          <a:effectLst/>
                        </a:rPr>
                        <a:t>Secure local or remote connection to Applications running on the Private Computing Cloud</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r>
              <a:tr h="1085081">
                <a:tc>
                  <a:txBody>
                    <a:bodyPr/>
                    <a:lstStyle/>
                    <a:p>
                      <a:pPr marL="71755" marR="71755" algn="ctr">
                        <a:spcBef>
                          <a:spcPts val="0"/>
                        </a:spcBef>
                        <a:spcAft>
                          <a:spcPts val="0"/>
                        </a:spcAft>
                      </a:pPr>
                      <a:r>
                        <a:rPr lang="en-US" sz="900" b="1" dirty="0">
                          <a:solidFill>
                            <a:schemeClr val="tx1"/>
                          </a:solidFill>
                          <a:effectLst/>
                        </a:rPr>
                        <a:t>Certified Applications from any vendor</a:t>
                      </a:r>
                      <a:endParaRPr lang="en-US" sz="900" b="1" dirty="0">
                        <a:solidFill>
                          <a:schemeClr val="tx1"/>
                        </a:solidFill>
                        <a:effectLst/>
                        <a:latin typeface="Times New Roman"/>
                        <a:ea typeface="Times New Roman"/>
                      </a:endParaRPr>
                    </a:p>
                  </a:txBody>
                  <a:tcPr marL="59350" marR="5935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gridSpan="5">
                  <a:txBody>
                    <a:bodyPr/>
                    <a:lstStyle/>
                    <a:p>
                      <a:pPr marL="342900" marR="0" lvl="0" indent="-342900">
                        <a:spcBef>
                          <a:spcPts val="0"/>
                        </a:spcBef>
                        <a:spcAft>
                          <a:spcPts val="0"/>
                        </a:spcAft>
                        <a:buFont typeface="Symbol"/>
                        <a:buChar char=""/>
                      </a:pPr>
                      <a:r>
                        <a:rPr lang="en-US" sz="900" b="1" dirty="0">
                          <a:solidFill>
                            <a:schemeClr val="tx1"/>
                          </a:solidFill>
                          <a:effectLst/>
                        </a:rPr>
                        <a:t>Traffic Information</a:t>
                      </a:r>
                    </a:p>
                    <a:p>
                      <a:pPr marL="342900" marR="0" lvl="0" indent="-342900">
                        <a:spcBef>
                          <a:spcPts val="0"/>
                        </a:spcBef>
                        <a:spcAft>
                          <a:spcPts val="0"/>
                        </a:spcAft>
                        <a:buFont typeface="Symbol"/>
                        <a:buChar char=""/>
                      </a:pPr>
                      <a:r>
                        <a:rPr lang="en-US" sz="900" b="1" dirty="0">
                          <a:solidFill>
                            <a:schemeClr val="tx1"/>
                          </a:solidFill>
                          <a:effectLst/>
                        </a:rPr>
                        <a:t>Ship Data Consistency Analysis</a:t>
                      </a:r>
                    </a:p>
                    <a:p>
                      <a:pPr marL="342900" marR="0" lvl="0" indent="-342900">
                        <a:spcBef>
                          <a:spcPts val="0"/>
                        </a:spcBef>
                        <a:spcAft>
                          <a:spcPts val="0"/>
                        </a:spcAft>
                        <a:buFont typeface="Symbol"/>
                        <a:buChar char=""/>
                      </a:pPr>
                      <a:r>
                        <a:rPr lang="en-US" sz="900" b="1" dirty="0">
                          <a:solidFill>
                            <a:schemeClr val="tx1"/>
                          </a:solidFill>
                          <a:effectLst/>
                        </a:rPr>
                        <a:t>Ice Reports / Ice Breaker Operations</a:t>
                      </a:r>
                    </a:p>
                    <a:p>
                      <a:pPr marL="342900" marR="0" lvl="0" indent="-342900">
                        <a:spcBef>
                          <a:spcPts val="0"/>
                        </a:spcBef>
                        <a:spcAft>
                          <a:spcPts val="0"/>
                        </a:spcAft>
                        <a:buFont typeface="Symbol"/>
                        <a:buChar char=""/>
                      </a:pPr>
                      <a:r>
                        <a:rPr lang="en-US" sz="900" b="1" dirty="0">
                          <a:solidFill>
                            <a:schemeClr val="tx1"/>
                          </a:solidFill>
                          <a:effectLst/>
                        </a:rPr>
                        <a:t>Data Evaluation and Data Mining</a:t>
                      </a:r>
                    </a:p>
                    <a:p>
                      <a:pPr marL="342900" marR="0" lvl="0" indent="-342900">
                        <a:spcBef>
                          <a:spcPts val="0"/>
                        </a:spcBef>
                        <a:spcAft>
                          <a:spcPts val="0"/>
                        </a:spcAft>
                        <a:buFont typeface="Symbol"/>
                        <a:buChar char=""/>
                      </a:pPr>
                      <a:r>
                        <a:rPr lang="en-US" sz="900" b="1" dirty="0">
                          <a:solidFill>
                            <a:schemeClr val="tx1"/>
                          </a:solidFill>
                          <a:effectLst/>
                        </a:rPr>
                        <a:t>Lock Operation</a:t>
                      </a:r>
                    </a:p>
                    <a:p>
                      <a:pPr marL="342900" marR="0" lvl="0" indent="-342900">
                        <a:spcBef>
                          <a:spcPts val="0"/>
                        </a:spcBef>
                        <a:spcAft>
                          <a:spcPts val="0"/>
                        </a:spcAft>
                        <a:buFont typeface="Symbol"/>
                        <a:buChar char=""/>
                      </a:pPr>
                      <a:r>
                        <a:rPr lang="en-US" sz="900" b="1" dirty="0">
                          <a:solidFill>
                            <a:schemeClr val="tx1"/>
                          </a:solidFill>
                          <a:effectLst/>
                        </a:rPr>
                        <a:t>Editing of Notices to Mariners</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7">
                  <a:txBody>
                    <a:bodyPr/>
                    <a:lstStyle/>
                    <a:p>
                      <a:pPr marL="342900" marR="0" lvl="0" indent="-342900">
                        <a:spcBef>
                          <a:spcPts val="0"/>
                        </a:spcBef>
                        <a:spcAft>
                          <a:spcPts val="0"/>
                        </a:spcAft>
                        <a:buFont typeface="Symbol"/>
                        <a:buChar char=""/>
                      </a:pPr>
                      <a:r>
                        <a:rPr lang="en-US" sz="900" b="1" dirty="0">
                          <a:solidFill>
                            <a:schemeClr val="tx1"/>
                          </a:solidFill>
                          <a:effectLst/>
                        </a:rPr>
                        <a:t>Waterways  Maintenance Operations (e.g. Dredging)</a:t>
                      </a:r>
                    </a:p>
                    <a:p>
                      <a:pPr marL="342900" marR="0" lvl="0" indent="-342900">
                        <a:spcBef>
                          <a:spcPts val="0"/>
                        </a:spcBef>
                        <a:spcAft>
                          <a:spcPts val="0"/>
                        </a:spcAft>
                        <a:buFont typeface="Symbol"/>
                        <a:buChar char=""/>
                      </a:pPr>
                      <a:r>
                        <a:rPr lang="en-US" sz="900" b="1" dirty="0">
                          <a:solidFill>
                            <a:schemeClr val="tx1"/>
                          </a:solidFill>
                          <a:effectLst/>
                        </a:rPr>
                        <a:t>Accident Management and Pollution Combatting</a:t>
                      </a:r>
                    </a:p>
                    <a:p>
                      <a:pPr marL="342900" marR="0" lvl="0" indent="-342900">
                        <a:spcBef>
                          <a:spcPts val="0"/>
                        </a:spcBef>
                        <a:spcAft>
                          <a:spcPts val="0"/>
                        </a:spcAft>
                        <a:buFont typeface="Symbol"/>
                        <a:buChar char=""/>
                      </a:pPr>
                      <a:r>
                        <a:rPr lang="en-US" sz="900" b="1" dirty="0">
                          <a:solidFill>
                            <a:schemeClr val="tx1"/>
                          </a:solidFill>
                          <a:effectLst/>
                        </a:rPr>
                        <a:t>Maritime Rescue Coordination (MRCC)</a:t>
                      </a:r>
                    </a:p>
                    <a:p>
                      <a:pPr marL="342900" marR="0" lvl="0" indent="-342900">
                        <a:spcBef>
                          <a:spcPts val="0"/>
                        </a:spcBef>
                        <a:spcAft>
                          <a:spcPts val="0"/>
                        </a:spcAft>
                        <a:buFont typeface="Symbol"/>
                        <a:buChar char=""/>
                      </a:pPr>
                      <a:r>
                        <a:rPr lang="en-US" sz="900" b="1" dirty="0">
                          <a:solidFill>
                            <a:schemeClr val="tx1"/>
                          </a:solidFill>
                          <a:effectLst/>
                        </a:rPr>
                        <a:t>Pilot Dispatching Center</a:t>
                      </a:r>
                    </a:p>
                    <a:p>
                      <a:pPr marL="342900" marR="0" lvl="0" indent="-342900">
                        <a:spcBef>
                          <a:spcPts val="0"/>
                        </a:spcBef>
                        <a:spcAft>
                          <a:spcPts val="0"/>
                        </a:spcAft>
                        <a:buFont typeface="Symbol"/>
                        <a:buChar char=""/>
                      </a:pPr>
                      <a:r>
                        <a:rPr lang="en-US" sz="900" b="1" dirty="0">
                          <a:solidFill>
                            <a:schemeClr val="tx1"/>
                          </a:solidFill>
                          <a:effectLst/>
                        </a:rPr>
                        <a:t>Security Applications</a:t>
                      </a:r>
                    </a:p>
                    <a:p>
                      <a:pPr marL="342900" marR="0" lvl="0" indent="-342900">
                        <a:spcBef>
                          <a:spcPts val="0"/>
                        </a:spcBef>
                        <a:spcAft>
                          <a:spcPts val="0"/>
                        </a:spcAft>
                        <a:buFont typeface="Symbol"/>
                        <a:buChar char=""/>
                      </a:pPr>
                      <a:r>
                        <a:rPr lang="en-US" sz="900" b="1" dirty="0">
                          <a:solidFill>
                            <a:schemeClr val="tx1"/>
                          </a:solidFill>
                          <a:effectLst/>
                        </a:rPr>
                        <a:t>OP/DP Applications</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r>
              <a:tr h="473237">
                <a:tc rowSpan="8">
                  <a:txBody>
                    <a:bodyPr/>
                    <a:lstStyle/>
                    <a:p>
                      <a:pPr marL="71755" marR="71755" algn="ctr">
                        <a:spcBef>
                          <a:spcPts val="0"/>
                        </a:spcBef>
                        <a:spcAft>
                          <a:spcPts val="0"/>
                        </a:spcAft>
                      </a:pPr>
                      <a:r>
                        <a:rPr lang="en-US" sz="900" b="1" dirty="0">
                          <a:solidFill>
                            <a:schemeClr val="tx1"/>
                          </a:solidFill>
                          <a:effectLst/>
                        </a:rPr>
                        <a:t>Private Shore-System Computing Cloud</a:t>
                      </a:r>
                      <a:endParaRPr lang="en-US" sz="900" b="1" dirty="0">
                        <a:solidFill>
                          <a:schemeClr val="tx1"/>
                        </a:solidFill>
                        <a:effectLst/>
                        <a:latin typeface="Times New Roman"/>
                        <a:ea typeface="Times New Roman"/>
                      </a:endParaRPr>
                    </a:p>
                  </a:txBody>
                  <a:tcPr marL="59350" marR="5935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rowSpan="4">
                  <a:txBody>
                    <a:bodyPr/>
                    <a:lstStyle/>
                    <a:p>
                      <a:pPr marL="71755" marR="71755" algn="ctr">
                        <a:spcBef>
                          <a:spcPts val="0"/>
                        </a:spcBef>
                        <a:spcAft>
                          <a:spcPts val="0"/>
                        </a:spcAft>
                      </a:pPr>
                      <a:r>
                        <a:rPr lang="en-US" sz="900" b="1" dirty="0">
                          <a:solidFill>
                            <a:schemeClr val="tx1"/>
                          </a:solidFill>
                          <a:effectLst/>
                        </a:rPr>
                        <a:t>Any Certified MARSSA Instance</a:t>
                      </a:r>
                      <a:endParaRPr lang="en-US" sz="900" b="1" dirty="0">
                        <a:solidFill>
                          <a:schemeClr val="tx1"/>
                        </a:solidFill>
                        <a:effectLst/>
                        <a:latin typeface="Times New Roman"/>
                        <a:ea typeface="Times New Roman"/>
                      </a:endParaRPr>
                    </a:p>
                  </a:txBody>
                  <a:tcPr marL="59350" marR="5935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rowSpan="2">
                  <a:txBody>
                    <a:bodyPr/>
                    <a:lstStyle/>
                    <a:p>
                      <a:pPr marL="0" marR="0" algn="ctr">
                        <a:spcBef>
                          <a:spcPts val="0"/>
                        </a:spcBef>
                        <a:spcAft>
                          <a:spcPts val="0"/>
                        </a:spcAft>
                      </a:pPr>
                      <a:r>
                        <a:rPr lang="en-US" sz="900" b="1" dirty="0">
                          <a:solidFill>
                            <a:schemeClr val="tx1"/>
                          </a:solidFill>
                          <a:effectLst/>
                        </a:rPr>
                        <a:t>Certified Application Services</a:t>
                      </a:r>
                    </a:p>
                    <a:p>
                      <a:pPr marL="71755" marR="71755">
                        <a:spcBef>
                          <a:spcPts val="0"/>
                        </a:spcBef>
                        <a:spcAft>
                          <a:spcPts val="0"/>
                        </a:spcAft>
                      </a:pPr>
                      <a:r>
                        <a:rPr lang="en-US" sz="900" b="1" dirty="0">
                          <a:solidFill>
                            <a:schemeClr val="tx1"/>
                          </a:solidFill>
                          <a:effectLst/>
                        </a:rPr>
                        <a:t> </a:t>
                      </a:r>
                      <a:endParaRPr lang="en-US" sz="900" b="1" dirty="0">
                        <a:solidFill>
                          <a:schemeClr val="tx1"/>
                        </a:solidFill>
                        <a:effectLst/>
                        <a:latin typeface="Times New Roman"/>
                        <a:ea typeface="Times New Roman"/>
                      </a:endParaRPr>
                    </a:p>
                  </a:txBody>
                  <a:tcPr marL="59350" marR="5935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gridSpan="5">
                  <a:txBody>
                    <a:bodyPr/>
                    <a:lstStyle/>
                    <a:p>
                      <a:pPr marL="342900" marR="0" algn="ctr">
                        <a:spcBef>
                          <a:spcPts val="0"/>
                        </a:spcBef>
                        <a:spcAft>
                          <a:spcPts val="0"/>
                        </a:spcAft>
                      </a:pPr>
                      <a:r>
                        <a:rPr lang="en-US" sz="900" b="1" dirty="0">
                          <a:solidFill>
                            <a:schemeClr val="tx1"/>
                          </a:solidFill>
                          <a:effectLst/>
                        </a:rPr>
                        <a:t>Data Collection and Data Transfer Services</a:t>
                      </a:r>
                      <a:endParaRPr lang="en-US" sz="900" b="1" dirty="0">
                        <a:solidFill>
                          <a:schemeClr val="tx1"/>
                        </a:solidFill>
                        <a:effectLst/>
                        <a:latin typeface="Times New Roman"/>
                        <a:ea typeface="Times New Roman"/>
                      </a:endParaRPr>
                    </a:p>
                  </a:txBody>
                  <a:tcPr marL="59350" marR="593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en-US" sz="900" b="1" dirty="0">
                          <a:solidFill>
                            <a:schemeClr val="tx1"/>
                          </a:solidFill>
                          <a:effectLst/>
                        </a:rPr>
                        <a:t>Value-added Data Processing Services</a:t>
                      </a:r>
                      <a:endParaRPr lang="en-US" sz="900" b="1" dirty="0">
                        <a:solidFill>
                          <a:schemeClr val="tx1"/>
                        </a:solidFill>
                        <a:effectLst/>
                        <a:latin typeface="Times New Roman"/>
                        <a:ea typeface="Times New Roman"/>
                      </a:endParaRPr>
                    </a:p>
                  </a:txBody>
                  <a:tcPr marL="59350" marR="593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900" b="1" dirty="0">
                          <a:solidFill>
                            <a:schemeClr val="tx1"/>
                          </a:solidFill>
                          <a:effectLst/>
                        </a:rPr>
                        <a:t>IT Infrastructure Services</a:t>
                      </a:r>
                      <a:endParaRPr lang="en-US" sz="900" b="1" dirty="0">
                        <a:solidFill>
                          <a:schemeClr val="tx1"/>
                        </a:solidFill>
                        <a:effectLst/>
                        <a:latin typeface="Times New Roman"/>
                        <a:ea typeface="Times New Roman"/>
                      </a:endParaRPr>
                    </a:p>
                  </a:txBody>
                  <a:tcPr marL="59350" marR="593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vMerge="1">
                  <a:txBody>
                    <a:bodyPr/>
                    <a:lstStyle/>
                    <a:p>
                      <a:endParaRPr lang="en-US"/>
                    </a:p>
                  </a:txBody>
                  <a:tcPr/>
                </a:tc>
              </a:tr>
              <a:tr h="626806">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DGN</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AV</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MWS</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RAD</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AIS</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DFS</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SWC</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VHF</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gridSpan="2">
                  <a:txBody>
                    <a:bodyPr/>
                    <a:lstStyle/>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DSC</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SWG</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FXA</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FLA</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a:p>
                  </a:txBody>
                  <a:tcPr/>
                </a:tc>
                <a:tc>
                  <a:txBody>
                    <a:bodyPr/>
                    <a:lstStyle/>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VID</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LPA</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ENS</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gridSpan="3">
                  <a:txBody>
                    <a:bodyPr/>
                    <a:lstStyle/>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POS</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SDA</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ENE</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VEC</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a:p>
                  </a:txBody>
                  <a:tcPr/>
                </a:tc>
                <a:tc hMerge="1">
                  <a:txBody>
                    <a:bodyPr/>
                    <a:lstStyle/>
                    <a:p>
                      <a:endParaRPr lang="en-US"/>
                    </a:p>
                  </a:txBody>
                  <a:tcPr/>
                </a:tc>
                <a:tc>
                  <a:txBody>
                    <a:bodyPr/>
                    <a:lstStyle/>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SID</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DMS</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DBMS</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Security</a:t>
                      </a: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Network </a:t>
                      </a:r>
                      <a:r>
                        <a:rPr lang="en-US" sz="900" b="1" dirty="0" err="1">
                          <a:solidFill>
                            <a:schemeClr val="tx1"/>
                          </a:solidFill>
                          <a:effectLst/>
                        </a:rPr>
                        <a:t>Mgt</a:t>
                      </a:r>
                      <a:endParaRPr lang="en-US" sz="900" b="1" dirty="0">
                        <a:solidFill>
                          <a:schemeClr val="tx1"/>
                        </a:solidFill>
                        <a:effectLst/>
                      </a:endParaRPr>
                    </a:p>
                    <a:p>
                      <a:pPr marL="171450" marR="0" lvl="0" indent="-171450">
                        <a:spcBef>
                          <a:spcPts val="0"/>
                        </a:spcBef>
                        <a:spcAft>
                          <a:spcPts val="0"/>
                        </a:spcAft>
                        <a:buFont typeface="Arial" panose="020B0604020202020204" pitchFamily="34" charset="0"/>
                        <a:buChar char="•"/>
                      </a:pPr>
                      <a:r>
                        <a:rPr lang="en-US" sz="900" b="1" dirty="0">
                          <a:solidFill>
                            <a:schemeClr val="tx1"/>
                          </a:solidFill>
                          <a:effectLst/>
                        </a:rPr>
                        <a:t>Back-up </a:t>
                      </a:r>
                      <a:r>
                        <a:rPr lang="en-US" sz="900" b="1" dirty="0" err="1">
                          <a:solidFill>
                            <a:schemeClr val="tx1"/>
                          </a:solidFill>
                          <a:effectLst/>
                        </a:rPr>
                        <a:t>Mgt</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vMerge="1">
                  <a:txBody>
                    <a:bodyPr/>
                    <a:lstStyle/>
                    <a:p>
                      <a:endParaRPr lang="en-US"/>
                    </a:p>
                  </a:txBody>
                  <a:tcPr/>
                </a:tc>
              </a:tr>
              <a:tr h="228600">
                <a:tc vMerge="1">
                  <a:txBody>
                    <a:bodyPr/>
                    <a:lstStyle/>
                    <a:p>
                      <a:endParaRPr lang="en-US"/>
                    </a:p>
                  </a:txBody>
                  <a:tcPr/>
                </a:tc>
                <a:tc vMerge="1">
                  <a:txBody>
                    <a:bodyPr/>
                    <a:lstStyle/>
                    <a:p>
                      <a:endParaRPr lang="en-US"/>
                    </a:p>
                  </a:txBody>
                  <a:tcPr/>
                </a:tc>
                <a:tc gridSpan="11">
                  <a:txBody>
                    <a:bodyPr/>
                    <a:lstStyle/>
                    <a:p>
                      <a:pPr marL="0" marR="0">
                        <a:spcBef>
                          <a:spcPts val="0"/>
                        </a:spcBef>
                        <a:spcAft>
                          <a:spcPts val="0"/>
                        </a:spcAft>
                      </a:pPr>
                      <a:r>
                        <a:rPr lang="en-US" sz="900" b="1" dirty="0">
                          <a:solidFill>
                            <a:schemeClr val="tx1"/>
                          </a:solidFill>
                          <a:effectLst/>
                        </a:rPr>
                        <a:t>Engine (Service Broker, Port, Context, Hardware Abstraction Layer, UI Framework)</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r>
              <a:tr h="152400">
                <a:tc vMerge="1">
                  <a:txBody>
                    <a:bodyPr/>
                    <a:lstStyle/>
                    <a:p>
                      <a:endParaRPr lang="en-US"/>
                    </a:p>
                  </a:txBody>
                  <a:tcPr/>
                </a:tc>
                <a:tc vMerge="1">
                  <a:txBody>
                    <a:bodyPr/>
                    <a:lstStyle/>
                    <a:p>
                      <a:endParaRPr lang="en-US"/>
                    </a:p>
                  </a:txBody>
                  <a:tcPr/>
                </a:tc>
                <a:tc gridSpan="11">
                  <a:txBody>
                    <a:bodyPr/>
                    <a:lstStyle/>
                    <a:p>
                      <a:pPr marL="0" marR="0">
                        <a:spcBef>
                          <a:spcPts val="0"/>
                        </a:spcBef>
                        <a:spcAft>
                          <a:spcPts val="0"/>
                        </a:spcAft>
                      </a:pPr>
                      <a:r>
                        <a:rPr lang="en-US" sz="900" b="1" dirty="0">
                          <a:solidFill>
                            <a:schemeClr val="tx1"/>
                          </a:solidFill>
                          <a:effectLst/>
                        </a:rPr>
                        <a:t>Middleware (Any Operating System, Containers, Discovery &amp; Peering, Communications, Load Balancing, other generic services)</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r>
              <a:tr h="152400">
                <a:tc vMerge="1">
                  <a:txBody>
                    <a:bodyPr/>
                    <a:lstStyle/>
                    <a:p>
                      <a:endParaRPr lang="en-US"/>
                    </a:p>
                  </a:txBody>
                  <a:tcPr/>
                </a:tc>
                <a:tc gridSpan="13">
                  <a:txBody>
                    <a:bodyPr/>
                    <a:lstStyle/>
                    <a:p>
                      <a:pPr marL="0" marR="0">
                        <a:spcBef>
                          <a:spcPts val="0"/>
                        </a:spcBef>
                        <a:spcAft>
                          <a:spcPts val="0"/>
                        </a:spcAft>
                      </a:pPr>
                      <a:r>
                        <a:rPr lang="en-US" sz="900" b="1" dirty="0">
                          <a:solidFill>
                            <a:schemeClr val="tx1"/>
                          </a:solidFill>
                          <a:effectLst/>
                        </a:rPr>
                        <a:t>Virtualization Layer</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8600">
                <a:tc vMerge="1">
                  <a:txBody>
                    <a:bodyPr/>
                    <a:lstStyle/>
                    <a:p>
                      <a:endParaRPr lang="en-US"/>
                    </a:p>
                  </a:txBody>
                  <a:tcPr/>
                </a:tc>
                <a:tc rowSpan="3">
                  <a:txBody>
                    <a:bodyPr/>
                    <a:lstStyle/>
                    <a:p>
                      <a:pPr marL="71755" marR="71755" algn="ctr">
                        <a:spcBef>
                          <a:spcPts val="0"/>
                        </a:spcBef>
                        <a:spcAft>
                          <a:spcPts val="0"/>
                        </a:spcAft>
                      </a:pPr>
                      <a:r>
                        <a:rPr lang="en-US" sz="900" b="1" dirty="0">
                          <a:solidFill>
                            <a:schemeClr val="tx1"/>
                          </a:solidFill>
                          <a:effectLst/>
                        </a:rPr>
                        <a:t>Hardware</a:t>
                      </a:r>
                      <a:endParaRPr lang="en-US" sz="900" b="1" dirty="0">
                        <a:solidFill>
                          <a:schemeClr val="tx1"/>
                        </a:solidFill>
                        <a:effectLst/>
                        <a:latin typeface="Times New Roman"/>
                        <a:ea typeface="Times New Roman"/>
                      </a:endParaRPr>
                    </a:p>
                  </a:txBody>
                  <a:tcPr marL="59350" marR="5935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gridSpan="12">
                  <a:txBody>
                    <a:bodyPr/>
                    <a:lstStyle/>
                    <a:p>
                      <a:pPr marL="0" marR="0">
                        <a:spcBef>
                          <a:spcPts val="0"/>
                        </a:spcBef>
                        <a:spcAft>
                          <a:spcPts val="0"/>
                        </a:spcAft>
                      </a:pPr>
                      <a:r>
                        <a:rPr lang="en-US" sz="900" b="1" dirty="0">
                          <a:solidFill>
                            <a:schemeClr val="tx1"/>
                          </a:solidFill>
                          <a:effectLst/>
                        </a:rPr>
                        <a:t>Redundant Physical Servers (Any CPU, Any Data Storage Hardware or Device)</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1000">
                <a:tc vMerge="1">
                  <a:txBody>
                    <a:bodyPr/>
                    <a:lstStyle/>
                    <a:p>
                      <a:endParaRPr lang="en-US"/>
                    </a:p>
                  </a:txBody>
                  <a:tcPr/>
                </a:tc>
                <a:tc vMerge="1">
                  <a:txBody>
                    <a:bodyPr/>
                    <a:lstStyle/>
                    <a:p>
                      <a:endParaRPr lang="en-US"/>
                    </a:p>
                  </a:txBody>
                  <a:tcPr/>
                </a:tc>
                <a:tc gridSpan="12">
                  <a:txBody>
                    <a:bodyPr/>
                    <a:lstStyle/>
                    <a:p>
                      <a:pPr marL="0" marR="0">
                        <a:spcBef>
                          <a:spcPts val="0"/>
                        </a:spcBef>
                        <a:spcAft>
                          <a:spcPts val="0"/>
                        </a:spcAft>
                      </a:pPr>
                      <a:r>
                        <a:rPr lang="en-US" sz="900" b="1" dirty="0">
                          <a:solidFill>
                            <a:schemeClr val="tx1"/>
                          </a:solidFill>
                          <a:effectLst/>
                        </a:rPr>
                        <a:t>Networking &amp; Firewalling, Connections to local Sensors, Radar, Radio Communications Equipment, User Devices and other equipment, using any network protocol (i.e. TCP/IP, all versions of IEC 61162 and all proprietary protocols).</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04800">
                <a:tc vMerge="1">
                  <a:txBody>
                    <a:bodyPr/>
                    <a:lstStyle/>
                    <a:p>
                      <a:endParaRPr lang="en-US"/>
                    </a:p>
                  </a:txBody>
                  <a:tcPr/>
                </a:tc>
                <a:tc vMerge="1">
                  <a:txBody>
                    <a:bodyPr/>
                    <a:lstStyle/>
                    <a:p>
                      <a:endParaRPr lang="en-US"/>
                    </a:p>
                  </a:txBody>
                  <a:tcPr/>
                </a:tc>
                <a:tc gridSpan="12">
                  <a:txBody>
                    <a:bodyPr/>
                    <a:lstStyle/>
                    <a:p>
                      <a:pPr marL="0" marR="0">
                        <a:spcBef>
                          <a:spcPts val="0"/>
                        </a:spcBef>
                        <a:spcAft>
                          <a:spcPts val="0"/>
                        </a:spcAft>
                      </a:pPr>
                      <a:r>
                        <a:rPr lang="en-US" sz="900" b="1" dirty="0">
                          <a:solidFill>
                            <a:schemeClr val="tx1"/>
                          </a:solidFill>
                          <a:effectLst/>
                        </a:rPr>
                        <a:t>Data Center Mechanical &amp; Uninterruptable Power Supply (UPS)</a:t>
                      </a: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6">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56509">
                <a:tc>
                  <a:txBody>
                    <a:bodyPr/>
                    <a:lstStyle/>
                    <a:p>
                      <a:pPr marL="71755" marR="71755" algn="ctr">
                        <a:spcBef>
                          <a:spcPts val="0"/>
                        </a:spcBef>
                        <a:spcAft>
                          <a:spcPts val="0"/>
                        </a:spcAft>
                      </a:pPr>
                      <a:endParaRPr lang="en-US" sz="900" b="1" dirty="0">
                        <a:solidFill>
                          <a:schemeClr val="tx1"/>
                        </a:solidFill>
                        <a:effectLst/>
                        <a:latin typeface="Times New Roman"/>
                        <a:ea typeface="Times New Roman"/>
                      </a:endParaRPr>
                    </a:p>
                  </a:txBody>
                  <a:tcPr marL="59350" marR="5935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71755" marR="71755" algn="ctr">
                        <a:spcBef>
                          <a:spcPts val="0"/>
                        </a:spcBef>
                        <a:spcAft>
                          <a:spcPts val="0"/>
                        </a:spcAft>
                      </a:pPr>
                      <a:endParaRPr lang="en-US" sz="900" b="1" dirty="0">
                        <a:solidFill>
                          <a:schemeClr val="tx1"/>
                        </a:solidFill>
                        <a:effectLst/>
                        <a:latin typeface="Times New Roman"/>
                        <a:ea typeface="Times New Roman"/>
                      </a:endParaRPr>
                    </a:p>
                  </a:txBody>
                  <a:tcPr marL="59350" marR="5935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12">
                  <a:txBody>
                    <a:bodyPr/>
                    <a:lstStyle/>
                    <a:p>
                      <a:pPr marL="0" marR="0">
                        <a:spcBef>
                          <a:spcPts val="0"/>
                        </a:spcBef>
                        <a:spcAft>
                          <a:spcPts val="0"/>
                        </a:spcAft>
                      </a:pPr>
                      <a:endParaRPr lang="en-US" sz="900" b="1" dirty="0">
                        <a:solidFill>
                          <a:schemeClr val="tx1"/>
                        </a:solidFill>
                        <a:effectLst/>
                        <a:latin typeface="Times New Roman"/>
                        <a:ea typeface="Times New Roman"/>
                      </a:endParaRPr>
                    </a:p>
                  </a:txBody>
                  <a:tcPr marL="59350" marR="593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259831535"/>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b="1" dirty="0" smtClean="0">
                <a:solidFill>
                  <a:schemeClr val="bg1">
                    <a:lumMod val="85000"/>
                  </a:schemeClr>
                </a:solidFill>
              </a:rPr>
              <a:t>Add Layers to make CSS MARSSA Compliant</a:t>
            </a:r>
            <a:endParaRPr lang="en-US" sz="3200" b="1" dirty="0">
              <a:solidFill>
                <a:schemeClr val="bg1">
                  <a:lumMod val="85000"/>
                </a:schemeClr>
              </a:solidFill>
            </a:endParaRPr>
          </a:p>
        </p:txBody>
      </p:sp>
      <p:sp>
        <p:nvSpPr>
          <p:cNvPr id="3" name="Content Placeholder 2"/>
          <p:cNvSpPr>
            <a:spLocks noGrp="1"/>
          </p:cNvSpPr>
          <p:nvPr>
            <p:ph idx="1"/>
          </p:nvPr>
        </p:nvSpPr>
        <p:spPr/>
        <p:txBody>
          <a:bodyPr/>
          <a:lstStyle/>
          <a:p>
            <a:r>
              <a:rPr lang="en-US" b="1" dirty="0">
                <a:solidFill>
                  <a:schemeClr val="bg1">
                    <a:lumMod val="85000"/>
                  </a:schemeClr>
                </a:solidFill>
              </a:rPr>
              <a:t>Virtualization Layer</a:t>
            </a:r>
            <a:endParaRPr lang="en-US" dirty="0">
              <a:solidFill>
                <a:schemeClr val="bg1">
                  <a:lumMod val="85000"/>
                </a:schemeClr>
              </a:solidFill>
            </a:endParaRPr>
          </a:p>
          <a:p>
            <a:r>
              <a:rPr lang="en-US" b="1" dirty="0" smtClean="0">
                <a:solidFill>
                  <a:schemeClr val="bg1">
                    <a:lumMod val="85000"/>
                  </a:schemeClr>
                </a:solidFill>
              </a:rPr>
              <a:t>Middleware</a:t>
            </a:r>
            <a:endParaRPr lang="en-US" dirty="0" smtClean="0">
              <a:solidFill>
                <a:schemeClr val="bg1">
                  <a:lumMod val="85000"/>
                </a:schemeClr>
              </a:solidFill>
            </a:endParaRPr>
          </a:p>
          <a:p>
            <a:r>
              <a:rPr lang="en-US" b="1" dirty="0">
                <a:solidFill>
                  <a:schemeClr val="bg1">
                    <a:lumMod val="85000"/>
                  </a:schemeClr>
                </a:solidFill>
              </a:rPr>
              <a:t>Engine</a:t>
            </a:r>
            <a:endParaRPr lang="en-US" dirty="0">
              <a:solidFill>
                <a:schemeClr val="bg1">
                  <a:lumMod val="85000"/>
                </a:schemeClr>
              </a:solidFill>
            </a:endParaRPr>
          </a:p>
          <a:p>
            <a:r>
              <a:rPr lang="en-US" b="1" dirty="0">
                <a:solidFill>
                  <a:schemeClr val="bg1">
                    <a:lumMod val="85000"/>
                  </a:schemeClr>
                </a:solidFill>
              </a:rPr>
              <a:t>Instance of MARSSA</a:t>
            </a:r>
            <a:endParaRPr lang="en-US" dirty="0">
              <a:solidFill>
                <a:schemeClr val="bg1">
                  <a:lumMod val="85000"/>
                </a:schemeClr>
              </a:solidFill>
            </a:endParaRPr>
          </a:p>
          <a:p>
            <a:r>
              <a:rPr lang="en-US" b="1" dirty="0" smtClean="0">
                <a:solidFill>
                  <a:schemeClr val="bg1">
                    <a:lumMod val="85000"/>
                  </a:schemeClr>
                </a:solidFill>
              </a:rPr>
              <a:t>Security</a:t>
            </a:r>
          </a:p>
          <a:p>
            <a:r>
              <a:rPr lang="en-US" b="1" dirty="0" smtClean="0">
                <a:solidFill>
                  <a:schemeClr val="bg1">
                    <a:lumMod val="85000"/>
                  </a:schemeClr>
                </a:solidFill>
              </a:rPr>
              <a:t>Private </a:t>
            </a:r>
            <a:r>
              <a:rPr lang="en-US" b="1" dirty="0">
                <a:solidFill>
                  <a:schemeClr val="bg1">
                    <a:lumMod val="85000"/>
                  </a:schemeClr>
                </a:solidFill>
              </a:rPr>
              <a:t>Shore-System Computing Cloud</a:t>
            </a:r>
            <a:endParaRPr lang="en-US" dirty="0">
              <a:solidFill>
                <a:schemeClr val="bg1">
                  <a:lumMod val="85000"/>
                </a:schemeClr>
              </a:solidFill>
            </a:endParaRPr>
          </a:p>
          <a:p>
            <a:endParaRPr lang="en-US" dirty="0">
              <a:solidFill>
                <a:schemeClr val="bg1">
                  <a:lumMod val="85000"/>
                </a:schemeClr>
              </a:solidFill>
            </a:endParaRPr>
          </a:p>
        </p:txBody>
      </p:sp>
    </p:spTree>
    <p:extLst>
      <p:ext uri="{BB962C8B-B14F-4D97-AF65-F5344CB8AC3E}">
        <p14:creationId xmlns:p14="http://schemas.microsoft.com/office/powerpoint/2010/main" val="4045334357"/>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45" name="Line 27"/>
          <p:cNvSpPr>
            <a:spLocks noChangeShapeType="1"/>
          </p:cNvSpPr>
          <p:nvPr/>
        </p:nvSpPr>
        <p:spPr bwMode="auto">
          <a:xfrm rot="10800000">
            <a:off x="1945111" y="5265510"/>
            <a:ext cx="4869796" cy="180889"/>
          </a:xfrm>
          <a:prstGeom prst="line">
            <a:avLst/>
          </a:prstGeom>
          <a:noFill/>
          <a:ln w="63500" cap="flat">
            <a:solidFill>
              <a:schemeClr val="bg1">
                <a:lumMod val="85000"/>
              </a:schemeClr>
            </a:solidFill>
            <a:prstDash val="sysDot"/>
            <a:miter lim="800000"/>
            <a:headEnd type="triangle" w="med" len="med"/>
            <a:tailEnd type="triangle" w="med" len="med"/>
          </a:ln>
          <a:effectLst/>
        </p:spPr>
        <p:txBody>
          <a:bodyPr lIns="0" tIns="0" rIns="0" bIns="0">
            <a:prstTxWarp prst="textNoShape">
              <a:avLst/>
            </a:prstTxWarp>
          </a:bodyPr>
          <a:lstStyle/>
          <a:p>
            <a:endParaRPr lang="en-US"/>
          </a:p>
        </p:txBody>
      </p:sp>
      <p:pic>
        <p:nvPicPr>
          <p:cNvPr id="34" name="Picture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162" y="4541959"/>
            <a:ext cx="1405949" cy="904442"/>
          </a:xfrm>
          <a:prstGeom prst="rect">
            <a:avLst/>
          </a:prstGeom>
        </p:spPr>
      </p:pic>
      <p:pic>
        <p:nvPicPr>
          <p:cNvPr id="35" name="Picture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14907" y="4782046"/>
            <a:ext cx="1405949" cy="904442"/>
          </a:xfrm>
          <a:prstGeom prst="rect">
            <a:avLst/>
          </a:prstGeom>
        </p:spPr>
      </p:pic>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9413" y="784381"/>
            <a:ext cx="1405949" cy="904442"/>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9608" y="146353"/>
            <a:ext cx="2242795" cy="1442782"/>
          </a:xfrm>
          <a:prstGeom prst="rect">
            <a:avLst/>
          </a:prstGeom>
        </p:spPr>
      </p:pic>
      <p:pic>
        <p:nvPicPr>
          <p:cNvPr id="37" name="Pictur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43021" y="4022523"/>
            <a:ext cx="1405949" cy="904442"/>
          </a:xfrm>
          <a:prstGeom prst="rect">
            <a:avLst/>
          </a:prstGeom>
        </p:spPr>
      </p:pic>
      <p:pic>
        <p:nvPicPr>
          <p:cNvPr id="33793" name="Picture 1"/>
          <p:cNvPicPr>
            <a:picLocks noChangeArrowheads="1"/>
          </p:cNvPicPr>
          <p:nvPr/>
        </p:nvPicPr>
        <p:blipFill>
          <a:blip r:embed="rId4"/>
          <a:srcRect/>
          <a:stretch>
            <a:fillRect/>
          </a:stretch>
        </p:blipFill>
        <p:spPr bwMode="auto">
          <a:xfrm>
            <a:off x="-53578" y="4606603"/>
            <a:ext cx="9242227" cy="3839766"/>
          </a:xfrm>
          <a:prstGeom prst="rect">
            <a:avLst/>
          </a:prstGeom>
          <a:noFill/>
          <a:ln w="12700" cap="flat">
            <a:noFill/>
            <a:miter lim="800000"/>
            <a:headEnd/>
            <a:tailEnd/>
          </a:ln>
        </p:spPr>
      </p:pic>
      <p:sp>
        <p:nvSpPr>
          <p:cNvPr id="33795" name="Rectangle 3"/>
          <p:cNvSpPr>
            <a:spLocks/>
          </p:cNvSpPr>
          <p:nvPr/>
        </p:nvSpPr>
        <p:spPr bwMode="auto">
          <a:xfrm>
            <a:off x="2149413" y="111461"/>
            <a:ext cx="4541986" cy="533342"/>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pPr algn="ctr">
              <a:lnSpc>
                <a:spcPct val="80000"/>
              </a:lnSpc>
            </a:pPr>
            <a:r>
              <a:rPr lang="en-US" b="1" dirty="0" smtClean="0">
                <a:solidFill>
                  <a:schemeClr val="accent1">
                    <a:lumMod val="75000"/>
                  </a:schemeClr>
                </a:solidFill>
                <a:latin typeface="Gill Sans" charset="0"/>
                <a:ea typeface="Gill Sans" charset="0"/>
                <a:cs typeface="Gill Sans" charset="0"/>
                <a:sym typeface="Gill Sans" charset="0"/>
              </a:rPr>
              <a:t>Maritime Industry Information Exchanges</a:t>
            </a:r>
          </a:p>
          <a:p>
            <a:pPr algn="ctr">
              <a:lnSpc>
                <a:spcPct val="80000"/>
              </a:lnSpc>
            </a:pPr>
            <a:endParaRPr lang="en-US" sz="800" b="1" dirty="0" smtClean="0">
              <a:solidFill>
                <a:schemeClr val="accent1">
                  <a:lumMod val="75000"/>
                </a:schemeClr>
              </a:solidFill>
              <a:latin typeface="Gill Sans" charset="0"/>
              <a:ea typeface="Gill Sans" charset="0"/>
              <a:cs typeface="Gill Sans" charset="0"/>
              <a:sym typeface="Gill Sans" charset="0"/>
            </a:endParaRPr>
          </a:p>
          <a:p>
            <a:pPr algn="ctr">
              <a:lnSpc>
                <a:spcPct val="80000"/>
              </a:lnSpc>
            </a:pPr>
            <a:r>
              <a:rPr lang="en-US" sz="1400" b="1" dirty="0" smtClean="0">
                <a:solidFill>
                  <a:schemeClr val="accent1">
                    <a:lumMod val="75000"/>
                  </a:schemeClr>
                </a:solidFill>
                <a:latin typeface="Gill Sans" charset="0"/>
                <a:ea typeface="Gill Sans" charset="0"/>
                <a:cs typeface="Gill Sans" charset="0"/>
                <a:sym typeface="Gill Sans" charset="0"/>
              </a:rPr>
              <a:t>(Publications &amp; Subscriptions)</a:t>
            </a:r>
            <a:endParaRPr lang="en-US" sz="1400" b="1" dirty="0">
              <a:solidFill>
                <a:schemeClr val="accent1">
                  <a:lumMod val="75000"/>
                </a:schemeClr>
              </a:solidFill>
              <a:latin typeface="Gill Sans" charset="0"/>
              <a:ea typeface="Gill Sans" charset="0"/>
              <a:cs typeface="Gill Sans" charset="0"/>
              <a:sym typeface="Gill Sans" charset="0"/>
            </a:endParaRPr>
          </a:p>
        </p:txBody>
      </p:sp>
      <p:sp>
        <p:nvSpPr>
          <p:cNvPr id="33803" name="Rectangle 11"/>
          <p:cNvSpPr>
            <a:spLocks/>
          </p:cNvSpPr>
          <p:nvPr/>
        </p:nvSpPr>
        <p:spPr bwMode="auto">
          <a:xfrm>
            <a:off x="6012237" y="569061"/>
            <a:ext cx="1497535" cy="803672"/>
          </a:xfrm>
          <a:prstGeom prst="rect">
            <a:avLst/>
          </a:prstGeom>
          <a:noFill/>
          <a:ln w="12700" cap="flat">
            <a:noFill/>
            <a:miter lim="800000"/>
            <a:headEnd type="none" w="med" len="med"/>
            <a:tailEnd type="none" w="med" len="med"/>
          </a:ln>
          <a:effectLst>
            <a:outerShdw blurRad="38100" dist="25399" dir="5519942" algn="ctr" rotWithShape="0">
              <a:schemeClr val="bg2">
                <a:alpha val="70000"/>
              </a:schemeClr>
            </a:outerShdw>
          </a:effectLst>
        </p:spPr>
        <p:txBody>
          <a:bodyPr lIns="0" tIns="0" rIns="0" bIns="0" anchor="ctr">
            <a:prstTxWarp prst="textNoShape">
              <a:avLst/>
            </a:prstTxWarp>
          </a:bodyPr>
          <a:lstStyle/>
          <a:p>
            <a:pPr algn="ctr">
              <a:lnSpc>
                <a:spcPct val="80000"/>
              </a:lnSpc>
            </a:pPr>
            <a:r>
              <a:rPr lang="en-US" sz="1500" b="1" dirty="0">
                <a:solidFill>
                  <a:schemeClr val="tx2">
                    <a:lumMod val="60000"/>
                    <a:lumOff val="40000"/>
                  </a:schemeClr>
                </a:solidFill>
                <a:latin typeface="Gill Sans" charset="0"/>
                <a:ea typeface="Gill Sans" charset="0"/>
                <a:cs typeface="Gill Sans" charset="0"/>
                <a:sym typeface="Gill Sans" charset="0"/>
              </a:rPr>
              <a:t> </a:t>
            </a:r>
          </a:p>
          <a:p>
            <a:pPr algn="ctr">
              <a:lnSpc>
                <a:spcPct val="80000"/>
              </a:lnSpc>
            </a:pPr>
            <a:r>
              <a:rPr lang="en-US" sz="1500" b="1" dirty="0" smtClean="0">
                <a:solidFill>
                  <a:schemeClr val="tx2">
                    <a:lumMod val="60000"/>
                    <a:lumOff val="40000"/>
                  </a:schemeClr>
                </a:solidFill>
                <a:latin typeface="Gill Sans" charset="0"/>
                <a:ea typeface="Gill Sans" charset="0"/>
                <a:cs typeface="Gill Sans" charset="0"/>
                <a:sym typeface="Gill Sans" charset="0"/>
              </a:rPr>
              <a:t>Maritime</a:t>
            </a:r>
            <a:endParaRPr lang="en-US" sz="1500" b="1" dirty="0">
              <a:solidFill>
                <a:schemeClr val="tx2">
                  <a:lumMod val="60000"/>
                  <a:lumOff val="40000"/>
                </a:schemeClr>
              </a:solidFill>
              <a:latin typeface="Gill Sans" charset="0"/>
              <a:ea typeface="Gill Sans" charset="0"/>
              <a:cs typeface="Gill Sans" charset="0"/>
              <a:sym typeface="Gill Sans" charset="0"/>
            </a:endParaRPr>
          </a:p>
          <a:p>
            <a:pPr algn="ctr">
              <a:lnSpc>
                <a:spcPct val="80000"/>
              </a:lnSpc>
            </a:pPr>
            <a:r>
              <a:rPr lang="en-US" sz="1500" b="1" dirty="0" smtClean="0">
                <a:solidFill>
                  <a:schemeClr val="tx2">
                    <a:lumMod val="60000"/>
                    <a:lumOff val="40000"/>
                  </a:schemeClr>
                </a:solidFill>
                <a:latin typeface="Gill Sans" charset="0"/>
                <a:ea typeface="Gill Sans" charset="0"/>
                <a:cs typeface="Gill Sans" charset="0"/>
                <a:sym typeface="Gill Sans" charset="0"/>
              </a:rPr>
              <a:t>Cloud</a:t>
            </a:r>
            <a:endParaRPr lang="en-US" sz="1500" b="1" dirty="0">
              <a:solidFill>
                <a:schemeClr val="tx2">
                  <a:lumMod val="60000"/>
                  <a:lumOff val="40000"/>
                </a:schemeClr>
              </a:solidFill>
              <a:latin typeface="Gill Sans" charset="0"/>
              <a:ea typeface="Gill Sans" charset="0"/>
              <a:cs typeface="Gill Sans" charset="0"/>
              <a:sym typeface="Gill Sans" charset="0"/>
            </a:endParaRPr>
          </a:p>
        </p:txBody>
      </p:sp>
      <p:sp>
        <p:nvSpPr>
          <p:cNvPr id="33807" name="Rectangle 15"/>
          <p:cNvSpPr>
            <a:spLocks/>
          </p:cNvSpPr>
          <p:nvPr/>
        </p:nvSpPr>
        <p:spPr bwMode="auto">
          <a:xfrm>
            <a:off x="1561120" y="1326652"/>
            <a:ext cx="407163" cy="184666"/>
          </a:xfrm>
          <a:prstGeom prst="rect">
            <a:avLst/>
          </a:prstGeom>
          <a:noFill/>
          <a:ln w="12700" cap="flat">
            <a:noFill/>
            <a:miter lim="800000"/>
            <a:headEnd type="none" w="med" len="med"/>
            <a:tailEnd type="none" w="med" len="med"/>
          </a:ln>
          <a:effectLst/>
        </p:spPr>
        <p:txBody>
          <a:bodyPr wrap="none" lIns="0" tIns="0" rIns="0" bIns="0" anchor="ctr">
            <a:prstTxWarp prst="textNoShape">
              <a:avLst/>
            </a:prstTxWarp>
            <a:spAutoFit/>
          </a:bodyPr>
          <a:lstStyle/>
          <a:p>
            <a:pPr>
              <a:lnSpc>
                <a:spcPct val="80000"/>
              </a:lnSpc>
            </a:pPr>
            <a:r>
              <a:rPr lang="en-US" sz="1500" b="1" dirty="0">
                <a:solidFill>
                  <a:srgbClr val="FF6969"/>
                </a:solidFill>
                <a:latin typeface="Gill Sans" charset="0"/>
                <a:ea typeface="Gill Sans" charset="0"/>
                <a:cs typeface="Gill Sans" charset="0"/>
                <a:sym typeface="Gill Sans" charset="0"/>
              </a:rPr>
              <a:t>SAR</a:t>
            </a:r>
          </a:p>
        </p:txBody>
      </p:sp>
      <p:sp>
        <p:nvSpPr>
          <p:cNvPr id="33808" name="Rectangle 16"/>
          <p:cNvSpPr>
            <a:spLocks/>
          </p:cNvSpPr>
          <p:nvPr/>
        </p:nvSpPr>
        <p:spPr bwMode="auto">
          <a:xfrm>
            <a:off x="184175" y="5490247"/>
            <a:ext cx="373500" cy="184666"/>
          </a:xfrm>
          <a:prstGeom prst="rect">
            <a:avLst/>
          </a:prstGeom>
          <a:noFill/>
          <a:ln w="12700" cap="flat">
            <a:noFill/>
            <a:miter lim="800000"/>
            <a:headEnd type="none" w="med" len="med"/>
            <a:tailEnd type="none" w="med" len="med"/>
          </a:ln>
          <a:effectLst/>
        </p:spPr>
        <p:txBody>
          <a:bodyPr wrap="none" lIns="0" tIns="0" rIns="0" bIns="0" anchor="ctr">
            <a:prstTxWarp prst="textNoShape">
              <a:avLst/>
            </a:prstTxWarp>
            <a:spAutoFit/>
          </a:bodyPr>
          <a:lstStyle/>
          <a:p>
            <a:pPr>
              <a:lnSpc>
                <a:spcPct val="80000"/>
              </a:lnSpc>
            </a:pPr>
            <a:r>
              <a:rPr lang="en-US" sz="1500" b="1" dirty="0">
                <a:solidFill>
                  <a:srgbClr val="FF6969"/>
                </a:solidFill>
                <a:latin typeface="Gill Sans" charset="0"/>
                <a:ea typeface="Gill Sans" charset="0"/>
                <a:cs typeface="Gill Sans" charset="0"/>
                <a:sym typeface="Gill Sans" charset="0"/>
              </a:rPr>
              <a:t>VTS</a:t>
            </a:r>
          </a:p>
        </p:txBody>
      </p:sp>
      <p:sp>
        <p:nvSpPr>
          <p:cNvPr id="33809" name="Line 17"/>
          <p:cNvSpPr>
            <a:spLocks noChangeShapeType="1"/>
          </p:cNvSpPr>
          <p:nvPr/>
        </p:nvSpPr>
        <p:spPr bwMode="auto">
          <a:xfrm rot="10800000" flipH="1">
            <a:off x="1548453" y="1472281"/>
            <a:ext cx="4242747" cy="3386637"/>
          </a:xfrm>
          <a:prstGeom prst="line">
            <a:avLst/>
          </a:prstGeom>
          <a:noFill/>
          <a:ln w="88900" cap="flat">
            <a:solidFill>
              <a:srgbClr val="9A9A9A"/>
            </a:solidFill>
            <a:prstDash val="sysDot"/>
            <a:miter lim="800000"/>
            <a:headEnd type="triangle" w="med" len="med"/>
            <a:tailEnd type="triangle" w="med" len="med"/>
          </a:ln>
          <a:effectLst/>
        </p:spPr>
        <p:txBody>
          <a:bodyPr lIns="0" tIns="0" rIns="0" bIns="0">
            <a:prstTxWarp prst="textNoShape">
              <a:avLst/>
            </a:prstTxWarp>
          </a:bodyPr>
          <a:lstStyle/>
          <a:p>
            <a:endParaRPr lang="en-US"/>
          </a:p>
        </p:txBody>
      </p:sp>
      <p:sp>
        <p:nvSpPr>
          <p:cNvPr id="33811" name="Line 19"/>
          <p:cNvSpPr>
            <a:spLocks noChangeShapeType="1"/>
          </p:cNvSpPr>
          <p:nvPr/>
        </p:nvSpPr>
        <p:spPr bwMode="auto">
          <a:xfrm>
            <a:off x="4748970" y="4758042"/>
            <a:ext cx="2310503" cy="337848"/>
          </a:xfrm>
          <a:prstGeom prst="line">
            <a:avLst/>
          </a:prstGeom>
          <a:noFill/>
          <a:ln w="76200" cap="flat">
            <a:solidFill>
              <a:srgbClr val="66B132"/>
            </a:solidFill>
            <a:prstDash val="sysDot"/>
            <a:miter lim="800000"/>
            <a:headEnd type="triangle" w="med" len="med"/>
            <a:tailEnd type="triangle" w="med" len="med"/>
          </a:ln>
          <a:effectLst/>
        </p:spPr>
        <p:txBody>
          <a:bodyPr lIns="0" tIns="0" rIns="0" bIns="0">
            <a:prstTxWarp prst="textNoShape">
              <a:avLst/>
            </a:prstTxWarp>
          </a:bodyPr>
          <a:lstStyle/>
          <a:p>
            <a:endParaRPr lang="en-US"/>
          </a:p>
        </p:txBody>
      </p:sp>
      <p:sp>
        <p:nvSpPr>
          <p:cNvPr id="33812" name="Rectangle 20"/>
          <p:cNvSpPr>
            <a:spLocks/>
          </p:cNvSpPr>
          <p:nvPr/>
        </p:nvSpPr>
        <p:spPr bwMode="auto">
          <a:xfrm>
            <a:off x="7246661" y="4997514"/>
            <a:ext cx="556243" cy="480131"/>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pPr>
              <a:lnSpc>
                <a:spcPct val="80000"/>
              </a:lnSpc>
            </a:pPr>
            <a:r>
              <a:rPr lang="en-US" sz="1300" b="1" dirty="0">
                <a:solidFill>
                  <a:schemeClr val="tx2">
                    <a:lumMod val="60000"/>
                    <a:lumOff val="40000"/>
                  </a:schemeClr>
                </a:solidFill>
                <a:latin typeface="Gill Sans" charset="0"/>
                <a:ea typeface="Gill Sans" charset="0"/>
                <a:cs typeface="Gill Sans" charset="0"/>
                <a:sym typeface="Gill Sans" charset="0"/>
              </a:rPr>
              <a:t> </a:t>
            </a:r>
          </a:p>
          <a:p>
            <a:pPr>
              <a:lnSpc>
                <a:spcPct val="80000"/>
              </a:lnSpc>
            </a:pPr>
            <a:r>
              <a:rPr lang="en-US" sz="1300" b="1" dirty="0">
                <a:solidFill>
                  <a:schemeClr val="tx2">
                    <a:lumMod val="60000"/>
                    <a:lumOff val="40000"/>
                  </a:schemeClr>
                </a:solidFill>
                <a:latin typeface="Gill Sans" charset="0"/>
                <a:ea typeface="Gill Sans" charset="0"/>
                <a:cs typeface="Gill Sans" charset="0"/>
                <a:sym typeface="Gill Sans" charset="0"/>
              </a:rPr>
              <a:t>Private</a:t>
            </a:r>
          </a:p>
          <a:p>
            <a:pPr>
              <a:lnSpc>
                <a:spcPct val="80000"/>
              </a:lnSpc>
            </a:pPr>
            <a:r>
              <a:rPr lang="en-US" sz="1300" b="1" dirty="0">
                <a:solidFill>
                  <a:schemeClr val="tx2">
                    <a:lumMod val="60000"/>
                    <a:lumOff val="40000"/>
                  </a:schemeClr>
                </a:solidFill>
                <a:latin typeface="Gill Sans" charset="0"/>
                <a:ea typeface="Gill Sans" charset="0"/>
                <a:cs typeface="Gill Sans" charset="0"/>
                <a:sym typeface="Gill Sans" charset="0"/>
              </a:rPr>
              <a:t>Cloud</a:t>
            </a:r>
          </a:p>
        </p:txBody>
      </p:sp>
      <p:sp>
        <p:nvSpPr>
          <p:cNvPr id="33813" name="Rectangle 21"/>
          <p:cNvSpPr>
            <a:spLocks/>
          </p:cNvSpPr>
          <p:nvPr/>
        </p:nvSpPr>
        <p:spPr bwMode="auto">
          <a:xfrm>
            <a:off x="999317" y="4785380"/>
            <a:ext cx="556243" cy="480131"/>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pPr>
              <a:lnSpc>
                <a:spcPct val="80000"/>
              </a:lnSpc>
            </a:pPr>
            <a:r>
              <a:rPr lang="en-US" sz="1300" b="1" dirty="0">
                <a:solidFill>
                  <a:schemeClr val="tx2">
                    <a:lumMod val="60000"/>
                    <a:lumOff val="40000"/>
                  </a:schemeClr>
                </a:solidFill>
                <a:latin typeface="Gill Sans" charset="0"/>
                <a:ea typeface="Gill Sans" charset="0"/>
                <a:cs typeface="Gill Sans" charset="0"/>
                <a:sym typeface="Gill Sans" charset="0"/>
              </a:rPr>
              <a:t> </a:t>
            </a:r>
          </a:p>
          <a:p>
            <a:pPr>
              <a:lnSpc>
                <a:spcPct val="80000"/>
              </a:lnSpc>
            </a:pPr>
            <a:r>
              <a:rPr lang="en-US" sz="1300" b="1" dirty="0">
                <a:solidFill>
                  <a:schemeClr val="tx2">
                    <a:lumMod val="60000"/>
                    <a:lumOff val="40000"/>
                  </a:schemeClr>
                </a:solidFill>
                <a:latin typeface="Gill Sans" charset="0"/>
                <a:ea typeface="Gill Sans" charset="0"/>
                <a:cs typeface="Gill Sans" charset="0"/>
                <a:sym typeface="Gill Sans" charset="0"/>
              </a:rPr>
              <a:t>Private</a:t>
            </a:r>
          </a:p>
          <a:p>
            <a:pPr>
              <a:lnSpc>
                <a:spcPct val="80000"/>
              </a:lnSpc>
            </a:pPr>
            <a:r>
              <a:rPr lang="en-US" sz="1300" b="1" dirty="0">
                <a:solidFill>
                  <a:schemeClr val="tx2">
                    <a:lumMod val="60000"/>
                    <a:lumOff val="40000"/>
                  </a:schemeClr>
                </a:solidFill>
                <a:latin typeface="Gill Sans" charset="0"/>
                <a:ea typeface="Gill Sans" charset="0"/>
                <a:cs typeface="Gill Sans" charset="0"/>
                <a:sym typeface="Gill Sans" charset="0"/>
              </a:rPr>
              <a:t>Cloud</a:t>
            </a:r>
          </a:p>
        </p:txBody>
      </p:sp>
      <p:sp>
        <p:nvSpPr>
          <p:cNvPr id="33814" name="Rectangle 22"/>
          <p:cNvSpPr>
            <a:spLocks/>
          </p:cNvSpPr>
          <p:nvPr/>
        </p:nvSpPr>
        <p:spPr bwMode="auto">
          <a:xfrm>
            <a:off x="2587764" y="1082739"/>
            <a:ext cx="556243" cy="480131"/>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pPr>
              <a:lnSpc>
                <a:spcPct val="80000"/>
              </a:lnSpc>
            </a:pPr>
            <a:r>
              <a:rPr lang="en-US" sz="1300" b="1" dirty="0">
                <a:solidFill>
                  <a:schemeClr val="tx2">
                    <a:lumMod val="60000"/>
                    <a:lumOff val="40000"/>
                  </a:schemeClr>
                </a:solidFill>
                <a:latin typeface="Gill Sans" charset="0"/>
                <a:ea typeface="Gill Sans" charset="0"/>
                <a:cs typeface="Gill Sans" charset="0"/>
                <a:sym typeface="Gill Sans" charset="0"/>
              </a:rPr>
              <a:t> </a:t>
            </a:r>
          </a:p>
          <a:p>
            <a:pPr>
              <a:lnSpc>
                <a:spcPct val="80000"/>
              </a:lnSpc>
            </a:pPr>
            <a:r>
              <a:rPr lang="en-US" sz="1300" b="1" dirty="0">
                <a:solidFill>
                  <a:schemeClr val="tx2">
                    <a:lumMod val="60000"/>
                    <a:lumOff val="40000"/>
                  </a:schemeClr>
                </a:solidFill>
                <a:latin typeface="Gill Sans" charset="0"/>
                <a:ea typeface="Gill Sans" charset="0"/>
                <a:cs typeface="Gill Sans" charset="0"/>
                <a:sym typeface="Gill Sans" charset="0"/>
              </a:rPr>
              <a:t>Private</a:t>
            </a:r>
          </a:p>
          <a:p>
            <a:pPr>
              <a:lnSpc>
                <a:spcPct val="80000"/>
              </a:lnSpc>
            </a:pPr>
            <a:r>
              <a:rPr lang="en-US" sz="1300" b="1" dirty="0">
                <a:solidFill>
                  <a:srgbClr val="558ED5"/>
                </a:solidFill>
                <a:latin typeface="Gill Sans" charset="0"/>
                <a:ea typeface="Gill Sans" charset="0"/>
                <a:cs typeface="Gill Sans" charset="0"/>
                <a:sym typeface="Gill Sans" charset="0"/>
              </a:rPr>
              <a:t>Cloud</a:t>
            </a:r>
          </a:p>
        </p:txBody>
      </p:sp>
      <p:sp>
        <p:nvSpPr>
          <p:cNvPr id="33815" name="Line 23"/>
          <p:cNvSpPr>
            <a:spLocks noChangeShapeType="1"/>
          </p:cNvSpPr>
          <p:nvPr/>
        </p:nvSpPr>
        <p:spPr bwMode="auto">
          <a:xfrm rot="10800000" flipH="1">
            <a:off x="3417307" y="1180882"/>
            <a:ext cx="2235823" cy="1"/>
          </a:xfrm>
          <a:prstGeom prst="line">
            <a:avLst/>
          </a:prstGeom>
          <a:noFill/>
          <a:ln w="88900" cap="flat">
            <a:solidFill>
              <a:srgbClr val="9A9A9A"/>
            </a:solidFill>
            <a:prstDash val="sysDot"/>
            <a:miter lim="800000"/>
            <a:headEnd type="triangle" w="med" len="med"/>
            <a:tailEnd type="triangle" w="med" len="med"/>
          </a:ln>
        </p:spPr>
        <p:txBody>
          <a:bodyPr lIns="0" tIns="0" rIns="0" bIns="0">
            <a:prstTxWarp prst="textNoShape">
              <a:avLst/>
            </a:prstTxWarp>
          </a:bodyPr>
          <a:lstStyle/>
          <a:p>
            <a:endParaRPr lang="en-US"/>
          </a:p>
        </p:txBody>
      </p:sp>
      <p:sp>
        <p:nvSpPr>
          <p:cNvPr id="33819" name="Line 27"/>
          <p:cNvSpPr>
            <a:spLocks noChangeShapeType="1"/>
          </p:cNvSpPr>
          <p:nvPr/>
        </p:nvSpPr>
        <p:spPr bwMode="auto">
          <a:xfrm rot="10800000" flipH="1">
            <a:off x="1242136" y="1688821"/>
            <a:ext cx="1233356" cy="2926697"/>
          </a:xfrm>
          <a:prstGeom prst="line">
            <a:avLst/>
          </a:prstGeom>
          <a:noFill/>
          <a:ln w="63500" cap="flat">
            <a:solidFill>
              <a:srgbClr val="558ED5"/>
            </a:solidFill>
            <a:prstDash val="sysDot"/>
            <a:miter lim="800000"/>
            <a:headEnd type="triangle" w="med" len="med"/>
            <a:tailEnd type="triangle" w="med" len="med"/>
          </a:ln>
          <a:effectLst/>
        </p:spPr>
        <p:txBody>
          <a:bodyPr lIns="0" tIns="0" rIns="0" bIns="0">
            <a:prstTxWarp prst="textNoShape">
              <a:avLst/>
            </a:prstTxWarp>
          </a:bodyPr>
          <a:lstStyle/>
          <a:p>
            <a:endParaRPr lang="en-US"/>
          </a:p>
        </p:txBody>
      </p:sp>
      <p:sp>
        <p:nvSpPr>
          <p:cNvPr id="40" name="Rectangle 20"/>
          <p:cNvSpPr>
            <a:spLocks/>
          </p:cNvSpPr>
          <p:nvPr/>
        </p:nvSpPr>
        <p:spPr bwMode="auto">
          <a:xfrm>
            <a:off x="3757975" y="4274576"/>
            <a:ext cx="556243" cy="480131"/>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pPr>
              <a:lnSpc>
                <a:spcPct val="80000"/>
              </a:lnSpc>
            </a:pPr>
            <a:r>
              <a:rPr lang="en-US" sz="1300" b="1" dirty="0">
                <a:solidFill>
                  <a:schemeClr val="tx2">
                    <a:lumMod val="60000"/>
                    <a:lumOff val="40000"/>
                  </a:schemeClr>
                </a:solidFill>
                <a:latin typeface="Gill Sans" charset="0"/>
                <a:ea typeface="Gill Sans" charset="0"/>
                <a:cs typeface="Gill Sans" charset="0"/>
                <a:sym typeface="Gill Sans" charset="0"/>
              </a:rPr>
              <a:t> </a:t>
            </a:r>
          </a:p>
          <a:p>
            <a:pPr>
              <a:lnSpc>
                <a:spcPct val="80000"/>
              </a:lnSpc>
            </a:pPr>
            <a:r>
              <a:rPr lang="en-US" sz="1300" b="1" dirty="0">
                <a:solidFill>
                  <a:schemeClr val="tx2">
                    <a:lumMod val="60000"/>
                    <a:lumOff val="40000"/>
                  </a:schemeClr>
                </a:solidFill>
                <a:latin typeface="Gill Sans" charset="0"/>
                <a:ea typeface="Gill Sans" charset="0"/>
                <a:cs typeface="Gill Sans" charset="0"/>
                <a:sym typeface="Gill Sans" charset="0"/>
              </a:rPr>
              <a:t>Private</a:t>
            </a:r>
          </a:p>
          <a:p>
            <a:pPr>
              <a:lnSpc>
                <a:spcPct val="80000"/>
              </a:lnSpc>
            </a:pPr>
            <a:r>
              <a:rPr lang="en-US" sz="1300" b="1" dirty="0">
                <a:solidFill>
                  <a:schemeClr val="tx2">
                    <a:lumMod val="60000"/>
                    <a:lumOff val="40000"/>
                  </a:schemeClr>
                </a:solidFill>
                <a:latin typeface="Gill Sans" charset="0"/>
                <a:ea typeface="Gill Sans" charset="0"/>
                <a:cs typeface="Gill Sans" charset="0"/>
                <a:sym typeface="Gill Sans" charset="0"/>
              </a:rPr>
              <a:t>Cloud</a:t>
            </a:r>
          </a:p>
        </p:txBody>
      </p:sp>
      <p:sp>
        <p:nvSpPr>
          <p:cNvPr id="41" name="Line 17"/>
          <p:cNvSpPr>
            <a:spLocks noChangeShapeType="1"/>
          </p:cNvSpPr>
          <p:nvPr/>
        </p:nvSpPr>
        <p:spPr bwMode="auto">
          <a:xfrm rot="10800000" flipH="1">
            <a:off x="4370611" y="1624680"/>
            <a:ext cx="1899742" cy="2673692"/>
          </a:xfrm>
          <a:prstGeom prst="line">
            <a:avLst/>
          </a:prstGeom>
          <a:noFill/>
          <a:ln w="88900" cap="flat">
            <a:solidFill>
              <a:srgbClr val="9A9A9A"/>
            </a:solidFill>
            <a:prstDash val="sysDot"/>
            <a:miter lim="800000"/>
            <a:headEnd type="triangle" w="med" len="med"/>
            <a:tailEnd type="triangle" w="med" len="med"/>
          </a:ln>
        </p:spPr>
        <p:txBody>
          <a:bodyPr lIns="0" tIns="0" rIns="0" bIns="0">
            <a:prstTxWarp prst="textNoShape">
              <a:avLst/>
            </a:prstTxWarp>
          </a:bodyPr>
          <a:lstStyle/>
          <a:p>
            <a:endParaRPr lang="en-US"/>
          </a:p>
        </p:txBody>
      </p:sp>
      <p:sp>
        <p:nvSpPr>
          <p:cNvPr id="42" name="Line 17"/>
          <p:cNvSpPr>
            <a:spLocks noChangeShapeType="1"/>
          </p:cNvSpPr>
          <p:nvPr/>
        </p:nvSpPr>
        <p:spPr bwMode="auto">
          <a:xfrm rot="10800000">
            <a:off x="7059474" y="1624680"/>
            <a:ext cx="318362" cy="3205165"/>
          </a:xfrm>
          <a:prstGeom prst="line">
            <a:avLst/>
          </a:prstGeom>
          <a:noFill/>
          <a:ln w="88900" cap="flat">
            <a:solidFill>
              <a:srgbClr val="9A9A9A"/>
            </a:solidFill>
            <a:prstDash val="sysDot"/>
            <a:miter lim="800000"/>
            <a:headEnd type="triangle" w="med" len="med"/>
            <a:tailEnd type="triangle" w="med" len="med"/>
          </a:ln>
        </p:spPr>
        <p:txBody>
          <a:bodyPr lIns="0" tIns="0" rIns="0" bIns="0">
            <a:prstTxWarp prst="textNoShape">
              <a:avLst/>
            </a:prstTxWarp>
          </a:bodyPr>
          <a:lstStyle/>
          <a:p>
            <a:endParaRPr lang="en-US"/>
          </a:p>
        </p:txBody>
      </p:sp>
      <p:sp>
        <p:nvSpPr>
          <p:cNvPr id="43" name="Line 27"/>
          <p:cNvSpPr>
            <a:spLocks noChangeShapeType="1"/>
          </p:cNvSpPr>
          <p:nvPr/>
        </p:nvSpPr>
        <p:spPr bwMode="auto">
          <a:xfrm rot="10800000">
            <a:off x="3543389" y="1562870"/>
            <a:ext cx="3695610" cy="3390128"/>
          </a:xfrm>
          <a:prstGeom prst="line">
            <a:avLst/>
          </a:prstGeom>
          <a:noFill/>
          <a:ln w="63500" cap="flat">
            <a:solidFill>
              <a:srgbClr val="FFC000"/>
            </a:solidFill>
            <a:prstDash val="sysDot"/>
            <a:miter lim="800000"/>
            <a:headEnd type="triangle" w="med" len="med"/>
            <a:tailEnd type="triangle" w="med" len="med"/>
          </a:ln>
          <a:effectLst/>
        </p:spPr>
        <p:txBody>
          <a:bodyPr lIns="0" tIns="0" rIns="0" bIns="0">
            <a:prstTxWarp prst="textNoShape">
              <a:avLst/>
            </a:prstTxWarp>
          </a:bodyPr>
          <a:lstStyle/>
          <a:p>
            <a:endParaRPr lang="en-US"/>
          </a:p>
        </p:txBody>
      </p:sp>
      <p:sp>
        <p:nvSpPr>
          <p:cNvPr id="44" name="Line 27"/>
          <p:cNvSpPr>
            <a:spLocks noChangeShapeType="1"/>
          </p:cNvSpPr>
          <p:nvPr/>
        </p:nvSpPr>
        <p:spPr bwMode="auto">
          <a:xfrm rot="10800000">
            <a:off x="2948418" y="1688821"/>
            <a:ext cx="937782" cy="2425978"/>
          </a:xfrm>
          <a:prstGeom prst="line">
            <a:avLst/>
          </a:prstGeom>
          <a:noFill/>
          <a:ln w="63500" cap="flat">
            <a:solidFill>
              <a:srgbClr val="FF6969"/>
            </a:solidFill>
            <a:prstDash val="sysDot"/>
            <a:miter lim="800000"/>
            <a:headEnd type="triangle" w="med" len="med"/>
            <a:tailEnd type="triangle" w="med" len="med"/>
          </a:ln>
          <a:effectLst/>
        </p:spPr>
        <p:txBody>
          <a:bodyPr lIns="0" tIns="0" rIns="0" bIns="0">
            <a:prstTxWarp prst="textNoShape">
              <a:avLst/>
            </a:prstTxWarp>
          </a:bodyPr>
          <a:lstStyle/>
          <a:p>
            <a:endParaRPr lang="en-US"/>
          </a:p>
        </p:txBody>
      </p:sp>
      <p:sp>
        <p:nvSpPr>
          <p:cNvPr id="33810" name="Line 18"/>
          <p:cNvSpPr>
            <a:spLocks noChangeShapeType="1"/>
          </p:cNvSpPr>
          <p:nvPr/>
        </p:nvSpPr>
        <p:spPr bwMode="auto">
          <a:xfrm flipH="1">
            <a:off x="1945111" y="4758042"/>
            <a:ext cx="1397910" cy="337847"/>
          </a:xfrm>
          <a:prstGeom prst="line">
            <a:avLst/>
          </a:prstGeom>
          <a:noFill/>
          <a:ln w="63500" cap="flat">
            <a:solidFill>
              <a:schemeClr val="bg1"/>
            </a:solidFill>
            <a:prstDash val="sysDot"/>
            <a:miter lim="800000"/>
            <a:headEnd type="triangle" w="med" len="med"/>
            <a:tailEnd type="triangle" w="med" len="med"/>
          </a:ln>
          <a:effectLst/>
        </p:spPr>
        <p:txBody>
          <a:bodyPr lIns="0" tIns="0" rIns="0" bIns="0">
            <a:prstTxWarp prst="textNoShape">
              <a:avLst/>
            </a:prstTxWarp>
          </a:bodyPr>
          <a:lstStyle/>
          <a:p>
            <a:endParaRPr lang="en-US"/>
          </a:p>
        </p:txBody>
      </p:sp>
      <p:pic>
        <p:nvPicPr>
          <p:cNvPr id="33805" name="Picture 13"/>
          <p:cNvPicPr>
            <a:picLocks noChangeArrowheads="1"/>
          </p:cNvPicPr>
          <p:nvPr/>
        </p:nvPicPr>
        <p:blipFill>
          <a:blip r:embed="rId5"/>
          <a:srcRect/>
          <a:stretch>
            <a:fillRect/>
          </a:stretch>
        </p:blipFill>
        <p:spPr bwMode="auto">
          <a:xfrm rot="497661">
            <a:off x="229171" y="327528"/>
            <a:ext cx="3062883" cy="928688"/>
          </a:xfrm>
          <a:prstGeom prst="rect">
            <a:avLst/>
          </a:prstGeom>
          <a:noFill/>
          <a:ln w="12700" cap="flat">
            <a:noFill/>
            <a:miter lim="800000"/>
            <a:headEnd/>
            <a:tailEnd/>
          </a:ln>
          <a:effectLst>
            <a:outerShdw blurRad="63500" dist="38099" dir="5519942" algn="ctr" rotWithShape="0">
              <a:schemeClr val="bg2">
                <a:alpha val="70000"/>
              </a:schemeClr>
            </a:outerShdw>
          </a:effectLst>
        </p:spPr>
      </p:pic>
    </p:spTree>
    <p:extLst>
      <p:ext uri="{BB962C8B-B14F-4D97-AF65-F5344CB8AC3E}">
        <p14:creationId xmlns:p14="http://schemas.microsoft.com/office/powerpoint/2010/main" val="3205764971"/>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TotalTime>
  <Words>1323</Words>
  <Application>Microsoft Office PowerPoint</Application>
  <PresentationFormat>On-screen Show (4:3)</PresentationFormat>
  <Paragraphs>307</Paragraphs>
  <Slides>12</Slides>
  <Notes>9</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e-NAV14 Committee 23 September 2013   Fred W. Pot Principal Marine Management Consulting fpot@enavsolutions.org  Download a PDF of this presentation from enavsolutions.org Select “e-NAV14 Presentation” from the home page</vt:lpstr>
      <vt:lpstr>PowerPoint Presentation</vt:lpstr>
      <vt:lpstr>PowerPoint Presentation</vt:lpstr>
      <vt:lpstr>CSS and component requirement categories</vt:lpstr>
      <vt:lpstr>Proposed Specific CSS infrastructure requirements</vt:lpstr>
      <vt:lpstr>Modularity is a very important requirement because:</vt:lpstr>
      <vt:lpstr>PowerPoint Presentation</vt:lpstr>
      <vt:lpstr>Add Layers to make CSS MARSSA Compliant</vt:lpstr>
      <vt:lpstr>PowerPoint Presentation</vt:lpstr>
      <vt:lpstr>Conclusion</vt:lpstr>
      <vt:lpstr>Where can I find more about MARSSA?</vt:lpstr>
      <vt:lpstr>Questions?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dc:creator>
  <cp:lastModifiedBy>Fred</cp:lastModifiedBy>
  <cp:revision>34</cp:revision>
  <dcterms:created xsi:type="dcterms:W3CDTF">2013-09-14T20:22:41Z</dcterms:created>
  <dcterms:modified xsi:type="dcterms:W3CDTF">2013-09-21T13:20:16Z</dcterms:modified>
</cp:coreProperties>
</file>