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  <p:sldMasterId id="2147483697" r:id="rId3"/>
    <p:sldMasterId id="2147483709" r:id="rId4"/>
  </p:sldMasterIdLst>
  <p:notesMasterIdLst>
    <p:notesMasterId r:id="rId13"/>
  </p:notesMasterIdLst>
  <p:handoutMasterIdLst>
    <p:handoutMasterId r:id="rId14"/>
  </p:handoutMasterIdLst>
  <p:sldIdLst>
    <p:sldId id="282" r:id="rId5"/>
    <p:sldId id="310" r:id="rId6"/>
    <p:sldId id="309" r:id="rId7"/>
    <p:sldId id="291" r:id="rId8"/>
    <p:sldId id="311" r:id="rId9"/>
    <p:sldId id="312" r:id="rId10"/>
    <p:sldId id="313" r:id="rId11"/>
    <p:sldId id="314" r:id="rId12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DF81C150-0C25-4BE8-AF23-F58B6523BF54}" type="datetimeFigureOut">
              <a:rPr lang="en-GB" smtClean="0"/>
              <a:t>23/09/2013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DCB40FEB-51FB-466F-9547-70CDAC9DAC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79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0ABB1C9B-78FF-4639-8571-D076D3CBD0C1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F9C69CE1-47DD-44FA-9C25-ECF1E2E4A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5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3DB8-E5F7-4FC8-A248-6F3EA4900832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8023-C2E9-42F7-9FE3-E4776969A68A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A870-46C6-4F51-BAE6-C5C09B9FBC9C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7FA9-AE1F-4F98-92C1-F7F3C303B718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17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FC15-419A-4661-B902-BDB22D8B745B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84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4AA14-9031-4004-AE3F-3D28D15BBC18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213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8F7B-138D-43E3-AAF2-CFAB723535E0}" type="datetime1">
              <a:rPr lang="en-GB" smtClean="0"/>
              <a:t>23/09/2013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240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18159-A59E-4478-82C4-CD9B03D3E703}" type="datetime1">
              <a:rPr lang="en-GB" smtClean="0"/>
              <a:t>23/09/2013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42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8CC1-860C-41F7-A68D-D52945D66568}" type="datetime1">
              <a:rPr lang="en-GB" smtClean="0"/>
              <a:t>23/09/2013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869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C6FF-BA0B-4057-B61E-07ADAC196C0A}" type="datetime1">
              <a:rPr lang="en-GB" smtClean="0"/>
              <a:t>23/09/2013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403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08DE-BDE3-4C28-BEB8-720B9A624AB8}" type="datetime1">
              <a:rPr lang="en-GB" smtClean="0"/>
              <a:t>23/09/2013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4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369B-5F53-4E5F-A4FE-45225CCBD76D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D66C-9539-427A-B77F-8AAB6AE1A380}" type="datetime1">
              <a:rPr lang="en-GB" smtClean="0"/>
              <a:t>23/09/2013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066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1354-4FF7-489E-9615-600DFC11A831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405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4212-3618-4CDF-96B5-176C0EBEBFAE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479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1FC9A-5709-417C-980E-51E7E649B40E}" type="datetime1">
              <a:rPr lang="en-GB" smtClean="0"/>
              <a:t>23/09/2013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693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1F98-2413-4A33-BF83-B042D2E047A4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654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9C0E-566A-4C25-AFFA-722BD0233F32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98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765F-75BC-4DD4-94EF-5F7E262D4879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6867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AA66-7227-44A0-B5B2-ADB591F719D7}" type="datetime1">
              <a:rPr lang="en-GB" smtClean="0"/>
              <a:t>23/09/2013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325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81CB6-B6B3-4797-A791-7F6006448557}" type="datetime1">
              <a:rPr lang="en-GB" smtClean="0"/>
              <a:t>23/09/2013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094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46985-4A5B-4465-9F54-7D6881466246}" type="datetime1">
              <a:rPr lang="en-GB" smtClean="0"/>
              <a:t>23/09/2013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22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3B9C-B95D-4DE8-BF76-4933F26BD7BB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EB4C-0730-4A71-8156-8C422A88423B}" type="datetime1">
              <a:rPr lang="en-GB" smtClean="0"/>
              <a:t>23/09/2013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096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608F-BEBE-43CB-A185-0D566DC14607}" type="datetime1">
              <a:rPr lang="en-GB" smtClean="0"/>
              <a:t>23/09/2013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7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39EB-728A-4213-82DD-436AAE17B050}" type="datetime1">
              <a:rPr lang="en-GB" smtClean="0"/>
              <a:t>23/09/2013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8263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3A9F-3E48-49A4-BE17-9CEF637785ED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62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2F7A-2DC7-4511-BEFF-64C1C42A9786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469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AEB4-F5FE-45B3-8367-384FD611D1D8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370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5D0F1-604C-4F7B-85AB-583213D70959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016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2517-ED70-4436-BA85-A60BE8B99F22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457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B82AF-B91D-4EB3-8912-7A2F1CA72BA4}" type="datetime1">
              <a:rPr lang="en-GB" smtClean="0"/>
              <a:t>23/09/2013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513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DD0C-7778-4BD4-BFDD-7573BAA352B0}" type="datetime1">
              <a:rPr lang="en-GB" smtClean="0"/>
              <a:t>23/09/2013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2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B195-8BBF-4ADD-A069-69D3C85B2828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318A-A2EA-48D2-B3B4-E39448346773}" type="datetime1">
              <a:rPr lang="en-GB" smtClean="0"/>
              <a:t>23/09/2013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653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B27-BE47-4A03-B6C2-F4D40F97C496}" type="datetime1">
              <a:rPr lang="en-GB" smtClean="0"/>
              <a:t>23/09/2013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679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DC42-4EB8-499C-B2A6-896193E911A1}" type="datetime1">
              <a:rPr lang="en-GB" smtClean="0"/>
              <a:t>23/09/2013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4048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77BF-B33E-406E-90AD-FCCEED14ECBA}" type="datetime1">
              <a:rPr lang="en-GB" smtClean="0"/>
              <a:t>23/09/2013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502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ED2A-2F99-4A1C-806D-C6D509AC6C6E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1564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E0F0-EFC7-4FA6-93A3-7C7334BF1A57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75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744B-8BC0-453E-A34B-2BEEE41FE677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B715-F60B-4A64-A8BC-D1CE1498B3F8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7D73-D79E-48C0-91A7-14094E417600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93136-A22A-4200-8019-8932AD9C648F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8CF67-E108-4321-8BC4-919ECBAB5A66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796E38-A195-4FB7-8A74-5DF19414B3B4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50331"/>
            <a:ext cx="755452" cy="10396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D0BC-BCAA-4E85-A255-25B246AB4BA6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5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75A5B-F663-4A0D-9951-FBE2A62F57B6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3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E747D-5646-424C-BD33-AC6E487EED0B}" type="datetime1">
              <a:rPr lang="en-GB" smtClean="0"/>
              <a:t>23/09/2013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e-Nav 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844825"/>
            <a:ext cx="704106" cy="96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7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g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84948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The IALA World-Wide Academy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7854696" cy="1176536"/>
          </a:xfrm>
        </p:spPr>
        <p:txBody>
          <a:bodyPr/>
          <a:lstStyle/>
          <a:p>
            <a:r>
              <a:rPr lang="en-GB" dirty="0" smtClean="0"/>
              <a:t>Stephen </a:t>
            </a:r>
            <a:r>
              <a:rPr lang="en-GB" dirty="0"/>
              <a:t>Bennett; Programme Manager </a:t>
            </a:r>
            <a:r>
              <a:rPr lang="en-GB"/>
              <a:t>IALA </a:t>
            </a:r>
            <a:r>
              <a:rPr lang="en-GB" smtClean="0"/>
              <a:t>WWA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7557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Academy’s Task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F420-BB7E-4E53-9477-CC8207551D36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0" y="3105835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6000" smtClean="0"/>
              <a:t>78 </a:t>
            </a:r>
            <a:r>
              <a:rPr lang="en-GB" sz="6000" dirty="0"/>
              <a:t>States</a:t>
            </a:r>
          </a:p>
          <a:p>
            <a:r>
              <a:rPr lang="en-GB" sz="6000" dirty="0"/>
              <a:t>In 7 Regions</a:t>
            </a:r>
          </a:p>
        </p:txBody>
      </p:sp>
    </p:spTree>
    <p:extLst>
      <p:ext uri="{BB962C8B-B14F-4D97-AF65-F5344CB8AC3E}">
        <p14:creationId xmlns:p14="http://schemas.microsoft.com/office/powerpoint/2010/main" val="6172529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Academy Update since Mar 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“</a:t>
            </a:r>
            <a:r>
              <a:rPr lang="en-US" sz="2400" i="1" dirty="0"/>
              <a:t>The IALA World-Wide Academy is the vehicle by which IALA delivers training and capacity building</a:t>
            </a:r>
            <a:r>
              <a:rPr lang="en-US" sz="2400" i="1" dirty="0" smtClean="0"/>
              <a:t>”</a:t>
            </a:r>
          </a:p>
          <a:p>
            <a:r>
              <a:rPr lang="en-US" sz="2400" b="1" dirty="0" smtClean="0"/>
              <a:t>Capacity Building Stage 1 - Awareness</a:t>
            </a:r>
            <a:endParaRPr lang="en-US" sz="2400" dirty="0" smtClean="0"/>
          </a:p>
          <a:p>
            <a:pPr lvl="1"/>
            <a:r>
              <a:rPr lang="en-US" sz="2000" dirty="0" smtClean="0"/>
              <a:t>Level 1+ awareness seminar to 16 States from South and East Asia – Bangkok June 2013</a:t>
            </a:r>
          </a:p>
          <a:p>
            <a:pPr lvl="1"/>
            <a:r>
              <a:rPr lang="en-US" sz="2000" dirty="0" smtClean="0"/>
              <a:t>Level 1+ awareness seminar to 10 French-speaking African States – Nouakchott, Mauritania end September 2013</a:t>
            </a:r>
          </a:p>
          <a:p>
            <a:pPr lvl="1"/>
            <a:r>
              <a:rPr lang="en-GB" sz="2000" dirty="0"/>
              <a:t>Regional Forum on Vessel Traffic </a:t>
            </a:r>
            <a:r>
              <a:rPr lang="en-GB" sz="2000" dirty="0" smtClean="0"/>
              <a:t>Services Singapore October 2013</a:t>
            </a:r>
          </a:p>
          <a:p>
            <a:pPr lvl="1"/>
            <a:r>
              <a:rPr lang="en-GB" sz="2000" dirty="0" smtClean="0"/>
              <a:t>Two day VTS Forum in Kandla, India February 2014</a:t>
            </a:r>
          </a:p>
          <a:p>
            <a:r>
              <a:rPr lang="en-GB" sz="2400" b="1" dirty="0" smtClean="0"/>
              <a:t>Stage 2 – Needs Assessment</a:t>
            </a:r>
            <a:endParaRPr lang="en-GB" sz="2400" dirty="0" smtClean="0"/>
          </a:p>
          <a:p>
            <a:pPr lvl="1"/>
            <a:r>
              <a:rPr lang="en-GB" sz="2000" dirty="0" smtClean="0"/>
              <a:t>Mauritius March 2013</a:t>
            </a:r>
            <a:endParaRPr lang="en-GB" sz="2000" b="1" dirty="0"/>
          </a:p>
          <a:p>
            <a:pPr lvl="1"/>
            <a:r>
              <a:rPr lang="en-US" sz="2000" dirty="0" smtClean="0"/>
              <a:t>Board Strategy Paper on Stage 2 priorities based on risk</a:t>
            </a:r>
          </a:p>
          <a:p>
            <a:endParaRPr lang="en-US" sz="2400" i="1" dirty="0" smtClean="0"/>
          </a:p>
          <a:p>
            <a:pPr marL="393192" lvl="1" indent="0">
              <a:buNone/>
            </a:pPr>
            <a:endParaRPr lang="en-US" sz="2200" i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BEDF-3374-4395-AFC4-3DE2EB16CC67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0389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en-GB" dirty="0" smtClean="0"/>
              <a:t>“Delivering as One”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67544" y="1599497"/>
            <a:ext cx="5256584" cy="4434840"/>
          </a:xfrm>
        </p:spPr>
        <p:txBody>
          <a:bodyPr>
            <a:normAutofit/>
          </a:bodyPr>
          <a:lstStyle/>
          <a:p>
            <a:r>
              <a:rPr lang="en-GB" dirty="0"/>
              <a:t>Academy capacity-building forms part of the United Nations “</a:t>
            </a:r>
            <a:r>
              <a:rPr lang="en-GB" b="1" i="1" dirty="0"/>
              <a:t>Delivering as One</a:t>
            </a:r>
            <a:r>
              <a:rPr lang="en-GB" dirty="0"/>
              <a:t>” </a:t>
            </a:r>
            <a:r>
              <a:rPr lang="en-GB" dirty="0" smtClean="0"/>
              <a:t>initiative</a:t>
            </a:r>
          </a:p>
          <a:p>
            <a:r>
              <a:rPr lang="en-GB" dirty="0"/>
              <a:t>A</a:t>
            </a:r>
            <a:r>
              <a:rPr lang="en-GB" dirty="0" smtClean="0"/>
              <a:t>im </a:t>
            </a:r>
            <a:r>
              <a:rPr lang="en-GB" dirty="0"/>
              <a:t>to achieve compliance </a:t>
            </a:r>
            <a:r>
              <a:rPr lang="en-GB" dirty="0" smtClean="0"/>
              <a:t>by National Authorities with </a:t>
            </a:r>
            <a:r>
              <a:rPr lang="en-GB" dirty="0"/>
              <a:t>international </a:t>
            </a:r>
            <a:r>
              <a:rPr lang="en-GB" dirty="0" smtClean="0"/>
              <a:t>obligations</a:t>
            </a:r>
          </a:p>
          <a:p>
            <a:r>
              <a:rPr lang="en-GB" dirty="0" smtClean="0"/>
              <a:t>Improvement </a:t>
            </a:r>
            <a:r>
              <a:rPr lang="en-GB" dirty="0"/>
              <a:t>in safety of navigation and the protection of the marine environment on a global </a:t>
            </a:r>
            <a:r>
              <a:rPr lang="en-GB" dirty="0" smtClean="0"/>
              <a:t>basis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262" y="1754027"/>
            <a:ext cx="2822404" cy="3763205"/>
          </a:xfrm>
          <a:ln w="22225">
            <a:solidFill>
              <a:srgbClr val="0070C0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0822-E298-41D8-9DE4-3C23ECA7E272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47664" y="6356350"/>
            <a:ext cx="5760640" cy="365125"/>
          </a:xfrm>
        </p:spPr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874" y="5539763"/>
            <a:ext cx="715156" cy="9390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644554"/>
            <a:ext cx="640085" cy="8808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426" y="5714021"/>
            <a:ext cx="19716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512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2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- General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VTS/Level 1 AtoN Managers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GB" dirty="0" smtClean="0"/>
              <a:t>Level 2 Technicians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218656"/>
          </a:xfrm>
        </p:spPr>
        <p:txBody>
          <a:bodyPr/>
          <a:lstStyle/>
          <a:p>
            <a:r>
              <a:rPr lang="en-GB" dirty="0" smtClean="0"/>
              <a:t>V-103/1  V103/4</a:t>
            </a:r>
          </a:p>
          <a:p>
            <a:r>
              <a:rPr lang="en-GB" dirty="0" smtClean="0"/>
              <a:t>E-141/1 Level 1 AtoN manager</a:t>
            </a:r>
          </a:p>
          <a:p>
            <a:r>
              <a:rPr lang="en-GB" dirty="0" smtClean="0"/>
              <a:t>E-141/2 Senior Manager</a:t>
            </a:r>
          </a:p>
          <a:p>
            <a:r>
              <a:rPr lang="en-GB" dirty="0" smtClean="0"/>
              <a:t>IALA.WWA.L1.3 Risk Management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IALA.WWA.L2.0 – overview</a:t>
            </a:r>
          </a:p>
          <a:p>
            <a:r>
              <a:rPr lang="en-GB" dirty="0" smtClean="0"/>
              <a:t>L2.1.1 – L2.11.7 </a:t>
            </a:r>
          </a:p>
          <a:p>
            <a:pPr lvl="1"/>
            <a:r>
              <a:rPr lang="en-GB" dirty="0" smtClean="0"/>
              <a:t>25 published</a:t>
            </a:r>
          </a:p>
          <a:p>
            <a:pPr lvl="1"/>
            <a:r>
              <a:rPr lang="en-GB" dirty="0" smtClean="0"/>
              <a:t>Final 9 to EEP-21</a:t>
            </a:r>
          </a:p>
          <a:p>
            <a:pPr lvl="1"/>
            <a:r>
              <a:rPr lang="en-GB" dirty="0" smtClean="0"/>
              <a:t>Complete set available Dec 13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62DA0-81F6-4AE6-A84B-A0A7F6DD6ED5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7584" y="5805264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available on www.iala-aism.org/academy/training/publications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6519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build="p"/>
      <p:bldP spid="9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Academy-delivered Courses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Risk Management workshop Madrid November 2013</a:t>
            </a:r>
          </a:p>
          <a:p>
            <a:r>
              <a:rPr lang="en-GB" dirty="0" smtClean="0"/>
              <a:t>Level 1 course (Modules 1-3) to SW Pacific in PNG November 2013 with AMSA</a:t>
            </a:r>
          </a:p>
          <a:p>
            <a:r>
              <a:rPr lang="en-GB" dirty="0" smtClean="0"/>
              <a:t>Full one-month Level 1 course IALA HQ</a:t>
            </a:r>
          </a:p>
          <a:p>
            <a:pPr lvl="1"/>
            <a:r>
              <a:rPr lang="en-GB" dirty="0" smtClean="0"/>
              <a:t>17 March – 11 April 2014 – pre-qualification now available on the Academy website page (latest news)</a:t>
            </a:r>
          </a:p>
          <a:p>
            <a:pPr lvl="1"/>
            <a:r>
              <a:rPr lang="en-GB" dirty="0" smtClean="0"/>
              <a:t>Includes e-Nav lectures in Module 4D -  guest lecturers nominated</a:t>
            </a:r>
          </a:p>
          <a:p>
            <a:r>
              <a:rPr lang="en-GB" dirty="0" smtClean="0"/>
              <a:t>e-Learning proposed through website in due course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C6F2-C6B8-4AD6-A5E7-F5BB3B042A90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0969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Level 1 Model Course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Introduction </a:t>
            </a:r>
            <a:r>
              <a:rPr lang="en-GB" sz="3200" dirty="0"/>
              <a:t>to e-Navigation</a:t>
            </a:r>
          </a:p>
          <a:p>
            <a:r>
              <a:rPr lang="en-GB" sz="3200" dirty="0" smtClean="0"/>
              <a:t>IALA.WWA.L1.4 (draft)</a:t>
            </a:r>
          </a:p>
          <a:p>
            <a:r>
              <a:rPr lang="en-GB" sz="3200" dirty="0" smtClean="0"/>
              <a:t>Considered by e-Nav 14</a:t>
            </a:r>
          </a:p>
          <a:p>
            <a:r>
              <a:rPr lang="en-GB" sz="3200" dirty="0" smtClean="0"/>
              <a:t>Output to EEP-21</a:t>
            </a:r>
          </a:p>
          <a:p>
            <a:r>
              <a:rPr lang="en-GB" sz="3200" dirty="0" smtClean="0"/>
              <a:t>Academy Board approval</a:t>
            </a:r>
          </a:p>
          <a:p>
            <a:r>
              <a:rPr lang="en-GB" sz="3200" dirty="0" smtClean="0"/>
              <a:t>Endorsed by Council</a:t>
            </a:r>
          </a:p>
          <a:p>
            <a:r>
              <a:rPr lang="en-GB" sz="3200" dirty="0" smtClean="0"/>
              <a:t>Published December 2013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CEE5C-943F-49ED-B1B7-8B523345790E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5131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IALA WWA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Questions?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D43F-16C0-4736-92CB-69576DBB897C}" type="datetime1">
              <a:rPr lang="en-GB" smtClean="0"/>
              <a:t>23/09/2013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e-Nav 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3" r="10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2993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1384</TotalTime>
  <Words>369</Words>
  <Application>Microsoft Office PowerPoint</Application>
  <PresentationFormat>On-screen Show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Flow</vt:lpstr>
      <vt:lpstr>Custom Design</vt:lpstr>
      <vt:lpstr>1_Custom Design</vt:lpstr>
      <vt:lpstr>2_Custom Design</vt:lpstr>
      <vt:lpstr>The IALA World-Wide Academy</vt:lpstr>
      <vt:lpstr>The Academy’s Task</vt:lpstr>
      <vt:lpstr>Academy Update since Mar 13</vt:lpstr>
      <vt:lpstr>“Delivering as One”</vt:lpstr>
      <vt:lpstr>Training - General</vt:lpstr>
      <vt:lpstr>Academy-delivered Courses</vt:lpstr>
      <vt:lpstr>New Level 1 Model Course</vt:lpstr>
      <vt:lpstr>IALA WWA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Training Level 1</dc:title>
  <dc:creator>stephen</dc:creator>
  <cp:lastModifiedBy>stephen</cp:lastModifiedBy>
  <cp:revision>293</cp:revision>
  <cp:lastPrinted>2013-08-12T13:04:02Z</cp:lastPrinted>
  <dcterms:created xsi:type="dcterms:W3CDTF">2010-10-18T11:26:06Z</dcterms:created>
  <dcterms:modified xsi:type="dcterms:W3CDTF">2013-09-23T06:08:56Z</dcterms:modified>
</cp:coreProperties>
</file>