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78" r:id="rId2"/>
  </p:sldMasterIdLst>
  <p:notesMasterIdLst>
    <p:notesMasterId r:id="rId13"/>
  </p:notesMasterIdLst>
  <p:sldIdLst>
    <p:sldId id="259" r:id="rId3"/>
    <p:sldId id="270" r:id="rId4"/>
    <p:sldId id="263" r:id="rId5"/>
    <p:sldId id="266" r:id="rId6"/>
    <p:sldId id="265" r:id="rId7"/>
    <p:sldId id="268" r:id="rId8"/>
    <p:sldId id="269" r:id="rId9"/>
    <p:sldId id="260" r:id="rId10"/>
    <p:sldId id="262" r:id="rId11"/>
    <p:sldId id="261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사용예시" id="{FED12721-90ED-477A-8A74-2D265BB40B78}">
          <p14:sldIdLst/>
        </p14:section>
        <p14:section name="smart navigation template" id="{23671484-147F-437E-9AA4-F50320E3F4FA}">
          <p14:sldIdLst>
            <p14:sldId id="259"/>
            <p14:sldId id="270"/>
            <p14:sldId id="263"/>
            <p14:sldId id="266"/>
            <p14:sldId id="265"/>
            <p14:sldId id="268"/>
            <p14:sldId id="269"/>
            <p14:sldId id="260"/>
            <p14:sldId id="262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C2C3"/>
    <a:srgbClr val="006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5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29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5DEF1-23F0-4CA4-8F0D-C9A0C6661B92}" type="datetimeFigureOut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801B5-FE22-4AEE-AF26-22D13392AA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39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1755321" y="1626166"/>
            <a:ext cx="5625193" cy="175464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endParaRPr lang="en-US" b="1" dirty="0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2628900" y="4339318"/>
            <a:ext cx="3886200" cy="90782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rgbClr val="006EBB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/>
              <a:t>해양안전연구부</a:t>
            </a:r>
            <a:endParaRPr lang="en-US" altLang="ko-KR" dirty="0" smtClean="0"/>
          </a:p>
          <a:p>
            <a:r>
              <a:rPr lang="ko-KR" altLang="en-US" dirty="0" err="1" smtClean="0"/>
              <a:t>이지혜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 userDrawn="1"/>
        </p:nvSpPr>
        <p:spPr>
          <a:xfrm>
            <a:off x="2939143" y="3879624"/>
            <a:ext cx="3265714" cy="41479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rgbClr val="006EBB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 b="1" dirty="0" smtClean="0">
                <a:solidFill>
                  <a:schemeClr val="bg1">
                    <a:lumMod val="50000"/>
                  </a:schemeClr>
                </a:solidFill>
              </a:rPr>
              <a:t>2014.08.01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제목 1"/>
          <p:cNvSpPr txBox="1">
            <a:spLocks/>
          </p:cNvSpPr>
          <p:nvPr userDrawn="1"/>
        </p:nvSpPr>
        <p:spPr>
          <a:xfrm>
            <a:off x="1910443" y="1330779"/>
            <a:ext cx="5323114" cy="197076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Smart Navigation </a:t>
            </a:r>
            <a:r>
              <a:rPr lang="en-US" altLang="ko-KR" b="1" dirty="0" err="1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ppt</a:t>
            </a:r>
            <a:r>
              <a:rPr lang="en-US" altLang="ko-KR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b="1" dirty="0" smtClean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template sample</a:t>
            </a:r>
            <a:endParaRPr lang="ko-KR" altLang="en-US" b="1" dirty="0"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5268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78625-374B-4A91-92B3-16AA2B578D7D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548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FF35C-2889-4EE7-B0E1-381C2872C627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154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CB19-A937-445A-850C-2E5167F7A5E0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09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D2D7-FF91-42AB-81EC-BC66BB4F7765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821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91D3-1966-45F2-962E-37A4C8466095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554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지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8221" y="2525032"/>
            <a:ext cx="4947558" cy="653143"/>
          </a:xfrm>
        </p:spPr>
        <p:txBody>
          <a:bodyPr>
            <a:noAutofit/>
          </a:bodyPr>
          <a:lstStyle>
            <a:lvl1pPr algn="ctr">
              <a:defRPr sz="3600" baseline="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D6DF-CFB9-46C4-8635-291BC65EC9EA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075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B7241CB-94DE-44EE-B7C2-39141C2BB40C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348EE347-E311-4827-BC33-CB49E873727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470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지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 userDrawn="1"/>
        </p:nvSpPr>
        <p:spPr>
          <a:xfrm>
            <a:off x="1755321" y="1626166"/>
            <a:ext cx="5625193" cy="175464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600" kern="1200" baseline="0"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j-cs"/>
              </a:defRPr>
            </a:lvl1pPr>
          </a:lstStyle>
          <a:p>
            <a:r>
              <a:rPr lang="en-US" b="1" dirty="0" smtClean="0"/>
              <a:t>Q&amp;A</a:t>
            </a:r>
          </a:p>
          <a:p>
            <a:endParaRPr lang="en-US" b="1" dirty="0" smtClean="0"/>
          </a:p>
          <a:p>
            <a:r>
              <a:rPr lang="en-US" b="1" dirty="0" smtClean="0"/>
              <a:t>Thank</a:t>
            </a:r>
            <a:r>
              <a:rPr lang="en-US" b="1" baseline="0" dirty="0" smtClean="0"/>
              <a:t> 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1346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910443" y="1330779"/>
            <a:ext cx="5323114" cy="1970768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45129" y="3910693"/>
            <a:ext cx="5453742" cy="106135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CB347-9DD4-4A67-BF20-F5A2FB88C412}" type="datetime1">
              <a:rPr lang="ko-KR" altLang="en-US" smtClean="0"/>
              <a:t>2014-10-13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07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461E-A428-426A-8F5F-44F39CBA1E3C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543300" y="6292689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71D908C5-7661-45D2-B89C-7A7D8DD1E21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098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F80A8-71B5-4BCE-B409-61D29A331868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669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9DEC6-9310-407A-B8C6-B8DA0EA70855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996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5E890-9754-4B57-B2C2-5E28A1C84EE3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89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9FD2-964D-4374-B379-8CFCF3BE0745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51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32707" y="710292"/>
            <a:ext cx="8278586" cy="5853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Subtitle 2"/>
          <p:cNvSpPr txBox="1">
            <a:spLocks/>
          </p:cNvSpPr>
          <p:nvPr userDrawn="1"/>
        </p:nvSpPr>
        <p:spPr>
          <a:xfrm>
            <a:off x="296140" y="57148"/>
            <a:ext cx="5269676" cy="34698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rgbClr val="006EBB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defRPr>
            </a:lvl1pPr>
            <a:lvl2pPr marL="457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 smtClean="0">
                <a:solidFill>
                  <a:schemeClr val="bg1"/>
                </a:solidFill>
              </a:rPr>
              <a:t>1. Smart navigation template</a:t>
            </a:r>
            <a:r>
              <a:rPr lang="en-US" sz="1800" b="1" baseline="0" dirty="0" smtClean="0">
                <a:solidFill>
                  <a:schemeClr val="bg1"/>
                </a:solidFill>
              </a:rPr>
              <a:t> sample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59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1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236393" y="0"/>
            <a:ext cx="2441864" cy="4327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3093" y="628650"/>
            <a:ext cx="8637814" cy="5548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9B4DC-8777-4D98-9EBE-BB0EC0476C08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908C5-7661-45D2-B89C-7A7D8DD1E21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84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bg1"/>
          </a:solidFill>
          <a:latin typeface="나눔바른고딕" panose="020B0603020101020101" pitchFamily="50" charset="-127"/>
          <a:ea typeface="나눔바른고딕" panose="020B0603020101020101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ko-KR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 Collaborated Test 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for e-Navigation Solutions </a:t>
            </a:r>
            <a:b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in Korean Waters</a:t>
            </a:r>
            <a:endParaRPr lang="ko-KR" altLang="en-US" dirty="0"/>
          </a:p>
        </p:txBody>
      </p:sp>
      <p:sp>
        <p:nvSpPr>
          <p:cNvPr id="5" name="부제목 2"/>
          <p:cNvSpPr>
            <a:spLocks noGrp="1"/>
          </p:cNvSpPr>
          <p:nvPr>
            <p:ph type="subTitle" idx="1"/>
          </p:nvPr>
        </p:nvSpPr>
        <p:spPr>
          <a:xfrm>
            <a:off x="715774" y="4582215"/>
            <a:ext cx="7719418" cy="1371600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Korea Research Institute of Ships &amp; Ocean Engineering</a:t>
            </a:r>
          </a:p>
          <a:p>
            <a:r>
              <a:rPr lang="en-US" altLang="ko-K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Hyoung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PARK, Ph.D.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9088" y="3716822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13</a:t>
            </a:r>
            <a:r>
              <a:rPr lang="en-US" altLang="ko-KR" sz="1600" baseline="300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th</a:t>
            </a:r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 OCT. 2014, ITS World Congress, 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55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800" dirty="0" smtClean="0"/>
              <a:t>Thank you!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dirty="0"/>
              <a:t>j</a:t>
            </a:r>
            <a:r>
              <a:rPr lang="en-US" altLang="ko-KR" dirty="0" smtClean="0"/>
              <a:t>in.h.park@kriso.re.kr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39DC-153D-4B61-941C-9DC672C770F3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4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Particulars of the test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3093" y="628651"/>
            <a:ext cx="8624689" cy="2623836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2014</a:t>
            </a:r>
            <a:r>
              <a:rPr lang="en-US" altLang="ko-KR" dirty="0"/>
              <a:t>. 9. </a:t>
            </a:r>
            <a:r>
              <a:rPr lang="en-US" altLang="ko-KR" dirty="0" smtClean="0"/>
              <a:t>29. 09:00~22:30 </a:t>
            </a:r>
          </a:p>
          <a:p>
            <a:r>
              <a:rPr lang="en-US" altLang="ko-KR" dirty="0" err="1" smtClean="0"/>
              <a:t>SeaStarCruise</a:t>
            </a:r>
            <a:r>
              <a:rPr lang="en-US" altLang="ko-KR" dirty="0" smtClean="0"/>
              <a:t>: 14,000 tons, Mokpo </a:t>
            </a:r>
            <a:r>
              <a:rPr lang="en-US" altLang="ko-KR" dirty="0" smtClean="0">
                <a:sym typeface="Wingdings" panose="05000000000000000000" pitchFamily="2" charset="2"/>
              </a:rPr>
              <a:t> </a:t>
            </a:r>
            <a:r>
              <a:rPr lang="en-US" altLang="ko-KR" dirty="0" err="1" smtClean="0">
                <a:sym typeface="Wingdings" panose="05000000000000000000" pitchFamily="2" charset="2"/>
              </a:rPr>
              <a:t>Jeju</a:t>
            </a:r>
            <a:endParaRPr lang="en-US" altLang="ko-KR" dirty="0" smtClean="0">
              <a:sym typeface="Wingdings" panose="05000000000000000000" pitchFamily="2" charset="2"/>
            </a:endParaRPr>
          </a:p>
          <a:p>
            <a:pPr fontAlgn="base"/>
            <a:r>
              <a:rPr lang="en-US" altLang="ko-KR" dirty="0" smtClean="0"/>
              <a:t>Weather: cloudy, 5 miles of sight, 7 m/s of wind</a:t>
            </a:r>
          </a:p>
          <a:p>
            <a:pPr fontAlgn="base"/>
            <a:r>
              <a:rPr lang="en-US" altLang="ko-KR" dirty="0" smtClean="0"/>
              <a:t>Organization</a:t>
            </a:r>
          </a:p>
          <a:p>
            <a:pPr lvl="1" fontAlgn="base"/>
            <a:r>
              <a:rPr lang="en-US" altLang="ko-KR" dirty="0" smtClean="0"/>
              <a:t>Attended:  MOF, KRISO, ETRI, KR, KST, KIMFT, KMOU, MMU </a:t>
            </a:r>
          </a:p>
          <a:p>
            <a:pPr lvl="1" fontAlgn="base"/>
            <a:r>
              <a:rPr lang="en-US" altLang="ko-KR" dirty="0" smtClean="0"/>
              <a:t>Supported: DMA (EPD systems)</a:t>
            </a: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684116" y="131951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6145" name="_x261146976" descr="EMB000019283f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00" y="3538186"/>
            <a:ext cx="3928642" cy="2712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046" y="3534926"/>
            <a:ext cx="4080667" cy="2715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4E08-9F4D-41C3-BA14-1F4DC32FD6A8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549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Systems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88694" y="305670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90107" y="270624"/>
            <a:ext cx="11535396" cy="58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1115720" y="3207403"/>
            <a:ext cx="1689904" cy="104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/>
              <a:t>Messaging </a:t>
            </a:r>
            <a:r>
              <a:rPr lang="en-US" altLang="ko-KR" sz="1600" dirty="0" smtClean="0"/>
              <a:t>Server</a:t>
            </a:r>
            <a:endParaRPr lang="ko-KR" altLang="en-US" sz="1600" dirty="0"/>
          </a:p>
        </p:txBody>
      </p:sp>
      <p:sp>
        <p:nvSpPr>
          <p:cNvPr id="15" name="타원 14"/>
          <p:cNvSpPr/>
          <p:nvPr/>
        </p:nvSpPr>
        <p:spPr>
          <a:xfrm>
            <a:off x="6145903" y="1104330"/>
            <a:ext cx="1689904" cy="104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/>
              <a:t>EPD_Shore</a:t>
            </a:r>
            <a:endParaRPr lang="ko-KR" altLang="en-US" sz="1600" dirty="0"/>
          </a:p>
        </p:txBody>
      </p:sp>
      <p:pic>
        <p:nvPicPr>
          <p:cNvPr id="23" name="_x261143616" descr="EMB000019283f2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07" y="716168"/>
            <a:ext cx="3770055" cy="190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타원 23"/>
          <p:cNvSpPr/>
          <p:nvPr/>
        </p:nvSpPr>
        <p:spPr>
          <a:xfrm>
            <a:off x="6671725" y="2716515"/>
            <a:ext cx="1689904" cy="104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Maritime Cloud</a:t>
            </a:r>
            <a:endParaRPr lang="ko-KR" altLang="en-US" dirty="0"/>
          </a:p>
        </p:txBody>
      </p:sp>
      <p:sp>
        <p:nvSpPr>
          <p:cNvPr id="25" name="타원 24"/>
          <p:cNvSpPr/>
          <p:nvPr/>
        </p:nvSpPr>
        <p:spPr>
          <a:xfrm>
            <a:off x="1627742" y="4959883"/>
            <a:ext cx="1689904" cy="10489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Shore</a:t>
            </a:r>
          </a:p>
          <a:p>
            <a:pPr algn="ctr"/>
            <a:r>
              <a:rPr lang="en-US" altLang="ko-KR" dirty="0" smtClean="0"/>
              <a:t>(KRISO)</a:t>
            </a:r>
            <a:endParaRPr lang="ko-KR" altLang="en-US" dirty="0"/>
          </a:p>
        </p:txBody>
      </p:sp>
      <p:pic>
        <p:nvPicPr>
          <p:cNvPr id="26" name="_x261145376" descr="EMB000019283f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465" y="4358598"/>
            <a:ext cx="3351589" cy="169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타원 19"/>
          <p:cNvSpPr/>
          <p:nvPr/>
        </p:nvSpPr>
        <p:spPr>
          <a:xfrm>
            <a:off x="3831748" y="2813291"/>
            <a:ext cx="1574157" cy="1325301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accent1"/>
                </a:solidFill>
              </a:rPr>
              <a:t>IRIDIUM</a:t>
            </a:r>
            <a:endParaRPr lang="ko-KR" altLang="en-US" dirty="0">
              <a:solidFill>
                <a:schemeClr val="accent1"/>
              </a:solidFill>
            </a:endParaRPr>
          </a:p>
        </p:txBody>
      </p:sp>
      <p:cxnSp>
        <p:nvCxnSpPr>
          <p:cNvPr id="22" name="직선 연결선 21"/>
          <p:cNvCxnSpPr>
            <a:endCxn id="20" idx="1"/>
          </p:cNvCxnSpPr>
          <p:nvPr/>
        </p:nvCxnSpPr>
        <p:spPr>
          <a:xfrm>
            <a:off x="3317646" y="2581310"/>
            <a:ext cx="744632" cy="4260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>
            <a:stCxn id="13" idx="6"/>
            <a:endCxn id="20" idx="2"/>
          </p:cNvCxnSpPr>
          <p:nvPr/>
        </p:nvCxnSpPr>
        <p:spPr>
          <a:xfrm flipV="1">
            <a:off x="2805624" y="3475942"/>
            <a:ext cx="1026124" cy="255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>
            <a:stCxn id="25" idx="7"/>
            <a:endCxn id="20" idx="3"/>
          </p:cNvCxnSpPr>
          <p:nvPr/>
        </p:nvCxnSpPr>
        <p:spPr>
          <a:xfrm flipV="1">
            <a:off x="3070165" y="3944506"/>
            <a:ext cx="992113" cy="11689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>
            <a:stCxn id="20" idx="5"/>
            <a:endCxn id="26" idx="0"/>
          </p:cNvCxnSpPr>
          <p:nvPr/>
        </p:nvCxnSpPr>
        <p:spPr>
          <a:xfrm>
            <a:off x="5175375" y="3944506"/>
            <a:ext cx="1601885" cy="4140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>
            <a:stCxn id="20" idx="7"/>
            <a:endCxn id="15" idx="3"/>
          </p:cNvCxnSpPr>
          <p:nvPr/>
        </p:nvCxnSpPr>
        <p:spPr>
          <a:xfrm flipV="1">
            <a:off x="5175375" y="1999689"/>
            <a:ext cx="1218009" cy="10076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>
            <a:stCxn id="20" idx="6"/>
            <a:endCxn id="24" idx="2"/>
          </p:cNvCxnSpPr>
          <p:nvPr/>
        </p:nvCxnSpPr>
        <p:spPr>
          <a:xfrm flipV="1">
            <a:off x="5405905" y="3241004"/>
            <a:ext cx="1265820" cy="2349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직사각형 54"/>
          <p:cNvSpPr/>
          <p:nvPr/>
        </p:nvSpPr>
        <p:spPr>
          <a:xfrm>
            <a:off x="468775" y="565517"/>
            <a:ext cx="4305782" cy="5483235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4503128" y="812728"/>
            <a:ext cx="4305782" cy="5364235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1772819" y="2622482"/>
            <a:ext cx="132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i="1" dirty="0" smtClean="0"/>
              <a:t>KRISO_MSI</a:t>
            </a:r>
            <a:endParaRPr lang="ko-KR" altLang="en-US" i="1" dirty="0"/>
          </a:p>
        </p:txBody>
      </p:sp>
      <p:sp>
        <p:nvSpPr>
          <p:cNvPr id="61" name="TextBox 60"/>
          <p:cNvSpPr txBox="1"/>
          <p:nvPr/>
        </p:nvSpPr>
        <p:spPr>
          <a:xfrm>
            <a:off x="7319661" y="3966467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EPD_SHIP</a:t>
            </a:r>
            <a:endParaRPr lang="ko-KR" alt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58" name="날짜 개체 틀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683B6-CCED-4848-8B7E-714A913F0995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0" name="슬라이드 번호 개체 틀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55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Scenarios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US" altLang="ko-KR" dirty="0" smtClean="0"/>
              <a:t>Route planning</a:t>
            </a:r>
            <a:endParaRPr lang="ko-KR" altLang="en-US" dirty="0"/>
          </a:p>
          <a:p>
            <a:pPr lvl="1" fontAlgn="base"/>
            <a:r>
              <a:rPr lang="en-US" altLang="ko-KR" dirty="0" smtClean="0"/>
              <a:t>Route planning by using </a:t>
            </a:r>
            <a:r>
              <a:rPr lang="en-US" altLang="ko-KR" i="1" dirty="0" smtClean="0"/>
              <a:t>KRISO_MSI</a:t>
            </a:r>
            <a:r>
              <a:rPr lang="en-US" altLang="ko-KR" dirty="0" smtClean="0"/>
              <a:t> and EPD</a:t>
            </a:r>
          </a:p>
          <a:p>
            <a:pPr lvl="1" fontAlgn="base"/>
            <a:r>
              <a:rPr lang="en-US" altLang="ko-KR" dirty="0" smtClean="0"/>
              <a:t>Sending the planned route</a:t>
            </a:r>
            <a:endParaRPr lang="ko-KR" altLang="en-US" dirty="0"/>
          </a:p>
          <a:p>
            <a:pPr fontAlgn="base"/>
            <a:r>
              <a:rPr lang="en-US" altLang="ko-KR" dirty="0" smtClean="0"/>
              <a:t>Monitoring ship status</a:t>
            </a:r>
            <a:r>
              <a:rPr lang="ko-KR" altLang="en-US" dirty="0"/>
              <a:t>	</a:t>
            </a:r>
          </a:p>
          <a:p>
            <a:pPr lvl="1" fontAlgn="base"/>
            <a:r>
              <a:rPr lang="en-US" altLang="ko-KR" dirty="0" smtClean="0"/>
              <a:t>Sending </a:t>
            </a:r>
            <a:r>
              <a:rPr lang="en-US" altLang="ko-KR" dirty="0" smtClean="0"/>
              <a:t>ship status information</a:t>
            </a:r>
            <a:r>
              <a:rPr lang="en-US" altLang="ko-KR" dirty="0" smtClean="0"/>
              <a:t> </a:t>
            </a:r>
            <a:r>
              <a:rPr lang="en-US" altLang="ko-KR" dirty="0" smtClean="0"/>
              <a:t>on </a:t>
            </a:r>
            <a:r>
              <a:rPr lang="en-US" altLang="ko-KR" dirty="0" smtClean="0"/>
              <a:t>inclination</a:t>
            </a:r>
            <a:r>
              <a:rPr lang="en-US" altLang="ko-KR" dirty="0" smtClean="0"/>
              <a:t>, fire, flooding, engine failure to shore</a:t>
            </a:r>
            <a:r>
              <a:rPr lang="ko-KR" altLang="en-US" dirty="0"/>
              <a:t>	</a:t>
            </a:r>
          </a:p>
          <a:p>
            <a:pPr lvl="1" fontAlgn="base"/>
            <a:r>
              <a:rPr lang="en-US" altLang="ko-KR" dirty="0" smtClean="0"/>
              <a:t>Sending S.O.S. to </a:t>
            </a:r>
            <a:r>
              <a:rPr lang="en-US" altLang="ko-KR" dirty="0" smtClean="0"/>
              <a:t>shore if necessary</a:t>
            </a:r>
            <a:endParaRPr lang="ko-KR" altLang="en-US" dirty="0"/>
          </a:p>
          <a:p>
            <a:pPr fontAlgn="base"/>
            <a:r>
              <a:rPr lang="en-US" altLang="ko-KR" dirty="0" smtClean="0"/>
              <a:t>Sending MSI to a ship</a:t>
            </a:r>
            <a:endParaRPr lang="ko-KR" altLang="en-US" dirty="0"/>
          </a:p>
          <a:p>
            <a:pPr lvl="1" fontAlgn="base"/>
            <a:r>
              <a:rPr lang="en-US" altLang="ko-KR" dirty="0" smtClean="0"/>
              <a:t>Sending MSI to “a” ship</a:t>
            </a:r>
            <a:endParaRPr lang="ko-KR" altLang="en-US" dirty="0"/>
          </a:p>
          <a:p>
            <a:pPr lvl="1" fontAlgn="base"/>
            <a:r>
              <a:rPr lang="en-US" altLang="ko-KR" dirty="0" smtClean="0"/>
              <a:t>Route modification due to MSI</a:t>
            </a:r>
            <a:endParaRPr lang="ko-KR" altLang="en-US" dirty="0"/>
          </a:p>
          <a:p>
            <a:pPr lvl="1" fontAlgn="base"/>
            <a:r>
              <a:rPr lang="en-US" altLang="ko-KR" dirty="0" smtClean="0"/>
              <a:t>Warning from the shore side </a:t>
            </a:r>
            <a:r>
              <a:rPr lang="en-US" altLang="ko-KR" dirty="0" smtClean="0"/>
              <a:t>in case of an excessive deviation </a:t>
            </a:r>
            <a:r>
              <a:rPr lang="en-US" altLang="ko-KR" dirty="0" smtClean="0"/>
              <a:t>from the planned route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0D0E-55F1-4500-B22E-934F1F76BF1D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2920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rot="16200000">
            <a:off x="2783121" y="-1750391"/>
            <a:ext cx="8314175" cy="437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261143616" descr="EMB000019283f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87307" y="-797377"/>
            <a:ext cx="4431652" cy="850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EA17E-8230-4C3B-9F7E-9A43E2CAC672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1469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Lessens learned (1/2)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Test route</a:t>
            </a:r>
          </a:p>
          <a:p>
            <a:pPr lvl="1" fontAlgn="base"/>
            <a:r>
              <a:rPr lang="en-US" altLang="ko-KR" dirty="0" smtClean="0"/>
              <a:t>Many chances of Encountering</a:t>
            </a:r>
          </a:p>
          <a:p>
            <a:pPr lvl="2" fontAlgn="base"/>
            <a:r>
              <a:rPr lang="en-US" altLang="ko-KR" dirty="0" smtClean="0"/>
              <a:t>6 commercial ships</a:t>
            </a:r>
          </a:p>
          <a:p>
            <a:pPr lvl="3" fontAlgn="base"/>
            <a:r>
              <a:rPr lang="en-US" altLang="ko-KR" dirty="0" smtClean="0"/>
              <a:t>Min. CPA: 0.3 miles</a:t>
            </a:r>
          </a:p>
          <a:p>
            <a:pPr lvl="3" fontAlgn="base"/>
            <a:r>
              <a:rPr lang="en-US" altLang="ko-KR" dirty="0" smtClean="0"/>
              <a:t>3 times of deviation for C.A.</a:t>
            </a:r>
          </a:p>
          <a:p>
            <a:pPr lvl="2" fontAlgn="base"/>
            <a:r>
              <a:rPr lang="en-US" altLang="ko-KR" dirty="0" smtClean="0"/>
              <a:t>17 fishery vessels</a:t>
            </a:r>
          </a:p>
          <a:p>
            <a:pPr lvl="3" fontAlgn="base"/>
            <a:r>
              <a:rPr lang="en-US" altLang="ko-KR" dirty="0" smtClean="0"/>
              <a:t>Min. CPA: 0.2 miles.</a:t>
            </a:r>
          </a:p>
          <a:p>
            <a:pPr lvl="3" fontAlgn="base"/>
            <a:r>
              <a:rPr lang="en-US" altLang="ko-KR" dirty="0" smtClean="0"/>
              <a:t>13 </a:t>
            </a:r>
            <a:r>
              <a:rPr lang="en-US" altLang="ko-KR" dirty="0" smtClean="0"/>
              <a:t>times </a:t>
            </a:r>
            <a:r>
              <a:rPr lang="en-US" altLang="ko-KR" dirty="0" smtClean="0"/>
              <a:t>of deviation for C.A.</a:t>
            </a:r>
          </a:p>
          <a:p>
            <a:pPr lvl="1" fontAlgn="base"/>
            <a:r>
              <a:rPr lang="en-US" altLang="ko-KR" dirty="0" smtClean="0"/>
              <a:t>About 80% of head-on situation</a:t>
            </a:r>
          </a:p>
          <a:p>
            <a:pPr lvl="1" fontAlgn="base"/>
            <a:r>
              <a:rPr lang="en-US" altLang="ko-KR" dirty="0" smtClean="0"/>
              <a:t>Many fishing nets and buoys</a:t>
            </a:r>
          </a:p>
          <a:p>
            <a:pPr fontAlgn="base"/>
            <a:r>
              <a:rPr lang="en-US" altLang="ko-KR" dirty="0" smtClean="0"/>
              <a:t>Acceptance level</a:t>
            </a:r>
          </a:p>
          <a:p>
            <a:pPr lvl="1" fontAlgn="base"/>
            <a:r>
              <a:rPr lang="en-US" altLang="ko-KR" dirty="0" smtClean="0"/>
              <a:t>Cadets: full acceptance</a:t>
            </a:r>
          </a:p>
          <a:p>
            <a:pPr lvl="1" fontAlgn="base"/>
            <a:r>
              <a:rPr lang="en-US" altLang="ko-KR" dirty="0" smtClean="0"/>
              <a:t>Captain &amp; navigator: acceptable but no compelling need to use the systems in the real navigation</a:t>
            </a:r>
          </a:p>
          <a:p>
            <a:pPr fontAlgn="base"/>
            <a:endParaRPr lang="ko-KR" altLang="en-US" dirty="0"/>
          </a:p>
        </p:txBody>
      </p:sp>
      <p:pic>
        <p:nvPicPr>
          <p:cNvPr id="4" name="_x259974072" descr="EMB000019283f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790" y="2853209"/>
            <a:ext cx="2820926" cy="210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_x261146096" descr="EMB000019283f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790" y="683574"/>
            <a:ext cx="2820926" cy="210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9D00-F63F-4073-8D49-B24E722C173F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9810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Lessens learned (2/2)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45691" y="113576"/>
            <a:ext cx="8601539" cy="441129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Suggested way of application to the real world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Fishery vessels: referring </a:t>
            </a:r>
            <a:r>
              <a:rPr lang="en-US" altLang="ko-KR" dirty="0" smtClean="0"/>
              <a:t>to the </a:t>
            </a:r>
            <a:r>
              <a:rPr lang="en-US" altLang="ko-KR" dirty="0" smtClean="0"/>
              <a:t>planned routes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Commercial ships: more tolerances in “Safe Haven”</a:t>
            </a:r>
          </a:p>
          <a:p>
            <a:pPr>
              <a:lnSpc>
                <a:spcPct val="120000"/>
              </a:lnSpc>
            </a:pPr>
            <a:r>
              <a:rPr lang="en-US" altLang="ko-KR" dirty="0" smtClean="0"/>
              <a:t>Hazards identified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Potential negligence in watch-keeping due to communication (or negotiation)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Restrictions on movement of navigator leading a drowsiness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Errors in communication between ship and shore due to unsufficient training</a:t>
            </a:r>
          </a:p>
          <a:p>
            <a:pPr lvl="1">
              <a:lnSpc>
                <a:spcPct val="120000"/>
              </a:lnSpc>
            </a:pPr>
            <a:r>
              <a:rPr lang="en-US" altLang="ko-KR" dirty="0" smtClean="0"/>
              <a:t>Excessive errors in PNT positioning information possibly leading to a hazardous situation in narrow waters</a:t>
            </a:r>
            <a:endParaRPr lang="ko-KR" altLang="en-US" sz="1400" dirty="0"/>
          </a:p>
          <a:p>
            <a:pPr>
              <a:lnSpc>
                <a:spcPct val="120000"/>
              </a:lnSpc>
            </a:pPr>
            <a:r>
              <a:rPr lang="en-US" altLang="ko-KR" dirty="0" smtClean="0"/>
              <a:t>“Exemplary” </a:t>
            </a:r>
            <a:r>
              <a:rPr lang="en-US" altLang="ko-KR" dirty="0"/>
              <a:t>application of a checklist for HCD</a:t>
            </a:r>
          </a:p>
          <a:p>
            <a:pPr lvl="1">
              <a:lnSpc>
                <a:spcPct val="120000"/>
              </a:lnSpc>
            </a:pPr>
            <a:endParaRPr lang="en-US" altLang="ko-KR" dirty="0" smtClean="0"/>
          </a:p>
          <a:p>
            <a:pPr lvl="1" fontAlgn="base">
              <a:lnSpc>
                <a:spcPct val="120000"/>
              </a:lnSpc>
            </a:pPr>
            <a:endParaRPr lang="en-US" altLang="ko-KR" dirty="0" smtClean="0"/>
          </a:p>
          <a:p>
            <a:pPr lvl="1" fontAlgn="base">
              <a:lnSpc>
                <a:spcPct val="120000"/>
              </a:lnSpc>
            </a:pPr>
            <a:endParaRPr lang="en-US" altLang="ko-KR" dirty="0"/>
          </a:p>
          <a:p>
            <a:pPr lvl="1" fontAlgn="base">
              <a:lnSpc>
                <a:spcPct val="120000"/>
              </a:lnSpc>
            </a:pPr>
            <a:endParaRPr lang="en-US" altLang="ko-KR" dirty="0" smtClean="0"/>
          </a:p>
          <a:p>
            <a:pPr lvl="1" fontAlgn="base">
              <a:lnSpc>
                <a:spcPct val="120000"/>
              </a:lnSpc>
            </a:pPr>
            <a:endParaRPr lang="en-US" altLang="ko-KR" dirty="0"/>
          </a:p>
          <a:p>
            <a:pPr lvl="1" fontAlgn="base">
              <a:lnSpc>
                <a:spcPct val="120000"/>
              </a:lnSpc>
            </a:pPr>
            <a:endParaRPr lang="en-US" altLang="ko-KR" dirty="0" smtClean="0"/>
          </a:p>
          <a:p>
            <a:pPr marL="457200" lvl="1" indent="0" fontAlgn="base">
              <a:lnSpc>
                <a:spcPct val="120000"/>
              </a:lnSpc>
              <a:buNone/>
            </a:pPr>
            <a:endParaRPr lang="en-US" altLang="ko-KR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34855" y="520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1" name="_x261146416" descr="EMB000019283f3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92879"/>
            <a:ext cx="3755997" cy="209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20987" y="3414960"/>
            <a:ext cx="6037063" cy="315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123" name="_x261144576" descr="EMB000019283f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47" y="4192879"/>
            <a:ext cx="3755998" cy="209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58D47-7B8E-4E09-826E-288769FC1A67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15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6393" y="0"/>
            <a:ext cx="4080964" cy="432707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Global Test Bed for e-Navigation (1/2)</a:t>
            </a:r>
            <a:endParaRPr lang="ko-KR" altLang="en-US" dirty="0"/>
          </a:p>
        </p:txBody>
      </p:sp>
      <p:sp>
        <p:nvSpPr>
          <p:cNvPr id="4" name="내용 개체 틀 1"/>
          <p:cNvSpPr>
            <a:spLocks noGrp="1"/>
          </p:cNvSpPr>
          <p:nvPr>
            <p:ph idx="1"/>
          </p:nvPr>
        </p:nvSpPr>
        <p:spPr>
          <a:xfrm>
            <a:off x="183920" y="757498"/>
            <a:ext cx="8766750" cy="5491773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Why “a global test bed” for e-Navigation?</a:t>
            </a:r>
          </a:p>
          <a:p>
            <a:pPr lvl="1"/>
            <a:r>
              <a:rPr lang="en-US" altLang="ko-KR" sz="2000" dirty="0" smtClean="0"/>
              <a:t>Inherent </a:t>
            </a:r>
            <a:r>
              <a:rPr lang="en-US" altLang="ko-KR" sz="2000" dirty="0" err="1" smtClean="0"/>
              <a:t>globality</a:t>
            </a:r>
            <a:r>
              <a:rPr lang="en-US" altLang="ko-KR" sz="2000" dirty="0" smtClean="0"/>
              <a:t> of  Navigation</a:t>
            </a:r>
          </a:p>
          <a:p>
            <a:pPr lvl="1"/>
            <a:r>
              <a:rPr lang="en-US" altLang="ko-KR" sz="2000" dirty="0" smtClean="0"/>
              <a:t>Enhancement of berth-to-berth navigation and related services</a:t>
            </a:r>
          </a:p>
          <a:p>
            <a:pPr lvl="1"/>
            <a:r>
              <a:rPr lang="en-US" altLang="ko-KR" sz="2000" dirty="0" smtClean="0"/>
              <a:t>Supporting engineering process: validation &amp; verification</a:t>
            </a:r>
          </a:p>
          <a:p>
            <a:pPr lvl="1"/>
            <a:r>
              <a:rPr lang="en-US" altLang="ko-KR" sz="2000" dirty="0" smtClean="0"/>
              <a:t>Tackling the technical challenges: CMDS, HCD, SQA&amp;M, and harmonization</a:t>
            </a:r>
          </a:p>
          <a:p>
            <a:pPr lvl="1"/>
            <a:r>
              <a:rPr lang="en-US" altLang="ko-KR" sz="2000" dirty="0" smtClean="0"/>
              <a:t>Sharing the results globally</a:t>
            </a:r>
          </a:p>
          <a:p>
            <a:pPr lvl="1"/>
            <a:r>
              <a:rPr lang="en-US" altLang="ko-KR" sz="2000" u="sng" dirty="0" smtClean="0">
                <a:solidFill>
                  <a:schemeClr val="accent2"/>
                </a:solidFill>
              </a:rPr>
              <a:t>Diversities in navigational environment</a:t>
            </a:r>
          </a:p>
          <a:p>
            <a:pPr lvl="2"/>
            <a:r>
              <a:rPr lang="en-US" altLang="ko-KR" sz="1800" dirty="0" smtClean="0">
                <a:solidFill>
                  <a:schemeClr val="accent2"/>
                </a:solidFill>
              </a:rPr>
              <a:t>Crew, traffic</a:t>
            </a:r>
            <a:r>
              <a:rPr lang="en-US" altLang="ko-KR" sz="1800" dirty="0">
                <a:solidFill>
                  <a:schemeClr val="accent2"/>
                </a:solidFill>
              </a:rPr>
              <a:t> </a:t>
            </a:r>
            <a:r>
              <a:rPr lang="en-US" altLang="ko-KR" sz="1800" dirty="0" smtClean="0">
                <a:solidFill>
                  <a:schemeClr val="accent2"/>
                </a:solidFill>
              </a:rPr>
              <a:t>condition, weather, authority</a:t>
            </a:r>
          </a:p>
          <a:p>
            <a:pPr lvl="1"/>
            <a:r>
              <a:rPr lang="en-US" altLang="ko-KR" sz="2000" u="sng" dirty="0" smtClean="0">
                <a:solidFill>
                  <a:schemeClr val="accent2"/>
                </a:solidFill>
              </a:rPr>
              <a:t>Scale effect</a:t>
            </a:r>
          </a:p>
          <a:p>
            <a:pPr lvl="2"/>
            <a:r>
              <a:rPr lang="en-US" altLang="ko-KR" sz="1800" dirty="0">
                <a:solidFill>
                  <a:srgbClr val="ED7D31"/>
                </a:solidFill>
              </a:rPr>
              <a:t>“Proof of concept” at the global </a:t>
            </a:r>
            <a:r>
              <a:rPr lang="en-US" altLang="ko-KR" sz="1800" dirty="0" smtClean="0">
                <a:solidFill>
                  <a:srgbClr val="ED7D31"/>
                </a:solidFill>
              </a:rPr>
              <a:t>scale</a:t>
            </a:r>
          </a:p>
          <a:p>
            <a:pPr lvl="2"/>
            <a:r>
              <a:rPr lang="en-US" altLang="ko-KR" sz="1800" dirty="0">
                <a:solidFill>
                  <a:srgbClr val="ED7D31"/>
                </a:solidFill>
              </a:rPr>
              <a:t>E</a:t>
            </a:r>
            <a:r>
              <a:rPr lang="en-US" altLang="ko-KR" sz="1800" dirty="0" smtClean="0">
                <a:solidFill>
                  <a:srgbClr val="ED7D31"/>
                </a:solidFill>
              </a:rPr>
              <a:t>ffect</a:t>
            </a:r>
            <a:r>
              <a:rPr lang="en-US" altLang="ko-KR" sz="1800" dirty="0">
                <a:solidFill>
                  <a:srgbClr val="ED7D31"/>
                </a:solidFill>
              </a:rPr>
              <a:t>/impact of new systems/services</a:t>
            </a:r>
          </a:p>
          <a:p>
            <a:pPr lvl="1"/>
            <a:endParaRPr lang="en-US" altLang="ko-KR" sz="2000" u="sng" dirty="0" smtClean="0">
              <a:solidFill>
                <a:schemeClr val="accent2"/>
              </a:solidFill>
            </a:endParaRPr>
          </a:p>
          <a:p>
            <a:pPr lvl="1"/>
            <a:endParaRPr lang="en-US" altLang="ko-KR" sz="2000" dirty="0" smtClean="0"/>
          </a:p>
          <a:p>
            <a:pPr lvl="1"/>
            <a:endParaRPr lang="en-US" altLang="ko-KR" sz="2000" dirty="0" smtClean="0"/>
          </a:p>
          <a:p>
            <a:pPr lvl="1"/>
            <a:endParaRPr lang="ko-KR" altLang="en-US" sz="2000" dirty="0"/>
          </a:p>
        </p:txBody>
      </p:sp>
      <p:pic>
        <p:nvPicPr>
          <p:cNvPr id="5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354" y="4068339"/>
            <a:ext cx="3218688" cy="1712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3FD9B-4F59-4A89-B07C-43BD151870FF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04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6393" y="0"/>
            <a:ext cx="4150412" cy="432707"/>
          </a:xfrm>
        </p:spPr>
        <p:txBody>
          <a:bodyPr>
            <a:normAutofit/>
          </a:bodyPr>
          <a:lstStyle/>
          <a:p>
            <a:r>
              <a:rPr lang="en-US" altLang="ko-KR" dirty="0"/>
              <a:t>Global Test Bed for e-Navigation </a:t>
            </a:r>
            <a:r>
              <a:rPr lang="en-US" altLang="ko-KR" dirty="0" smtClean="0"/>
              <a:t>(2/2)</a:t>
            </a:r>
            <a:endParaRPr lang="ko-KR" altLang="en-US" dirty="0"/>
          </a:p>
        </p:txBody>
      </p:sp>
      <p:sp>
        <p:nvSpPr>
          <p:cNvPr id="4" name="내용 개체 틀 1"/>
          <p:cNvSpPr>
            <a:spLocks noGrp="1"/>
          </p:cNvSpPr>
          <p:nvPr>
            <p:ph idx="1"/>
          </p:nvPr>
        </p:nvSpPr>
        <p:spPr>
          <a:xfrm>
            <a:off x="273780" y="563942"/>
            <a:ext cx="8678317" cy="5663681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Components</a:t>
            </a:r>
          </a:p>
          <a:p>
            <a:pPr lvl="1"/>
            <a:r>
              <a:rPr lang="en-US" altLang="ko-KR" sz="2000" dirty="0" smtClean="0"/>
              <a:t>Components of regional test bed</a:t>
            </a:r>
          </a:p>
          <a:p>
            <a:pPr lvl="1"/>
            <a:r>
              <a:rPr lang="en-US" altLang="ko-KR" sz="2000" dirty="0" smtClean="0"/>
              <a:t>Interface linking regional test beds</a:t>
            </a:r>
          </a:p>
          <a:p>
            <a:r>
              <a:rPr lang="en-US" altLang="ko-KR" sz="2400" dirty="0" smtClean="0"/>
              <a:t>Types</a:t>
            </a:r>
          </a:p>
          <a:p>
            <a:pPr lvl="1"/>
            <a:r>
              <a:rPr lang="en-US" altLang="ko-KR" sz="2000" dirty="0" smtClean="0"/>
              <a:t>Loosely-connected</a:t>
            </a:r>
          </a:p>
          <a:p>
            <a:pPr lvl="2"/>
            <a:r>
              <a:rPr lang="en-US" altLang="ko-KR" sz="1800" dirty="0" smtClean="0"/>
              <a:t>Partial inclusion of components of other test beds</a:t>
            </a:r>
          </a:p>
          <a:p>
            <a:pPr lvl="1"/>
            <a:r>
              <a:rPr lang="en-US" altLang="ko-KR" sz="2000" dirty="0" smtClean="0"/>
              <a:t>Tightly-connected</a:t>
            </a:r>
          </a:p>
          <a:p>
            <a:pPr lvl="2"/>
            <a:r>
              <a:rPr lang="en-US" altLang="ko-KR" sz="1800" dirty="0" smtClean="0"/>
              <a:t>Linking every components of each other’s</a:t>
            </a:r>
          </a:p>
          <a:p>
            <a:pPr lvl="2"/>
            <a:r>
              <a:rPr lang="en-US" altLang="ko-KR" sz="1800" dirty="0" smtClean="0"/>
              <a:t>Sharing test environments</a:t>
            </a:r>
            <a:endParaRPr lang="en-US" altLang="ko-KR" sz="1800" dirty="0"/>
          </a:p>
          <a:p>
            <a:pPr marL="457200" lvl="1" indent="0">
              <a:buNone/>
            </a:pPr>
            <a:endParaRPr lang="en-US" altLang="ko-KR" sz="2000" dirty="0" smtClean="0"/>
          </a:p>
        </p:txBody>
      </p:sp>
      <p:pic>
        <p:nvPicPr>
          <p:cNvPr id="5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809" y="3960659"/>
            <a:ext cx="2345989" cy="2315718"/>
          </a:xfrm>
          <a:prstGeom prst="rect">
            <a:avLst/>
          </a:prstGeom>
        </p:spPr>
      </p:pic>
      <p:pic>
        <p:nvPicPr>
          <p:cNvPr id="6" name="Picture 3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7140" y="2833708"/>
            <a:ext cx="4762531" cy="3808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13205" y="47076"/>
            <a:ext cx="560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 smtClean="0">
                <a:solidFill>
                  <a:srgbClr val="006EBB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ENAV15, IALA </a:t>
            </a:r>
            <a:endParaRPr lang="ko-KR" altLang="en-US" sz="1600" dirty="0">
              <a:solidFill>
                <a:srgbClr val="006EBB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EDE8-E3C8-4BC4-BC73-7DB110818AC9}" type="datetime1">
              <a:rPr lang="ko-KR" altLang="en-US" smtClean="0"/>
              <a:t>2014-10-13</a:t>
            </a:fld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908C5-7661-45D2-B89C-7A7D8DD1E211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437775"/>
      </p:ext>
    </p:extLst>
  </p:cSld>
  <p:clrMapOvr>
    <a:masterClrMapping/>
  </p:clrMapOvr>
</p:sld>
</file>

<file path=ppt/theme/theme1.xml><?xml version="1.0" encoding="utf-8"?>
<a:theme xmlns:a="http://schemas.openxmlformats.org/drawingml/2006/main" name="사용예시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mart navigatio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448</Words>
  <Application>Microsoft Office PowerPoint</Application>
  <PresentationFormat>화면 슬라이드 쇼(4:3)</PresentationFormat>
  <Paragraphs>112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나눔바른고딕</vt:lpstr>
      <vt:lpstr>맑은 고딕</vt:lpstr>
      <vt:lpstr>Arial</vt:lpstr>
      <vt:lpstr>Wingdings</vt:lpstr>
      <vt:lpstr>사용예시</vt:lpstr>
      <vt:lpstr>smart navigation template</vt:lpstr>
      <vt:lpstr>2nd Collaborated Test  for e-Navigation Solutions  in Korean Waters</vt:lpstr>
      <vt:lpstr>Particulars of the test</vt:lpstr>
      <vt:lpstr>Test Systems</vt:lpstr>
      <vt:lpstr>Test Scenarios</vt:lpstr>
      <vt:lpstr>PowerPoint 프레젠테이션</vt:lpstr>
      <vt:lpstr>Lessens learned (1/2)</vt:lpstr>
      <vt:lpstr>Lessens learned (2/2)</vt:lpstr>
      <vt:lpstr>Global Test Bed for e-Navigation (1/2)</vt:lpstr>
      <vt:lpstr>Global Test Bed for e-Navigation (2/2)</vt:lpstr>
      <vt:lpstr>Thank you!  jin.h.park@kriso.re.kr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Jin.H.PARK</cp:lastModifiedBy>
  <cp:revision>39</cp:revision>
  <dcterms:created xsi:type="dcterms:W3CDTF">2014-08-01T01:09:52Z</dcterms:created>
  <dcterms:modified xsi:type="dcterms:W3CDTF">2014-10-13T13:34:29Z</dcterms:modified>
</cp:coreProperties>
</file>