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  <p:sldMasterId id="2147483660" r:id="rId2"/>
    <p:sldMasterId id="2147483672" r:id="rId3"/>
    <p:sldMasterId id="2147483684" r:id="rId4"/>
    <p:sldMasterId id="2147483727" r:id="rId5"/>
  </p:sldMasterIdLst>
  <p:notesMasterIdLst>
    <p:notesMasterId r:id="rId16"/>
  </p:notesMasterIdLst>
  <p:handoutMasterIdLst>
    <p:handoutMasterId r:id="rId17"/>
  </p:handoutMasterIdLst>
  <p:sldIdLst>
    <p:sldId id="256" r:id="rId6"/>
    <p:sldId id="731" r:id="rId7"/>
    <p:sldId id="737" r:id="rId8"/>
    <p:sldId id="775" r:id="rId9"/>
    <p:sldId id="778" r:id="rId10"/>
    <p:sldId id="777" r:id="rId11"/>
    <p:sldId id="776" r:id="rId12"/>
    <p:sldId id="779" r:id="rId13"/>
    <p:sldId id="780" r:id="rId14"/>
    <p:sldId id="767" r:id="rId15"/>
  </p:sldIdLst>
  <p:sldSz cx="9901238" cy="6858000"/>
  <p:notesSz cx="6797675" cy="9874250"/>
  <p:embeddedFontLst>
    <p:embeddedFont>
      <p:font typeface="맑은 고딕" panose="020B0604020202020204" charset="-127"/>
      <p:regular r:id="rId18"/>
      <p:bold r:id="rId19"/>
    </p:embeddedFont>
    <p:embeddedFont>
      <p:font typeface="HY그래픽M" panose="020B0604030504040204" charset="-127"/>
      <p:regular r:id="rId20"/>
    </p:embeddedFont>
    <p:embeddedFont>
      <p:font typeface="HY울릉도B" panose="020B0604030504040204" charset="-127"/>
      <p:regular r:id="rId21"/>
    </p:embeddedFont>
    <p:embeddedFont>
      <p:font typeface="HY헤드라인M" panose="020B0604030504040204" charset="-127"/>
      <p:regular r:id="rId22"/>
    </p:embeddedFont>
    <p:embeddedFont>
      <p:font typeface="Arial Rounded MT Bold" panose="020F0704030504030204" pitchFamily="34" charset="0"/>
      <p:regular r:id="rId23"/>
    </p:embeddedFont>
    <p:embeddedFont>
      <p:font typeface="나눔고딕 ExtraBold" panose="020D0904000000000000" pitchFamily="34" charset="-127"/>
      <p:bold r:id="rId24"/>
    </p:embeddedFont>
    <p:embeddedFont>
      <p:font typeface="Wingdings 2" panose="05020102010507070707" pitchFamily="18" charset="2"/>
      <p:regular r:id="rId25"/>
    </p:embeddedFont>
    <p:embeddedFont>
      <p:font typeface="바탕" panose="02030600000101010101" pitchFamily="18" charset="-127"/>
      <p:regular r:id="rId26"/>
    </p:embeddedFont>
    <p:embeddedFont>
      <p:font typeface="HY각헤드라인M" panose="020B0604030504040204" charset="-127"/>
      <p:regular r:id="rId27"/>
    </p:embeddedFont>
    <p:embeddedFont>
      <p:font typeface="Century Schoolbook" panose="02040604050505020304" pitchFamily="18" charset="0"/>
      <p:regular r:id="rId28"/>
      <p:bold r:id="rId29"/>
      <p:italic r:id="rId30"/>
      <p:boldItalic r:id="rId31"/>
    </p:embeddedFont>
    <p:embeddedFont>
      <p:font typeface="Arial Unicode MS" panose="020B0604020202020204" pitchFamily="34" charset="-128"/>
      <p:regular r:id="rId32"/>
    </p:embeddedFont>
    <p:embeddedFont>
      <p:font typeface="돋움" panose="020B0600000101010101" pitchFamily="34" charset="-127"/>
      <p:regular r:id="rId33"/>
    </p:embeddedFont>
    <p:embeddedFont>
      <p:font typeface="산돌고딕B" panose="020B0604020202020204" charset="0"/>
      <p:regular r:id="rId34"/>
    </p:embeddedFont>
    <p:embeddedFont>
      <p:font typeface="휴먼매직체" panose="020B0604030504040204" charset="-127"/>
      <p:regular r:id="rId35"/>
    </p:embeddedFont>
    <p:embeddedFont>
      <p:font typeface="굴림" panose="020B0600000101010101" pitchFamily="34" charset="-127"/>
      <p:regular r:id="rId3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66"/>
    <a:srgbClr val="132D4D"/>
    <a:srgbClr val="CCFFFF"/>
    <a:srgbClr val="CCFF33"/>
    <a:srgbClr val="CCFF66"/>
    <a:srgbClr val="FF66FF"/>
    <a:srgbClr val="99CC00"/>
    <a:srgbClr val="99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90" autoAdjust="0"/>
    <p:restoredTop sz="96619" autoAdjust="0"/>
  </p:normalViewPr>
  <p:slideViewPr>
    <p:cSldViewPr>
      <p:cViewPr varScale="1">
        <p:scale>
          <a:sx n="71" d="100"/>
          <a:sy n="71" d="100"/>
        </p:scale>
        <p:origin x="-894" y="-108"/>
      </p:cViewPr>
      <p:guideLst>
        <p:guide orient="horz" pos="4319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310" y="-10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font" Target="fonts/font19.fntdata"/><Relationship Id="rId10" Type="http://schemas.openxmlformats.org/officeDocument/2006/relationships/slide" Target="slides/slide5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5659" cy="493712"/>
          </a:xfrm>
          <a:prstGeom prst="rect">
            <a:avLst/>
          </a:prstGeom>
        </p:spPr>
        <p:txBody>
          <a:bodyPr vert="horz" lIns="92125" tIns="46062" rIns="92125" bIns="4606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6" y="3"/>
            <a:ext cx="2945659" cy="493712"/>
          </a:xfrm>
          <a:prstGeom prst="rect">
            <a:avLst/>
          </a:prstGeom>
        </p:spPr>
        <p:txBody>
          <a:bodyPr vert="horz" lIns="92125" tIns="46062" rIns="92125" bIns="46062" rtlCol="0"/>
          <a:lstStyle>
            <a:lvl1pPr algn="r">
              <a:defRPr sz="1200"/>
            </a:lvl1pPr>
          </a:lstStyle>
          <a:p>
            <a:fld id="{29B8D17F-556D-4AE6-B07C-E63E970861E7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6" y="9378829"/>
            <a:ext cx="2945659" cy="493712"/>
          </a:xfrm>
          <a:prstGeom prst="rect">
            <a:avLst/>
          </a:prstGeom>
        </p:spPr>
        <p:txBody>
          <a:bodyPr vert="horz" lIns="92125" tIns="46062" rIns="92125" bIns="46062" rtlCol="0" anchor="b"/>
          <a:lstStyle>
            <a:lvl1pPr algn="r">
              <a:defRPr sz="1200"/>
            </a:lvl1pPr>
          </a:lstStyle>
          <a:p>
            <a:fld id="{A6B05248-73F8-4C9B-A736-EA36237438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82426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5659" cy="493712"/>
          </a:xfrm>
          <a:prstGeom prst="rect">
            <a:avLst/>
          </a:prstGeom>
        </p:spPr>
        <p:txBody>
          <a:bodyPr vert="horz" lIns="92125" tIns="46062" rIns="92125" bIns="4606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6" y="3"/>
            <a:ext cx="2945659" cy="493712"/>
          </a:xfrm>
          <a:prstGeom prst="rect">
            <a:avLst/>
          </a:prstGeom>
        </p:spPr>
        <p:txBody>
          <a:bodyPr vert="horz" lIns="92125" tIns="46062" rIns="92125" bIns="46062" rtlCol="0"/>
          <a:lstStyle>
            <a:lvl1pPr algn="r">
              <a:defRPr sz="1200"/>
            </a:lvl1pPr>
          </a:lstStyle>
          <a:p>
            <a:fld id="{E1FFF252-4157-41CC-96FF-4F660E133898}" type="datetimeFigureOut">
              <a:rPr lang="ko-KR" altLang="en-US" smtClean="0"/>
              <a:pPr/>
              <a:t>2014-10-13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39775"/>
            <a:ext cx="534670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5" tIns="46062" rIns="92125" bIns="46062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2125" tIns="46062" rIns="92125" bIns="4606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4" y="9378829"/>
            <a:ext cx="2945659" cy="493712"/>
          </a:xfrm>
          <a:prstGeom prst="rect">
            <a:avLst/>
          </a:prstGeom>
        </p:spPr>
        <p:txBody>
          <a:bodyPr vert="horz" lIns="92125" tIns="46062" rIns="92125" bIns="46062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6" y="9378829"/>
            <a:ext cx="2945659" cy="493712"/>
          </a:xfrm>
          <a:prstGeom prst="rect">
            <a:avLst/>
          </a:prstGeom>
        </p:spPr>
        <p:txBody>
          <a:bodyPr vert="horz" lIns="92125" tIns="46062" rIns="92125" bIns="46062" rtlCol="0" anchor="b"/>
          <a:lstStyle>
            <a:lvl1pPr algn="r">
              <a:defRPr sz="1200"/>
            </a:lvl1pPr>
          </a:lstStyle>
          <a:p>
            <a:fld id="{A1D761DE-4D89-43ED-9548-E378C52BCE4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390555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814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이상학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7922"/>
            <a:ext cx="1937606" cy="6300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062" y="274638"/>
            <a:ext cx="8911114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062" y="1600203"/>
            <a:ext cx="8911114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78397" y="274641"/>
            <a:ext cx="2227779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063" y="274641"/>
            <a:ext cx="6518315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15338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2943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2"/>
            <a:ext cx="891063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9" y="4406902"/>
            <a:ext cx="8415337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9" y="2906713"/>
            <a:ext cx="841533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1" y="1600202"/>
            <a:ext cx="43783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6027" y="1600202"/>
            <a:ext cx="437991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292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292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574923" y="6429398"/>
            <a:ext cx="2309814" cy="365125"/>
          </a:xfrm>
          <a:prstGeom prst="rect">
            <a:avLst/>
          </a:prstGeom>
        </p:spPr>
        <p:txBody>
          <a:bodyPr/>
          <a:lstStyle>
            <a:lvl1pPr algn="ctr">
              <a:defRPr sz="1500">
                <a:latin typeface="HY헤드라인M" pitchFamily="18" charset="-127"/>
                <a:ea typeface="HY헤드라인M" pitchFamily="18" charset="-127"/>
              </a:defRPr>
            </a:lvl1pPr>
          </a:lstStyle>
          <a:p>
            <a:fld id="{22A38B12-2AA1-4845-89A4-79F40546F5B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0325" y="273052"/>
            <a:ext cx="5535613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7550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이상학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7922"/>
            <a:ext cx="1937606" cy="6300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9926" y="4800600"/>
            <a:ext cx="5942013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39926" y="612775"/>
            <a:ext cx="5942013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39926" y="5367338"/>
            <a:ext cx="5942013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2"/>
            <a:ext cx="891063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78676" y="274640"/>
            <a:ext cx="2227263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30975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마스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1" descr="마스터최종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1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텍스트 개체 틀 4"/>
          <p:cNvSpPr>
            <a:spLocks noGrp="1"/>
          </p:cNvSpPr>
          <p:nvPr>
            <p:ph type="body" sz="quarter" idx="10"/>
          </p:nvPr>
        </p:nvSpPr>
        <p:spPr>
          <a:xfrm>
            <a:off x="108524" y="77503"/>
            <a:ext cx="5832046" cy="584775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l">
              <a:buNone/>
              <a:defRPr sz="3200">
                <a:solidFill>
                  <a:schemeClr val="bg1"/>
                </a:solidFill>
                <a:effectLst/>
                <a:latin typeface="나눔고딕 ExtraBold" pitchFamily="50" charset="-127"/>
                <a:ea typeface="나눔고딕 ExtraBold" pitchFamily="50" charset="-127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1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15338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2943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2"/>
            <a:ext cx="891063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9" y="4406902"/>
            <a:ext cx="8415337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9" y="2906713"/>
            <a:ext cx="841533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1" y="1600202"/>
            <a:ext cx="43783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6027" y="1600202"/>
            <a:ext cx="437991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292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292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130" y="4406903"/>
            <a:ext cx="8416052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130" y="2906713"/>
            <a:ext cx="8416052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0325" y="273052"/>
            <a:ext cx="5535613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7550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9926" y="4800600"/>
            <a:ext cx="5942013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39926" y="612775"/>
            <a:ext cx="5942013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39926" y="5367338"/>
            <a:ext cx="5942013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2"/>
            <a:ext cx="891063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78676" y="274640"/>
            <a:ext cx="2227263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30975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15338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2943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2"/>
            <a:ext cx="8910638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9" y="4406902"/>
            <a:ext cx="8415337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9" y="2906713"/>
            <a:ext cx="841533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1" y="1600202"/>
            <a:ext cx="43783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6027" y="1600202"/>
            <a:ext cx="437991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062" y="274638"/>
            <a:ext cx="8911114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063" y="1600203"/>
            <a:ext cx="437304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3129" y="1600203"/>
            <a:ext cx="4373047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292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292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0325" y="273052"/>
            <a:ext cx="5535613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7550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39926" y="4800600"/>
            <a:ext cx="5942013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39926" y="612775"/>
            <a:ext cx="5942013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39926" y="5367338"/>
            <a:ext cx="5942013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0638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2"/>
            <a:ext cx="8910638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78676" y="274640"/>
            <a:ext cx="2227263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30975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475309" y="3124200"/>
            <a:ext cx="6683336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475309" y="5003322"/>
            <a:ext cx="6683336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2284" y="1158321"/>
            <a:ext cx="2286000" cy="412552"/>
          </a:xfrm>
        </p:spPr>
        <p:txBody>
          <a:bodyPr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4803" y="4165767"/>
            <a:ext cx="3657600" cy="415852"/>
          </a:xfrm>
        </p:spPr>
        <p:txBody>
          <a:bodyPr/>
          <a:lstStyle/>
          <a:p>
            <a:endParaRPr kumimoji="0" lang="ko-KR" alt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412551" y="0"/>
            <a:ext cx="660083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299220" y="0"/>
            <a:ext cx="113331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직사각형 13"/>
          <p:cNvSpPr/>
          <p:nvPr/>
        </p:nvSpPr>
        <p:spPr bwMode="auto">
          <a:xfrm>
            <a:off x="1072634" y="0"/>
            <a:ext cx="19693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 bwMode="auto">
          <a:xfrm>
            <a:off x="1235836" y="0"/>
            <a:ext cx="24935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115151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직선 연결선 17"/>
          <p:cNvSpPr>
            <a:spLocks noChangeShapeType="1"/>
          </p:cNvSpPr>
          <p:nvPr/>
        </p:nvSpPr>
        <p:spPr bwMode="auto">
          <a:xfrm>
            <a:off x="99012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92484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8696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155144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직선 연결선 21"/>
          <p:cNvSpPr>
            <a:spLocks noChangeShapeType="1"/>
          </p:cNvSpPr>
          <p:nvPr/>
        </p:nvSpPr>
        <p:spPr bwMode="auto">
          <a:xfrm>
            <a:off x="986859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직사각형 26"/>
          <p:cNvSpPr/>
          <p:nvPr/>
        </p:nvSpPr>
        <p:spPr bwMode="auto">
          <a:xfrm>
            <a:off x="1320165" y="0"/>
            <a:ext cx="8251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660083" y="3429000"/>
            <a:ext cx="1402675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1418086" y="4866752"/>
            <a:ext cx="69454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타원 23"/>
          <p:cNvSpPr/>
          <p:nvPr/>
        </p:nvSpPr>
        <p:spPr bwMode="auto">
          <a:xfrm>
            <a:off x="1181435" y="5500632"/>
            <a:ext cx="148519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타원 25"/>
          <p:cNvSpPr/>
          <p:nvPr/>
        </p:nvSpPr>
        <p:spPr bwMode="auto">
          <a:xfrm>
            <a:off x="1802025" y="5788152"/>
            <a:ext cx="297037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타원 24"/>
          <p:cNvSpPr/>
          <p:nvPr/>
        </p:nvSpPr>
        <p:spPr>
          <a:xfrm>
            <a:off x="2062758" y="4495800"/>
            <a:ext cx="39605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 bwMode="auto">
          <a:xfrm>
            <a:off x="1435315" y="4928702"/>
            <a:ext cx="660083" cy="517524"/>
          </a:xfrm>
        </p:spPr>
        <p:txBody>
          <a:bodyPr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95062" y="1600200"/>
            <a:ext cx="8086011" cy="4873752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475309" y="2895600"/>
            <a:ext cx="6683336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475309" y="5010150"/>
            <a:ext cx="6683336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8500806" y="1154656"/>
            <a:ext cx="2286000" cy="412552"/>
          </a:xfrm>
        </p:spPr>
        <p:txBody>
          <a:bodyPr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815006" y="4162906"/>
            <a:ext cx="3657600" cy="415852"/>
          </a:xfrm>
        </p:spPr>
        <p:txBody>
          <a:bodyPr/>
          <a:lstStyle/>
          <a:p>
            <a:endParaRPr kumimoji="0" lang="ko-KR" altLang="en-US"/>
          </a:p>
        </p:txBody>
      </p:sp>
      <p:sp>
        <p:nvSpPr>
          <p:cNvPr id="9" name="직사각형 8"/>
          <p:cNvSpPr/>
          <p:nvPr/>
        </p:nvSpPr>
        <p:spPr bwMode="auto">
          <a:xfrm>
            <a:off x="412551" y="0"/>
            <a:ext cx="660083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299220" y="0"/>
            <a:ext cx="113331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 bwMode="auto">
          <a:xfrm>
            <a:off x="1072634" y="0"/>
            <a:ext cx="19693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1235836" y="0"/>
            <a:ext cx="24935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115151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직선 연결선 13"/>
          <p:cNvSpPr>
            <a:spLocks noChangeShapeType="1"/>
          </p:cNvSpPr>
          <p:nvPr/>
        </p:nvSpPr>
        <p:spPr bwMode="auto">
          <a:xfrm>
            <a:off x="99012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92484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86962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직선 연결선 16"/>
          <p:cNvSpPr>
            <a:spLocks noChangeShapeType="1"/>
          </p:cNvSpPr>
          <p:nvPr/>
        </p:nvSpPr>
        <p:spPr bwMode="auto">
          <a:xfrm>
            <a:off x="1155144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직사각형 17"/>
          <p:cNvSpPr/>
          <p:nvPr/>
        </p:nvSpPr>
        <p:spPr bwMode="auto">
          <a:xfrm>
            <a:off x="1320165" y="0"/>
            <a:ext cx="8251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타원 18"/>
          <p:cNvSpPr/>
          <p:nvPr/>
        </p:nvSpPr>
        <p:spPr bwMode="auto">
          <a:xfrm>
            <a:off x="660083" y="3429000"/>
            <a:ext cx="1402675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타원 19"/>
          <p:cNvSpPr/>
          <p:nvPr/>
        </p:nvSpPr>
        <p:spPr bwMode="auto">
          <a:xfrm>
            <a:off x="1434406" y="4866752"/>
            <a:ext cx="69454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1181435" y="5500632"/>
            <a:ext cx="148519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타원 21"/>
          <p:cNvSpPr/>
          <p:nvPr/>
        </p:nvSpPr>
        <p:spPr bwMode="auto">
          <a:xfrm>
            <a:off x="1802025" y="5791200"/>
            <a:ext cx="297037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2034648" y="4479888"/>
            <a:ext cx="39605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직선 연결선 25"/>
          <p:cNvSpPr>
            <a:spLocks noChangeShapeType="1"/>
          </p:cNvSpPr>
          <p:nvPr/>
        </p:nvSpPr>
        <p:spPr bwMode="auto">
          <a:xfrm>
            <a:off x="985136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1451636" y="4928702"/>
            <a:ext cx="660083" cy="517524"/>
          </a:xfrm>
        </p:spPr>
        <p:txBody>
          <a:bodyPr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062" y="274638"/>
            <a:ext cx="8911114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062" y="1535113"/>
            <a:ext cx="43747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062" y="2174875"/>
            <a:ext cx="437476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29693" y="1535113"/>
            <a:ext cx="437648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29693" y="2174875"/>
            <a:ext cx="437648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95062" y="1600200"/>
            <a:ext cx="3960495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23878" y="1600200"/>
            <a:ext cx="3960495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062" y="273050"/>
            <a:ext cx="8168521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95062" y="2362200"/>
            <a:ext cx="3960495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734030" y="2362200"/>
            <a:ext cx="3960495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"/>
          </p:nvPr>
        </p:nvSpPr>
        <p:spPr>
          <a:xfrm>
            <a:off x="495062" y="1569720"/>
            <a:ext cx="3960495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3"/>
          </p:nvPr>
        </p:nvSpPr>
        <p:spPr>
          <a:xfrm>
            <a:off x="4703088" y="1569720"/>
            <a:ext cx="3960495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38B12-2AA1-4845-89A4-79F40546F5B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9488686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912329" y="3181469"/>
            <a:ext cx="6309360" cy="495062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7376422" y="274320"/>
            <a:ext cx="1653507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6765846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67050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9736217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9571197" y="0"/>
            <a:ext cx="330041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9653707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8831904" y="5715000"/>
            <a:ext cx="594074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내용 개체 틀 17"/>
          <p:cNvSpPr>
            <a:spLocks noGrp="1"/>
          </p:cNvSpPr>
          <p:nvPr>
            <p:ph sz="quarter" idx="1"/>
          </p:nvPr>
        </p:nvSpPr>
        <p:spPr>
          <a:xfrm>
            <a:off x="330041" y="274320"/>
            <a:ext cx="6105763" cy="6327648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9488686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8831904" y="5715000"/>
            <a:ext cx="594074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888813" y="3181469"/>
            <a:ext cx="6309360" cy="495062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0" y="0"/>
            <a:ext cx="6683336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326091" y="264795"/>
            <a:ext cx="1650206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9736217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 bwMode="auto">
          <a:xfrm>
            <a:off x="9571197" y="0"/>
            <a:ext cx="330041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9653707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직선 연결선 18"/>
          <p:cNvSpPr>
            <a:spLocks noChangeShapeType="1"/>
          </p:cNvSpPr>
          <p:nvPr/>
        </p:nvSpPr>
        <p:spPr bwMode="auto">
          <a:xfrm>
            <a:off x="6765846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67050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날짜 개체 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78398" y="274640"/>
            <a:ext cx="1815227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062" y="274639"/>
            <a:ext cx="6518315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2A161-3C7D-4938-A4BD-B9951294AB8B}" type="datetimeFigureOut">
              <a:rPr lang="en-US" smtClean="0"/>
              <a:pPr/>
              <a:t>10/13/2014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DACA0-8C29-4224-8980-514AF3214F9A}" type="slidenum">
              <a:rPr kumimoji="0" lang="ko-KR" altLang="en-US" smtClean="0"/>
              <a:pPr/>
              <a:t>‹#›</a:t>
            </a:fld>
            <a:endParaRPr kumimoji="0" lang="ko-KR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1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062" y="274638"/>
            <a:ext cx="8911114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이상학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7922"/>
            <a:ext cx="1937606" cy="63007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0713" y="4800600"/>
            <a:ext cx="5940743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0713" y="612775"/>
            <a:ext cx="5940743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0713" y="5367338"/>
            <a:ext cx="5940743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612967"/>
            <a:ext cx="9901238" cy="10139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200033" y="110907"/>
            <a:ext cx="144456" cy="406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72000" rIns="0" bIns="0"/>
          <a:lstStyle/>
          <a:p>
            <a:pPr marL="95250" indent="-95250" algn="ctr" latinLnBrk="0">
              <a:lnSpc>
                <a:spcPct val="150000"/>
              </a:lnSpc>
              <a:spcBef>
                <a:spcPct val="10000"/>
              </a:spcBef>
              <a:buFont typeface="돋움" pitchFamily="50" charset="-127"/>
              <a:buNone/>
              <a:tabLst>
                <a:tab pos="85725" algn="l"/>
                <a:tab pos="180975" algn="l"/>
              </a:tabLst>
              <a:defRPr/>
            </a:pPr>
            <a:endParaRPr lang="ko-KR" altLang="ko-KR" sz="120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6" r:id="rId12"/>
    <p:sldLayoutId id="2147483698" r:id="rId1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9488686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95062" y="274638"/>
            <a:ext cx="8086011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95062" y="1600200"/>
            <a:ext cx="8086011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 rot="5400000">
            <a:off x="8301324" y="1065949"/>
            <a:ext cx="2011680" cy="415852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10/13/2014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 rot="5400000">
            <a:off x="7701578" y="3722095"/>
            <a:ext cx="3200400" cy="39605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8251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9736217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9571197" y="0"/>
            <a:ext cx="330041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9653707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8831904" y="5715000"/>
            <a:ext cx="594074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802200" y="5734050"/>
            <a:ext cx="660083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</p:sldLayoutIdLst>
  <p:hf hdr="0" ftr="0" dt="0"/>
  <p:txStyles>
    <p:titleStyle>
      <a:lvl1pPr algn="l" rtl="0" eaLnBrk="1" latinLnBrk="1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1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1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1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0"/>
            <a:ext cx="9901238" cy="6885384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>
            <a:solidFill>
              <a:schemeClr val="accent1"/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132D4D"/>
              </a:solidFill>
              <a:latin typeface="+mn-ea"/>
            </a:endParaRPr>
          </a:p>
        </p:txBody>
      </p:sp>
      <p:pic>
        <p:nvPicPr>
          <p:cNvPr id="14" name="그림 13" descr="main_img_bg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6992"/>
            <a:ext cx="9901238" cy="35283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1399466"/>
            <a:ext cx="990123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defRPr/>
            </a:pPr>
            <a:r>
              <a:rPr lang="en-US" altLang="ko-KR" sz="4000" spc="-150" dirty="0" smtClean="0">
                <a:ln>
                  <a:solidFill>
                    <a:srgbClr val="000000"/>
                  </a:solidFill>
                </a:ln>
                <a:solidFill>
                  <a:srgbClr val="0000FF"/>
                </a:solidFill>
                <a:latin typeface="+mj-lt"/>
                <a:ea typeface="HY울릉도B" pitchFamily="18" charset="-127"/>
              </a:rPr>
              <a:t>2014 IALA DGNSS LIST UPDATE </a:t>
            </a:r>
            <a:endParaRPr lang="ko-KR" altLang="en-US" sz="4000" spc="-150" dirty="0">
              <a:ln>
                <a:solidFill>
                  <a:srgbClr val="000000"/>
                </a:solidFill>
              </a:ln>
              <a:solidFill>
                <a:srgbClr val="0000FF"/>
              </a:solidFill>
              <a:latin typeface="+mj-lt"/>
              <a:ea typeface="HY울릉도B" pitchFamily="18" charset="-127"/>
            </a:endParaRPr>
          </a:p>
        </p:txBody>
      </p:sp>
      <p:pic>
        <p:nvPicPr>
          <p:cNvPr id="6" name="Picture 5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4475" y="342900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13. Oct. 2014</a:t>
            </a:r>
            <a:endParaRPr lang="ko-KR" altLang="en-US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0099" y="5807007"/>
            <a:ext cx="307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4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Yonghun</a:t>
            </a:r>
            <a:r>
              <a:rPr lang="en-US" altLang="ko-KR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CHO</a:t>
            </a:r>
          </a:p>
          <a:p>
            <a:pPr algn="ctr">
              <a:lnSpc>
                <a:spcPct val="150000"/>
              </a:lnSpc>
            </a:pPr>
            <a:r>
              <a:rPr lang="en-US" altLang="ko-KR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cho@iala-aism.org</a:t>
            </a:r>
            <a:endParaRPr lang="ko-KR" altLang="en-US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2019032" y="2687434"/>
            <a:ext cx="5838138" cy="677108"/>
          </a:xfrm>
          <a:prstGeom prst="rect">
            <a:avLst/>
          </a:prstGeom>
          <a:noFill/>
          <a:effectLst/>
        </p:spPr>
        <p:txBody>
          <a:bodyPr wrap="none" lIns="0" tIns="0" rIns="0" bIns="0" anchor="ctr">
            <a:spAutoFit/>
            <a:scene3d>
              <a:camera prst="perspectiveAbove">
                <a:rot lat="300000" lon="0" rev="0"/>
              </a:camera>
              <a:lightRig rig="threePt" dir="t"/>
            </a:scene3d>
            <a:sp3d extrusionH="57150">
              <a:bevelT w="12700" h="12700"/>
              <a:extrusionClr>
                <a:schemeClr val="tx1"/>
              </a:extrusionClr>
            </a:sp3d>
          </a:bodyPr>
          <a:lstStyle/>
          <a:p>
            <a:pPr indent="-342900" algn="ctr" fontAlgn="auto">
              <a:spcBef>
                <a:spcPct val="50000"/>
              </a:spcBef>
              <a:spcAft>
                <a:spcPts val="0"/>
              </a:spcAft>
              <a:buSzPct val="85000"/>
              <a:defRPr/>
            </a:pPr>
            <a:r>
              <a:rPr lang="en-US" altLang="ko-KR" sz="4400" b="1" dirty="0" smtClean="0">
                <a:ln w="12700">
                  <a:noFill/>
                </a:ln>
                <a:gradFill flip="none" rotWithShape="1">
                  <a:gsLst>
                    <a:gs pos="0">
                      <a:srgbClr val="EAA700"/>
                    </a:gs>
                    <a:gs pos="50000">
                      <a:srgbClr val="FFC215"/>
                    </a:gs>
                    <a:gs pos="100000">
                      <a:srgbClr val="FFE629"/>
                    </a:gs>
                  </a:gsLst>
                  <a:lin ang="16200000" scaled="1"/>
                  <a:tileRect/>
                </a:gradFill>
                <a:effectLst>
                  <a:glow rad="63500">
                    <a:prstClr val="black">
                      <a:alpha val="40000"/>
                    </a:prstClr>
                  </a:glow>
                  <a:outerShdw blurRad="190500" dist="406400" dir="9600000" sx="103000" sy="103000" algn="tr" rotWithShape="0">
                    <a:prstClr val="black">
                      <a:alpha val="40000"/>
                    </a:prstClr>
                  </a:outerShdw>
                </a:effectLst>
                <a:latin typeface="산돌고딕B" pitchFamily="18" charset="-127"/>
                <a:ea typeface="산돌고딕B" pitchFamily="18" charset="-127"/>
              </a:rPr>
              <a:t>Thank you for listening </a:t>
            </a:r>
            <a:endParaRPr kumimoji="0" lang="ko-KR" altLang="en-US" sz="4400" b="1" dirty="0">
              <a:ln w="12700">
                <a:noFill/>
              </a:ln>
              <a:gradFill flip="none" rotWithShape="1">
                <a:gsLst>
                  <a:gs pos="0">
                    <a:srgbClr val="EAA700"/>
                  </a:gs>
                  <a:gs pos="50000">
                    <a:srgbClr val="FFC215"/>
                  </a:gs>
                  <a:gs pos="100000">
                    <a:srgbClr val="FFE629"/>
                  </a:gs>
                </a:gsLst>
                <a:lin ang="16200000" scaled="1"/>
                <a:tileRect/>
              </a:gradFill>
              <a:effectLst>
                <a:glow rad="63500">
                  <a:prstClr val="black">
                    <a:alpha val="40000"/>
                  </a:prstClr>
                </a:glow>
                <a:outerShdw blurRad="190500" dist="406400" dir="9600000" sx="103000" sy="103000" algn="tr" rotWithShape="0">
                  <a:prstClr val="black">
                    <a:alpha val="40000"/>
                  </a:prstClr>
                </a:outerShdw>
              </a:effectLst>
              <a:latin typeface="산돌고딕B" pitchFamily="18" charset="-127"/>
              <a:ea typeface="산돌고딕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1238" cy="6858000"/>
          </a:xfrm>
          <a:prstGeom prst="rect">
            <a:avLst/>
          </a:prstGeom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259705" y="3523731"/>
            <a:ext cx="8227418" cy="841375"/>
            <a:chOff x="1198" y="1426"/>
            <a:chExt cx="4593" cy="530"/>
          </a:xfrm>
        </p:grpSpPr>
        <p:pic>
          <p:nvPicPr>
            <p:cNvPr id="4" name="Picture 4" descr="18"/>
            <p:cNvPicPr>
              <a:picLocks noChangeAspect="1" noChangeArrowheads="1"/>
            </p:cNvPicPr>
            <p:nvPr/>
          </p:nvPicPr>
          <p:blipFill>
            <a:blip r:embed="rId3" cstate="print"/>
            <a:srcRect l="16063"/>
            <a:stretch>
              <a:fillRect/>
            </a:stretch>
          </p:blipFill>
          <p:spPr bwMode="auto">
            <a:xfrm>
              <a:off x="1565" y="1449"/>
              <a:ext cx="4226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5" descr="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8" y="1426"/>
              <a:ext cx="771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445" y="1533"/>
              <a:ext cx="270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rgbClr val="265C9E"/>
                  </a:solidFill>
                  <a:latin typeface="바탕" pitchFamily="18" charset="-127"/>
                  <a:ea typeface="바탕" pitchFamily="18" charset="-127"/>
                </a:rPr>
                <a:t>I</a:t>
              </a:r>
              <a:r>
                <a:rPr lang="en-US" altLang="ko-KR" sz="2400" b="1" dirty="0">
                  <a:solidFill>
                    <a:srgbClr val="265C9E"/>
                  </a:solidFill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I</a:t>
              </a:r>
              <a:r>
                <a:rPr lang="en-US" altLang="ko-KR" sz="2400" b="1" dirty="0">
                  <a:solidFill>
                    <a:srgbClr val="265C9E"/>
                  </a:solidFill>
                  <a:latin typeface="바탕" pitchFamily="18" charset="-127"/>
                  <a:ea typeface="바탕" pitchFamily="18" charset="-127"/>
                </a:rPr>
                <a:t>I</a:t>
              </a: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908" y="1543"/>
              <a:ext cx="2174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ko-KR" sz="2300" b="1" dirty="0" smtClean="0">
                  <a:solidFill>
                    <a:srgbClr val="000066"/>
                  </a:solidFill>
                  <a:latin typeface="+mj-lt"/>
                  <a:ea typeface="HY헤드라인M" pitchFamily="18" charset="-127"/>
                </a:rPr>
                <a:t>UPDATING TASK PROCESS</a:t>
              </a:r>
              <a:endParaRPr lang="ko-KR" altLang="en-US" sz="2300" b="1" dirty="0">
                <a:solidFill>
                  <a:srgbClr val="000066"/>
                </a:solidFill>
                <a:latin typeface="+mj-lt"/>
                <a:ea typeface="HY헤드라인M" pitchFamily="18" charset="-127"/>
              </a:endParaRPr>
            </a:p>
          </p:txBody>
        </p:sp>
      </p:grp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1259707" y="1772818"/>
            <a:ext cx="8011393" cy="841375"/>
            <a:chOff x="1198" y="1426"/>
            <a:chExt cx="4593" cy="530"/>
          </a:xfrm>
        </p:grpSpPr>
        <p:pic>
          <p:nvPicPr>
            <p:cNvPr id="9" name="Picture 19" descr="18"/>
            <p:cNvPicPr>
              <a:picLocks noChangeAspect="1" noChangeArrowheads="1"/>
            </p:cNvPicPr>
            <p:nvPr/>
          </p:nvPicPr>
          <p:blipFill>
            <a:blip r:embed="rId3" cstate="print"/>
            <a:srcRect l="16063"/>
            <a:stretch>
              <a:fillRect/>
            </a:stretch>
          </p:blipFill>
          <p:spPr bwMode="auto">
            <a:xfrm>
              <a:off x="1565" y="1449"/>
              <a:ext cx="4226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0" descr="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8" y="1426"/>
              <a:ext cx="771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21"/>
            <p:cNvSpPr txBox="1">
              <a:spLocks noChangeArrowheads="1"/>
            </p:cNvSpPr>
            <p:nvPr/>
          </p:nvSpPr>
          <p:spPr bwMode="auto">
            <a:xfrm>
              <a:off x="1498" y="1533"/>
              <a:ext cx="163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>
                  <a:solidFill>
                    <a:srgbClr val="265C9E"/>
                  </a:solidFill>
                  <a:latin typeface="바탕" pitchFamily="18" charset="-127"/>
                  <a:ea typeface="바탕" pitchFamily="18" charset="-127"/>
                </a:rPr>
                <a:t>I</a:t>
              </a:r>
            </a:p>
          </p:txBody>
        </p:sp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1908" y="1544"/>
              <a:ext cx="3763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ko-KR" sz="2300" b="1" dirty="0" smtClean="0">
                  <a:solidFill>
                    <a:srgbClr val="000066"/>
                  </a:solidFill>
                  <a:latin typeface="+mj-lt"/>
                  <a:ea typeface="HY헤드라인M" pitchFamily="18" charset="-127"/>
                </a:rPr>
                <a:t>BACKGROUND</a:t>
              </a:r>
              <a:endParaRPr lang="ko-KR" altLang="en-US" sz="2300" b="1" dirty="0">
                <a:solidFill>
                  <a:srgbClr val="000066"/>
                </a:solidFill>
                <a:latin typeface="+mj-lt"/>
                <a:ea typeface="HY헤드라인M" pitchFamily="18" charset="-127"/>
              </a:endParaRPr>
            </a:p>
          </p:txBody>
        </p:sp>
      </p:grp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1259706" y="2659635"/>
            <a:ext cx="8011393" cy="841375"/>
            <a:chOff x="1198" y="1426"/>
            <a:chExt cx="4593" cy="530"/>
          </a:xfrm>
        </p:grpSpPr>
        <p:pic>
          <p:nvPicPr>
            <p:cNvPr id="14" name="Picture 24" descr="18"/>
            <p:cNvPicPr>
              <a:picLocks noChangeAspect="1" noChangeArrowheads="1"/>
            </p:cNvPicPr>
            <p:nvPr/>
          </p:nvPicPr>
          <p:blipFill>
            <a:blip r:embed="rId3" cstate="print"/>
            <a:srcRect l="16063"/>
            <a:stretch>
              <a:fillRect/>
            </a:stretch>
          </p:blipFill>
          <p:spPr bwMode="auto">
            <a:xfrm>
              <a:off x="1565" y="1449"/>
              <a:ext cx="4226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25" descr="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8" y="1426"/>
              <a:ext cx="771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 Box 26"/>
            <p:cNvSpPr txBox="1">
              <a:spLocks noChangeArrowheads="1"/>
            </p:cNvSpPr>
            <p:nvPr/>
          </p:nvSpPr>
          <p:spPr bwMode="auto">
            <a:xfrm>
              <a:off x="1442" y="1533"/>
              <a:ext cx="279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>
                  <a:solidFill>
                    <a:srgbClr val="265C9E"/>
                  </a:solidFill>
                  <a:latin typeface="Times New Roman" pitchFamily="18" charset="0"/>
                  <a:ea typeface="바탕" pitchFamily="18" charset="-127"/>
                </a:rPr>
                <a:t>Ⅱ</a:t>
              </a:r>
            </a:p>
          </p:txBody>
        </p:sp>
        <p:sp>
          <p:nvSpPr>
            <p:cNvPr id="17" name="Rectangle 27"/>
            <p:cNvSpPr>
              <a:spLocks noChangeArrowheads="1"/>
            </p:cNvSpPr>
            <p:nvPr/>
          </p:nvSpPr>
          <p:spPr bwMode="auto">
            <a:xfrm>
              <a:off x="1908" y="1543"/>
              <a:ext cx="2428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altLang="ko-KR" sz="2300" b="1" dirty="0" smtClean="0">
                  <a:solidFill>
                    <a:srgbClr val="002060"/>
                  </a:solidFill>
                  <a:latin typeface="+mj-lt"/>
                  <a:ea typeface="HY헤드라인M" pitchFamily="18" charset="-127"/>
                </a:rPr>
                <a:t>INTERNATIONAL STANDARD</a:t>
              </a:r>
              <a:endParaRPr kumimoji="0" lang="ko-KR" altLang="en-US" sz="2300" b="1" dirty="0">
                <a:solidFill>
                  <a:srgbClr val="002060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23" name="Group 18"/>
          <p:cNvGrpSpPr>
            <a:grpSpLocks/>
          </p:cNvGrpSpPr>
          <p:nvPr/>
        </p:nvGrpSpPr>
        <p:grpSpPr bwMode="auto">
          <a:xfrm>
            <a:off x="1278213" y="4387825"/>
            <a:ext cx="8011393" cy="841375"/>
            <a:chOff x="1198" y="1426"/>
            <a:chExt cx="4593" cy="530"/>
          </a:xfrm>
        </p:grpSpPr>
        <p:pic>
          <p:nvPicPr>
            <p:cNvPr id="24" name="Picture 19" descr="18"/>
            <p:cNvPicPr>
              <a:picLocks noChangeAspect="1" noChangeArrowheads="1"/>
            </p:cNvPicPr>
            <p:nvPr/>
          </p:nvPicPr>
          <p:blipFill>
            <a:blip r:embed="rId3" cstate="print"/>
            <a:srcRect l="16063"/>
            <a:stretch>
              <a:fillRect/>
            </a:stretch>
          </p:blipFill>
          <p:spPr bwMode="auto">
            <a:xfrm>
              <a:off x="1565" y="1449"/>
              <a:ext cx="4226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0" descr="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8" y="1426"/>
              <a:ext cx="771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1433" y="1533"/>
              <a:ext cx="292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265C9E"/>
                  </a:solidFill>
                  <a:latin typeface="바탕" pitchFamily="18" charset="-127"/>
                  <a:ea typeface="바탕" pitchFamily="18" charset="-127"/>
                </a:rPr>
                <a:t>IV</a:t>
              </a:r>
              <a:endParaRPr lang="en-US" altLang="ko-KR" sz="2400" b="1" dirty="0">
                <a:solidFill>
                  <a:srgbClr val="265C9E"/>
                </a:solidFill>
                <a:latin typeface="바탕" pitchFamily="18" charset="-127"/>
                <a:ea typeface="바탕" pitchFamily="18" charset="-127"/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908" y="1544"/>
              <a:ext cx="3763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ko-KR" sz="2300" b="1" dirty="0" smtClean="0">
                  <a:solidFill>
                    <a:srgbClr val="000066"/>
                  </a:solidFill>
                  <a:latin typeface="+mj-lt"/>
                  <a:ea typeface="HY헤드라인M" pitchFamily="18" charset="-127"/>
                </a:rPr>
                <a:t>UPDATING RESULT</a:t>
              </a:r>
              <a:endParaRPr lang="ko-KR" altLang="en-US" sz="2300" b="1" dirty="0">
                <a:solidFill>
                  <a:srgbClr val="000066"/>
                </a:solidFill>
                <a:latin typeface="+mj-lt"/>
                <a:ea typeface="HY헤드라인M" pitchFamily="18" charset="-127"/>
              </a:endParaRPr>
            </a:p>
          </p:txBody>
        </p:sp>
      </p:grp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1422227" y="226780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endParaRPr lang="ko-KR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pic>
        <p:nvPicPr>
          <p:cNvPr id="29" name="Picture 28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18"/>
          <p:cNvGrpSpPr>
            <a:grpSpLocks/>
          </p:cNvGrpSpPr>
          <p:nvPr/>
        </p:nvGrpSpPr>
        <p:grpSpPr bwMode="auto">
          <a:xfrm>
            <a:off x="1278213" y="5324426"/>
            <a:ext cx="8011393" cy="841375"/>
            <a:chOff x="1198" y="1426"/>
            <a:chExt cx="4593" cy="530"/>
          </a:xfrm>
        </p:grpSpPr>
        <p:pic>
          <p:nvPicPr>
            <p:cNvPr id="34" name="Picture 19" descr="18"/>
            <p:cNvPicPr>
              <a:picLocks noChangeAspect="1" noChangeArrowheads="1"/>
            </p:cNvPicPr>
            <p:nvPr/>
          </p:nvPicPr>
          <p:blipFill>
            <a:blip r:embed="rId3" cstate="print"/>
            <a:srcRect l="16063"/>
            <a:stretch>
              <a:fillRect/>
            </a:stretch>
          </p:blipFill>
          <p:spPr bwMode="auto">
            <a:xfrm>
              <a:off x="1565" y="1449"/>
              <a:ext cx="4226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20" descr="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98" y="1426"/>
              <a:ext cx="771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>
              <a:off x="1461" y="1533"/>
              <a:ext cx="235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2400" b="1" dirty="0" smtClean="0">
                  <a:solidFill>
                    <a:srgbClr val="265C9E"/>
                  </a:solidFill>
                  <a:latin typeface="바탕" pitchFamily="18" charset="-127"/>
                  <a:ea typeface="바탕" pitchFamily="18" charset="-127"/>
                </a:rPr>
                <a:t>V</a:t>
              </a:r>
              <a:endParaRPr lang="en-US" altLang="ko-KR" sz="2400" b="1" dirty="0">
                <a:solidFill>
                  <a:srgbClr val="265C9E"/>
                </a:solidFill>
                <a:latin typeface="바탕" pitchFamily="18" charset="-127"/>
                <a:ea typeface="바탕" pitchFamily="18" charset="-127"/>
              </a:endParaRPr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auto">
            <a:xfrm>
              <a:off x="1908" y="1544"/>
              <a:ext cx="3763" cy="2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ko-KR" sz="2300" b="1" dirty="0" smtClean="0">
                  <a:solidFill>
                    <a:srgbClr val="000066"/>
                  </a:solidFill>
                  <a:latin typeface="+mj-lt"/>
                  <a:ea typeface="HY헤드라인M" pitchFamily="18" charset="-127"/>
                </a:rPr>
                <a:t>WHAT’S NEXT</a:t>
              </a:r>
              <a:endParaRPr lang="ko-KR" altLang="en-US" sz="2300" b="1" dirty="0">
                <a:solidFill>
                  <a:srgbClr val="000066"/>
                </a:solidFill>
                <a:latin typeface="+mj-lt"/>
                <a:ea typeface="HY헤드라인M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0376" y="0"/>
            <a:ext cx="99012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1062187" y="235247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altLang="ko-KR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I.  BACKGROUND (1)</a:t>
            </a:r>
            <a:endParaRPr lang="ko-KR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pic>
        <p:nvPicPr>
          <p:cNvPr id="20" name="Picture 19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8906" y="980728"/>
            <a:ext cx="952233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IALA maintains a list of DGNSS service worldwide and is frequently asked for information on subject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IALA, acting as a coordinator 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To coordinate the allocation of IDs to transmitting &amp; reference stations</a:t>
            </a:r>
          </a:p>
          <a:p>
            <a:pPr>
              <a:lnSpc>
                <a:spcPct val="200000"/>
              </a:lnSpc>
            </a:pPr>
            <a:r>
              <a:rPr lang="en-US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- To give advice on frequencies’ decisions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IALA R-121 on Performance and Monitoring of DGNSS Services</a:t>
            </a:r>
          </a:p>
          <a:p>
            <a:pPr>
              <a:lnSpc>
                <a:spcPct val="200000"/>
              </a:lnSpc>
            </a:pPr>
            <a:r>
              <a:rPr lang="en-US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-  “IALA will continue to maintain the master list of radio-beacon DGNSS stations on the Internet.</a:t>
            </a:r>
          </a:p>
          <a:p>
            <a:pPr>
              <a:lnSpc>
                <a:spcPct val="200000"/>
              </a:lnSpc>
            </a:pPr>
            <a:r>
              <a:rPr lang="en-US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…, Administrations will be responsible for updating their own sections of the IALA  </a:t>
            </a:r>
            <a:r>
              <a:rPr lang="en-US" altLang="ko-KR" sz="1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master list.”</a:t>
            </a:r>
            <a:endParaRPr lang="en-US" sz="16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200000"/>
              </a:lnSpc>
            </a:pPr>
            <a:r>
              <a:rPr lang="en-US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 (Page 18, Section 12 Publication of Information)</a:t>
            </a:r>
            <a:endParaRPr lang="en-US" altLang="ko-KR" sz="16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12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1062187" y="235247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altLang="ko-KR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I.  BACKGROUND (2)</a:t>
            </a:r>
            <a:endParaRPr lang="ko-KR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pic>
        <p:nvPicPr>
          <p:cNvPr id="20" name="Picture 19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4115" y="155679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91" y="4903283"/>
            <a:ext cx="2710626" cy="181069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4115" y="1160684"/>
            <a:ext cx="9001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IALA Website -&gt; </a:t>
            </a:r>
            <a:r>
              <a:rPr lang="en-US" altLang="ko-KR" sz="2000" b="1" dirty="0">
                <a:latin typeface="맑은 고딕" pitchFamily="50" charset="-127"/>
                <a:ea typeface="맑은 고딕" pitchFamily="50" charset="-127"/>
              </a:rPr>
              <a:t>Publication 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-&gt; </a:t>
            </a:r>
            <a:r>
              <a:rPr lang="en-US" altLang="ko-KR" sz="2000" b="1" dirty="0">
                <a:latin typeface="맑은 고딕" pitchFamily="50" charset="-127"/>
                <a:ea typeface="맑은 고딕" pitchFamily="50" charset="-127"/>
              </a:rPr>
              <a:t>Radio Navigation 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Services section</a:t>
            </a:r>
          </a:p>
          <a:p>
            <a:pPr marL="285750" indent="-285750">
              <a:lnSpc>
                <a:spcPct val="1500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dirty="0" smtClean="0"/>
              <a:t> </a:t>
            </a:r>
            <a:r>
              <a:rPr lang="en-US" altLang="ko-KR" sz="1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Gaps between it and current operating status worldwide , while  some information is outdated</a:t>
            </a:r>
          </a:p>
          <a:p>
            <a:pPr marL="285750" indent="-285750">
              <a:lnSpc>
                <a:spcPct val="150000"/>
              </a:lnSpc>
            </a:pPr>
            <a:r>
              <a:rPr lang="en-US" altLang="ko-KR" sz="1600" dirty="0" smtClean="0"/>
              <a:t>   </a:t>
            </a:r>
            <a:r>
              <a:rPr lang="en-US" altLang="ko-KR" sz="16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 Y2002(17states), Y2004(2states), Y07(1), Y09(11), Y10(2), Y11(12), Y12(1), Y2013(1)  </a:t>
            </a:r>
            <a:endParaRPr lang="en-US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Last update status of DGNSS List as of July 2014 : 47 states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IALA National Members’(especially, </a:t>
            </a:r>
            <a:r>
              <a:rPr lang="en-US" sz="2000" b="1" dirty="0" err="1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eNav</a:t>
            </a:r>
            <a:r>
              <a:rPr lang="en-US" sz="2000" b="1" dirty="0" smtClean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 Comm.) Role </a:t>
            </a:r>
          </a:p>
          <a:p>
            <a:pPr marL="285750" indent="-285750">
              <a:lnSpc>
                <a:spcPct val="150000"/>
              </a:lnSpc>
            </a:pPr>
            <a:r>
              <a:rPr lang="en-US" altLang="ko-KR" sz="16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  </a:t>
            </a:r>
            <a:r>
              <a:rPr lang="en-US" altLang="ko-KR" sz="16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-  Periodically up-to-date information on DGNSS services  within  its  country</a:t>
            </a:r>
            <a:endParaRPr lang="en-US" sz="1600" b="1" dirty="0">
              <a:solidFill>
                <a:srgbClr val="0000FF"/>
              </a:solidFill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499" y="3886948"/>
            <a:ext cx="5184576" cy="27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2"/>
            <a:ext cx="9927374" cy="6858000"/>
          </a:xfrm>
          <a:prstGeom prst="rect">
            <a:avLst/>
          </a:prstGeom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990179" y="254437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II. INTERNATIONAL STANDARDS  </a:t>
            </a:r>
            <a:endParaRPr lang="ko-KR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12259" y="2987077"/>
            <a:ext cx="8928993" cy="2327702"/>
            <a:chOff x="517091" y="1340768"/>
            <a:chExt cx="8928993" cy="2327702"/>
          </a:xfrm>
        </p:grpSpPr>
        <p:sp>
          <p:nvSpPr>
            <p:cNvPr id="25" name="직사각형 24"/>
            <p:cNvSpPr/>
            <p:nvPr/>
          </p:nvSpPr>
          <p:spPr>
            <a:xfrm>
              <a:off x="517091" y="1556792"/>
              <a:ext cx="8928993" cy="1656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602602" y="1340768"/>
              <a:ext cx="8696034" cy="2327702"/>
              <a:chOff x="630139" y="1268760"/>
              <a:chExt cx="8696034" cy="2327702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901237" y="1711515"/>
                <a:ext cx="8424936" cy="1884947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 anchor="t" anchorCtr="0">
                <a:noAutofit/>
              </a:bodyPr>
              <a:lstStyle/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1500" b="1" dirty="0" smtClean="0">
                    <a:latin typeface="맑은 고딕" pitchFamily="50" charset="-127"/>
                    <a:ea typeface="맑은 고딕" pitchFamily="50" charset="-127"/>
                  </a:rPr>
                  <a:t> </a:t>
                </a:r>
                <a:r>
                  <a:rPr lang="en-US" altLang="ko-KR" sz="1500" b="1" dirty="0" smtClean="0">
                    <a:latin typeface="맑은 고딕" pitchFamily="50" charset="-127"/>
                    <a:ea typeface="맑은 고딕" pitchFamily="50" charset="-127"/>
                  </a:rPr>
                  <a:t>R-121 On the Performance &amp; Monitoring of DGNSS Service in the Frequency Band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1500" b="1" dirty="0">
                    <a:latin typeface="맑은 고딕" pitchFamily="50" charset="-127"/>
                    <a:ea typeface="맑은 고딕" pitchFamily="50" charset="-127"/>
                  </a:rPr>
                  <a:t> </a:t>
                </a:r>
                <a:r>
                  <a:rPr lang="en-US" altLang="ko-KR" sz="1500" b="1" dirty="0" smtClean="0">
                    <a:latin typeface="맑은 고딕" pitchFamily="50" charset="-127"/>
                    <a:ea typeface="맑은 고딕" pitchFamily="50" charset="-127"/>
                  </a:rPr>
                  <a:t> 283.5-325 kHz (Ed. 1.1, Dec. 2004) 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US" altLang="ko-KR" sz="1500" b="1" dirty="0" smtClean="0">
                    <a:latin typeface="맑은 고딕" pitchFamily="50" charset="-127"/>
                    <a:ea typeface="맑은 고딕" pitchFamily="50" charset="-127"/>
                  </a:rPr>
                  <a:t> R-129 On GNSS Vulnerability and Mitigation Measures (Ed. 3, Dec. 2012)</a:t>
                </a:r>
              </a:p>
              <a:p>
                <a:pPr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ko-KR" altLang="en-US" sz="1500" b="1" dirty="0" smtClean="0">
                    <a:latin typeface="맑은 고딕" pitchFamily="50" charset="-127"/>
                    <a:ea typeface="맑은 고딕" pitchFamily="50" charset="-127"/>
                  </a:rPr>
                  <a:t> </a:t>
                </a:r>
                <a:r>
                  <a:rPr lang="en-US" altLang="ko-KR" sz="1500" b="1" dirty="0" smtClean="0">
                    <a:latin typeface="맑은 고딕" pitchFamily="50" charset="-127"/>
                    <a:ea typeface="맑은 고딕" pitchFamily="50" charset="-127"/>
                  </a:rPr>
                  <a:t>R-135 On The Future of DGNSS (Ed. 2, Dec. 2008)  </a:t>
                </a:r>
                <a:endParaRPr lang="ko-KR" altLang="en-US" sz="1500" b="1" dirty="0">
                  <a:latin typeface="맑은 고딕" pitchFamily="50" charset="-127"/>
                  <a:ea typeface="맑은 고딕" pitchFamily="50" charset="-127"/>
                </a:endParaRPr>
              </a:p>
            </p:txBody>
          </p:sp>
          <p:pic>
            <p:nvPicPr>
              <p:cNvPr id="15" name="그림 14" descr="Untitled-2.png"/>
              <p:cNvPicPr>
                <a:picLocks noChangeAspect="1"/>
              </p:cNvPicPr>
              <p:nvPr/>
            </p:nvPicPr>
            <p:blipFill>
              <a:blip r:embed="rId3" cstate="print"/>
              <a:srcRect l="4561" t="60500" r="4608" b="27950"/>
              <a:stretch>
                <a:fillRect/>
              </a:stretch>
            </p:blipFill>
            <p:spPr>
              <a:xfrm>
                <a:off x="630139" y="1268760"/>
                <a:ext cx="3312368" cy="631138"/>
              </a:xfrm>
              <a:prstGeom prst="rect">
                <a:avLst/>
              </a:prstGeom>
            </p:spPr>
          </p:pic>
          <p:sp>
            <p:nvSpPr>
              <p:cNvPr id="42" name="Rectangle 40"/>
              <p:cNvSpPr>
                <a:spLocks noChangeArrowheads="1"/>
              </p:cNvSpPr>
              <p:nvPr/>
            </p:nvSpPr>
            <p:spPr bwMode="auto">
              <a:xfrm>
                <a:off x="630139" y="1331476"/>
                <a:ext cx="3312368" cy="369332"/>
              </a:xfrm>
              <a:prstGeom prst="rect">
                <a:avLst/>
              </a:prstGeom>
              <a:noFill/>
              <a:ln w="12700" algn="ctr">
                <a:noFill/>
                <a:prstDash val="dash"/>
                <a:miter lim="800000"/>
                <a:headEnd/>
                <a:tailEnd/>
              </a:ln>
              <a:effectLst>
                <a:outerShdw dist="17961" dir="2700000" algn="ctr" rotWithShape="0">
                  <a:schemeClr val="tx1">
                    <a:alpha val="50000"/>
                  </a:schemeClr>
                </a:outerShdw>
              </a:effectLst>
            </p:spPr>
            <p:txBody>
              <a:bodyPr wrap="square"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pitchFamily="50" charset="-127"/>
                    <a:ea typeface="굴림" pitchFamily="50" charset="-127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altLang="ko-KR" dirty="0" smtClean="0">
                    <a:solidFill>
                      <a:schemeClr val="bg1"/>
                    </a:solidFill>
                    <a:latin typeface="HY각헤드라인M" pitchFamily="18" charset="-127"/>
                    <a:ea typeface="HY각헤드라인M" pitchFamily="18" charset="-127"/>
                  </a:rPr>
                  <a:t>IALA </a:t>
                </a:r>
                <a:r>
                  <a:rPr lang="en-US" altLang="ko-KR" sz="1800" dirty="0" smtClean="0">
                    <a:solidFill>
                      <a:schemeClr val="bg1"/>
                    </a:solidFill>
                    <a:latin typeface="HY각헤드라인M" pitchFamily="18" charset="-127"/>
                    <a:ea typeface="HY각헤드라인M" pitchFamily="18" charset="-127"/>
                  </a:rPr>
                  <a:t>Recommendations</a:t>
                </a:r>
                <a:endParaRPr lang="ko-KR" altLang="en-US" sz="1800" dirty="0">
                  <a:solidFill>
                    <a:schemeClr val="bg1"/>
                  </a:solidFill>
                  <a:latin typeface="HY각헤드라인M" pitchFamily="18" charset="-127"/>
                  <a:ea typeface="HY각헤드라인M" pitchFamily="18" charset="-127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12260" y="5088331"/>
            <a:ext cx="9114048" cy="2009704"/>
            <a:chOff x="517091" y="3933056"/>
            <a:chExt cx="9114048" cy="2009704"/>
          </a:xfrm>
        </p:grpSpPr>
        <p:sp>
          <p:nvSpPr>
            <p:cNvPr id="26" name="직사각형 25"/>
            <p:cNvSpPr/>
            <p:nvPr/>
          </p:nvSpPr>
          <p:spPr>
            <a:xfrm>
              <a:off x="517091" y="4183725"/>
              <a:ext cx="8928993" cy="111748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18171" y="4401351"/>
              <a:ext cx="8712968" cy="1541409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t" anchorCtr="0">
              <a:no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1500" b="1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1500" b="1" dirty="0" smtClean="0">
                  <a:latin typeface="맑은 고딕" pitchFamily="50" charset="-127"/>
                  <a:ea typeface="맑은 고딕" pitchFamily="50" charset="-127"/>
                </a:rPr>
                <a:t>No. 1060 On Recapitalization of DGNSS (Ed. 2, June 2011)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1500" b="1" dirty="0" smtClean="0">
                  <a:latin typeface="맑은 고딕" pitchFamily="50" charset="-127"/>
                  <a:ea typeface="맑은 고딕" pitchFamily="50" charset="-127"/>
                </a:rPr>
                <a:t> No. 1016 On Bilateral Agreements (Ed. 1.1, Dec. 2005)</a:t>
              </a:r>
            </a:p>
            <a:p>
              <a:pPr>
                <a:lnSpc>
                  <a:spcPct val="150000"/>
                </a:lnSpc>
              </a:pPr>
              <a:endParaRPr lang="ko-KR" altLang="en-US" sz="15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17" name="그림 16" descr="Untitled-2.png"/>
            <p:cNvPicPr>
              <a:picLocks noChangeAspect="1"/>
            </p:cNvPicPr>
            <p:nvPr/>
          </p:nvPicPr>
          <p:blipFill>
            <a:blip r:embed="rId3" cstate="print"/>
            <a:srcRect l="4561" t="60500" r="4608" b="27950"/>
            <a:stretch>
              <a:fillRect/>
            </a:stretch>
          </p:blipFill>
          <p:spPr>
            <a:xfrm>
              <a:off x="630139" y="3933056"/>
              <a:ext cx="3312368" cy="631138"/>
            </a:xfrm>
            <a:prstGeom prst="rect">
              <a:avLst/>
            </a:prstGeom>
          </p:spPr>
        </p:pic>
        <p:sp>
          <p:nvSpPr>
            <p:cNvPr id="28" name="Rectangle 40"/>
            <p:cNvSpPr>
              <a:spLocks noChangeArrowheads="1"/>
            </p:cNvSpPr>
            <p:nvPr/>
          </p:nvSpPr>
          <p:spPr bwMode="auto">
            <a:xfrm>
              <a:off x="562962" y="4001917"/>
              <a:ext cx="3312368" cy="369332"/>
            </a:xfrm>
            <a:prstGeom prst="rect">
              <a:avLst/>
            </a:prstGeom>
            <a:noFill/>
            <a:ln w="12700" algn="ctr">
              <a:noFill/>
              <a:prstDash val="dash"/>
              <a:miter lim="800000"/>
              <a:headEnd/>
              <a:tailEnd/>
            </a:ln>
            <a:effectLst>
              <a:outerShdw dist="17961" dir="2700000" algn="ctr" rotWithShape="0">
                <a:schemeClr val="tx1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dirty="0" smtClean="0">
                  <a:solidFill>
                    <a:schemeClr val="bg1"/>
                  </a:solidFill>
                  <a:latin typeface="HY각헤드라인M" pitchFamily="18" charset="-127"/>
                  <a:ea typeface="HY각헤드라인M" pitchFamily="18" charset="-127"/>
                </a:rPr>
                <a:t>     IALA Guidelines</a:t>
              </a:r>
              <a:endParaRPr lang="ko-KR" altLang="en-US" sz="1800" dirty="0">
                <a:solidFill>
                  <a:schemeClr val="bg1"/>
                </a:solidFill>
                <a:latin typeface="HY각헤드라인M" pitchFamily="18" charset="-127"/>
                <a:ea typeface="HY각헤드라인M" pitchFamily="18" charset="-127"/>
              </a:endParaRPr>
            </a:p>
          </p:txBody>
        </p:sp>
      </p:grpSp>
      <p:pic>
        <p:nvPicPr>
          <p:cNvPr id="18" name="Picture 17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직사각형 25"/>
          <p:cNvSpPr/>
          <p:nvPr/>
        </p:nvSpPr>
        <p:spPr>
          <a:xfrm>
            <a:off x="497784" y="1277168"/>
            <a:ext cx="8928993" cy="13913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636970" y="1012974"/>
            <a:ext cx="9001000" cy="2656497"/>
            <a:chOff x="625308" y="778827"/>
            <a:chExt cx="9001000" cy="2656497"/>
          </a:xfrm>
        </p:grpSpPr>
        <p:sp>
          <p:nvSpPr>
            <p:cNvPr id="30" name="TextBox 29"/>
            <p:cNvSpPr txBox="1"/>
            <p:nvPr/>
          </p:nvSpPr>
          <p:spPr>
            <a:xfrm>
              <a:off x="913340" y="1247122"/>
              <a:ext cx="8712968" cy="2188202"/>
            </a:xfrm>
            <a:prstGeom prst="rect">
              <a:avLst/>
            </a:prstGeom>
            <a:noFill/>
          </p:spPr>
          <p:txBody>
            <a:bodyPr wrap="square" lIns="36000" tIns="36000" rIns="36000" bIns="36000" rtlCol="0" anchor="t" anchorCtr="0">
              <a:noAutofit/>
            </a:bodyPr>
            <a:lstStyle/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ko-KR" altLang="en-US" sz="1500" b="1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1500" b="1" dirty="0" smtClean="0">
                  <a:latin typeface="맑은 고딕" pitchFamily="50" charset="-127"/>
                  <a:ea typeface="맑은 고딕" pitchFamily="50" charset="-127"/>
                </a:rPr>
                <a:t>IMO Resolution A. 915(22) on Maritime Policy for the Future GNSS 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1500" b="1" dirty="0" smtClean="0">
                  <a:latin typeface="맑은 고딕" pitchFamily="50" charset="-127"/>
                  <a:ea typeface="맑은 고딕" pitchFamily="50" charset="-127"/>
                </a:rPr>
                <a:t> IMO Resolution A. 953(23) on World Wide Radionavigation System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r>
                <a:rPr lang="en-US" altLang="ko-KR" sz="1500" b="1" dirty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1500" b="1" dirty="0" smtClean="0">
                  <a:latin typeface="맑은 고딕" pitchFamily="50" charset="-127"/>
                  <a:ea typeface="맑은 고딕" pitchFamily="50" charset="-127"/>
                </a:rPr>
                <a:t>ITU-R M.823-2 on the Technical characteristics of differential transmissions for GNSS</a:t>
              </a:r>
            </a:p>
            <a:p>
              <a:pPr>
                <a:lnSpc>
                  <a:spcPct val="150000"/>
                </a:lnSpc>
                <a:buFont typeface="Wingdings" pitchFamily="2" charset="2"/>
                <a:buChar char="§"/>
              </a:pPr>
              <a:endParaRPr lang="en-US" altLang="ko-KR" sz="1500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pPr>
                <a:lnSpc>
                  <a:spcPct val="150000"/>
                </a:lnSpc>
              </a:pPr>
              <a:endParaRPr lang="ko-KR" altLang="en-US" sz="15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31" name="그림 16" descr="Untitled-2.png"/>
            <p:cNvPicPr>
              <a:picLocks noChangeAspect="1"/>
            </p:cNvPicPr>
            <p:nvPr/>
          </p:nvPicPr>
          <p:blipFill>
            <a:blip r:embed="rId3" cstate="print"/>
            <a:srcRect l="4561" t="60500" r="4608" b="27950"/>
            <a:stretch>
              <a:fillRect/>
            </a:stretch>
          </p:blipFill>
          <p:spPr>
            <a:xfrm>
              <a:off x="625308" y="778827"/>
              <a:ext cx="1805031" cy="615826"/>
            </a:xfrm>
            <a:prstGeom prst="rect">
              <a:avLst/>
            </a:prstGeom>
          </p:spPr>
        </p:pic>
      </p:grpSp>
      <p:sp>
        <p:nvSpPr>
          <p:cNvPr id="32" name="Rectangle 40"/>
          <p:cNvSpPr>
            <a:spLocks noChangeArrowheads="1"/>
          </p:cNvSpPr>
          <p:nvPr/>
        </p:nvSpPr>
        <p:spPr bwMode="auto">
          <a:xfrm>
            <a:off x="636970" y="1084982"/>
            <a:ext cx="2381095" cy="369332"/>
          </a:xfrm>
          <a:prstGeom prst="rect">
            <a:avLst/>
          </a:prstGeom>
          <a:noFill/>
          <a:ln w="12700" algn="ctr">
            <a:noFill/>
            <a:prstDash val="dash"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en-US" altLang="ko-KR" dirty="0" smtClean="0">
                <a:solidFill>
                  <a:schemeClr val="bg1"/>
                </a:solidFill>
                <a:latin typeface="HY각헤드라인M" pitchFamily="18" charset="-127"/>
                <a:ea typeface="HY각헤드라인M" pitchFamily="18" charset="-127"/>
              </a:rPr>
              <a:t>    IMO / ITU</a:t>
            </a:r>
            <a:endParaRPr lang="ko-KR" altLang="en-US" sz="1800" dirty="0">
              <a:solidFill>
                <a:schemeClr val="bg1"/>
              </a:solidFill>
              <a:latin typeface="HY각헤드라인M" pitchFamily="18" charset="-127"/>
              <a:ea typeface="HY각헤드라인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952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12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1062187" y="235247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altLang="ko-KR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III. UPDATE TASK PROCESS </a:t>
            </a:r>
            <a:endParaRPr lang="ko-KR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pic>
        <p:nvPicPr>
          <p:cNvPr id="20" name="Picture 19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4115" y="155679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07" y="5085184"/>
            <a:ext cx="2350586" cy="157019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1046" y="1268760"/>
            <a:ext cx="94354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About 400 DGNSS stations worldwide in operation </a:t>
            </a:r>
            <a:endParaRPr lang="en-US" sz="2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Some countries on the process of installing, testing and modernization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Started in late August, 2014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Malgun Gothic" panose="020B0604020202020204" charset="-127"/>
                <a:ea typeface="Malgun Gothic" panose="020B0604020202020204" charset="-127"/>
              </a:rPr>
              <a:t>Focus on </a:t>
            </a:r>
            <a:r>
              <a:rPr lang="en-US" sz="2000" b="1" dirty="0">
                <a:latin typeface="Malgun Gothic" panose="020B0604020202020204" charset="-127"/>
                <a:ea typeface="Malgun Gothic" panose="020B0604020202020204" charset="-127"/>
              </a:rPr>
              <a:t>indeed which authorities </a:t>
            </a:r>
            <a:r>
              <a:rPr lang="en-US" sz="2000" b="1" dirty="0" smtClean="0">
                <a:latin typeface="Malgun Gothic" panose="020B0604020202020204" charset="-127"/>
                <a:ea typeface="Malgun Gothic" panose="020B0604020202020204" charset="-127"/>
              </a:rPr>
              <a:t>practically managing </a:t>
            </a:r>
            <a:r>
              <a:rPr lang="en-US" sz="2000" b="1" dirty="0">
                <a:latin typeface="Malgun Gothic" panose="020B0604020202020204" charset="-127"/>
                <a:ea typeface="Malgun Gothic" panose="020B0604020202020204" charset="-127"/>
              </a:rPr>
              <a:t>the </a:t>
            </a:r>
            <a:r>
              <a:rPr lang="en-US" sz="2000" b="1" dirty="0" smtClean="0">
                <a:latin typeface="Malgun Gothic" panose="020B0604020202020204" charset="-127"/>
                <a:ea typeface="Malgun Gothic" panose="020B0604020202020204" charset="-127"/>
              </a:rPr>
              <a:t>systems </a:t>
            </a:r>
            <a:r>
              <a:rPr lang="en-US" sz="2000" b="1" dirty="0">
                <a:latin typeface="Malgun Gothic" panose="020B0604020202020204" charset="-127"/>
                <a:ea typeface="Malgun Gothic" panose="020B0604020202020204" charset="-127"/>
              </a:rPr>
              <a:t>and who </a:t>
            </a:r>
            <a:r>
              <a:rPr lang="en-US" sz="2000" b="1" dirty="0" smtClean="0">
                <a:latin typeface="Malgun Gothic" panose="020B0604020202020204" charset="-127"/>
                <a:ea typeface="Malgun Gothic" panose="020B0604020202020204" charset="-127"/>
              </a:rPr>
              <a:t>are operating them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411" y="5085184"/>
            <a:ext cx="2074992" cy="15879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939" y="4797152"/>
            <a:ext cx="1872208" cy="1872208"/>
          </a:xfrm>
          <a:prstGeom prst="rect">
            <a:avLst/>
          </a:prstGeom>
        </p:spPr>
      </p:pic>
      <p:pic>
        <p:nvPicPr>
          <p:cNvPr id="13" name="그림 12" descr="f2fc3a421a84-150x15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54675" y="5085184"/>
            <a:ext cx="1584176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7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366" y="43934"/>
            <a:ext cx="99012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990179" y="332656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altLang="ko-KR" sz="2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IV.  UPDATING RESULT</a:t>
            </a:r>
            <a:endParaRPr lang="ko-KR" sz="2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pic>
        <p:nvPicPr>
          <p:cNvPr id="20" name="Picture 19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4115" y="155679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939" y="5462254"/>
            <a:ext cx="2036034" cy="136007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4115" y="980728"/>
            <a:ext cx="936104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Update target states as of the end of Aug. 2014 : 58 states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sz="1600" b="1" dirty="0"/>
              <a:t>-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National member </a:t>
            </a:r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states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: 47,  Non-National member </a:t>
            </a:r>
            <a:r>
              <a:rPr lang="en-US" altLang="ko-KR" sz="1600" b="1" dirty="0" smtClean="0">
                <a:latin typeface="Arial" pitchFamily="34" charset="0"/>
                <a:cs typeface="Arial" pitchFamily="34" charset="0"/>
              </a:rPr>
              <a:t>states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: 11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/>
              <a:t> </a:t>
            </a: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Confirmed – operational, 33 states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16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Bahrain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Kuwait, 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UAE, Australia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Azerbaijan, Belgium, Bermuda, Bulgaria, Canada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China/</a:t>
            </a:r>
            <a:r>
              <a:rPr lang="en-US" sz="1600" b="1" dirty="0" err="1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HongKong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Denmark/Faroe Islands, Estonia, Finland, France/French Guiana, Germany, </a:t>
            </a:r>
            <a:endParaRPr lang="en-US" sz="1600" b="1" dirty="0" smtClean="0">
              <a:solidFill>
                <a:srgbClr val="0000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Iceland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India, Ireland, Italy, Japan, Korea, Lithuania, Norway, Poland, Portugal, Romania, </a:t>
            </a:r>
            <a:endParaRPr lang="en-US" sz="1600" b="1" dirty="0" smtClean="0">
              <a:solidFill>
                <a:srgbClr val="0000FF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Singapore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Spain, Sweden, Ukraine, United Kingdom, USA, Puerto Rico  </a:t>
            </a:r>
            <a:r>
              <a:rPr lang="en-US" sz="16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16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b="1" dirty="0"/>
              <a:t> </a:t>
            </a: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Confirmed – no more in operation or No service, 8 states </a:t>
            </a:r>
            <a:endParaRPr lang="en-US" sz="2000" b="1" dirty="0"/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Argentina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Austria, Latvia, New Zealand, South Africa, Sri Lanka, Tunisia, 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Cuba*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Unc</a:t>
            </a: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onfirmed – 17 states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Bangladesh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Brazil, Czech, Egypt, Greece, Malaysia, Mexico, Netherlands, Oman, Panama, 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Russia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</a:t>
            </a:r>
            <a:r>
              <a:rPr lang="en-US" sz="1600" b="1" dirty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Saudi Arabia, Serbia, Taiwan, Thailand, Turkey, 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Vietnam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6283" y="6142289"/>
            <a:ext cx="5112568" cy="527071"/>
          </a:xfrm>
          <a:prstGeom prst="rect">
            <a:avLst/>
          </a:prstGeom>
        </p:spPr>
        <p:txBody>
          <a:bodyPr wrap="square" rtlCol="0" anchor="ctr">
            <a:normAutofit/>
            <a:scene3d>
              <a:camera prst="orthographicFront"/>
              <a:lightRig rig="threePt" dir="t"/>
            </a:scene3d>
            <a:sp3d contourW="38100">
              <a:bevelT w="0" h="50800"/>
              <a:contourClr>
                <a:srgbClr val="1B514B"/>
              </a:contourClr>
            </a:sp3d>
          </a:bodyPr>
          <a:lstStyle/>
          <a:p>
            <a:pPr marL="571500" marR="38100" indent="-571500" algn="ctr" defTabSz="1042988" eaLnBrk="0" fontAlgn="auto" hangingPunct="0">
              <a:lnSpc>
                <a:spcPct val="120000"/>
              </a:lnSpc>
              <a:spcAft>
                <a:spcPts val="0"/>
              </a:spcAft>
              <a:buClr>
                <a:srgbClr val="161645"/>
              </a:buClr>
              <a:buSzPct val="85000"/>
              <a:tabLst>
                <a:tab pos="5648325" algn="l"/>
              </a:tabLst>
            </a:pPr>
            <a:r>
              <a:rPr lang="en-US" sz="2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FF0000"/>
                </a:solidFill>
                <a:latin typeface="Arial Rounded MT Bold" panose="020F0704030504030204" pitchFamily="34" charset="0"/>
                <a:ea typeface="맑은 고딕" pitchFamily="50" charset="-127"/>
                <a:sym typeface="맑은 고딕" pitchFamily="50" charset="-127"/>
              </a:rPr>
              <a:t>DEADLINE For Update – 31. Oct.</a:t>
            </a:r>
          </a:p>
        </p:txBody>
      </p:sp>
    </p:spTree>
    <p:extLst>
      <p:ext uri="{BB962C8B-B14F-4D97-AF65-F5344CB8AC3E}">
        <p14:creationId xmlns:p14="http://schemas.microsoft.com/office/powerpoint/2010/main" val="256084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12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918171" y="255494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V.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WHAT'S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NEXT (1)</a:t>
            </a:r>
            <a:endParaRPr lang="ko-KR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pic>
        <p:nvPicPr>
          <p:cNvPr id="20" name="Picture 19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4115" y="155679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939" y="5462254"/>
            <a:ext cx="2036034" cy="136007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4115" y="1196752"/>
            <a:ext cx="948712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맑은 고딕" pitchFamily="50" charset="-127"/>
                <a:ea typeface="맑은 고딕" pitchFamily="50" charset="-127"/>
              </a:rPr>
              <a:t>(Present) Provided in pdf file on the IALA website</a:t>
            </a:r>
          </a:p>
          <a:p>
            <a:pPr>
              <a:lnSpc>
                <a:spcPct val="200000"/>
              </a:lnSpc>
            </a:pPr>
            <a:endParaRPr lang="en-US" sz="20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(Future) To keep the DGNSS list in the form of Spreadsheet </a:t>
            </a:r>
          </a:p>
          <a:p>
            <a:pPr marL="285750" indent="-285750">
              <a:lnSpc>
                <a:spcPct val="200000"/>
              </a:lnSpc>
            </a:pP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</a:t>
            </a:r>
            <a:r>
              <a:rPr lang="en-US" altLang="ko-KR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- </a:t>
            </a:r>
            <a:r>
              <a:rPr lang="en-US" altLang="ko-KR" dirty="0" smtClean="0">
                <a:latin typeface="Arial" pitchFamily="34" charset="0"/>
                <a:cs typeface="Arial" pitchFamily="34" charset="0"/>
              </a:rPr>
              <a:t>Easier to coordinate DGNSS IDs and frequencies between adjacent countries</a:t>
            </a:r>
            <a:endParaRPr lang="en-US" b="1" dirty="0" smtClean="0"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(Future) To </a:t>
            </a:r>
            <a:r>
              <a:rPr lang="en-US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Change  from 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the DGNSS update process based on MS-word</a:t>
            </a:r>
          </a:p>
          <a:p>
            <a:pPr>
              <a:lnSpc>
                <a:spcPct val="150000"/>
              </a:lnSpc>
            </a:pP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</a:t>
            </a:r>
            <a:r>
              <a:rPr lang="en-US" sz="2000" b="1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</a:t>
            </a:r>
            <a:r>
              <a:rPr lang="en-US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online update process based on the XML </a:t>
            </a:r>
            <a:r>
              <a:rPr lang="en-US" sz="16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</a:t>
            </a:r>
            <a:endParaRPr lang="en-US" sz="2000" b="1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019893"/>
              </p:ext>
            </p:extLst>
          </p:nvPr>
        </p:nvGraphicFramePr>
        <p:xfrm>
          <a:off x="702147" y="1844824"/>
          <a:ext cx="8640962" cy="1780132"/>
        </p:xfrm>
        <a:graphic>
          <a:graphicData uri="http://schemas.openxmlformats.org/drawingml/2006/table">
            <a:tbl>
              <a:tblPr firstRow="1" firstCol="1" bandRow="1"/>
              <a:tblGrid>
                <a:gridCol w="864096"/>
                <a:gridCol w="720080"/>
                <a:gridCol w="792088"/>
                <a:gridCol w="1332015"/>
                <a:gridCol w="580350"/>
                <a:gridCol w="496774"/>
                <a:gridCol w="653405"/>
                <a:gridCol w="681872"/>
                <a:gridCol w="984368"/>
                <a:gridCol w="497360"/>
                <a:gridCol w="413785"/>
                <a:gridCol w="624769"/>
              </a:tblGrid>
              <a:tr h="464468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Table of DGNSS Stations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Country</a:t>
                      </a:r>
                      <a:r>
                        <a:rPr lang="en-GB" sz="1000" b="1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: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Date of issue:  January 2002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Date of last update: September 2014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439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Station name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Identification Numbers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Geographical Position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Latitude </a:t>
                      </a: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Longitude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(WGS84)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Batang"/>
                          <a:cs typeface="Times New Roman"/>
                        </a:rPr>
                        <a:t>Nominal range</a:t>
                      </a:r>
                      <a:endParaRPr lang="en-US" sz="90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Batang"/>
                          <a:cs typeface="Times New Roman"/>
                        </a:rPr>
                        <a:t>Station in operation</a:t>
                      </a:r>
                      <a:endParaRPr lang="en-US" sz="90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Integrity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Monitoring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Transmitted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message </a:t>
                      </a: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types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Freq.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(</a:t>
                      </a: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kHz)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Bit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Rate </a:t>
                      </a: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(</a:t>
                      </a: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bps)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Remarks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Reference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Stations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Transmitting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Station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km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at </a:t>
                      </a:r>
                      <a:endParaRPr lang="en-GB" sz="900" dirty="0" smtClean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(</a:t>
                      </a: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-GB" sz="9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V/m)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 smtClean="0">
                          <a:effectLst/>
                          <a:latin typeface="Arial"/>
                          <a:ea typeface="Batang"/>
                          <a:cs typeface="Times New Roman"/>
                        </a:rPr>
                        <a:t>0000000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400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401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100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13144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22</a:t>
                      </a: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 28’ 35.282” N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  <a:p>
                      <a:pPr marL="0" marR="131445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069</a:t>
                      </a: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 04’ 11.115” E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185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100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Yes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Yes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3,5,7,9,16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296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effectLst/>
                          <a:latin typeface="Arial"/>
                          <a:ea typeface="Batang"/>
                          <a:cs typeface="Times New Roman"/>
                        </a:rPr>
                        <a:t>100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 anchor="ctr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endParaRPr lang="en-US" sz="900" dirty="0">
                        <a:effectLst/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59060" marR="59060" marT="31170" marB="31170">
                    <a:lnL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7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 descr="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196" y="0"/>
            <a:ext cx="9901238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224260" name="Rectangle 4"/>
          <p:cNvSpPr>
            <a:spLocks noChangeArrowheads="1"/>
          </p:cNvSpPr>
          <p:nvPr/>
        </p:nvSpPr>
        <p:spPr bwMode="auto">
          <a:xfrm>
            <a:off x="1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918171" y="292242"/>
            <a:ext cx="6408712" cy="51026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wrap="none"/>
          <a:lstStyle/>
          <a:p>
            <a:pPr>
              <a:defRPr/>
            </a:pP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V. </a:t>
            </a:r>
            <a:r>
              <a:rPr lang="en-US" altLang="ko-K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WHAT'S </a:t>
            </a:r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1">
                      <a:lumMod val="95000"/>
                      <a:lumOff val="5000"/>
                      <a:alpha val="60000"/>
                    </a:schemeClr>
                  </a:glow>
                </a:effectLst>
                <a:latin typeface="HY그래픽M" pitchFamily="18" charset="-127"/>
                <a:ea typeface="HY그래픽M" pitchFamily="18" charset="-127"/>
              </a:rPr>
              <a:t>NEXT (2)</a:t>
            </a:r>
            <a:endParaRPr lang="ko-KR" altLang="ko-K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1">
                    <a:lumMod val="95000"/>
                    <a:lumOff val="5000"/>
                    <a:alpha val="60000"/>
                  </a:schemeClr>
                </a:glow>
              </a:effectLst>
              <a:latin typeface="HY그래픽M" pitchFamily="18" charset="-127"/>
              <a:ea typeface="HY그래픽M" pitchFamily="18" charset="-127"/>
            </a:endParaRPr>
          </a:p>
        </p:txBody>
      </p:sp>
      <p:pic>
        <p:nvPicPr>
          <p:cNvPr id="20" name="Picture 19" descr="C:\Documents and Settings\Compaq_Propietario.JUAN\Escritorio\logo_iala_21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75" y="-1"/>
            <a:ext cx="846163" cy="116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4115" y="155679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939" y="5462254"/>
            <a:ext cx="2036034" cy="136007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98091" y="1124744"/>
            <a:ext cx="95591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Arial" pitchFamily="34" charset="0"/>
                <a:ea typeface="맑은 고딕" pitchFamily="50" charset="-127"/>
                <a:cs typeface="Arial" pitchFamily="34" charset="0"/>
              </a:rPr>
              <a:t>IALA Council approved the participation of IALA in the IHO GI Registry</a:t>
            </a:r>
          </a:p>
          <a:p>
            <a:pPr marL="285750" indent="-285750">
              <a:lnSpc>
                <a:spcPct val="200000"/>
              </a:lnSpc>
            </a:pPr>
            <a:r>
              <a:rPr lang="en-US" sz="1200" dirty="0" smtClean="0">
                <a:latin typeface="맑은 고딕" pitchFamily="50" charset="-127"/>
                <a:ea typeface="맑은 고딕" pitchFamily="50" charset="-127"/>
              </a:rPr>
              <a:t>      - </a:t>
            </a:r>
            <a:r>
              <a:rPr lang="en-US" sz="1600" dirty="0" smtClean="0">
                <a:latin typeface="맑은 고딕" pitchFamily="50" charset="-127"/>
                <a:ea typeface="맑은 고딕" pitchFamily="50" charset="-127"/>
              </a:rPr>
              <a:t>Submitting  Organization, Domain Owner  such as IALA Domain within the Registry</a:t>
            </a:r>
            <a:endParaRPr lang="en-US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IALA  Guideline No. 1106 ‘Producing an IALA S-100 Product Specification’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IALA is developing the various PSs under development or planned within the      IHO S-100 Registry. DGNSS operating status information, in other words           DGNSS station almanac, is one of the proposed PS scheme</a:t>
            </a:r>
          </a:p>
          <a:p>
            <a:pPr marL="285750" indent="-285750">
              <a:spcBef>
                <a:spcPts val="600"/>
              </a:spcBef>
            </a:pPr>
            <a:r>
              <a:rPr lang="en-US" sz="2000" b="1" dirty="0" smtClean="0">
                <a:solidFill>
                  <a:srgbClr val="0000F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※ Proposed PS Numbering Scheme for IALA Domain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          IALA S-201 ~ S-209 </a:t>
            </a:r>
            <a:r>
              <a:rPr lang="en-US" sz="1600" dirty="0" err="1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AtoN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 Info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                   S-210 ~ S-229 VTS(IVEF, MSI, etc)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                   S-230 ~ S-239 </a:t>
            </a:r>
            <a:r>
              <a:rPr lang="en-US" sz="1600" dirty="0" err="1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eNav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Comms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(VDES, ASM, etc)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                   </a:t>
            </a:r>
            <a:r>
              <a:rPr lang="en-US" sz="1600" u="heavy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S-240 ~ S-249 Shore Technical Infra(PNT, </a:t>
            </a:r>
            <a:r>
              <a:rPr lang="en-US" sz="1600" u="heavy" dirty="0" err="1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eLoran</a:t>
            </a:r>
            <a:r>
              <a:rPr lang="en-US" sz="1600" u="heavy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, etc)</a:t>
            </a:r>
          </a:p>
          <a:p>
            <a:pPr marL="285750" indent="-285750">
              <a:spcBef>
                <a:spcPts val="600"/>
              </a:spcBef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Arial Unicode MS" panose="020B0604020202020204" pitchFamily="34" charset="-128"/>
                <a:cs typeface="Arial" pitchFamily="34" charset="0"/>
              </a:rPr>
              <a:t>                   S-250 ~ S-299 TBD                   </a:t>
            </a:r>
            <a:endParaRPr lang="en-US" sz="1600" dirty="0" smtClean="0">
              <a:latin typeface="Arial" pitchFamily="34" charset="0"/>
              <a:ea typeface="Arial Unicode MS" panose="020B0604020202020204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52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오렌지">
  <a:themeElements>
    <a:clrScheme name="오렌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오렌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오렌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txDef>
      <a:spPr/>
      <a:bodyPr wrap="square" anchor="ctr">
        <a:normAutofit fontScale="85000" lnSpcReduction="10000"/>
        <a:scene3d>
          <a:camera prst="orthographicFront"/>
          <a:lightRig rig="threePt" dir="t"/>
        </a:scene3d>
        <a:sp3d contourW="38100">
          <a:bevelT w="0" h="50800"/>
          <a:contourClr>
            <a:srgbClr val="1B514B"/>
          </a:contourClr>
        </a:sp3d>
      </a:bodyPr>
      <a:lstStyle>
        <a:defPPr marL="571500" marR="38100" indent="-571500" defTabSz="1042988" eaLnBrk="0" fontAlgn="auto" hangingPunct="0">
          <a:lnSpc>
            <a:spcPct val="120000"/>
          </a:lnSpc>
          <a:spcAft>
            <a:spcPts val="0"/>
          </a:spcAft>
          <a:buClr>
            <a:srgbClr val="161645"/>
          </a:buClr>
          <a:buSzPct val="85000"/>
          <a:tabLst>
            <a:tab pos="5648325" algn="l"/>
          </a:tabLst>
          <a:defRPr b="1" dirty="0" smtClean="0">
            <a:ln>
              <a:solidFill>
                <a:schemeClr val="accent1">
                  <a:alpha val="0"/>
                </a:schemeClr>
              </a:solidFill>
            </a:ln>
            <a:solidFill>
              <a:schemeClr val="bg1"/>
            </a:solidFill>
            <a:latin typeface="맑은 고딕" pitchFamily="50" charset="-127"/>
            <a:ea typeface="맑은 고딕" pitchFamily="50" charset="-127"/>
            <a:sym typeface="맑은 고딕" pitchFamily="50" charset="-127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22691</TotalTime>
  <Words>885</Words>
  <Application>Microsoft Office PowerPoint</Application>
  <PresentationFormat>Custom</PresentationFormat>
  <Paragraphs>140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34" baseType="lpstr">
      <vt:lpstr>Arial</vt:lpstr>
      <vt:lpstr>맑은 고딕</vt:lpstr>
      <vt:lpstr>HY그래픽M</vt:lpstr>
      <vt:lpstr>HY울릉도B</vt:lpstr>
      <vt:lpstr>HY헤드라인M</vt:lpstr>
      <vt:lpstr>Arial Rounded MT Bold</vt:lpstr>
      <vt:lpstr>나눔고딕 ExtraBold</vt:lpstr>
      <vt:lpstr>Wingdings 2</vt:lpstr>
      <vt:lpstr>Times New Roman</vt:lpstr>
      <vt:lpstr>바탕</vt:lpstr>
      <vt:lpstr>Symbol</vt:lpstr>
      <vt:lpstr>HY각헤드라인M</vt:lpstr>
      <vt:lpstr>Century Schoolbook</vt:lpstr>
      <vt:lpstr>Arial Unicode MS</vt:lpstr>
      <vt:lpstr>돋움</vt:lpstr>
      <vt:lpstr>Wingdings</vt:lpstr>
      <vt:lpstr>산돌고딕B</vt:lpstr>
      <vt:lpstr>휴먼매직체</vt:lpstr>
      <vt:lpstr>굴림</vt:lpstr>
      <vt:lpstr>Office 테마</vt:lpstr>
      <vt:lpstr>디자인 사용자 지정</vt:lpstr>
      <vt:lpstr>1_디자인 사용자 지정</vt:lpstr>
      <vt:lpstr>2_디자인 사용자 지정</vt:lpstr>
      <vt:lpstr>오렌지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DGNSS List Update 2014</dc:title>
  <dc:creator>Yonghun CHO</dc:creator>
  <cp:lastModifiedBy>Cho</cp:lastModifiedBy>
  <cp:revision>1270</cp:revision>
  <dcterms:created xsi:type="dcterms:W3CDTF">2012-11-30T05:03:32Z</dcterms:created>
  <dcterms:modified xsi:type="dcterms:W3CDTF">2014-10-13T07:01:17Z</dcterms:modified>
</cp:coreProperties>
</file>