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7"/>
  </p:notesMasterIdLst>
  <p:handoutMasterIdLst>
    <p:handoutMasterId r:id="rId28"/>
  </p:handoutMasterIdLst>
  <p:sldIdLst>
    <p:sldId id="256" r:id="rId2"/>
    <p:sldId id="259" r:id="rId3"/>
    <p:sldId id="299" r:id="rId4"/>
    <p:sldId id="310" r:id="rId5"/>
    <p:sldId id="300" r:id="rId6"/>
    <p:sldId id="307" r:id="rId7"/>
    <p:sldId id="266" r:id="rId8"/>
    <p:sldId id="267" r:id="rId9"/>
    <p:sldId id="268" r:id="rId10"/>
    <p:sldId id="308" r:id="rId11"/>
    <p:sldId id="271" r:id="rId12"/>
    <p:sldId id="272" r:id="rId13"/>
    <p:sldId id="273" r:id="rId14"/>
    <p:sldId id="309" r:id="rId15"/>
    <p:sldId id="301" r:id="rId16"/>
    <p:sldId id="302" r:id="rId17"/>
    <p:sldId id="277" r:id="rId18"/>
    <p:sldId id="279" r:id="rId19"/>
    <p:sldId id="281" r:id="rId20"/>
    <p:sldId id="303" r:id="rId21"/>
    <p:sldId id="296" r:id="rId22"/>
    <p:sldId id="305" r:id="rId23"/>
    <p:sldId id="293" r:id="rId24"/>
    <p:sldId id="304" r:id="rId25"/>
    <p:sldId id="306" r:id="rId26"/>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eorge Shaw"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E739"/>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812" autoAdjust="0"/>
  </p:normalViewPr>
  <p:slideViewPr>
    <p:cSldViewPr>
      <p:cViewPr>
        <p:scale>
          <a:sx n="60" d="100"/>
          <a:sy n="60" d="100"/>
        </p:scale>
        <p:origin x="-1014" y="-25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604"/>
    </p:cViewPr>
  </p:sorterViewPr>
  <p:notesViewPr>
    <p:cSldViewPr>
      <p:cViewPr varScale="1">
        <p:scale>
          <a:sx n="59" d="100"/>
          <a:sy n="59" d="100"/>
        </p:scale>
        <p:origin x="-2508" y="-78"/>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378E3D1-046B-4DF5-8836-C1B50F1B1E4B}" type="datetimeFigureOut">
              <a:rPr lang="en-GB"/>
              <a:pPr>
                <a:defRPr/>
              </a:pPr>
              <a:t>13/10/2014</a:t>
            </a:fld>
            <a:endParaRPr lang="en-GB"/>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B8A3003-6699-45EE-9075-DA3B0B77750B}" type="slidenum">
              <a:rPr lang="en-GB"/>
              <a:pPr>
                <a:defRPr/>
              </a:pPr>
              <a:t>‹Nr.›</a:t>
            </a:fld>
            <a:endParaRPr lang="en-GB"/>
          </a:p>
        </p:txBody>
      </p:sp>
    </p:spTree>
    <p:extLst>
      <p:ext uri="{BB962C8B-B14F-4D97-AF65-F5344CB8AC3E}">
        <p14:creationId xmlns:p14="http://schemas.microsoft.com/office/powerpoint/2010/main" val="9785724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F23D6091-43B4-4887-9B17-AA22F072046E}" type="datetimeFigureOut">
              <a:rPr lang="en-GB"/>
              <a:pPr>
                <a:defRPr/>
              </a:pPr>
              <a:t>13/10/2014</a:t>
            </a:fld>
            <a:endParaRPr lang="en-GB"/>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CA3D010-9407-42B4-9CCB-496B3EE98290}" type="slidenum">
              <a:rPr lang="en-GB"/>
              <a:pPr>
                <a:defRPr/>
              </a:pPr>
              <a:t>‹Nr.›</a:t>
            </a:fld>
            <a:endParaRPr lang="en-GB"/>
          </a:p>
        </p:txBody>
      </p:sp>
    </p:spTree>
    <p:extLst>
      <p:ext uri="{BB962C8B-B14F-4D97-AF65-F5344CB8AC3E}">
        <p14:creationId xmlns:p14="http://schemas.microsoft.com/office/powerpoint/2010/main" val="850651589"/>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FD374B-21C2-475A-BFEB-BEB6EFDD6B86}" type="slidenum">
              <a:rPr lang="en-GB"/>
              <a:pPr fontAlgn="base">
                <a:spcBef>
                  <a:spcPct val="0"/>
                </a:spcBef>
                <a:spcAft>
                  <a:spcPct val="0"/>
                </a:spcAft>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Times New Roman" pitchFamily="18" charset="0"/>
                <a:ea typeface="ＭＳ Ｐゴシック" charset="0"/>
                <a:cs typeface="ＭＳ Ｐゴシック" charset="0"/>
              </a:rPr>
              <a:t>There are several important points to remember for MF DGNSS ranging:</a:t>
            </a:r>
            <a:endParaRPr lang="en-US" sz="1200" kern="1200" dirty="0" smtClean="0">
              <a:solidFill>
                <a:schemeClr val="tx1"/>
              </a:solidFill>
              <a:effectLst/>
              <a:latin typeface="Times New Roman" pitchFamily="18" charset="0"/>
              <a:ea typeface="ＭＳ Ｐゴシック" charset="0"/>
              <a:cs typeface="ＭＳ Ｐゴシック" charset="0"/>
            </a:endParaRPr>
          </a:p>
          <a:p>
            <a:pPr lvl="0"/>
            <a:r>
              <a:rPr lang="en-GB" sz="1200" kern="1200" dirty="0" smtClean="0">
                <a:solidFill>
                  <a:schemeClr val="tx1"/>
                </a:solidFill>
                <a:effectLst/>
                <a:latin typeface="Times New Roman" pitchFamily="18" charset="0"/>
                <a:ea typeface="ＭＳ Ｐゴシック" charset="0"/>
                <a:cs typeface="ＭＳ Ｐゴシック" charset="0"/>
              </a:rPr>
              <a:t>Ranging using carrier phase requires the resolution of cycle ambiguity, the fact that the phase repeats every wavelength of the signal (this is approximately 1 km for MF DGNSS signals). Further, this cycle resolution is made more difficult for MSK since there is random data on the signal; hence, [3] recommended adding CW modulation to the transmission. CW allows for several ambiguity resolution approaches:</a:t>
            </a:r>
            <a:endParaRPr lang="en-US" sz="1200" kern="1200" dirty="0" smtClean="0">
              <a:solidFill>
                <a:schemeClr val="tx1"/>
              </a:solidFill>
              <a:effectLst/>
              <a:latin typeface="Times New Roman" pitchFamily="18" charset="0"/>
              <a:ea typeface="ＭＳ Ｐゴシック" charset="0"/>
              <a:cs typeface="ＭＳ Ｐゴシック" charset="0"/>
            </a:endParaRPr>
          </a:p>
          <a:p>
            <a:pPr lvl="1"/>
            <a:r>
              <a:rPr lang="en-GB" sz="1200" kern="1200" dirty="0" smtClean="0">
                <a:solidFill>
                  <a:schemeClr val="tx1"/>
                </a:solidFill>
                <a:effectLst/>
                <a:latin typeface="Times New Roman" pitchFamily="18" charset="0"/>
                <a:ea typeface="ＭＳ Ｐゴシック" charset="0"/>
                <a:cs typeface="+mn-cs"/>
              </a:rPr>
              <a:t>Initializing the receiver at a fixed location and “counting” cycles as the platform moves. </a:t>
            </a:r>
            <a:endParaRPr lang="en-US" sz="1200" kern="1200" dirty="0" smtClean="0">
              <a:solidFill>
                <a:schemeClr val="tx1"/>
              </a:solidFill>
              <a:effectLst/>
              <a:latin typeface="Times New Roman" pitchFamily="18" charset="0"/>
              <a:ea typeface="ＭＳ Ｐゴシック" charset="0"/>
              <a:cs typeface="+mn-cs"/>
            </a:endParaRPr>
          </a:p>
          <a:p>
            <a:pPr lvl="1"/>
            <a:r>
              <a:rPr lang="en-GB" sz="1200" kern="1200" dirty="0" smtClean="0">
                <a:solidFill>
                  <a:schemeClr val="tx1"/>
                </a:solidFill>
                <a:effectLst/>
                <a:latin typeface="Times New Roman" pitchFamily="18" charset="0"/>
                <a:ea typeface="ＭＳ Ｐゴシック" charset="0"/>
                <a:cs typeface="+mn-cs"/>
              </a:rPr>
              <a:t>Using time synchronized, multiple frequency signals and solving for a position that simultaneously satisfies all of the ambiguity equations with integer solutions. This was accomplished in the Omega system by using different frequencies from spatially separated transmitters. </a:t>
            </a:r>
            <a:endParaRPr lang="en-US" sz="1200" kern="1200" dirty="0" smtClean="0">
              <a:solidFill>
                <a:schemeClr val="tx1"/>
              </a:solidFill>
              <a:effectLst/>
              <a:latin typeface="Times New Roman" pitchFamily="18" charset="0"/>
              <a:ea typeface="ＭＳ Ｐゴシック" charset="0"/>
              <a:cs typeface="+mn-cs"/>
            </a:endParaRPr>
          </a:p>
          <a:p>
            <a:pPr lvl="0"/>
            <a:r>
              <a:rPr lang="en-GB" sz="1200" kern="1200" dirty="0" smtClean="0">
                <a:solidFill>
                  <a:schemeClr val="tx1"/>
                </a:solidFill>
                <a:effectLst/>
                <a:latin typeface="Times New Roman" pitchFamily="18" charset="0"/>
                <a:ea typeface="ＭＳ Ｐゴシック" charset="0"/>
                <a:cs typeface="ＭＳ Ｐゴシック" charset="0"/>
              </a:rPr>
              <a:t>A second point is that this performance expression is the best possible (as predicted by a Cramer-</a:t>
            </a:r>
            <a:r>
              <a:rPr lang="en-GB" sz="1200" kern="1200" dirty="0" err="1" smtClean="0">
                <a:solidFill>
                  <a:schemeClr val="tx1"/>
                </a:solidFill>
                <a:effectLst/>
                <a:latin typeface="Times New Roman" pitchFamily="18" charset="0"/>
                <a:ea typeface="ＭＳ Ｐゴシック" charset="0"/>
                <a:cs typeface="ＭＳ Ｐゴシック" charset="0"/>
              </a:rPr>
              <a:t>Rao</a:t>
            </a:r>
            <a:r>
              <a:rPr lang="en-GB" sz="1200" kern="1200" dirty="0" smtClean="0">
                <a:solidFill>
                  <a:schemeClr val="tx1"/>
                </a:solidFill>
                <a:effectLst/>
                <a:latin typeface="Times New Roman" pitchFamily="18" charset="0"/>
                <a:ea typeface="ＭＳ Ｐゴシック" charset="0"/>
                <a:cs typeface="ＭＳ Ｐゴシック" charset="0"/>
              </a:rPr>
              <a:t> bound for the additive Gaussian noise model); actual performance will be somewhat worse. </a:t>
            </a:r>
            <a:endParaRPr lang="en-US" sz="1200" kern="1200" dirty="0" smtClean="0">
              <a:solidFill>
                <a:schemeClr val="tx1"/>
              </a:solidFill>
              <a:effectLst/>
              <a:latin typeface="Times New Roman" pitchFamily="18" charset="0"/>
              <a:ea typeface="ＭＳ Ｐゴシック" charset="0"/>
              <a:cs typeface="ＭＳ Ｐゴシック" charset="0"/>
            </a:endParaRPr>
          </a:p>
          <a:p>
            <a:pPr lvl="0"/>
            <a:r>
              <a:rPr lang="en-GB" sz="1200" kern="1200" dirty="0" smtClean="0">
                <a:solidFill>
                  <a:schemeClr val="tx1"/>
                </a:solidFill>
                <a:effectLst/>
                <a:latin typeface="Times New Roman" pitchFamily="18" charset="0"/>
                <a:ea typeface="ＭＳ Ｐゴシック" charset="0"/>
                <a:cs typeface="ＭＳ Ｐゴシック" charset="0"/>
              </a:rPr>
              <a:t>A third point is that the propagation of an MF transmission is delayed according to the characteristics of the ground over which it is traveling. These additional secondary factors (ASFs) must be taken into account for positioning applications. While computer modelling tools can “predict” ASFs using databases of ground conductivity and topography, the quality of the prediction is typically insufficient for the desired positioning accuracy [4, 5]; the tools also do not describe the time varying nature of the ASFs. The standard solution involves surveying the area of interest to account for spatial effects based upon topography and ground conductivity and establishing monitor sites (with appropriate communications links) to provide temporal corrections to account for the time-variance in the conductivity. </a:t>
            </a:r>
            <a:endParaRPr lang="en-US" sz="1200" kern="1200" dirty="0" smtClean="0">
              <a:solidFill>
                <a:schemeClr val="tx1"/>
              </a:solidFill>
              <a:effectLst/>
              <a:latin typeface="Times New Roman" pitchFamily="18" charset="0"/>
              <a:ea typeface="ＭＳ Ｐゴシック" charset="0"/>
              <a:cs typeface="ＭＳ Ｐゴシック" charset="0"/>
            </a:endParaRPr>
          </a:p>
          <a:p>
            <a:pPr lvl="0"/>
            <a:r>
              <a:rPr lang="en-GB" sz="1200" kern="1200" dirty="0" smtClean="0">
                <a:solidFill>
                  <a:schemeClr val="tx1"/>
                </a:solidFill>
                <a:effectLst/>
                <a:latin typeface="Times New Roman" pitchFamily="18" charset="0"/>
                <a:ea typeface="ＭＳ Ｐゴシック" charset="0"/>
                <a:cs typeface="ＭＳ Ｐゴシック" charset="0"/>
              </a:rPr>
              <a:t>Finally, MF transmissions can suffer from multipath interference due to signal reflections off of the ionosphere; this is referred to as sky wave interference. This effect is most pronounced at night. While pulsed signals (such as Loran) can mitigate this effect, continuous transmission (as in MF) will always suffer from it. </a:t>
            </a:r>
            <a:endParaRPr lang="en-US" sz="1200" kern="1200" dirty="0" smtClean="0">
              <a:solidFill>
                <a:schemeClr val="tx1"/>
              </a:solidFill>
              <a:effectLst/>
              <a:latin typeface="Times New Roman" pitchFamily="18" charset="0"/>
              <a:ea typeface="ＭＳ Ｐゴシック" charset="0"/>
              <a:cs typeface="ＭＳ Ｐゴシック" charset="0"/>
            </a:endParaRPr>
          </a:p>
          <a:p>
            <a:endParaRPr lang="en-US" dirty="0"/>
          </a:p>
        </p:txBody>
      </p:sp>
      <p:sp>
        <p:nvSpPr>
          <p:cNvPr id="4" name="Footer Placeholder 3"/>
          <p:cNvSpPr>
            <a:spLocks noGrp="1"/>
          </p:cNvSpPr>
          <p:nvPr>
            <p:ph type="ftr" sz="quarter" idx="10"/>
          </p:nvPr>
        </p:nvSpPr>
        <p:spPr/>
        <p:txBody>
          <a:bodyPr/>
          <a:lstStyle/>
          <a:p>
            <a:pPr>
              <a:defRPr/>
            </a:pPr>
            <a:r>
              <a:rPr lang="en-US" smtClean="0"/>
              <a:t>Title of Presentation | Office | Presenter | Audience | Date of Presentation</a:t>
            </a:r>
            <a:endParaRPr lang="en-US"/>
          </a:p>
        </p:txBody>
      </p:sp>
      <p:sp>
        <p:nvSpPr>
          <p:cNvPr id="5" name="Slide Number Placeholder 4"/>
          <p:cNvSpPr>
            <a:spLocks noGrp="1"/>
          </p:cNvSpPr>
          <p:nvPr>
            <p:ph type="sldNum" sz="quarter" idx="11"/>
          </p:nvPr>
        </p:nvSpPr>
        <p:spPr/>
        <p:txBody>
          <a:bodyPr/>
          <a:lstStyle/>
          <a:p>
            <a:pPr>
              <a:defRPr/>
            </a:pPr>
            <a:fld id="{D8A27DB1-B322-0E4D-B9E1-EF27390E0137}" type="slidenum">
              <a:rPr lang="en-US" smtClean="0"/>
              <a:pPr>
                <a:defRPr/>
              </a:pPr>
              <a:t>7</a:t>
            </a:fld>
            <a:endParaRPr lang="en-US"/>
          </a:p>
        </p:txBody>
      </p:sp>
    </p:spTree>
    <p:extLst>
      <p:ext uri="{BB962C8B-B14F-4D97-AF65-F5344CB8AC3E}">
        <p14:creationId xmlns:p14="http://schemas.microsoft.com/office/powerpoint/2010/main" val="1784720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SNR from Alion coverage software</a:t>
            </a:r>
          </a:p>
          <a:p>
            <a:r>
              <a:rPr lang="en-US" dirty="0" smtClean="0"/>
              <a:t>Noise from ITU noise models</a:t>
            </a:r>
          </a:p>
          <a:p>
            <a:r>
              <a:rPr lang="en-US" dirty="0" err="1" smtClean="0"/>
              <a:t>Skywave</a:t>
            </a:r>
            <a:r>
              <a:rPr lang="en-US" dirty="0" smtClean="0"/>
              <a:t> estimates from LFMF</a:t>
            </a:r>
            <a:r>
              <a:rPr lang="en-US" baseline="0" dirty="0" smtClean="0"/>
              <a:t> software using CCIR noise model</a:t>
            </a:r>
            <a:endParaRPr lang="en-US" dirty="0"/>
          </a:p>
        </p:txBody>
      </p:sp>
      <p:sp>
        <p:nvSpPr>
          <p:cNvPr id="4" name="Footer Placeholder 3"/>
          <p:cNvSpPr>
            <a:spLocks noGrp="1"/>
          </p:cNvSpPr>
          <p:nvPr>
            <p:ph type="ftr" sz="quarter" idx="10"/>
          </p:nvPr>
        </p:nvSpPr>
        <p:spPr/>
        <p:txBody>
          <a:bodyPr/>
          <a:lstStyle/>
          <a:p>
            <a:pPr>
              <a:defRPr/>
            </a:pPr>
            <a:r>
              <a:rPr lang="en-US" smtClean="0"/>
              <a:t>Title of Presentation | Office | Presenter | Audience | Date of Presentation</a:t>
            </a:r>
            <a:endParaRPr lang="en-US"/>
          </a:p>
        </p:txBody>
      </p:sp>
      <p:sp>
        <p:nvSpPr>
          <p:cNvPr id="5" name="Slide Number Placeholder 4"/>
          <p:cNvSpPr>
            <a:spLocks noGrp="1"/>
          </p:cNvSpPr>
          <p:nvPr>
            <p:ph type="sldNum" sz="quarter" idx="11"/>
          </p:nvPr>
        </p:nvSpPr>
        <p:spPr/>
        <p:txBody>
          <a:bodyPr/>
          <a:lstStyle/>
          <a:p>
            <a:pPr>
              <a:defRPr/>
            </a:pPr>
            <a:fld id="{D8A27DB1-B322-0E4D-B9E1-EF27390E0137}" type="slidenum">
              <a:rPr lang="en-US" smtClean="0"/>
              <a:pPr>
                <a:defRPr/>
              </a:pPr>
              <a:t>8</a:t>
            </a:fld>
            <a:endParaRPr lang="en-US"/>
          </a:p>
        </p:txBody>
      </p:sp>
    </p:spTree>
    <p:extLst>
      <p:ext uri="{BB962C8B-B14F-4D97-AF65-F5344CB8AC3E}">
        <p14:creationId xmlns:p14="http://schemas.microsoft.com/office/powerpoint/2010/main" val="3169224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Times New Roman" pitchFamily="18" charset="0"/>
                <a:ea typeface="ＭＳ Ｐゴシック" charset="0"/>
                <a:cs typeface="ＭＳ Ｐゴシック" charset="0"/>
              </a:rPr>
              <a:t>There are several important points to remember for AIS ranging:</a:t>
            </a:r>
            <a:endParaRPr lang="en-US" sz="1200" kern="1200" dirty="0" smtClean="0">
              <a:solidFill>
                <a:schemeClr val="tx1"/>
              </a:solidFill>
              <a:effectLst/>
              <a:latin typeface="Times New Roman" pitchFamily="18" charset="0"/>
              <a:ea typeface="ＭＳ Ｐゴシック" charset="0"/>
              <a:cs typeface="ＭＳ Ｐゴシック" charset="0"/>
            </a:endParaRPr>
          </a:p>
          <a:p>
            <a:pPr lvl="0"/>
            <a:r>
              <a:rPr lang="en-GB" sz="1200" kern="1200" dirty="0" smtClean="0">
                <a:solidFill>
                  <a:schemeClr val="tx1"/>
                </a:solidFill>
                <a:effectLst/>
                <a:latin typeface="Times New Roman" pitchFamily="18" charset="0"/>
                <a:ea typeface="ＭＳ Ｐゴシック" charset="0"/>
                <a:cs typeface="ＭＳ Ｐゴシック" charset="0"/>
              </a:rPr>
              <a:t>On its own, the time of a bit transition has an ambiguity of one symbol period, 26.67 </a:t>
            </a:r>
            <a:r>
              <a:rPr lang="en-GB" sz="1200" kern="1200" dirty="0" err="1" smtClean="0">
                <a:solidFill>
                  <a:schemeClr val="tx1"/>
                </a:solidFill>
                <a:effectLst/>
                <a:latin typeface="Times New Roman" pitchFamily="18" charset="0"/>
                <a:ea typeface="ＭＳ Ｐゴシック" charset="0"/>
                <a:cs typeface="ＭＳ Ｐゴシック" charset="0"/>
              </a:rPr>
              <a:t>msec</a:t>
            </a:r>
            <a:r>
              <a:rPr lang="en-GB" sz="1200" kern="1200" dirty="0" smtClean="0">
                <a:solidFill>
                  <a:schemeClr val="tx1"/>
                </a:solidFill>
                <a:effectLst/>
                <a:latin typeface="Times New Roman" pitchFamily="18" charset="0"/>
                <a:ea typeface="ＭＳ Ｐゴシック" charset="0"/>
                <a:cs typeface="ＭＳ Ｐゴシック" charset="0"/>
              </a:rPr>
              <a:t> or, in range, 31 km. Given that the propagation range for AIS for ranging is expected to be out to 75-100 km, the bit transition time has limited ambiguity to resolve. For example, if the start of each AIS message is clearly aligned with a fraction of a UTC second (or some other system-wide reference), then this ambiguity is eliminated by knowledge of which bit edge it is within the message.</a:t>
            </a:r>
            <a:endParaRPr lang="en-US" sz="1200" kern="1200" dirty="0" smtClean="0">
              <a:solidFill>
                <a:schemeClr val="tx1"/>
              </a:solidFill>
              <a:effectLst/>
              <a:latin typeface="Times New Roman" pitchFamily="18" charset="0"/>
              <a:ea typeface="ＭＳ Ｐゴシック" charset="0"/>
              <a:cs typeface="ＭＳ Ｐゴシック" charset="0"/>
            </a:endParaRPr>
          </a:p>
          <a:p>
            <a:pPr lvl="0"/>
            <a:r>
              <a:rPr lang="en-GB" sz="1200" kern="1200" dirty="0" smtClean="0">
                <a:solidFill>
                  <a:schemeClr val="tx1"/>
                </a:solidFill>
                <a:effectLst/>
                <a:latin typeface="Times New Roman" pitchFamily="18" charset="0"/>
                <a:ea typeface="ＭＳ Ｐゴシック" charset="0"/>
                <a:cs typeface="ＭＳ Ｐゴシック" charset="0"/>
              </a:rPr>
              <a:t>A second point is that this performance expression is the best possible (as predicted by a Cramer-</a:t>
            </a:r>
            <a:r>
              <a:rPr lang="en-GB" sz="1200" kern="1200" dirty="0" err="1" smtClean="0">
                <a:solidFill>
                  <a:schemeClr val="tx1"/>
                </a:solidFill>
                <a:effectLst/>
                <a:latin typeface="Times New Roman" pitchFamily="18" charset="0"/>
                <a:ea typeface="ＭＳ Ｐゴシック" charset="0"/>
                <a:cs typeface="ＭＳ Ｐゴシック" charset="0"/>
              </a:rPr>
              <a:t>Rao</a:t>
            </a:r>
            <a:r>
              <a:rPr lang="en-GB" sz="1200" kern="1200" dirty="0" smtClean="0">
                <a:solidFill>
                  <a:schemeClr val="tx1"/>
                </a:solidFill>
                <a:effectLst/>
                <a:latin typeface="Times New Roman" pitchFamily="18" charset="0"/>
                <a:ea typeface="ＭＳ Ｐゴシック" charset="0"/>
                <a:cs typeface="ＭＳ Ｐゴシック" charset="0"/>
              </a:rPr>
              <a:t> bound for the additive Gaussian noise model); actual performance will be somewhat worse.  </a:t>
            </a:r>
            <a:endParaRPr lang="en-US" sz="1200" kern="1200" dirty="0">
              <a:solidFill>
                <a:schemeClr val="tx1"/>
              </a:solidFill>
              <a:effectLst/>
              <a:latin typeface="Times New Roman" pitchFamily="18" charset="0"/>
              <a:ea typeface="ＭＳ Ｐゴシック" charset="0"/>
              <a:cs typeface="ＭＳ Ｐゴシック" charset="0"/>
            </a:endParaRPr>
          </a:p>
        </p:txBody>
      </p:sp>
      <p:sp>
        <p:nvSpPr>
          <p:cNvPr id="4" name="Footer Placeholder 3"/>
          <p:cNvSpPr>
            <a:spLocks noGrp="1"/>
          </p:cNvSpPr>
          <p:nvPr>
            <p:ph type="ftr" sz="quarter" idx="10"/>
          </p:nvPr>
        </p:nvSpPr>
        <p:spPr/>
        <p:txBody>
          <a:bodyPr/>
          <a:lstStyle/>
          <a:p>
            <a:pPr>
              <a:defRPr/>
            </a:pPr>
            <a:r>
              <a:rPr lang="en-US" smtClean="0"/>
              <a:t>Title of Presentation | Office | Presenter | Audience | Date of Presentation</a:t>
            </a:r>
            <a:endParaRPr lang="en-US"/>
          </a:p>
        </p:txBody>
      </p:sp>
      <p:sp>
        <p:nvSpPr>
          <p:cNvPr id="5" name="Slide Number Placeholder 4"/>
          <p:cNvSpPr>
            <a:spLocks noGrp="1"/>
          </p:cNvSpPr>
          <p:nvPr>
            <p:ph type="sldNum" sz="quarter" idx="11"/>
          </p:nvPr>
        </p:nvSpPr>
        <p:spPr/>
        <p:txBody>
          <a:bodyPr/>
          <a:lstStyle/>
          <a:p>
            <a:pPr>
              <a:defRPr/>
            </a:pPr>
            <a:fld id="{D8A27DB1-B322-0E4D-B9E1-EF27390E0137}" type="slidenum">
              <a:rPr lang="en-US" smtClean="0"/>
              <a:pPr>
                <a:defRPr/>
              </a:pPr>
              <a:t>11</a:t>
            </a:fld>
            <a:endParaRPr lang="en-US"/>
          </a:p>
        </p:txBody>
      </p:sp>
    </p:spTree>
    <p:extLst>
      <p:ext uri="{BB962C8B-B14F-4D97-AF65-F5344CB8AC3E}">
        <p14:creationId xmlns:p14="http://schemas.microsoft.com/office/powerpoint/2010/main" val="1784720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kern="1200" dirty="0" smtClean="0">
                <a:solidFill>
                  <a:schemeClr val="tx1"/>
                </a:solidFill>
                <a:effectLst/>
                <a:latin typeface="Times New Roman" pitchFamily="18" charset="0"/>
                <a:ea typeface="ＭＳ Ｐゴシック" charset="0"/>
                <a:cs typeface="ＭＳ Ｐゴシック" charset="0"/>
              </a:rPr>
              <a:t>HDOP for the five eLoran stations in region A1); Loran towers marked with black circles (Ejde is located to the NW just off the plot). </a:t>
            </a:r>
            <a:endParaRPr lang="en-US" sz="1200" b="1" kern="1200" dirty="0" smtClean="0">
              <a:solidFill>
                <a:schemeClr val="tx1"/>
              </a:solidFill>
              <a:effectLst/>
              <a:latin typeface="Times New Roman" pitchFamily="18" charset="0"/>
              <a:ea typeface="ＭＳ Ｐゴシック" charset="0"/>
              <a:cs typeface="ＭＳ Ｐゴシック" charset="0"/>
            </a:endParaRPr>
          </a:p>
          <a:p>
            <a:endParaRPr lang="en-US" dirty="0"/>
          </a:p>
        </p:txBody>
      </p:sp>
      <p:sp>
        <p:nvSpPr>
          <p:cNvPr id="4" name="Footer Placeholder 3"/>
          <p:cNvSpPr>
            <a:spLocks noGrp="1"/>
          </p:cNvSpPr>
          <p:nvPr>
            <p:ph type="ftr" sz="quarter" idx="10"/>
          </p:nvPr>
        </p:nvSpPr>
        <p:spPr/>
        <p:txBody>
          <a:bodyPr/>
          <a:lstStyle/>
          <a:p>
            <a:pPr>
              <a:defRPr/>
            </a:pPr>
            <a:r>
              <a:rPr lang="en-US" smtClean="0"/>
              <a:t>Title of Presentation | Office | Presenter | Audience | Date of Presentation</a:t>
            </a:r>
            <a:endParaRPr lang="en-US"/>
          </a:p>
        </p:txBody>
      </p:sp>
      <p:sp>
        <p:nvSpPr>
          <p:cNvPr id="5" name="Slide Number Placeholder 4"/>
          <p:cNvSpPr>
            <a:spLocks noGrp="1"/>
          </p:cNvSpPr>
          <p:nvPr>
            <p:ph type="sldNum" sz="quarter" idx="11"/>
          </p:nvPr>
        </p:nvSpPr>
        <p:spPr/>
        <p:txBody>
          <a:bodyPr/>
          <a:lstStyle/>
          <a:p>
            <a:pPr>
              <a:defRPr/>
            </a:pPr>
            <a:fld id="{D8A27DB1-B322-0E4D-B9E1-EF27390E0137}" type="slidenum">
              <a:rPr lang="en-US" smtClean="0"/>
              <a:pPr>
                <a:defRPr/>
              </a:pPr>
              <a:t>15</a:t>
            </a:fld>
            <a:endParaRPr lang="en-US"/>
          </a:p>
        </p:txBody>
      </p:sp>
    </p:spTree>
    <p:extLst>
      <p:ext uri="{BB962C8B-B14F-4D97-AF65-F5344CB8AC3E}">
        <p14:creationId xmlns:p14="http://schemas.microsoft.com/office/powerpoint/2010/main" val="1197446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CA3D010-9407-42B4-9CCB-496B3EE98290}" type="slidenum">
              <a:rPr lang="en-GB" smtClean="0"/>
              <a:pPr>
                <a:defRPr/>
              </a:pPr>
              <a:t>22</a:t>
            </a:fld>
            <a:endParaRPr lang="en-GB"/>
          </a:p>
        </p:txBody>
      </p:sp>
    </p:spTree>
    <p:extLst>
      <p:ext uri="{BB962C8B-B14F-4D97-AF65-F5344CB8AC3E}">
        <p14:creationId xmlns:p14="http://schemas.microsoft.com/office/powerpoint/2010/main" val="1346720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Title of Presentation | Office | Presenter | Audience | Date of Presentation</a:t>
            </a:r>
            <a:endParaRPr lang="en-US"/>
          </a:p>
        </p:txBody>
      </p:sp>
      <p:sp>
        <p:nvSpPr>
          <p:cNvPr id="5" name="Slide Number Placeholder 4"/>
          <p:cNvSpPr>
            <a:spLocks noGrp="1"/>
          </p:cNvSpPr>
          <p:nvPr>
            <p:ph type="sldNum" sz="quarter" idx="11"/>
          </p:nvPr>
        </p:nvSpPr>
        <p:spPr/>
        <p:txBody>
          <a:bodyPr/>
          <a:lstStyle/>
          <a:p>
            <a:pPr>
              <a:defRPr/>
            </a:pPr>
            <a:fld id="{D8A27DB1-B322-0E4D-B9E1-EF27390E0137}" type="slidenum">
              <a:rPr lang="en-US" smtClean="0"/>
              <a:pPr>
                <a:defRPr/>
              </a:pPr>
              <a:t>24</a:t>
            </a:fld>
            <a:endParaRPr lang="en-US"/>
          </a:p>
        </p:txBody>
      </p:sp>
    </p:spTree>
    <p:extLst>
      <p:ext uri="{BB962C8B-B14F-4D97-AF65-F5344CB8AC3E}">
        <p14:creationId xmlns:p14="http://schemas.microsoft.com/office/powerpoint/2010/main" val="3466195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rgbClr val="000000"/>
                </a:solidFill>
                <a:latin typeface="Arial" charset="0"/>
                <a:cs typeface="Arial" charset="0"/>
              </a:defRPr>
            </a:lvl1pPr>
            <a:lvl2pPr marL="742950" indent="-285750" eaLnBrk="0" hangingPunct="0">
              <a:defRPr sz="1600">
                <a:solidFill>
                  <a:srgbClr val="000000"/>
                </a:solidFill>
                <a:latin typeface="Arial" charset="0"/>
                <a:cs typeface="Arial" charset="0"/>
              </a:defRPr>
            </a:lvl2pPr>
            <a:lvl3pPr marL="1143000" indent="-228600" eaLnBrk="0" hangingPunct="0">
              <a:defRPr sz="1600">
                <a:solidFill>
                  <a:srgbClr val="000000"/>
                </a:solidFill>
                <a:latin typeface="Arial" charset="0"/>
                <a:cs typeface="Arial" charset="0"/>
              </a:defRPr>
            </a:lvl3pPr>
            <a:lvl4pPr marL="1600200" indent="-228600" eaLnBrk="0" hangingPunct="0">
              <a:defRPr sz="1600">
                <a:solidFill>
                  <a:srgbClr val="000000"/>
                </a:solidFill>
                <a:latin typeface="Arial" charset="0"/>
                <a:cs typeface="Arial" charset="0"/>
              </a:defRPr>
            </a:lvl4pPr>
            <a:lvl5pPr marL="2057400" indent="-228600" eaLnBrk="0" hangingPunct="0">
              <a:defRPr sz="1600">
                <a:solidFill>
                  <a:srgbClr val="000000"/>
                </a:solidFill>
                <a:latin typeface="Arial" charset="0"/>
                <a:cs typeface="Arial" charset="0"/>
              </a:defRPr>
            </a:lvl5pPr>
            <a:lvl6pPr marL="2514600" indent="-228600" eaLnBrk="0" fontAlgn="base" hangingPunct="0">
              <a:spcBef>
                <a:spcPct val="0"/>
              </a:spcBef>
              <a:spcAft>
                <a:spcPct val="0"/>
              </a:spcAft>
              <a:defRPr sz="1600">
                <a:solidFill>
                  <a:srgbClr val="000000"/>
                </a:solidFill>
                <a:latin typeface="Arial" charset="0"/>
                <a:cs typeface="Arial" charset="0"/>
              </a:defRPr>
            </a:lvl6pPr>
            <a:lvl7pPr marL="2971800" indent="-228600" eaLnBrk="0" fontAlgn="base" hangingPunct="0">
              <a:spcBef>
                <a:spcPct val="0"/>
              </a:spcBef>
              <a:spcAft>
                <a:spcPct val="0"/>
              </a:spcAft>
              <a:defRPr sz="1600">
                <a:solidFill>
                  <a:srgbClr val="000000"/>
                </a:solidFill>
                <a:latin typeface="Arial" charset="0"/>
                <a:cs typeface="Arial" charset="0"/>
              </a:defRPr>
            </a:lvl7pPr>
            <a:lvl8pPr marL="3429000" indent="-228600" eaLnBrk="0" fontAlgn="base" hangingPunct="0">
              <a:spcBef>
                <a:spcPct val="0"/>
              </a:spcBef>
              <a:spcAft>
                <a:spcPct val="0"/>
              </a:spcAft>
              <a:defRPr sz="1600">
                <a:solidFill>
                  <a:srgbClr val="000000"/>
                </a:solidFill>
                <a:latin typeface="Arial" charset="0"/>
                <a:cs typeface="Arial" charset="0"/>
              </a:defRPr>
            </a:lvl8pPr>
            <a:lvl9pPr marL="3886200" indent="-228600" eaLnBrk="0" fontAlgn="base" hangingPunct="0">
              <a:spcBef>
                <a:spcPct val="0"/>
              </a:spcBef>
              <a:spcAft>
                <a:spcPct val="0"/>
              </a:spcAft>
              <a:defRPr sz="1600">
                <a:solidFill>
                  <a:srgbClr val="000000"/>
                </a:solidFill>
                <a:latin typeface="Arial" charset="0"/>
                <a:cs typeface="Arial" charset="0"/>
              </a:defRPr>
            </a:lvl9pPr>
          </a:lstStyle>
          <a:p>
            <a:pPr eaLnBrk="1" hangingPunct="1"/>
            <a:fld id="{E251EED9-D4AD-4246-ABA5-A3368E3FEE2E}" type="slidenum">
              <a:rPr lang="de-DE" altLang="de-DE" sz="1200" smtClean="0">
                <a:solidFill>
                  <a:schemeClr val="tx1"/>
                </a:solidFill>
              </a:rPr>
              <a:pPr eaLnBrk="1" hangingPunct="1"/>
              <a:t>25</a:t>
            </a:fld>
            <a:endParaRPr lang="de-DE" altLang="de-DE" sz="1200" smtClean="0">
              <a:solidFill>
                <a:schemeClr val="tx1"/>
              </a:solidFill>
            </a:endParaRPr>
          </a:p>
        </p:txBody>
      </p:sp>
      <p:sp>
        <p:nvSpPr>
          <p:cNvPr id="65539" name="Rectangle 2"/>
          <p:cNvSpPr>
            <a:spLocks noGrp="1" noRot="1" noChangeAspect="1" noChangeArrowheads="1" noTextEdit="1"/>
          </p:cNvSpPr>
          <p:nvPr>
            <p:ph type="sldImg"/>
          </p:nvPr>
        </p:nvSpPr>
        <p:spPr>
          <a:xfrm>
            <a:off x="711200" y="411163"/>
            <a:ext cx="5375275" cy="4032250"/>
          </a:xfrm>
          <a:ln/>
        </p:spPr>
      </p:sp>
      <p:sp>
        <p:nvSpPr>
          <p:cNvPr id="65540" name="Rectangle 3"/>
          <p:cNvSpPr>
            <a:spLocks noGrp="1" noChangeArrowheads="1"/>
          </p:cNvSpPr>
          <p:nvPr>
            <p:ph type="body" idx="1"/>
          </p:nvPr>
        </p:nvSpPr>
        <p:spPr>
          <a:xfrm>
            <a:off x="818239" y="4690269"/>
            <a:ext cx="5161198" cy="4443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7.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5"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6" name="Picture 7" descr="Accseas_final_fullname_rgb_trans.png"/>
          <p:cNvPicPr>
            <a:picLocks noChangeAspect="1"/>
          </p:cNvPicPr>
          <p:nvPr userDrawn="1"/>
        </p:nvPicPr>
        <p:blipFill>
          <a:blip r:embed="rId4"/>
          <a:srcRect/>
          <a:stretch>
            <a:fillRect/>
          </a:stretch>
        </p:blipFill>
        <p:spPr bwMode="auto">
          <a:xfrm>
            <a:off x="611188" y="323850"/>
            <a:ext cx="1674812" cy="2420938"/>
          </a:xfrm>
          <a:prstGeom prst="rect">
            <a:avLst/>
          </a:prstGeom>
          <a:noFill/>
          <a:ln w="9525">
            <a:noFill/>
            <a:miter lim="800000"/>
            <a:headEnd/>
            <a:tailEnd/>
          </a:ln>
        </p:spPr>
      </p:pic>
      <p:sp>
        <p:nvSpPr>
          <p:cNvPr id="7" name="Text Box 7"/>
          <p:cNvSpPr txBox="1">
            <a:spLocks noChangeArrowheads="1"/>
          </p:cNvSpPr>
          <p:nvPr userDrawn="1"/>
        </p:nvSpPr>
        <p:spPr bwMode="auto">
          <a:xfrm>
            <a:off x="457200" y="5111750"/>
            <a:ext cx="6615113" cy="1746250"/>
          </a:xfrm>
          <a:prstGeom prst="rect">
            <a:avLst/>
          </a:prstGeom>
          <a:noFill/>
          <a:ln w="9525">
            <a:noFill/>
            <a:miter lim="800000"/>
            <a:headEnd/>
            <a:tailEnd/>
          </a:ln>
        </p:spPr>
        <p:txBody>
          <a:bodyPr/>
          <a:lstStyle/>
          <a:p>
            <a:endParaRPr lang="de-DE" sz="1200">
              <a:solidFill>
                <a:srgbClr val="000000"/>
              </a:solidFill>
            </a:endParaRPr>
          </a:p>
          <a:p>
            <a:pPr>
              <a:spcAft>
                <a:spcPts val="1200"/>
              </a:spcAft>
            </a:pPr>
            <a:r>
              <a:rPr lang="en-GB" sz="1400"/>
              <a:t>                              </a:t>
            </a:r>
            <a:endParaRPr lang="en-GB" sz="1400">
              <a:latin typeface="Times New Roman" pitchFamily="18" charset="0"/>
            </a:endParaRPr>
          </a:p>
          <a:p>
            <a:endParaRPr lang="de-DE"/>
          </a:p>
        </p:txBody>
      </p:sp>
      <p:grpSp>
        <p:nvGrpSpPr>
          <p:cNvPr id="8" name="Group 11"/>
          <p:cNvGrpSpPr>
            <a:grpSpLocks/>
          </p:cNvGrpSpPr>
          <p:nvPr userDrawn="1"/>
        </p:nvGrpSpPr>
        <p:grpSpPr bwMode="auto">
          <a:xfrm>
            <a:off x="3924300" y="6199188"/>
            <a:ext cx="2808288" cy="569912"/>
            <a:chOff x="2472" y="3905"/>
            <a:chExt cx="1769" cy="359"/>
          </a:xfrm>
        </p:grpSpPr>
        <p:pic>
          <p:nvPicPr>
            <p:cNvPr id="9"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10"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11"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ctrTitle"/>
          </p:nvPr>
        </p:nvSpPr>
        <p:spPr>
          <a:xfrm>
            <a:off x="2456765" y="368660"/>
            <a:ext cx="6345705" cy="2385265"/>
          </a:xfrm>
        </p:spPr>
        <p:txBody>
          <a:bodyPr/>
          <a:lstStyle/>
          <a:p>
            <a:r>
              <a:rPr lang="en-US" smtClean="0"/>
              <a:t>Click to edit Master title style</a:t>
            </a:r>
            <a:endParaRPr lang="en-GB" dirty="0"/>
          </a:p>
        </p:txBody>
      </p:sp>
      <p:sp>
        <p:nvSpPr>
          <p:cNvPr id="3" name="Subtitle 2"/>
          <p:cNvSpPr>
            <a:spLocks noGrp="1"/>
          </p:cNvSpPr>
          <p:nvPr>
            <p:ph type="subTitle" idx="1"/>
          </p:nvPr>
        </p:nvSpPr>
        <p:spPr>
          <a:xfrm>
            <a:off x="1371600" y="3203975"/>
            <a:ext cx="6400800" cy="2340260"/>
          </a:xfrm>
          <a:ln>
            <a:noFill/>
          </a:ln>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5"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6" name="Picture 6" descr="Accseas_final_abbrev_rgb.jpg"/>
          <p:cNvPicPr>
            <a:picLocks noChangeAspect="1"/>
          </p:cNvPicPr>
          <p:nvPr userDrawn="1"/>
        </p:nvPicPr>
        <p:blipFill>
          <a:blip r:embed="rId4"/>
          <a:srcRect l="5038" t="3246"/>
          <a:stretch>
            <a:fillRect/>
          </a:stretch>
        </p:blipFill>
        <p:spPr bwMode="auto">
          <a:xfrm>
            <a:off x="6948488" y="6129338"/>
            <a:ext cx="584200" cy="728662"/>
          </a:xfrm>
          <a:prstGeom prst="rect">
            <a:avLst/>
          </a:prstGeom>
          <a:noFill/>
          <a:ln w="9525">
            <a:noFill/>
            <a:miter lim="800000"/>
            <a:headEnd/>
            <a:tailEnd/>
          </a:ln>
        </p:spPr>
      </p:pic>
      <p:grpSp>
        <p:nvGrpSpPr>
          <p:cNvPr id="7" name="Group 7"/>
          <p:cNvGrpSpPr>
            <a:grpSpLocks/>
          </p:cNvGrpSpPr>
          <p:nvPr userDrawn="1"/>
        </p:nvGrpSpPr>
        <p:grpSpPr bwMode="auto">
          <a:xfrm>
            <a:off x="3635375" y="6199188"/>
            <a:ext cx="2808288" cy="569912"/>
            <a:chOff x="2472" y="3905"/>
            <a:chExt cx="1769" cy="359"/>
          </a:xfrm>
        </p:grpSpPr>
        <p:pic>
          <p:nvPicPr>
            <p:cNvPr id="8"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9"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10"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5"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6" name="Picture 7" descr="Accseas_final_abbrev_rgb.jpg"/>
          <p:cNvPicPr>
            <a:picLocks noChangeAspect="1"/>
          </p:cNvPicPr>
          <p:nvPr userDrawn="1"/>
        </p:nvPicPr>
        <p:blipFill>
          <a:blip r:embed="rId4"/>
          <a:srcRect l="5038" t="3246"/>
          <a:stretch>
            <a:fillRect/>
          </a:stretch>
        </p:blipFill>
        <p:spPr bwMode="auto">
          <a:xfrm>
            <a:off x="7019925" y="6129338"/>
            <a:ext cx="584200" cy="728662"/>
          </a:xfrm>
          <a:prstGeom prst="rect">
            <a:avLst/>
          </a:prstGeom>
          <a:noFill/>
          <a:ln w="9525">
            <a:noFill/>
            <a:miter lim="800000"/>
            <a:headEnd/>
            <a:tailEnd/>
          </a:ln>
        </p:spPr>
      </p:pic>
      <p:grpSp>
        <p:nvGrpSpPr>
          <p:cNvPr id="7" name="Group 7"/>
          <p:cNvGrpSpPr>
            <a:grpSpLocks/>
          </p:cNvGrpSpPr>
          <p:nvPr userDrawn="1"/>
        </p:nvGrpSpPr>
        <p:grpSpPr bwMode="auto">
          <a:xfrm>
            <a:off x="3779838" y="6199188"/>
            <a:ext cx="2808287" cy="569912"/>
            <a:chOff x="2472" y="3905"/>
            <a:chExt cx="1769" cy="359"/>
          </a:xfrm>
        </p:grpSpPr>
        <p:pic>
          <p:nvPicPr>
            <p:cNvPr id="8"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9"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10"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6"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7" name="Picture 8" descr="Accseas_final_abbrev_rgb.jpg"/>
          <p:cNvPicPr>
            <a:picLocks noChangeAspect="1"/>
          </p:cNvPicPr>
          <p:nvPr userDrawn="1"/>
        </p:nvPicPr>
        <p:blipFill>
          <a:blip r:embed="rId4"/>
          <a:srcRect l="5038" t="3246"/>
          <a:stretch>
            <a:fillRect/>
          </a:stretch>
        </p:blipFill>
        <p:spPr bwMode="auto">
          <a:xfrm>
            <a:off x="6877050" y="6129338"/>
            <a:ext cx="584200" cy="728662"/>
          </a:xfrm>
          <a:prstGeom prst="rect">
            <a:avLst/>
          </a:prstGeom>
          <a:noFill/>
          <a:ln w="9525">
            <a:noFill/>
            <a:miter lim="800000"/>
            <a:headEnd/>
            <a:tailEnd/>
          </a:ln>
        </p:spPr>
      </p:pic>
      <p:grpSp>
        <p:nvGrpSpPr>
          <p:cNvPr id="8" name="Group 7"/>
          <p:cNvGrpSpPr>
            <a:grpSpLocks/>
          </p:cNvGrpSpPr>
          <p:nvPr userDrawn="1"/>
        </p:nvGrpSpPr>
        <p:grpSpPr bwMode="auto">
          <a:xfrm>
            <a:off x="3563938" y="6199188"/>
            <a:ext cx="2808287" cy="569912"/>
            <a:chOff x="2472" y="3905"/>
            <a:chExt cx="1769" cy="359"/>
          </a:xfrm>
        </p:grpSpPr>
        <p:pic>
          <p:nvPicPr>
            <p:cNvPr id="9"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10"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11"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8"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9" name="Picture 10" descr="Accseas_final_abbrev_rgb.jpg"/>
          <p:cNvPicPr>
            <a:picLocks noChangeAspect="1"/>
          </p:cNvPicPr>
          <p:nvPr userDrawn="1"/>
        </p:nvPicPr>
        <p:blipFill>
          <a:blip r:embed="rId4"/>
          <a:srcRect l="5038" t="3246"/>
          <a:stretch>
            <a:fillRect/>
          </a:stretch>
        </p:blipFill>
        <p:spPr bwMode="auto">
          <a:xfrm>
            <a:off x="6877050" y="6129338"/>
            <a:ext cx="584200" cy="728662"/>
          </a:xfrm>
          <a:prstGeom prst="rect">
            <a:avLst/>
          </a:prstGeom>
          <a:noFill/>
          <a:ln w="9525">
            <a:noFill/>
            <a:miter lim="800000"/>
            <a:headEnd/>
            <a:tailEnd/>
          </a:ln>
        </p:spPr>
      </p:pic>
      <p:grpSp>
        <p:nvGrpSpPr>
          <p:cNvPr id="10" name="Group 7"/>
          <p:cNvGrpSpPr>
            <a:grpSpLocks/>
          </p:cNvGrpSpPr>
          <p:nvPr userDrawn="1"/>
        </p:nvGrpSpPr>
        <p:grpSpPr bwMode="auto">
          <a:xfrm>
            <a:off x="3635375" y="6199188"/>
            <a:ext cx="2808288" cy="569912"/>
            <a:chOff x="2472" y="3905"/>
            <a:chExt cx="1769" cy="359"/>
          </a:xfrm>
        </p:grpSpPr>
        <p:pic>
          <p:nvPicPr>
            <p:cNvPr id="11"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12"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13"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4"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5" name="Picture 6" descr="Accseas_final_abbrev_rgb.jpg"/>
          <p:cNvPicPr>
            <a:picLocks noChangeAspect="1"/>
          </p:cNvPicPr>
          <p:nvPr userDrawn="1"/>
        </p:nvPicPr>
        <p:blipFill>
          <a:blip r:embed="rId4"/>
          <a:srcRect l="5038" t="3246"/>
          <a:stretch>
            <a:fillRect/>
          </a:stretch>
        </p:blipFill>
        <p:spPr bwMode="auto">
          <a:xfrm>
            <a:off x="6867525" y="6129338"/>
            <a:ext cx="584200" cy="728662"/>
          </a:xfrm>
          <a:prstGeom prst="rect">
            <a:avLst/>
          </a:prstGeom>
          <a:noFill/>
          <a:ln w="9525">
            <a:noFill/>
            <a:miter lim="800000"/>
            <a:headEnd/>
            <a:tailEnd/>
          </a:ln>
        </p:spPr>
      </p:pic>
      <p:grpSp>
        <p:nvGrpSpPr>
          <p:cNvPr id="6" name="Group 7"/>
          <p:cNvGrpSpPr>
            <a:grpSpLocks/>
          </p:cNvGrpSpPr>
          <p:nvPr userDrawn="1"/>
        </p:nvGrpSpPr>
        <p:grpSpPr bwMode="auto">
          <a:xfrm>
            <a:off x="3635375" y="6199188"/>
            <a:ext cx="2808288" cy="569912"/>
            <a:chOff x="2472" y="3905"/>
            <a:chExt cx="1769" cy="359"/>
          </a:xfrm>
        </p:grpSpPr>
        <p:pic>
          <p:nvPicPr>
            <p:cNvPr id="7"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8"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9"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3"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4" name="Picture 5" descr="Accseas_final_abbrev_rgb.jpg"/>
          <p:cNvPicPr>
            <a:picLocks noChangeAspect="1"/>
          </p:cNvPicPr>
          <p:nvPr userDrawn="1"/>
        </p:nvPicPr>
        <p:blipFill>
          <a:blip r:embed="rId4"/>
          <a:srcRect l="5038" t="3246"/>
          <a:stretch>
            <a:fillRect/>
          </a:stretch>
        </p:blipFill>
        <p:spPr bwMode="auto">
          <a:xfrm>
            <a:off x="7011988" y="6129338"/>
            <a:ext cx="584200" cy="728662"/>
          </a:xfrm>
          <a:prstGeom prst="rect">
            <a:avLst/>
          </a:prstGeom>
          <a:noFill/>
          <a:ln w="9525">
            <a:noFill/>
            <a:miter lim="800000"/>
            <a:headEnd/>
            <a:tailEnd/>
          </a:ln>
        </p:spPr>
      </p:pic>
      <p:grpSp>
        <p:nvGrpSpPr>
          <p:cNvPr id="5" name="Group 7"/>
          <p:cNvGrpSpPr>
            <a:grpSpLocks/>
          </p:cNvGrpSpPr>
          <p:nvPr userDrawn="1"/>
        </p:nvGrpSpPr>
        <p:grpSpPr bwMode="auto">
          <a:xfrm>
            <a:off x="3635375" y="6199188"/>
            <a:ext cx="2808288" cy="569912"/>
            <a:chOff x="2472" y="3905"/>
            <a:chExt cx="1769" cy="359"/>
          </a:xfrm>
        </p:grpSpPr>
        <p:pic>
          <p:nvPicPr>
            <p:cNvPr id="6"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7"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8"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6"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7" name="Picture 8" descr="Accseas_final_abbrev_rgb.jpg"/>
          <p:cNvPicPr>
            <a:picLocks noChangeAspect="1"/>
          </p:cNvPicPr>
          <p:nvPr userDrawn="1"/>
        </p:nvPicPr>
        <p:blipFill>
          <a:blip r:embed="rId4"/>
          <a:srcRect l="5038" t="3246"/>
          <a:stretch>
            <a:fillRect/>
          </a:stretch>
        </p:blipFill>
        <p:spPr bwMode="auto">
          <a:xfrm>
            <a:off x="7011988" y="6129338"/>
            <a:ext cx="584200" cy="728662"/>
          </a:xfrm>
          <a:prstGeom prst="rect">
            <a:avLst/>
          </a:prstGeom>
          <a:noFill/>
          <a:ln w="9525">
            <a:noFill/>
            <a:miter lim="800000"/>
            <a:headEnd/>
            <a:tailEnd/>
          </a:ln>
        </p:spPr>
      </p:pic>
      <p:grpSp>
        <p:nvGrpSpPr>
          <p:cNvPr id="8" name="Group 7"/>
          <p:cNvGrpSpPr>
            <a:grpSpLocks/>
          </p:cNvGrpSpPr>
          <p:nvPr userDrawn="1"/>
        </p:nvGrpSpPr>
        <p:grpSpPr bwMode="auto">
          <a:xfrm>
            <a:off x="3635375" y="6199188"/>
            <a:ext cx="2808288" cy="569912"/>
            <a:chOff x="2472" y="3905"/>
            <a:chExt cx="1769" cy="359"/>
          </a:xfrm>
        </p:grpSpPr>
        <p:pic>
          <p:nvPicPr>
            <p:cNvPr id="9"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10"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11"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7" descr="EU_whiteblue_rgb300.jpg"/>
          <p:cNvPicPr>
            <a:picLocks noChangeAspect="1"/>
          </p:cNvPicPr>
          <p:nvPr/>
        </p:nvPicPr>
        <p:blipFill>
          <a:blip r:embed="rId2"/>
          <a:srcRect/>
          <a:stretch>
            <a:fillRect/>
          </a:stretch>
        </p:blipFill>
        <p:spPr bwMode="auto">
          <a:xfrm>
            <a:off x="0" y="6345238"/>
            <a:ext cx="3419475" cy="512762"/>
          </a:xfrm>
          <a:prstGeom prst="rect">
            <a:avLst/>
          </a:prstGeom>
          <a:noFill/>
          <a:ln w="9525">
            <a:noFill/>
            <a:miter lim="800000"/>
            <a:headEnd/>
            <a:tailEnd/>
          </a:ln>
        </p:spPr>
      </p:pic>
      <p:pic>
        <p:nvPicPr>
          <p:cNvPr id="6" name="Picture 8" descr="NSRP_logo.byline.rgb.72dpi.jpg"/>
          <p:cNvPicPr>
            <a:picLocks noChangeAspect="1"/>
          </p:cNvPicPr>
          <p:nvPr/>
        </p:nvPicPr>
        <p:blipFill>
          <a:blip r:embed="rId3"/>
          <a:srcRect l="1924" t="2583"/>
          <a:stretch>
            <a:fillRect/>
          </a:stretch>
        </p:blipFill>
        <p:spPr bwMode="auto">
          <a:xfrm>
            <a:off x="7677150" y="6129338"/>
            <a:ext cx="1466850" cy="728662"/>
          </a:xfrm>
          <a:prstGeom prst="rect">
            <a:avLst/>
          </a:prstGeom>
          <a:noFill/>
          <a:ln w="9525">
            <a:noFill/>
            <a:miter lim="800000"/>
            <a:headEnd/>
            <a:tailEnd/>
          </a:ln>
        </p:spPr>
      </p:pic>
      <p:pic>
        <p:nvPicPr>
          <p:cNvPr id="7" name="Picture 8" descr="Accseas_final_abbrev_rgb.jpg"/>
          <p:cNvPicPr>
            <a:picLocks noChangeAspect="1"/>
          </p:cNvPicPr>
          <p:nvPr userDrawn="1"/>
        </p:nvPicPr>
        <p:blipFill>
          <a:blip r:embed="rId4"/>
          <a:srcRect l="5038" t="3246"/>
          <a:stretch>
            <a:fillRect/>
          </a:stretch>
        </p:blipFill>
        <p:spPr bwMode="auto">
          <a:xfrm>
            <a:off x="7011988" y="6129338"/>
            <a:ext cx="584200" cy="728662"/>
          </a:xfrm>
          <a:prstGeom prst="rect">
            <a:avLst/>
          </a:prstGeom>
          <a:noFill/>
          <a:ln w="9525">
            <a:noFill/>
            <a:miter lim="800000"/>
            <a:headEnd/>
            <a:tailEnd/>
          </a:ln>
        </p:spPr>
      </p:pic>
      <p:grpSp>
        <p:nvGrpSpPr>
          <p:cNvPr id="8" name="Group 7"/>
          <p:cNvGrpSpPr>
            <a:grpSpLocks/>
          </p:cNvGrpSpPr>
          <p:nvPr userDrawn="1"/>
        </p:nvGrpSpPr>
        <p:grpSpPr bwMode="auto">
          <a:xfrm>
            <a:off x="3635375" y="6199188"/>
            <a:ext cx="2808288" cy="569912"/>
            <a:chOff x="2472" y="3905"/>
            <a:chExt cx="1769" cy="359"/>
          </a:xfrm>
        </p:grpSpPr>
        <p:pic>
          <p:nvPicPr>
            <p:cNvPr id="9" name="Picture 8"/>
            <p:cNvPicPr>
              <a:picLocks noChangeAspect="1" noChangeArrowheads="1"/>
            </p:cNvPicPr>
            <p:nvPr userDrawn="1"/>
          </p:nvPicPr>
          <p:blipFill>
            <a:blip r:embed="rId5"/>
            <a:srcRect/>
            <a:stretch>
              <a:fillRect/>
            </a:stretch>
          </p:blipFill>
          <p:spPr bwMode="auto">
            <a:xfrm>
              <a:off x="2472" y="3932"/>
              <a:ext cx="544" cy="332"/>
            </a:xfrm>
            <a:prstGeom prst="rect">
              <a:avLst/>
            </a:prstGeom>
            <a:noFill/>
            <a:ln w="9525">
              <a:noFill/>
              <a:miter lim="800000"/>
              <a:headEnd/>
              <a:tailEnd/>
            </a:ln>
          </p:spPr>
        </p:pic>
        <p:pic>
          <p:nvPicPr>
            <p:cNvPr id="10" name="Picture 9"/>
            <p:cNvPicPr>
              <a:picLocks noChangeAspect="1" noChangeArrowheads="1"/>
            </p:cNvPicPr>
            <p:nvPr userDrawn="1"/>
          </p:nvPicPr>
          <p:blipFill>
            <a:blip r:embed="rId6"/>
            <a:srcRect/>
            <a:stretch>
              <a:fillRect/>
            </a:stretch>
          </p:blipFill>
          <p:spPr bwMode="auto">
            <a:xfrm>
              <a:off x="3157" y="4036"/>
              <a:ext cx="585" cy="212"/>
            </a:xfrm>
            <a:prstGeom prst="rect">
              <a:avLst/>
            </a:prstGeom>
            <a:noFill/>
            <a:ln w="9525">
              <a:noFill/>
              <a:miter lim="800000"/>
              <a:headEnd/>
              <a:tailEnd/>
            </a:ln>
          </p:spPr>
        </p:pic>
        <p:pic>
          <p:nvPicPr>
            <p:cNvPr id="11" name="Picture 10"/>
            <p:cNvPicPr>
              <a:picLocks noChangeAspect="1" noChangeArrowheads="1"/>
            </p:cNvPicPr>
            <p:nvPr userDrawn="1"/>
          </p:nvPicPr>
          <p:blipFill>
            <a:blip r:embed="rId7"/>
            <a:srcRect/>
            <a:stretch>
              <a:fillRect/>
            </a:stretch>
          </p:blipFill>
          <p:spPr bwMode="auto">
            <a:xfrm>
              <a:off x="3865" y="3905"/>
              <a:ext cx="376" cy="357"/>
            </a:xfrm>
            <a:prstGeom prst="rect">
              <a:avLst/>
            </a:prstGeom>
            <a:noFill/>
            <a:ln w="9525">
              <a:noFill/>
              <a:miter lim="800000"/>
              <a:headEnd/>
              <a:tailEnd/>
            </a:ln>
          </p:spPr>
        </p:pic>
      </p:gr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image" Target="../media/image5.emf"/><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90000">
              <a:schemeClr val="bg1"/>
            </a:gs>
          </a:gsLst>
          <a:lin ang="5400000" scaled="1"/>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51520" y="274638"/>
            <a:ext cx="8640960" cy="7780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27" name="Text Placeholder 2"/>
          <p:cNvSpPr>
            <a:spLocks noGrp="1"/>
          </p:cNvSpPr>
          <p:nvPr>
            <p:ph type="body" idx="1"/>
          </p:nvPr>
        </p:nvSpPr>
        <p:spPr bwMode="auto">
          <a:xfrm>
            <a:off x="323528" y="1124744"/>
            <a:ext cx="8568952" cy="50014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28" name="Picture 7" descr="EU_whiteblue_rgb300.jpg"/>
          <p:cNvPicPr>
            <a:picLocks noChangeAspect="1"/>
          </p:cNvPicPr>
          <p:nvPr/>
        </p:nvPicPr>
        <p:blipFill>
          <a:blip r:embed="rId11"/>
          <a:srcRect/>
          <a:stretch>
            <a:fillRect/>
          </a:stretch>
        </p:blipFill>
        <p:spPr bwMode="auto">
          <a:xfrm>
            <a:off x="0" y="6345238"/>
            <a:ext cx="3419475" cy="512762"/>
          </a:xfrm>
          <a:prstGeom prst="rect">
            <a:avLst/>
          </a:prstGeom>
          <a:noFill/>
          <a:ln w="9525">
            <a:noFill/>
            <a:miter lim="800000"/>
            <a:headEnd/>
            <a:tailEnd/>
          </a:ln>
        </p:spPr>
      </p:pic>
      <p:pic>
        <p:nvPicPr>
          <p:cNvPr id="1029" name="Picture 8" descr="NSRP_logo.byline.rgb.72dpi.jpg"/>
          <p:cNvPicPr>
            <a:picLocks noChangeAspect="1"/>
          </p:cNvPicPr>
          <p:nvPr/>
        </p:nvPicPr>
        <p:blipFill>
          <a:blip r:embed="rId12"/>
          <a:srcRect l="1924" t="2583"/>
          <a:stretch>
            <a:fillRect/>
          </a:stretch>
        </p:blipFill>
        <p:spPr bwMode="auto">
          <a:xfrm>
            <a:off x="7677150" y="6129338"/>
            <a:ext cx="1466850" cy="728662"/>
          </a:xfrm>
          <a:prstGeom prst="rect">
            <a:avLst/>
          </a:prstGeom>
          <a:noFill/>
          <a:ln w="9525">
            <a:noFill/>
            <a:miter lim="800000"/>
            <a:headEnd/>
            <a:tailEnd/>
          </a:ln>
        </p:spPr>
      </p:pic>
      <p:grpSp>
        <p:nvGrpSpPr>
          <p:cNvPr id="1030" name="Group 6"/>
          <p:cNvGrpSpPr>
            <a:grpSpLocks/>
          </p:cNvGrpSpPr>
          <p:nvPr userDrawn="1"/>
        </p:nvGrpSpPr>
        <p:grpSpPr bwMode="auto">
          <a:xfrm>
            <a:off x="3924300" y="6199188"/>
            <a:ext cx="2808288" cy="569912"/>
            <a:chOff x="2472" y="3905"/>
            <a:chExt cx="1769" cy="359"/>
          </a:xfrm>
        </p:grpSpPr>
        <p:pic>
          <p:nvPicPr>
            <p:cNvPr id="1031" name="Picture 7"/>
            <p:cNvPicPr>
              <a:picLocks noChangeAspect="1" noChangeArrowheads="1"/>
            </p:cNvPicPr>
            <p:nvPr userDrawn="1"/>
          </p:nvPicPr>
          <p:blipFill>
            <a:blip r:embed="rId13"/>
            <a:srcRect/>
            <a:stretch>
              <a:fillRect/>
            </a:stretch>
          </p:blipFill>
          <p:spPr bwMode="auto">
            <a:xfrm>
              <a:off x="2472" y="3932"/>
              <a:ext cx="544" cy="332"/>
            </a:xfrm>
            <a:prstGeom prst="rect">
              <a:avLst/>
            </a:prstGeom>
            <a:noFill/>
            <a:ln w="9525">
              <a:noFill/>
              <a:miter lim="800000"/>
              <a:headEnd/>
              <a:tailEnd/>
            </a:ln>
          </p:spPr>
        </p:pic>
        <p:pic>
          <p:nvPicPr>
            <p:cNvPr id="1032" name="Picture 8"/>
            <p:cNvPicPr>
              <a:picLocks noChangeAspect="1" noChangeArrowheads="1"/>
            </p:cNvPicPr>
            <p:nvPr userDrawn="1"/>
          </p:nvPicPr>
          <p:blipFill>
            <a:blip r:embed="rId14"/>
            <a:srcRect/>
            <a:stretch>
              <a:fillRect/>
            </a:stretch>
          </p:blipFill>
          <p:spPr bwMode="auto">
            <a:xfrm>
              <a:off x="3157" y="4036"/>
              <a:ext cx="585" cy="212"/>
            </a:xfrm>
            <a:prstGeom prst="rect">
              <a:avLst/>
            </a:prstGeom>
            <a:noFill/>
            <a:ln w="9525">
              <a:noFill/>
              <a:miter lim="800000"/>
              <a:headEnd/>
              <a:tailEnd/>
            </a:ln>
          </p:spPr>
        </p:pic>
        <p:pic>
          <p:nvPicPr>
            <p:cNvPr id="1033" name="Picture 9"/>
            <p:cNvPicPr>
              <a:picLocks noChangeAspect="1" noChangeArrowheads="1"/>
            </p:cNvPicPr>
            <p:nvPr userDrawn="1"/>
          </p:nvPicPr>
          <p:blipFill>
            <a:blip r:embed="rId15"/>
            <a:srcRect/>
            <a:stretch>
              <a:fillRect/>
            </a:stretch>
          </p:blipFill>
          <p:spPr bwMode="auto">
            <a:xfrm>
              <a:off x="3865" y="3905"/>
              <a:ext cx="376" cy="357"/>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4.pn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hyperlink" Target="mailto:Michael.Hoppe@wsv.bund.de" TargetMode="Externa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ctrTitle"/>
          </p:nvPr>
        </p:nvSpPr>
        <p:spPr>
          <a:xfrm>
            <a:off x="2457450" y="368300"/>
            <a:ext cx="6345238" cy="2700660"/>
          </a:xfrm>
        </p:spPr>
        <p:txBody>
          <a:bodyPr/>
          <a:lstStyle/>
          <a:p>
            <a:r>
              <a:rPr lang="en-GB" sz="4800" b="1" dirty="0"/>
              <a:t>R-Mode </a:t>
            </a:r>
            <a:r>
              <a:rPr lang="en-GB" sz="4800" b="1" dirty="0" smtClean="0"/>
              <a:t/>
            </a:r>
            <a:br>
              <a:rPr lang="en-GB" sz="4800" b="1" dirty="0" smtClean="0"/>
            </a:br>
            <a:r>
              <a:rPr lang="en-GB" sz="4800" b="1" dirty="0" smtClean="0"/>
              <a:t>for resilient </a:t>
            </a:r>
            <a:r>
              <a:rPr lang="en-GB" sz="4800" b="1" dirty="0"/>
              <a:t>PNT</a:t>
            </a:r>
            <a:endParaRPr lang="en-GB" sz="4800" b="1" dirty="0" smtClean="0"/>
          </a:p>
        </p:txBody>
      </p:sp>
      <p:sp>
        <p:nvSpPr>
          <p:cNvPr id="13314" name="Subtitle 2"/>
          <p:cNvSpPr>
            <a:spLocks noGrp="1"/>
          </p:cNvSpPr>
          <p:nvPr>
            <p:ph type="subTitle" idx="1"/>
          </p:nvPr>
        </p:nvSpPr>
        <p:spPr>
          <a:xfrm>
            <a:off x="457200" y="3645148"/>
            <a:ext cx="8363272" cy="2160116"/>
          </a:xfrm>
        </p:spPr>
        <p:txBody>
          <a:bodyPr/>
          <a:lstStyle/>
          <a:p>
            <a:r>
              <a:rPr lang="en-GB" sz="2400" dirty="0"/>
              <a:t>Michael </a:t>
            </a:r>
            <a:r>
              <a:rPr lang="en-GB" sz="2400" dirty="0" smtClean="0"/>
              <a:t>Hoppe, Jan Hendrik </a:t>
            </a:r>
            <a:r>
              <a:rPr lang="en-GB" sz="2400" dirty="0" err="1" smtClean="0"/>
              <a:t>Oltmann</a:t>
            </a:r>
            <a:r>
              <a:rPr lang="en-GB" sz="2400" dirty="0" smtClean="0"/>
              <a:t>, Stefan </a:t>
            </a:r>
            <a:r>
              <a:rPr lang="en-GB" sz="2400" dirty="0" err="1" smtClean="0"/>
              <a:t>Bober</a:t>
            </a:r>
            <a:r>
              <a:rPr lang="en-GB" sz="2400" dirty="0" smtClean="0"/>
              <a:t>, WSV</a:t>
            </a:r>
            <a:endParaRPr lang="en-GB" sz="2400" dirty="0"/>
          </a:p>
          <a:p>
            <a:r>
              <a:rPr lang="en-GB" sz="2400" dirty="0" err="1" smtClean="0"/>
              <a:t>Dr.</a:t>
            </a:r>
            <a:r>
              <a:rPr lang="en-GB" sz="2400" dirty="0" smtClean="0"/>
              <a:t> Gregory Johnson, </a:t>
            </a:r>
            <a:r>
              <a:rPr lang="en-GB" sz="2400" dirty="0" err="1" smtClean="0"/>
              <a:t>Dr.</a:t>
            </a:r>
            <a:r>
              <a:rPr lang="en-GB" sz="2400" dirty="0" smtClean="0"/>
              <a:t> Peter </a:t>
            </a:r>
            <a:r>
              <a:rPr lang="en-GB" sz="2400" dirty="0" err="1" smtClean="0"/>
              <a:t>Swaszek</a:t>
            </a:r>
            <a:r>
              <a:rPr lang="en-GB" sz="2400" dirty="0" smtClean="0"/>
              <a:t>, </a:t>
            </a:r>
            <a:r>
              <a:rPr lang="en-GB" sz="2400" dirty="0" err="1" smtClean="0"/>
              <a:t>Alion</a:t>
            </a:r>
            <a:r>
              <a:rPr lang="en-GB" sz="2400" dirty="0" smtClean="0"/>
              <a:t> Science a&amp; Research</a:t>
            </a:r>
          </a:p>
          <a:p>
            <a:r>
              <a:rPr lang="en-GB" sz="2400" dirty="0" err="1" smtClean="0"/>
              <a:t>Juergen</a:t>
            </a:r>
            <a:r>
              <a:rPr lang="en-GB" sz="2400" dirty="0" smtClean="0"/>
              <a:t> </a:t>
            </a:r>
            <a:r>
              <a:rPr lang="en-GB" sz="2400" dirty="0" err="1" smtClean="0"/>
              <a:t>Alberding</a:t>
            </a:r>
            <a:r>
              <a:rPr lang="en-GB" sz="2400" dirty="0" smtClean="0"/>
              <a:t>, </a:t>
            </a:r>
            <a:r>
              <a:rPr lang="en-GB" sz="2400" dirty="0" err="1" smtClean="0"/>
              <a:t>Alberding</a:t>
            </a:r>
            <a:r>
              <a:rPr lang="en-GB" sz="2400" dirty="0" smtClean="0"/>
              <a:t> GmbH</a:t>
            </a:r>
          </a:p>
        </p:txBody>
      </p:sp>
      <p:sp>
        <p:nvSpPr>
          <p:cNvPr id="13316" name="Text Box 4"/>
          <p:cNvSpPr txBox="1">
            <a:spLocks noChangeArrowheads="1"/>
          </p:cNvSpPr>
          <p:nvPr/>
        </p:nvSpPr>
        <p:spPr bwMode="auto">
          <a:xfrm>
            <a:off x="457200" y="5116513"/>
            <a:ext cx="6615113" cy="1746250"/>
          </a:xfrm>
          <a:prstGeom prst="rect">
            <a:avLst/>
          </a:prstGeom>
          <a:noFill/>
          <a:ln w="9525">
            <a:noFill/>
            <a:miter lim="800000"/>
            <a:headEnd/>
            <a:tailEnd/>
          </a:ln>
        </p:spPr>
        <p:txBody>
          <a:bodyPr/>
          <a:lstStyle/>
          <a:p>
            <a:endParaRPr lang="de-DE" sz="1200">
              <a:solidFill>
                <a:srgbClr val="000000"/>
              </a:solidFill>
            </a:endParaRPr>
          </a:p>
          <a:p>
            <a:pPr>
              <a:spcAft>
                <a:spcPts val="1200"/>
              </a:spcAft>
            </a:pPr>
            <a:r>
              <a:rPr lang="en-GB" sz="1400"/>
              <a:t>                              </a:t>
            </a:r>
            <a:endParaRPr lang="en-GB" sz="1400">
              <a:latin typeface="Times New Roman" pitchFamily="18" charset="0"/>
            </a:endParaRPr>
          </a:p>
          <a:p>
            <a:endParaRPr lang="de-DE"/>
          </a:p>
        </p:txBody>
      </p:sp>
    </p:spTree>
  </p:cSld>
  <p:clrMapOvr>
    <a:masterClrMapping/>
  </p:clrMapOvr>
  <mc:AlternateContent xmlns:mc="http://schemas.openxmlformats.org/markup-compatibility/2006">
    <mc:Choice xmlns:p14="http://schemas.microsoft.com/office/powerpoint/2010/main" Requires="p14">
      <p:transition spd="slow" p14:dur="2000" advTm="871"/>
    </mc:Choice>
    <mc:Fallback>
      <p:transition spd="slow" advTm="871"/>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686800" y="76200"/>
            <a:ext cx="457200" cy="323850"/>
          </a:xfrm>
          <a:prstGeom prst="rect">
            <a:avLst/>
          </a:prstGeom>
        </p:spPr>
        <p:txBody>
          <a:bodyPr/>
          <a:lstStyle/>
          <a:p>
            <a:fld id="{84426D05-CC16-6E4C-9962-AFB2ECE24C34}" type="slidenum">
              <a:rPr lang="en-US" smtClean="0"/>
              <a:pPr/>
              <a:t>10</a:t>
            </a:fld>
            <a:endParaRPr lang="en-US"/>
          </a:p>
        </p:txBody>
      </p:sp>
      <p:sp>
        <p:nvSpPr>
          <p:cNvPr id="3" name="Rechteck 2"/>
          <p:cNvSpPr/>
          <p:nvPr/>
        </p:nvSpPr>
        <p:spPr>
          <a:xfrm>
            <a:off x="971600" y="1484784"/>
            <a:ext cx="7416824" cy="2616101"/>
          </a:xfrm>
          <a:prstGeom prst="rect">
            <a:avLst/>
          </a:prstGeom>
        </p:spPr>
        <p:txBody>
          <a:bodyPr wrap="square">
            <a:spAutoFit/>
          </a:bodyPr>
          <a:lstStyle/>
          <a:p>
            <a:pPr algn="ctr"/>
            <a:r>
              <a:rPr lang="en-US" sz="4400" dirty="0"/>
              <a:t>R-Mode using </a:t>
            </a:r>
            <a:r>
              <a:rPr lang="en-US" sz="4400" dirty="0" smtClean="0"/>
              <a:t/>
            </a:r>
            <a:br>
              <a:rPr lang="en-US" sz="4400" dirty="0" smtClean="0"/>
            </a:br>
            <a:r>
              <a:rPr lang="en-US" sz="4400" dirty="0" smtClean="0"/>
              <a:t>AIS-Transmissions</a:t>
            </a:r>
          </a:p>
          <a:p>
            <a:pPr algn="ctr"/>
            <a:endParaRPr lang="en-US" sz="4400" dirty="0"/>
          </a:p>
          <a:p>
            <a:pPr lvl="1" algn="ctr"/>
            <a:r>
              <a:rPr lang="en-US" sz="3200" dirty="0" smtClean="0">
                <a:solidFill>
                  <a:schemeClr val="tx2">
                    <a:lumMod val="75000"/>
                  </a:schemeClr>
                </a:solidFill>
              </a:rPr>
              <a:t>- Quick </a:t>
            </a:r>
            <a:r>
              <a:rPr lang="en-US" sz="3200" dirty="0">
                <a:solidFill>
                  <a:schemeClr val="tx2">
                    <a:lumMod val="75000"/>
                  </a:schemeClr>
                </a:solidFill>
              </a:rPr>
              <a:t>review of </a:t>
            </a:r>
            <a:r>
              <a:rPr lang="en-US" sz="3200" dirty="0" smtClean="0">
                <a:solidFill>
                  <a:schemeClr val="tx2">
                    <a:lumMod val="75000"/>
                  </a:schemeClr>
                </a:solidFill>
              </a:rPr>
              <a:t>results -</a:t>
            </a:r>
            <a:endParaRPr lang="en-US" sz="3200" dirty="0">
              <a:solidFill>
                <a:schemeClr val="tx2">
                  <a:lumMod val="75000"/>
                </a:schemeClr>
              </a:solidFill>
            </a:endParaRPr>
          </a:p>
        </p:txBody>
      </p:sp>
    </p:spTree>
    <p:extLst>
      <p:ext uri="{BB962C8B-B14F-4D97-AF65-F5344CB8AC3E}">
        <p14:creationId xmlns:p14="http://schemas.microsoft.com/office/powerpoint/2010/main" val="2989050450"/>
      </p:ext>
    </p:extLst>
  </p:cSld>
  <p:clrMapOvr>
    <a:masterClrMapping/>
  </p:clrMapOvr>
  <mc:AlternateContent xmlns:mc="http://schemas.openxmlformats.org/markup-compatibility/2006">
    <mc:Choice xmlns:p14="http://schemas.microsoft.com/office/powerpoint/2010/main" Requires="p14">
      <p:transition spd="slow" p14:dur="2000" advTm="8448"/>
    </mc:Choice>
    <mc:Fallback>
      <p:transition spd="slow" advTm="8448"/>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AIS </a:t>
            </a:r>
            <a:r>
              <a:rPr lang="en-US" dirty="0"/>
              <a:t>R-Mode range accuracy</a:t>
            </a:r>
          </a:p>
        </p:txBody>
      </p:sp>
      <p:sp>
        <p:nvSpPr>
          <p:cNvPr id="5" name="Slide Number Placeholder 4"/>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11</a:t>
            </a:fld>
            <a:endParaRPr lang="en-US"/>
          </a:p>
        </p:txBody>
      </p:sp>
      <p:pic>
        <p:nvPicPr>
          <p:cNvPr id="7" name="Picture 6"/>
          <p:cNvPicPr/>
          <p:nvPr/>
        </p:nvPicPr>
        <p:blipFill rotWithShape="1">
          <a:blip r:embed="rId3">
            <a:extLst>
              <a:ext uri="{28A0092B-C50C-407E-A947-70E740481C1C}">
                <a14:useLocalDpi xmlns:a14="http://schemas.microsoft.com/office/drawing/2010/main" val="0"/>
              </a:ext>
            </a:extLst>
          </a:blip>
          <a:srcRect l="2219" t="3198" r="3705"/>
          <a:stretch/>
        </p:blipFill>
        <p:spPr bwMode="auto">
          <a:xfrm>
            <a:off x="461136" y="1124744"/>
            <a:ext cx="7999296" cy="3744416"/>
          </a:xfrm>
          <a:prstGeom prst="rect">
            <a:avLst/>
          </a:prstGeom>
          <a:ln>
            <a:noFill/>
          </a:ln>
          <a:extLst>
            <a:ext uri="{53640926-AAD7-44D8-BBD7-CCE9431645EC}">
              <a14:shadowObscured xmlns:a14="http://schemas.microsoft.com/office/drawing/2010/main"/>
            </a:ext>
          </a:extLst>
        </p:spPr>
      </p:pic>
      <p:sp>
        <p:nvSpPr>
          <p:cNvPr id="3" name="Rechteck 2"/>
          <p:cNvSpPr/>
          <p:nvPr/>
        </p:nvSpPr>
        <p:spPr>
          <a:xfrm>
            <a:off x="395536" y="5097958"/>
            <a:ext cx="8064896" cy="923330"/>
          </a:xfrm>
          <a:prstGeom prst="rect">
            <a:avLst/>
          </a:prstGeom>
          <a:solidFill>
            <a:schemeClr val="tx2">
              <a:lumMod val="40000"/>
              <a:lumOff val="60000"/>
            </a:schemeClr>
          </a:solidFill>
        </p:spPr>
        <p:txBody>
          <a:bodyPr wrap="square">
            <a:spAutoFit/>
          </a:bodyPr>
          <a:lstStyle/>
          <a:p>
            <a:r>
              <a:rPr lang="en-US" b="1" dirty="0"/>
              <a:t>Use existing signal with additional transmissions </a:t>
            </a:r>
            <a:r>
              <a:rPr lang="en-US" b="1" dirty="0" smtClean="0"/>
              <a:t>(# </a:t>
            </a:r>
            <a:r>
              <a:rPr lang="en-US" b="1" dirty="0"/>
              <a:t>4, 20, and 8, </a:t>
            </a:r>
            <a:r>
              <a:rPr lang="en-US" b="1" dirty="0" smtClean="0"/>
              <a:t>or </a:t>
            </a:r>
            <a:r>
              <a:rPr lang="en-US" b="1" dirty="0"/>
              <a:t>17)</a:t>
            </a:r>
          </a:p>
          <a:p>
            <a:pPr marL="742950" lvl="1" indent="-285750">
              <a:buFont typeface="Arial" panose="020B0604020202020204" pitchFamily="34" charset="0"/>
              <a:buChar char="•"/>
            </a:pPr>
            <a:r>
              <a:rPr lang="en-US" dirty="0"/>
              <a:t>Range off of the bit </a:t>
            </a:r>
            <a:r>
              <a:rPr lang="en-US" dirty="0" smtClean="0"/>
              <a:t>edges</a:t>
            </a:r>
          </a:p>
          <a:p>
            <a:pPr marL="742950" lvl="1" indent="-285750">
              <a:buFont typeface="Arial" panose="020B0604020202020204" pitchFamily="34" charset="0"/>
              <a:buChar char="•"/>
            </a:pPr>
            <a:r>
              <a:rPr lang="en-US" dirty="0" smtClean="0"/>
              <a:t>Ambiguity resolution based on UTC clock synch</a:t>
            </a:r>
            <a:endParaRPr lang="en-US" dirty="0"/>
          </a:p>
        </p:txBody>
      </p:sp>
      <p:pic>
        <p:nvPicPr>
          <p:cNvPr id="6" name="Picture 11"/>
          <p:cNvPicPr>
            <a:picLocks noChangeAspect="1"/>
          </p:cNvPicPr>
          <p:nvPr/>
        </p:nvPicPr>
        <p:blipFill rotWithShape="1">
          <a:blip r:embed="rId4"/>
          <a:srcRect l="30003" r="29538"/>
          <a:stretch/>
        </p:blipFill>
        <p:spPr>
          <a:xfrm>
            <a:off x="4572000" y="1373014"/>
            <a:ext cx="3299734" cy="831850"/>
          </a:xfrm>
          <a:prstGeom prst="rect">
            <a:avLst/>
          </a:prstGeom>
        </p:spPr>
      </p:pic>
    </p:spTree>
    <p:extLst>
      <p:ext uri="{BB962C8B-B14F-4D97-AF65-F5344CB8AC3E}">
        <p14:creationId xmlns:p14="http://schemas.microsoft.com/office/powerpoint/2010/main" val="2236669231"/>
      </p:ext>
    </p:extLst>
  </p:cSld>
  <p:clrMapOvr>
    <a:masterClrMapping/>
  </p:clrMapOvr>
  <mc:AlternateContent xmlns:mc="http://schemas.openxmlformats.org/markup-compatibility/2006">
    <mc:Choice xmlns:p14="http://schemas.microsoft.com/office/powerpoint/2010/main" Requires="p14">
      <p:transition spd="slow" p14:dur="2000" advTm="72082"/>
    </mc:Choice>
    <mc:Fallback>
      <p:transition spd="slow" advTm="72082"/>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384"/>
            <a:ext cx="8640960" cy="778098"/>
          </a:xfrm>
        </p:spPr>
        <p:txBody>
          <a:bodyPr/>
          <a:lstStyle/>
          <a:p>
            <a:r>
              <a:rPr lang="en-US" dirty="0"/>
              <a:t>AIS R-Mode </a:t>
            </a:r>
            <a:r>
              <a:rPr lang="en-US" dirty="0" smtClean="0"/>
              <a:t>Geometry (HDOP)</a:t>
            </a:r>
            <a:endParaRPr lang="en-US" dirty="0"/>
          </a:p>
        </p:txBody>
      </p:sp>
      <p:sp>
        <p:nvSpPr>
          <p:cNvPr id="6" name="Slide Number Placeholder 5"/>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12</a:t>
            </a:fld>
            <a:endParaRPr lang="en-US"/>
          </a:p>
        </p:txBody>
      </p:sp>
      <p:pic>
        <p:nvPicPr>
          <p:cNvPr id="7" name="Picture 6"/>
          <p:cNvPicPr/>
          <p:nvPr/>
        </p:nvPicPr>
        <p:blipFill rotWithShape="1">
          <a:blip r:embed="rId2">
            <a:extLst>
              <a:ext uri="{28A0092B-C50C-407E-A947-70E740481C1C}">
                <a14:useLocalDpi xmlns:a14="http://schemas.microsoft.com/office/drawing/2010/main" val="0"/>
              </a:ext>
            </a:extLst>
          </a:blip>
          <a:srcRect l="7896" t="6434" r="7223" b="5835"/>
          <a:stretch/>
        </p:blipFill>
        <p:spPr bwMode="auto">
          <a:xfrm>
            <a:off x="1378348" y="908720"/>
            <a:ext cx="6192688" cy="4543810"/>
          </a:xfrm>
          <a:prstGeom prst="rect">
            <a:avLst/>
          </a:prstGeom>
          <a:noFill/>
          <a:ln>
            <a:noFill/>
          </a:ln>
          <a:extLst>
            <a:ext uri="{53640926-AAD7-44D8-BBD7-CCE9431645EC}">
              <a14:shadowObscured xmlns:a14="http://schemas.microsoft.com/office/drawing/2010/main"/>
            </a:ext>
          </a:extLst>
        </p:spPr>
      </p:pic>
      <p:sp>
        <p:nvSpPr>
          <p:cNvPr id="5" name="TextBox 4"/>
          <p:cNvSpPr txBox="1"/>
          <p:nvPr/>
        </p:nvSpPr>
        <p:spPr>
          <a:xfrm>
            <a:off x="428711" y="5589241"/>
            <a:ext cx="8091963" cy="400110"/>
          </a:xfrm>
          <a:prstGeom prst="rect">
            <a:avLst/>
          </a:prstGeom>
          <a:solidFill>
            <a:schemeClr val="tx2">
              <a:lumMod val="40000"/>
              <a:lumOff val="60000"/>
            </a:schemeClr>
          </a:solidFill>
        </p:spPr>
        <p:txBody>
          <a:bodyPr wrap="square" rtlCol="0">
            <a:spAutoFit/>
          </a:bodyPr>
          <a:lstStyle/>
          <a:p>
            <a:pPr algn="ctr"/>
            <a:r>
              <a:rPr lang="en-US" dirty="0" smtClean="0"/>
              <a:t>AIS sites with signal strength&gt;-117 </a:t>
            </a:r>
            <a:r>
              <a:rPr lang="en-US" dirty="0" err="1" smtClean="0"/>
              <a:t>dBm</a:t>
            </a:r>
            <a:r>
              <a:rPr lang="en-US" dirty="0" smtClean="0"/>
              <a:t> and &lt;75 km</a:t>
            </a:r>
            <a:endParaRPr lang="en-US" dirty="0"/>
          </a:p>
        </p:txBody>
      </p:sp>
    </p:spTree>
    <p:extLst>
      <p:ext uri="{BB962C8B-B14F-4D97-AF65-F5344CB8AC3E}">
        <p14:creationId xmlns:p14="http://schemas.microsoft.com/office/powerpoint/2010/main" val="3435256938"/>
      </p:ext>
    </p:extLst>
  </p:cSld>
  <p:clrMapOvr>
    <a:masterClrMapping/>
  </p:clrMapOvr>
  <mc:AlternateContent xmlns:mc="http://schemas.openxmlformats.org/markup-compatibility/2006">
    <mc:Choice xmlns:p14="http://schemas.microsoft.com/office/powerpoint/2010/main" Requires="p14">
      <p:transition spd="slow" p14:dur="2000" advTm="41128"/>
    </mc:Choice>
    <mc:Fallback>
      <p:transition spd="slow" advTm="41128"/>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4624"/>
            <a:ext cx="8640960" cy="778098"/>
          </a:xfrm>
        </p:spPr>
        <p:txBody>
          <a:bodyPr/>
          <a:lstStyle/>
          <a:p>
            <a:r>
              <a:rPr lang="en-US" dirty="0" smtClean="0"/>
              <a:t>AIS </a:t>
            </a:r>
            <a:r>
              <a:rPr lang="en-US" dirty="0"/>
              <a:t>R-Mode Position </a:t>
            </a:r>
            <a:r>
              <a:rPr lang="en-US" dirty="0" smtClean="0"/>
              <a:t>Accuracy</a:t>
            </a:r>
            <a:endParaRPr lang="en-US" dirty="0"/>
          </a:p>
        </p:txBody>
      </p:sp>
      <p:sp>
        <p:nvSpPr>
          <p:cNvPr id="6" name="Slide Number Placeholder 5"/>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13</a:t>
            </a:fld>
            <a:endParaRPr lang="en-US"/>
          </a:p>
        </p:txBody>
      </p:sp>
      <p:pic>
        <p:nvPicPr>
          <p:cNvPr id="8" name="Picture 7"/>
          <p:cNvPicPr/>
          <p:nvPr/>
        </p:nvPicPr>
        <p:blipFill rotWithShape="1">
          <a:blip r:embed="rId2">
            <a:extLst>
              <a:ext uri="{28A0092B-C50C-407E-A947-70E740481C1C}">
                <a14:useLocalDpi xmlns:a14="http://schemas.microsoft.com/office/drawing/2010/main" val="0"/>
              </a:ext>
            </a:extLst>
          </a:blip>
          <a:srcRect l="8652" t="6508" r="8809" b="5339"/>
          <a:stretch/>
        </p:blipFill>
        <p:spPr bwMode="auto">
          <a:xfrm>
            <a:off x="2771800" y="1002097"/>
            <a:ext cx="6172879" cy="4947183"/>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191486" y="998726"/>
            <a:ext cx="2460079" cy="2862322"/>
          </a:xfrm>
          <a:prstGeom prst="rect">
            <a:avLst/>
          </a:prstGeom>
          <a:solidFill>
            <a:schemeClr val="tx2">
              <a:lumMod val="40000"/>
              <a:lumOff val="60000"/>
            </a:schemeClr>
          </a:solidFill>
        </p:spPr>
        <p:txBody>
          <a:bodyPr wrap="square">
            <a:spAutoFit/>
          </a:bodyPr>
          <a:lstStyle/>
          <a:p>
            <a:r>
              <a:rPr lang="en-US" dirty="0" smtClean="0"/>
              <a:t>Signal strength predicted </a:t>
            </a:r>
            <a:r>
              <a:rPr lang="en-US" dirty="0"/>
              <a:t>using STK coverage software, based upon </a:t>
            </a:r>
            <a:r>
              <a:rPr lang="en-US" dirty="0" smtClean="0"/>
              <a:t>terrain (Terrain </a:t>
            </a:r>
            <a:r>
              <a:rPr lang="en-US" dirty="0"/>
              <a:t>Integrated Rough Earth </a:t>
            </a:r>
            <a:r>
              <a:rPr lang="en-US" dirty="0" smtClean="0"/>
              <a:t>Model) </a:t>
            </a:r>
          </a:p>
          <a:p>
            <a:endParaRPr lang="en-US" dirty="0"/>
          </a:p>
          <a:p>
            <a:r>
              <a:rPr lang="en-US" dirty="0" smtClean="0"/>
              <a:t>Noise from ITU </a:t>
            </a:r>
            <a:r>
              <a:rPr lang="en-US" dirty="0"/>
              <a:t>noise maps</a:t>
            </a:r>
          </a:p>
        </p:txBody>
      </p:sp>
    </p:spTree>
    <p:extLst>
      <p:ext uri="{BB962C8B-B14F-4D97-AF65-F5344CB8AC3E}">
        <p14:creationId xmlns:p14="http://schemas.microsoft.com/office/powerpoint/2010/main" val="3456593925"/>
      </p:ext>
    </p:extLst>
  </p:cSld>
  <p:clrMapOvr>
    <a:masterClrMapping/>
  </p:clrMapOvr>
  <mc:AlternateContent xmlns:mc="http://schemas.openxmlformats.org/markup-compatibility/2006">
    <mc:Choice xmlns:p14="http://schemas.microsoft.com/office/powerpoint/2010/main" Requires="p14">
      <p:transition spd="slow" p14:dur="2000" advTm="29299"/>
    </mc:Choice>
    <mc:Fallback>
      <p:transition spd="slow" advTm="29299"/>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686800" y="76200"/>
            <a:ext cx="457200" cy="323850"/>
          </a:xfrm>
          <a:prstGeom prst="rect">
            <a:avLst/>
          </a:prstGeom>
        </p:spPr>
        <p:txBody>
          <a:bodyPr/>
          <a:lstStyle/>
          <a:p>
            <a:fld id="{84426D05-CC16-6E4C-9962-AFB2ECE24C34}" type="slidenum">
              <a:rPr lang="en-US" smtClean="0"/>
              <a:pPr/>
              <a:t>14</a:t>
            </a:fld>
            <a:endParaRPr lang="en-US"/>
          </a:p>
        </p:txBody>
      </p:sp>
      <p:sp>
        <p:nvSpPr>
          <p:cNvPr id="3" name="Rechteck 2"/>
          <p:cNvSpPr/>
          <p:nvPr/>
        </p:nvSpPr>
        <p:spPr>
          <a:xfrm>
            <a:off x="971600" y="2708920"/>
            <a:ext cx="7416824" cy="769441"/>
          </a:xfrm>
          <a:prstGeom prst="rect">
            <a:avLst/>
          </a:prstGeom>
        </p:spPr>
        <p:txBody>
          <a:bodyPr wrap="square">
            <a:spAutoFit/>
          </a:bodyPr>
          <a:lstStyle/>
          <a:p>
            <a:pPr algn="ctr"/>
            <a:r>
              <a:rPr lang="en-US" sz="4400" dirty="0" smtClean="0"/>
              <a:t>Status of </a:t>
            </a:r>
            <a:r>
              <a:rPr lang="en-US" sz="4400" dirty="0" err="1" smtClean="0"/>
              <a:t>eLoran</a:t>
            </a:r>
            <a:endParaRPr lang="en-US" sz="3200" dirty="0">
              <a:solidFill>
                <a:schemeClr val="tx2">
                  <a:lumMod val="75000"/>
                </a:schemeClr>
              </a:solidFill>
            </a:endParaRPr>
          </a:p>
        </p:txBody>
      </p:sp>
    </p:spTree>
    <p:extLst>
      <p:ext uri="{BB962C8B-B14F-4D97-AF65-F5344CB8AC3E}">
        <p14:creationId xmlns:p14="http://schemas.microsoft.com/office/powerpoint/2010/main" val="2989050450"/>
      </p:ext>
    </p:extLst>
  </p:cSld>
  <p:clrMapOvr>
    <a:masterClrMapping/>
  </p:clrMapOvr>
  <mc:AlternateContent xmlns:mc="http://schemas.openxmlformats.org/markup-compatibility/2006">
    <mc:Choice xmlns:p14="http://schemas.microsoft.com/office/powerpoint/2010/main" Requires="p14">
      <p:transition spd="slow" p14:dur="2000" advTm="5806"/>
    </mc:Choice>
    <mc:Fallback>
      <p:transition spd="slow" advTm="5806"/>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640960" cy="778098"/>
          </a:xfrm>
        </p:spPr>
        <p:txBody>
          <a:bodyPr/>
          <a:lstStyle/>
          <a:p>
            <a:r>
              <a:rPr lang="en-US" dirty="0" err="1" smtClean="0"/>
              <a:t>eLoran</a:t>
            </a:r>
            <a:r>
              <a:rPr lang="en-US" dirty="0" smtClean="0"/>
              <a:t> Geometry (HDOP)</a:t>
            </a:r>
            <a:endParaRPr lang="en-US" dirty="0"/>
          </a:p>
        </p:txBody>
      </p:sp>
      <p:sp>
        <p:nvSpPr>
          <p:cNvPr id="10" name="Slide Number Placeholder 9"/>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15</a:t>
            </a:fld>
            <a:endParaRPr lang="en-US"/>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8697" t="10176" r="8409" b="10783"/>
          <a:stretch/>
        </p:blipFill>
        <p:spPr bwMode="auto">
          <a:xfrm>
            <a:off x="2130830" y="1124745"/>
            <a:ext cx="6845118" cy="4895212"/>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179512" y="4941168"/>
            <a:ext cx="1834637" cy="923330"/>
          </a:xfrm>
          <a:prstGeom prst="rect">
            <a:avLst/>
          </a:prstGeom>
          <a:solidFill>
            <a:schemeClr val="tx2">
              <a:lumMod val="40000"/>
              <a:lumOff val="60000"/>
            </a:schemeClr>
          </a:solidFill>
        </p:spPr>
        <p:txBody>
          <a:bodyPr wrap="square" rtlCol="0">
            <a:spAutoFit/>
          </a:bodyPr>
          <a:lstStyle/>
          <a:p>
            <a:r>
              <a:rPr lang="en-US" dirty="0" smtClean="0"/>
              <a:t>Loran sites with signal strength </a:t>
            </a:r>
          </a:p>
          <a:p>
            <a:r>
              <a:rPr lang="en-US" dirty="0" smtClean="0"/>
              <a:t>&gt; 50dBμV</a:t>
            </a:r>
            <a:endParaRPr lang="en-US" dirty="0"/>
          </a:p>
        </p:txBody>
      </p:sp>
      <p:sp>
        <p:nvSpPr>
          <p:cNvPr id="3" name="Rectangle 2"/>
          <p:cNvSpPr/>
          <p:nvPr/>
        </p:nvSpPr>
        <p:spPr>
          <a:xfrm>
            <a:off x="1549538" y="1421477"/>
            <a:ext cx="672142" cy="369332"/>
          </a:xfrm>
          <a:prstGeom prst="rect">
            <a:avLst/>
          </a:prstGeom>
        </p:spPr>
        <p:txBody>
          <a:bodyPr wrap="none">
            <a:spAutoFit/>
          </a:bodyPr>
          <a:lstStyle/>
          <a:p>
            <a:r>
              <a:rPr lang="en-GB" sz="1800" b="1" dirty="0">
                <a:solidFill>
                  <a:schemeClr val="tx1"/>
                </a:solidFill>
                <a:latin typeface="Arial"/>
                <a:cs typeface="Arial"/>
              </a:rPr>
              <a:t>Ejde</a:t>
            </a:r>
            <a:endParaRPr lang="en-US" sz="1800" dirty="0">
              <a:latin typeface="Arial"/>
              <a:cs typeface="Arial"/>
            </a:endParaRPr>
          </a:p>
        </p:txBody>
      </p:sp>
      <p:cxnSp>
        <p:nvCxnSpPr>
          <p:cNvPr id="7" name="Straight Arrow Connector 6"/>
          <p:cNvCxnSpPr/>
          <p:nvPr/>
        </p:nvCxnSpPr>
        <p:spPr bwMode="auto">
          <a:xfrm flipV="1">
            <a:off x="2161359" y="1258765"/>
            <a:ext cx="764267" cy="36766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2268792604"/>
      </p:ext>
    </p:extLst>
  </p:cSld>
  <p:clrMapOvr>
    <a:masterClrMapping/>
  </p:clrMapOvr>
  <mc:AlternateContent xmlns:mc="http://schemas.openxmlformats.org/markup-compatibility/2006">
    <mc:Choice xmlns:p14="http://schemas.microsoft.com/office/powerpoint/2010/main" Requires="p14">
      <p:transition spd="slow" p14:dur="2000" advTm="30322"/>
    </mc:Choice>
    <mc:Fallback>
      <p:transition spd="slow" advTm="30322"/>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eLoran Position Accuracy</a:t>
            </a:r>
            <a:endParaRPr lang="en-US" dirty="0"/>
          </a:p>
        </p:txBody>
      </p:sp>
      <p:sp>
        <p:nvSpPr>
          <p:cNvPr id="6" name="Slide Number Placeholder 5"/>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16</a:t>
            </a:fld>
            <a:endParaRPr lang="en-US"/>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8797" t="10408" r="7627" b="10340"/>
          <a:stretch/>
        </p:blipFill>
        <p:spPr bwMode="auto">
          <a:xfrm>
            <a:off x="251520" y="1984856"/>
            <a:ext cx="4256879" cy="3028320"/>
          </a:xfrm>
          <a:prstGeom prst="rect">
            <a:avLst/>
          </a:prstGeom>
          <a:ln>
            <a:noFill/>
          </a:ln>
          <a:extLst>
            <a:ext uri="{53640926-AAD7-44D8-BBD7-CCE9431645EC}">
              <a14:shadowObscured xmlns:a14="http://schemas.microsoft.com/office/drawing/2010/main"/>
            </a:ext>
          </a:extLst>
        </p:spPr>
      </p:pic>
      <p:pic>
        <p:nvPicPr>
          <p:cNvPr id="8" name="Picture 2"/>
          <p:cNvPicPr/>
          <p:nvPr/>
        </p:nvPicPr>
        <p:blipFill rotWithShape="1">
          <a:blip r:embed="rId3" cstate="print">
            <a:extLst>
              <a:ext uri="{28A0092B-C50C-407E-A947-70E740481C1C}">
                <a14:useLocalDpi xmlns:a14="http://schemas.microsoft.com/office/drawing/2010/main" val="0"/>
              </a:ext>
            </a:extLst>
          </a:blip>
          <a:srcRect l="6434" t="9465" r="6812" b="8312"/>
          <a:stretch/>
        </p:blipFill>
        <p:spPr bwMode="auto">
          <a:xfrm>
            <a:off x="4724423" y="1936790"/>
            <a:ext cx="4109194" cy="3076386"/>
          </a:xfrm>
          <a:prstGeom prst="rect">
            <a:avLst/>
          </a:prstGeom>
          <a:ln>
            <a:noFill/>
          </a:ln>
          <a:extLst>
            <a:ext uri="{53640926-AAD7-44D8-BBD7-CCE9431645EC}">
              <a14:shadowObscured xmlns:a14="http://schemas.microsoft.com/office/drawing/2010/main"/>
            </a:ext>
          </a:extLst>
        </p:spPr>
      </p:pic>
      <p:sp>
        <p:nvSpPr>
          <p:cNvPr id="3" name="Textfeld 2"/>
          <p:cNvSpPr txBox="1"/>
          <p:nvPr/>
        </p:nvSpPr>
        <p:spPr>
          <a:xfrm>
            <a:off x="899592" y="5301208"/>
            <a:ext cx="2664296" cy="369332"/>
          </a:xfrm>
          <a:prstGeom prst="rect">
            <a:avLst/>
          </a:prstGeom>
          <a:noFill/>
        </p:spPr>
        <p:txBody>
          <a:bodyPr wrap="square" rtlCol="0">
            <a:spAutoFit/>
          </a:bodyPr>
          <a:lstStyle/>
          <a:p>
            <a:pPr algn="ctr"/>
            <a:r>
              <a:rPr lang="de-DE" dirty="0" smtClean="0"/>
              <a:t>All </a:t>
            </a:r>
            <a:r>
              <a:rPr lang="de-DE" dirty="0" err="1" smtClean="0"/>
              <a:t>eLoran</a:t>
            </a:r>
            <a:r>
              <a:rPr lang="de-DE" dirty="0" smtClean="0"/>
              <a:t> </a:t>
            </a:r>
            <a:r>
              <a:rPr lang="de-DE" dirty="0" err="1" smtClean="0"/>
              <a:t>sites</a:t>
            </a:r>
            <a:r>
              <a:rPr lang="de-DE" dirty="0" smtClean="0"/>
              <a:t> (5)</a:t>
            </a:r>
            <a:endParaRPr lang="de-DE" dirty="0"/>
          </a:p>
        </p:txBody>
      </p:sp>
      <p:sp>
        <p:nvSpPr>
          <p:cNvPr id="9" name="Textfeld 8"/>
          <p:cNvSpPr txBox="1"/>
          <p:nvPr/>
        </p:nvSpPr>
        <p:spPr>
          <a:xfrm>
            <a:off x="4724423" y="5305239"/>
            <a:ext cx="4109194" cy="369332"/>
          </a:xfrm>
          <a:prstGeom prst="rect">
            <a:avLst/>
          </a:prstGeom>
          <a:noFill/>
        </p:spPr>
        <p:txBody>
          <a:bodyPr wrap="square" rtlCol="0">
            <a:spAutoFit/>
          </a:bodyPr>
          <a:lstStyle/>
          <a:p>
            <a:pPr algn="ctr"/>
            <a:r>
              <a:rPr lang="de-DE" dirty="0" err="1" smtClean="0"/>
              <a:t>Reduced</a:t>
            </a:r>
            <a:r>
              <a:rPr lang="de-DE" dirty="0" smtClean="0"/>
              <a:t> </a:t>
            </a:r>
            <a:r>
              <a:rPr lang="de-DE" dirty="0" err="1" smtClean="0"/>
              <a:t>number</a:t>
            </a:r>
            <a:r>
              <a:rPr lang="de-DE" dirty="0" smtClean="0"/>
              <a:t> </a:t>
            </a:r>
            <a:r>
              <a:rPr lang="de-DE" dirty="0" err="1" smtClean="0"/>
              <a:t>of</a:t>
            </a:r>
            <a:r>
              <a:rPr lang="de-DE" dirty="0" smtClean="0"/>
              <a:t>  </a:t>
            </a:r>
            <a:r>
              <a:rPr lang="de-DE" dirty="0" err="1" smtClean="0"/>
              <a:t>Loran</a:t>
            </a:r>
            <a:r>
              <a:rPr lang="de-DE" dirty="0" smtClean="0"/>
              <a:t> </a:t>
            </a:r>
            <a:r>
              <a:rPr lang="de-DE" dirty="0" err="1" smtClean="0"/>
              <a:t>sites</a:t>
            </a:r>
            <a:r>
              <a:rPr lang="de-DE" dirty="0" smtClean="0"/>
              <a:t> (3)</a:t>
            </a:r>
            <a:endParaRPr lang="de-DE" dirty="0"/>
          </a:p>
        </p:txBody>
      </p:sp>
    </p:spTree>
    <p:extLst>
      <p:ext uri="{BB962C8B-B14F-4D97-AF65-F5344CB8AC3E}">
        <p14:creationId xmlns:p14="http://schemas.microsoft.com/office/powerpoint/2010/main" val="3804037993"/>
      </p:ext>
    </p:extLst>
  </p:cSld>
  <p:clrMapOvr>
    <a:masterClrMapping/>
  </p:clrMapOvr>
  <mc:AlternateContent xmlns:mc="http://schemas.openxmlformats.org/markup-compatibility/2006">
    <mc:Choice xmlns:p14="http://schemas.microsoft.com/office/powerpoint/2010/main" Requires="p14">
      <p:transition spd="slow" p14:dur="2000" advTm="40631"/>
    </mc:Choice>
    <mc:Fallback>
      <p:transition spd="slow" advTm="40631"/>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Combinations</a:t>
            </a:r>
            <a:endParaRPr lang="en-US" dirty="0"/>
          </a:p>
        </p:txBody>
      </p:sp>
      <p:sp>
        <p:nvSpPr>
          <p:cNvPr id="5" name="Content Placeholder 4"/>
          <p:cNvSpPr>
            <a:spLocks noGrp="1"/>
          </p:cNvSpPr>
          <p:nvPr>
            <p:ph idx="1"/>
          </p:nvPr>
        </p:nvSpPr>
        <p:spPr>
          <a:xfrm>
            <a:off x="35496" y="1124744"/>
            <a:ext cx="3960440" cy="5001419"/>
          </a:xfrm>
        </p:spPr>
        <p:txBody>
          <a:bodyPr/>
          <a:lstStyle/>
          <a:p>
            <a:r>
              <a:rPr lang="en-US" dirty="0" smtClean="0"/>
              <a:t>All-in-view system</a:t>
            </a:r>
          </a:p>
          <a:p>
            <a:pPr lvl="1"/>
            <a:r>
              <a:rPr lang="en-US" dirty="0" smtClean="0"/>
              <a:t>MF and eLoran</a:t>
            </a:r>
          </a:p>
          <a:p>
            <a:pPr lvl="2"/>
            <a:r>
              <a:rPr lang="en-US" dirty="0" smtClean="0"/>
              <a:t> </a:t>
            </a:r>
            <a:r>
              <a:rPr lang="en-US" dirty="0" smtClean="0">
                <a:solidFill>
                  <a:schemeClr val="tx2"/>
                </a:solidFill>
              </a:rPr>
              <a:t>Region I</a:t>
            </a:r>
          </a:p>
          <a:p>
            <a:pPr lvl="1"/>
            <a:r>
              <a:rPr lang="en-US" dirty="0" smtClean="0"/>
              <a:t>MF and AIS</a:t>
            </a:r>
          </a:p>
          <a:p>
            <a:pPr lvl="2"/>
            <a:r>
              <a:rPr lang="en-US" dirty="0" smtClean="0">
                <a:solidFill>
                  <a:srgbClr val="FF0000"/>
                </a:solidFill>
              </a:rPr>
              <a:t>Region II</a:t>
            </a:r>
          </a:p>
          <a:p>
            <a:pPr lvl="1"/>
            <a:r>
              <a:rPr lang="en-US" dirty="0" smtClean="0"/>
              <a:t>MF, AIS, and </a:t>
            </a:r>
            <a:r>
              <a:rPr lang="en-US" dirty="0" err="1" smtClean="0"/>
              <a:t>eLoran</a:t>
            </a:r>
            <a:endParaRPr lang="en-US" dirty="0" smtClean="0"/>
          </a:p>
          <a:p>
            <a:pPr lvl="2"/>
            <a:r>
              <a:rPr lang="en-US" dirty="0" smtClean="0">
                <a:solidFill>
                  <a:srgbClr val="FF0000"/>
                </a:solidFill>
              </a:rPr>
              <a:t>Region II</a:t>
            </a:r>
          </a:p>
          <a:p>
            <a:endParaRPr lang="en-US" dirty="0" smtClean="0"/>
          </a:p>
          <a:p>
            <a:endParaRPr lang="en-US" dirty="0"/>
          </a:p>
        </p:txBody>
      </p:sp>
      <p:sp>
        <p:nvSpPr>
          <p:cNvPr id="7" name="Slide Number Placeholder 6"/>
          <p:cNvSpPr>
            <a:spLocks noGrp="1"/>
          </p:cNvSpPr>
          <p:nvPr>
            <p:ph type="sldNum" sz="quarter" idx="4294967295"/>
          </p:nvPr>
        </p:nvSpPr>
        <p:spPr>
          <a:xfrm>
            <a:off x="8534400" y="76200"/>
            <a:ext cx="457200" cy="323850"/>
          </a:xfrm>
          <a:prstGeom prst="rect">
            <a:avLst/>
          </a:prstGeom>
        </p:spPr>
        <p:txBody>
          <a:bodyPr/>
          <a:lstStyle/>
          <a:p>
            <a:fld id="{A86153ED-DA37-A641-AD45-8F5CD28CB828}" type="slidenum">
              <a:rPr lang="en-US" smtClean="0"/>
              <a:pPr/>
              <a:t>17</a:t>
            </a:fld>
            <a:endParaRPr lang="en-US"/>
          </a:p>
        </p:txBody>
      </p:sp>
      <p:pic>
        <p:nvPicPr>
          <p:cNvPr id="6" name="Picture 5" descr="regions_only.png"/>
          <p:cNvPicPr>
            <a:picLocks noChangeAspect="1"/>
          </p:cNvPicPr>
          <p:nvPr/>
        </p:nvPicPr>
        <p:blipFill rotWithShape="1">
          <a:blip r:embed="rId2">
            <a:extLst>
              <a:ext uri="{28A0092B-C50C-407E-A947-70E740481C1C}">
                <a14:useLocalDpi xmlns:a14="http://schemas.microsoft.com/office/drawing/2010/main" val="0"/>
              </a:ext>
            </a:extLst>
          </a:blip>
          <a:srcRect l="13386" t="4704" r="13459" b="7257"/>
          <a:stretch/>
        </p:blipFill>
        <p:spPr>
          <a:xfrm>
            <a:off x="3851920" y="1223888"/>
            <a:ext cx="5250993" cy="4787875"/>
          </a:xfrm>
          <a:prstGeom prst="rect">
            <a:avLst/>
          </a:prstGeom>
          <a:solidFill>
            <a:srgbClr val="FF0000"/>
          </a:solidFill>
        </p:spPr>
      </p:pic>
      <p:sp>
        <p:nvSpPr>
          <p:cNvPr id="3" name="Freihandform 2"/>
          <p:cNvSpPr/>
          <p:nvPr/>
        </p:nvSpPr>
        <p:spPr>
          <a:xfrm>
            <a:off x="5240740" y="2524836"/>
            <a:ext cx="2729553" cy="2210937"/>
          </a:xfrm>
          <a:custGeom>
            <a:avLst/>
            <a:gdLst>
              <a:gd name="connsiteX0" fmla="*/ 0 w 2729553"/>
              <a:gd name="connsiteY0" fmla="*/ 2088107 h 2210937"/>
              <a:gd name="connsiteX1" fmla="*/ 300251 w 2729553"/>
              <a:gd name="connsiteY1" fmla="*/ 13648 h 2210937"/>
              <a:gd name="connsiteX2" fmla="*/ 627797 w 2729553"/>
              <a:gd name="connsiteY2" fmla="*/ 54591 h 2210937"/>
              <a:gd name="connsiteX3" fmla="*/ 1091821 w 2729553"/>
              <a:gd name="connsiteY3" fmla="*/ 81886 h 2210937"/>
              <a:gd name="connsiteX4" fmla="*/ 1583141 w 2729553"/>
              <a:gd name="connsiteY4" fmla="*/ 68239 h 2210937"/>
              <a:gd name="connsiteX5" fmla="*/ 2088108 w 2729553"/>
              <a:gd name="connsiteY5" fmla="*/ 40943 h 2210937"/>
              <a:gd name="connsiteX6" fmla="*/ 2429302 w 2729553"/>
              <a:gd name="connsiteY6" fmla="*/ 0 h 2210937"/>
              <a:gd name="connsiteX7" fmla="*/ 2729553 w 2729553"/>
              <a:gd name="connsiteY7" fmla="*/ 2060812 h 2210937"/>
              <a:gd name="connsiteX8" fmla="*/ 2606723 w 2729553"/>
              <a:gd name="connsiteY8" fmla="*/ 2115403 h 2210937"/>
              <a:gd name="connsiteX9" fmla="*/ 2251881 w 2729553"/>
              <a:gd name="connsiteY9" fmla="*/ 2156346 h 2210937"/>
              <a:gd name="connsiteX10" fmla="*/ 1842448 w 2729553"/>
              <a:gd name="connsiteY10" fmla="*/ 2210937 h 2210937"/>
              <a:gd name="connsiteX11" fmla="*/ 1323833 w 2729553"/>
              <a:gd name="connsiteY11" fmla="*/ 2197289 h 2210937"/>
              <a:gd name="connsiteX12" fmla="*/ 777923 w 2729553"/>
              <a:gd name="connsiteY12" fmla="*/ 2183642 h 2210937"/>
              <a:gd name="connsiteX13" fmla="*/ 0 w 2729553"/>
              <a:gd name="connsiteY13" fmla="*/ 2088107 h 221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9553" h="2210937">
                <a:moveTo>
                  <a:pt x="0" y="2088107"/>
                </a:moveTo>
                <a:lnTo>
                  <a:pt x="300251" y="13648"/>
                </a:lnTo>
                <a:lnTo>
                  <a:pt x="627797" y="54591"/>
                </a:lnTo>
                <a:lnTo>
                  <a:pt x="1091821" y="81886"/>
                </a:lnTo>
                <a:lnTo>
                  <a:pt x="1583141" y="68239"/>
                </a:lnTo>
                <a:lnTo>
                  <a:pt x="2088108" y="40943"/>
                </a:lnTo>
                <a:lnTo>
                  <a:pt x="2429302" y="0"/>
                </a:lnTo>
                <a:lnTo>
                  <a:pt x="2729553" y="2060812"/>
                </a:lnTo>
                <a:lnTo>
                  <a:pt x="2606723" y="2115403"/>
                </a:lnTo>
                <a:lnTo>
                  <a:pt x="2251881" y="2156346"/>
                </a:lnTo>
                <a:lnTo>
                  <a:pt x="1842448" y="2210937"/>
                </a:lnTo>
                <a:lnTo>
                  <a:pt x="1323833" y="2197289"/>
                </a:lnTo>
                <a:lnTo>
                  <a:pt x="777923" y="2183642"/>
                </a:lnTo>
                <a:lnTo>
                  <a:pt x="0" y="2088107"/>
                </a:lnTo>
                <a:close/>
              </a:path>
            </a:pathLst>
          </a:cu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Freihandform 7"/>
          <p:cNvSpPr/>
          <p:nvPr/>
        </p:nvSpPr>
        <p:spPr>
          <a:xfrm>
            <a:off x="6598310" y="3599078"/>
            <a:ext cx="1155802" cy="490119"/>
          </a:xfrm>
          <a:custGeom>
            <a:avLst/>
            <a:gdLst>
              <a:gd name="connsiteX0" fmla="*/ 0 w 1155802"/>
              <a:gd name="connsiteY0" fmla="*/ 58522 h 490119"/>
              <a:gd name="connsiteX1" fmla="*/ 285293 w 1155802"/>
              <a:gd name="connsiteY1" fmla="*/ 58522 h 490119"/>
              <a:gd name="connsiteX2" fmla="*/ 599847 w 1155802"/>
              <a:gd name="connsiteY2" fmla="*/ 51207 h 490119"/>
              <a:gd name="connsiteX3" fmla="*/ 826618 w 1155802"/>
              <a:gd name="connsiteY3" fmla="*/ 14631 h 490119"/>
              <a:gd name="connsiteX4" fmla="*/ 1097280 w 1155802"/>
              <a:gd name="connsiteY4" fmla="*/ 0 h 490119"/>
              <a:gd name="connsiteX5" fmla="*/ 1111911 w 1155802"/>
              <a:gd name="connsiteY5" fmla="*/ 204826 h 490119"/>
              <a:gd name="connsiteX6" fmla="*/ 1155802 w 1155802"/>
              <a:gd name="connsiteY6" fmla="*/ 416967 h 490119"/>
              <a:gd name="connsiteX7" fmla="*/ 753466 w 1155802"/>
              <a:gd name="connsiteY7" fmla="*/ 446228 h 490119"/>
              <a:gd name="connsiteX8" fmla="*/ 307239 w 1155802"/>
              <a:gd name="connsiteY8" fmla="*/ 490119 h 490119"/>
              <a:gd name="connsiteX9" fmla="*/ 0 w 1155802"/>
              <a:gd name="connsiteY9" fmla="*/ 490119 h 490119"/>
              <a:gd name="connsiteX10" fmla="*/ 0 w 1155802"/>
              <a:gd name="connsiteY10" fmla="*/ 58522 h 490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02" h="490119">
                <a:moveTo>
                  <a:pt x="0" y="58522"/>
                </a:moveTo>
                <a:lnTo>
                  <a:pt x="285293" y="58522"/>
                </a:lnTo>
                <a:lnTo>
                  <a:pt x="599847" y="51207"/>
                </a:lnTo>
                <a:lnTo>
                  <a:pt x="826618" y="14631"/>
                </a:lnTo>
                <a:lnTo>
                  <a:pt x="1097280" y="0"/>
                </a:lnTo>
                <a:lnTo>
                  <a:pt x="1111911" y="204826"/>
                </a:lnTo>
                <a:lnTo>
                  <a:pt x="1155802" y="416967"/>
                </a:lnTo>
                <a:lnTo>
                  <a:pt x="753466" y="446228"/>
                </a:lnTo>
                <a:lnTo>
                  <a:pt x="307239" y="490119"/>
                </a:lnTo>
                <a:lnTo>
                  <a:pt x="0" y="490119"/>
                </a:lnTo>
                <a:lnTo>
                  <a:pt x="0" y="58522"/>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02109785"/>
      </p:ext>
    </p:extLst>
  </p:cSld>
  <p:clrMapOvr>
    <a:masterClrMapping/>
  </p:clrMapOvr>
  <mc:AlternateContent xmlns:mc="http://schemas.openxmlformats.org/markup-compatibility/2006">
    <mc:Choice xmlns:p14="http://schemas.microsoft.com/office/powerpoint/2010/main" Requires="p14">
      <p:transition spd="slow" p14:dur="2000" advTm="41914"/>
    </mc:Choice>
    <mc:Fallback>
      <p:transition spd="slow" advTm="41914"/>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pieren 15"/>
          <p:cNvGrpSpPr/>
          <p:nvPr/>
        </p:nvGrpSpPr>
        <p:grpSpPr>
          <a:xfrm>
            <a:off x="2481517" y="1340768"/>
            <a:ext cx="4677539" cy="3808020"/>
            <a:chOff x="167115" y="1574488"/>
            <a:chExt cx="4677539" cy="3808020"/>
          </a:xfrm>
        </p:grpSpPr>
        <p:pic>
          <p:nvPicPr>
            <p:cNvPr id="15" name="Picture 5" descr="SSD240:Users:GregWork:GWJ:Rmode study:Day PosPerf-Bcns&gt;7dBsnr-Noise+12&gt;1000km, AIS&gt;-117dBuV and &lt;0km, LorTow&gt;50dBuV.png"/>
            <p:cNvPicPr>
              <a:picLocks noChangeAspect="1"/>
            </p:cNvPicPr>
            <p:nvPr/>
          </p:nvPicPr>
          <p:blipFill rotWithShape="1">
            <a:blip r:embed="rId3">
              <a:extLst>
                <a:ext uri="{28A0092B-C50C-407E-A947-70E740481C1C}">
                  <a14:useLocalDpi xmlns:a14="http://schemas.microsoft.com/office/drawing/2010/main" val="0"/>
                </a:ext>
              </a:extLst>
            </a:blip>
            <a:srcRect l="7592" t="10124" r="7222" b="8148"/>
            <a:stretch/>
          </p:blipFill>
          <p:spPr bwMode="auto">
            <a:xfrm>
              <a:off x="167115" y="1574488"/>
              <a:ext cx="4677539" cy="3366680"/>
            </a:xfrm>
            <a:prstGeom prst="rect">
              <a:avLst/>
            </a:prstGeom>
            <a:noFill/>
            <a:ln>
              <a:noFill/>
            </a:ln>
            <a:extLst>
              <a:ext uri="{53640926-AAD7-44D8-BBD7-CCE9431645EC}">
                <a14:shadowObscured xmlns:a14="http://schemas.microsoft.com/office/drawing/2010/main"/>
              </a:ext>
            </a:extLst>
          </p:spPr>
        </p:pic>
        <p:sp>
          <p:nvSpPr>
            <p:cNvPr id="10" name="Textfeld 9"/>
            <p:cNvSpPr txBox="1"/>
            <p:nvPr/>
          </p:nvSpPr>
          <p:spPr>
            <a:xfrm>
              <a:off x="971600" y="5013176"/>
              <a:ext cx="3168352" cy="369332"/>
            </a:xfrm>
            <a:prstGeom prst="rect">
              <a:avLst/>
            </a:prstGeom>
            <a:solidFill>
              <a:schemeClr val="tx2">
                <a:lumMod val="40000"/>
                <a:lumOff val="60000"/>
              </a:schemeClr>
            </a:solidFill>
          </p:spPr>
          <p:txBody>
            <a:bodyPr wrap="square" rtlCol="0">
              <a:spAutoFit/>
            </a:bodyPr>
            <a:lstStyle/>
            <a:p>
              <a:r>
                <a:rPr lang="de-DE" b="1" dirty="0" smtClean="0"/>
                <a:t>MF Day time </a:t>
              </a:r>
              <a:r>
                <a:rPr lang="de-DE" b="1" dirty="0" err="1" smtClean="0"/>
                <a:t>accuracy</a:t>
              </a:r>
              <a:endParaRPr lang="de-DE" b="1" dirty="0"/>
            </a:p>
          </p:txBody>
        </p:sp>
      </p:grpSp>
      <p:sp>
        <p:nvSpPr>
          <p:cNvPr id="7" name="Title 6"/>
          <p:cNvSpPr>
            <a:spLocks noGrp="1"/>
          </p:cNvSpPr>
          <p:nvPr>
            <p:ph type="title"/>
          </p:nvPr>
        </p:nvSpPr>
        <p:spPr>
          <a:xfrm>
            <a:off x="0" y="274638"/>
            <a:ext cx="9144000" cy="778098"/>
          </a:xfrm>
        </p:spPr>
        <p:txBody>
          <a:bodyPr/>
          <a:lstStyle/>
          <a:p>
            <a:r>
              <a:rPr lang="en-US" sz="4000" dirty="0"/>
              <a:t>Combined use of MF and </a:t>
            </a:r>
            <a:r>
              <a:rPr lang="en-US" sz="4000" dirty="0" err="1" smtClean="0"/>
              <a:t>eLoran</a:t>
            </a:r>
            <a:endParaRPr lang="en-US" sz="4000" dirty="0"/>
          </a:p>
        </p:txBody>
      </p:sp>
      <p:sp>
        <p:nvSpPr>
          <p:cNvPr id="4" name="Slide Number Placeholder 3"/>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18</a:t>
            </a:fld>
            <a:endParaRPr lang="en-US"/>
          </a:p>
        </p:txBody>
      </p:sp>
      <p:grpSp>
        <p:nvGrpSpPr>
          <p:cNvPr id="29" name="Gruppieren 28"/>
          <p:cNvGrpSpPr/>
          <p:nvPr/>
        </p:nvGrpSpPr>
        <p:grpSpPr>
          <a:xfrm>
            <a:off x="2532472" y="1341402"/>
            <a:ext cx="4626584" cy="3779926"/>
            <a:chOff x="5500426" y="2788921"/>
            <a:chExt cx="4626584" cy="3779926"/>
          </a:xfrm>
        </p:grpSpPr>
        <p:pic>
          <p:nvPicPr>
            <p:cNvPr id="27" name="Picture 6" descr="SSD240:Users:GregWork:GWJ:Rmode study:Night PosPerf-Bcns&gt;7dBsnr-Noise+12&gt;500km, AIS&gt;-117dBuV and &lt;0km, LorTow&gt;50dBuV, L/00000.png"/>
            <p:cNvPicPr>
              <a:picLocks noChangeAspect="1"/>
            </p:cNvPicPr>
            <p:nvPr/>
          </p:nvPicPr>
          <p:blipFill rotWithShape="1">
            <a:blip r:embed="rId4">
              <a:extLst>
                <a:ext uri="{28A0092B-C50C-407E-A947-70E740481C1C}">
                  <a14:useLocalDpi xmlns:a14="http://schemas.microsoft.com/office/drawing/2010/main" val="0"/>
                </a:ext>
              </a:extLst>
            </a:blip>
            <a:srcRect l="8519" t="9876" r="7223" b="9136"/>
            <a:stretch/>
          </p:blipFill>
          <p:spPr bwMode="auto">
            <a:xfrm>
              <a:off x="5500426" y="2788921"/>
              <a:ext cx="4626584" cy="3336197"/>
            </a:xfrm>
            <a:prstGeom prst="rect">
              <a:avLst/>
            </a:prstGeom>
            <a:noFill/>
            <a:ln>
              <a:noFill/>
            </a:ln>
            <a:extLst>
              <a:ext uri="{53640926-AAD7-44D8-BBD7-CCE9431645EC}">
                <a14:shadowObscured xmlns:a14="http://schemas.microsoft.com/office/drawing/2010/main"/>
              </a:ext>
            </a:extLst>
          </p:spPr>
        </p:pic>
        <p:sp>
          <p:nvSpPr>
            <p:cNvPr id="28" name="Textfeld 27"/>
            <p:cNvSpPr txBox="1"/>
            <p:nvPr/>
          </p:nvSpPr>
          <p:spPr>
            <a:xfrm>
              <a:off x="6229542" y="6199515"/>
              <a:ext cx="3168352" cy="369332"/>
            </a:xfrm>
            <a:prstGeom prst="rect">
              <a:avLst/>
            </a:prstGeom>
            <a:solidFill>
              <a:schemeClr val="tx2">
                <a:lumMod val="40000"/>
                <a:lumOff val="60000"/>
              </a:schemeClr>
            </a:solidFill>
          </p:spPr>
          <p:txBody>
            <a:bodyPr wrap="square" rtlCol="0">
              <a:spAutoFit/>
            </a:bodyPr>
            <a:lstStyle/>
            <a:p>
              <a:r>
                <a:rPr lang="de-DE" b="1" dirty="0" smtClean="0"/>
                <a:t>MF </a:t>
              </a:r>
              <a:r>
                <a:rPr lang="de-DE" b="1" dirty="0" err="1"/>
                <a:t>n</a:t>
              </a:r>
              <a:r>
                <a:rPr lang="de-DE" b="1" dirty="0" err="1" smtClean="0"/>
                <a:t>ight</a:t>
              </a:r>
              <a:r>
                <a:rPr lang="de-DE" b="1" dirty="0" smtClean="0"/>
                <a:t>  time </a:t>
              </a:r>
              <a:r>
                <a:rPr lang="de-DE" b="1" dirty="0" err="1" smtClean="0"/>
                <a:t>accuracy</a:t>
              </a:r>
              <a:endParaRPr lang="de-DE" b="1" dirty="0"/>
            </a:p>
          </p:txBody>
        </p:sp>
      </p:grpSp>
      <p:grpSp>
        <p:nvGrpSpPr>
          <p:cNvPr id="18" name="Gruppieren 17"/>
          <p:cNvGrpSpPr/>
          <p:nvPr/>
        </p:nvGrpSpPr>
        <p:grpSpPr>
          <a:xfrm>
            <a:off x="2499926" y="1369085"/>
            <a:ext cx="4163652" cy="3794405"/>
            <a:chOff x="179512" y="1539136"/>
            <a:chExt cx="4163652" cy="3794405"/>
          </a:xfrm>
        </p:grpSpPr>
        <p:grpSp>
          <p:nvGrpSpPr>
            <p:cNvPr id="5" name="Gruppieren 4"/>
            <p:cNvGrpSpPr/>
            <p:nvPr/>
          </p:nvGrpSpPr>
          <p:grpSpPr>
            <a:xfrm>
              <a:off x="179512" y="1539136"/>
              <a:ext cx="4163652" cy="3794405"/>
              <a:chOff x="120316" y="1772816"/>
              <a:chExt cx="4163652" cy="3794405"/>
            </a:xfrm>
          </p:grpSpPr>
          <p:sp>
            <p:nvSpPr>
              <p:cNvPr id="11" name="TextBox 10"/>
              <p:cNvSpPr txBox="1"/>
              <p:nvPr/>
            </p:nvSpPr>
            <p:spPr>
              <a:xfrm>
                <a:off x="120316" y="5197889"/>
                <a:ext cx="4163652" cy="369332"/>
              </a:xfrm>
              <a:prstGeom prst="rect">
                <a:avLst/>
              </a:prstGeom>
              <a:solidFill>
                <a:schemeClr val="tx2">
                  <a:lumMod val="40000"/>
                  <a:lumOff val="60000"/>
                </a:schemeClr>
              </a:solidFill>
            </p:spPr>
            <p:txBody>
              <a:bodyPr wrap="square" rtlCol="0">
                <a:spAutoFit/>
              </a:bodyPr>
              <a:lstStyle/>
              <a:p>
                <a:pPr algn="ctr"/>
                <a:r>
                  <a:rPr lang="en-US" b="1" dirty="0" smtClean="0"/>
                  <a:t>@ Night and a</a:t>
                </a:r>
                <a:r>
                  <a:rPr lang="en-US" b="1" dirty="0" smtClean="0"/>
                  <a:t>dding </a:t>
                </a:r>
                <a:r>
                  <a:rPr lang="en-US" b="1" dirty="0" err="1" smtClean="0"/>
                  <a:t>eLoarn</a:t>
                </a:r>
                <a:r>
                  <a:rPr lang="en-US" b="1" dirty="0" smtClean="0"/>
                  <a:t> </a:t>
                </a:r>
                <a:r>
                  <a:rPr lang="en-US" b="1" dirty="0" smtClean="0"/>
                  <a:t>(1)</a:t>
                </a:r>
                <a:endParaRPr lang="en-US" b="1" dirty="0"/>
              </a:p>
            </p:txBody>
          </p:sp>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8487" t="10669" r="17077" b="7533"/>
              <a:stretch/>
            </p:blipFill>
            <p:spPr bwMode="auto">
              <a:xfrm>
                <a:off x="120316" y="1772816"/>
                <a:ext cx="4163652" cy="3431566"/>
              </a:xfrm>
              <a:prstGeom prst="rect">
                <a:avLst/>
              </a:prstGeom>
              <a:noFill/>
              <a:ln>
                <a:noFill/>
              </a:ln>
              <a:extLst>
                <a:ext uri="{53640926-AAD7-44D8-BBD7-CCE9431645EC}">
                  <a14:shadowObscured xmlns:a14="http://schemas.microsoft.com/office/drawing/2010/main"/>
                </a:ext>
              </a:extLst>
            </p:spPr>
          </p:pic>
        </p:grpSp>
        <p:sp>
          <p:nvSpPr>
            <p:cNvPr id="17" name="Ellipse 16"/>
            <p:cNvSpPr/>
            <p:nvPr/>
          </p:nvSpPr>
          <p:spPr>
            <a:xfrm>
              <a:off x="2627784" y="3140968"/>
              <a:ext cx="144016" cy="143078"/>
            </a:xfrm>
            <a:prstGeom prst="ellipse">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3" name="Gruppieren 22"/>
          <p:cNvGrpSpPr/>
          <p:nvPr/>
        </p:nvGrpSpPr>
        <p:grpSpPr>
          <a:xfrm>
            <a:off x="2532472" y="1402573"/>
            <a:ext cx="4492644" cy="3777412"/>
            <a:chOff x="4355976" y="1522593"/>
            <a:chExt cx="4492644" cy="3777412"/>
          </a:xfrm>
        </p:grpSpPr>
        <p:grpSp>
          <p:nvGrpSpPr>
            <p:cNvPr id="8" name="Gruppieren 7"/>
            <p:cNvGrpSpPr/>
            <p:nvPr/>
          </p:nvGrpSpPr>
          <p:grpSpPr>
            <a:xfrm>
              <a:off x="4355976" y="1522593"/>
              <a:ext cx="4492644" cy="3777412"/>
              <a:chOff x="-4772086" y="1194617"/>
              <a:chExt cx="4452272" cy="3407330"/>
            </a:xfrm>
          </p:grpSpPr>
          <p:sp>
            <p:nvSpPr>
              <p:cNvPr id="12" name="TextBox 11"/>
              <p:cNvSpPr txBox="1"/>
              <p:nvPr/>
            </p:nvSpPr>
            <p:spPr>
              <a:xfrm>
                <a:off x="-4573223" y="4271888"/>
                <a:ext cx="4253409" cy="330059"/>
              </a:xfrm>
              <a:prstGeom prst="rect">
                <a:avLst/>
              </a:prstGeom>
              <a:solidFill>
                <a:schemeClr val="tx2">
                  <a:lumMod val="40000"/>
                  <a:lumOff val="60000"/>
                </a:schemeClr>
              </a:solidFill>
            </p:spPr>
            <p:txBody>
              <a:bodyPr wrap="square" rtlCol="0">
                <a:spAutoFit/>
              </a:bodyPr>
              <a:lstStyle/>
              <a:p>
                <a:pPr algn="ctr"/>
                <a:r>
                  <a:rPr lang="en-US" b="1" dirty="0"/>
                  <a:t>@ Night and </a:t>
                </a:r>
                <a:r>
                  <a:rPr lang="en-US" b="1" dirty="0" smtClean="0"/>
                  <a:t>adding </a:t>
                </a:r>
                <a:r>
                  <a:rPr lang="en-US" b="1" dirty="0" err="1" smtClean="0"/>
                  <a:t>eLoran</a:t>
                </a:r>
                <a:r>
                  <a:rPr lang="en-US" b="1" dirty="0" smtClean="0"/>
                  <a:t> </a:t>
                </a:r>
                <a:r>
                  <a:rPr lang="en-US" b="1" dirty="0" smtClean="0"/>
                  <a:t>(2)</a:t>
                </a:r>
                <a:endParaRPr lang="en-US" b="1" dirty="0"/>
              </a:p>
            </p:txBody>
          </p:sp>
          <p:pic>
            <p:nvPicPr>
              <p:cNvPr id="2" name="Picture 1" descr="A1- Night PosPerf-Bcns&gt;7dBsnr and &gt;500km, AIS&gt;-117dBuV and &lt;0km, LorTow&gt;50dBuV, L-10010.png"/>
              <p:cNvPicPr>
                <a:picLocks noChangeAspect="1"/>
              </p:cNvPicPr>
              <p:nvPr/>
            </p:nvPicPr>
            <p:blipFill rotWithShape="1">
              <a:blip r:embed="rId6">
                <a:extLst>
                  <a:ext uri="{28A0092B-C50C-407E-A947-70E740481C1C}">
                    <a14:useLocalDpi xmlns:a14="http://schemas.microsoft.com/office/drawing/2010/main" val="0"/>
                  </a:ext>
                </a:extLst>
              </a:blip>
              <a:srcRect l="7976" t="10426" r="7858" b="10702"/>
              <a:stretch/>
            </p:blipFill>
            <p:spPr>
              <a:xfrm>
                <a:off x="-4772086" y="1194617"/>
                <a:ext cx="4404345" cy="3096344"/>
              </a:xfrm>
              <a:prstGeom prst="rect">
                <a:avLst/>
              </a:prstGeom>
            </p:spPr>
          </p:pic>
        </p:grpSp>
        <p:sp>
          <p:nvSpPr>
            <p:cNvPr id="21" name="Ellipse 20"/>
            <p:cNvSpPr/>
            <p:nvPr/>
          </p:nvSpPr>
          <p:spPr>
            <a:xfrm>
              <a:off x="5356410" y="3140968"/>
              <a:ext cx="144016" cy="143078"/>
            </a:xfrm>
            <a:prstGeom prst="ellipse">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p:cNvSpPr/>
            <p:nvPr/>
          </p:nvSpPr>
          <p:spPr>
            <a:xfrm>
              <a:off x="6702631" y="3183380"/>
              <a:ext cx="144016" cy="143078"/>
            </a:xfrm>
            <a:prstGeom prst="ellipse">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6" name="Gruppieren 25"/>
          <p:cNvGrpSpPr/>
          <p:nvPr/>
        </p:nvGrpSpPr>
        <p:grpSpPr>
          <a:xfrm>
            <a:off x="2623527" y="1412902"/>
            <a:ext cx="4393517" cy="3717917"/>
            <a:chOff x="4427984" y="1544702"/>
            <a:chExt cx="4393517" cy="3756506"/>
          </a:xfrm>
        </p:grpSpPr>
        <p:grpSp>
          <p:nvGrpSpPr>
            <p:cNvPr id="20" name="Gruppieren 19"/>
            <p:cNvGrpSpPr/>
            <p:nvPr/>
          </p:nvGrpSpPr>
          <p:grpSpPr>
            <a:xfrm>
              <a:off x="4427984" y="1544702"/>
              <a:ext cx="4393517" cy="3756506"/>
              <a:chOff x="4426954" y="1553994"/>
              <a:chExt cx="4393517" cy="3756506"/>
            </a:xfrm>
          </p:grpSpPr>
          <p:grpSp>
            <p:nvGrpSpPr>
              <p:cNvPr id="6" name="Gruppieren 5"/>
              <p:cNvGrpSpPr/>
              <p:nvPr/>
            </p:nvGrpSpPr>
            <p:grpSpPr>
              <a:xfrm>
                <a:off x="4426954" y="1553994"/>
                <a:ext cx="4393517" cy="3756506"/>
                <a:chOff x="3892890" y="2889985"/>
                <a:chExt cx="4967995" cy="4081496"/>
              </a:xfrm>
            </p:grpSpPr>
            <p:pic>
              <p:nvPicPr>
                <p:cNvPr id="13" name="Picture 2"/>
                <p:cNvPicPr/>
                <p:nvPr/>
              </p:nvPicPr>
              <p:blipFill rotWithShape="1">
                <a:blip r:embed="rId7">
                  <a:extLst>
                    <a:ext uri="{28A0092B-C50C-407E-A947-70E740481C1C}">
                      <a14:useLocalDpi xmlns:a14="http://schemas.microsoft.com/office/drawing/2010/main" val="0"/>
                    </a:ext>
                  </a:extLst>
                </a:blip>
                <a:srcRect l="9374" t="8042" r="7032" b="8042"/>
                <a:stretch/>
              </p:blipFill>
              <p:spPr bwMode="auto">
                <a:xfrm>
                  <a:off x="3892890" y="2889985"/>
                  <a:ext cx="4795303" cy="3728442"/>
                </a:xfrm>
                <a:prstGeom prst="rect">
                  <a:avLst/>
                </a:prstGeom>
                <a:ln>
                  <a:noFill/>
                </a:ln>
                <a:extLst>
                  <a:ext uri="{53640926-AAD7-44D8-BBD7-CCE9431645EC}">
                    <a14:shadowObscured xmlns:a14="http://schemas.microsoft.com/office/drawing/2010/main"/>
                  </a:ext>
                </a:extLst>
              </p:spPr>
            </p:pic>
            <p:sp>
              <p:nvSpPr>
                <p:cNvPr id="3" name="Rechteck 2"/>
                <p:cNvSpPr/>
                <p:nvPr/>
              </p:nvSpPr>
              <p:spPr>
                <a:xfrm>
                  <a:off x="3960990" y="6570197"/>
                  <a:ext cx="4899895" cy="401284"/>
                </a:xfrm>
                <a:prstGeom prst="rect">
                  <a:avLst/>
                </a:prstGeom>
                <a:solidFill>
                  <a:schemeClr val="tx2">
                    <a:lumMod val="40000"/>
                    <a:lumOff val="60000"/>
                  </a:schemeClr>
                </a:solidFill>
              </p:spPr>
              <p:txBody>
                <a:bodyPr wrap="square">
                  <a:spAutoFit/>
                </a:bodyPr>
                <a:lstStyle/>
                <a:p>
                  <a:pPr algn="ctr"/>
                  <a:r>
                    <a:rPr lang="en-US" b="1" dirty="0" smtClean="0"/>
                    <a:t>@ </a:t>
                  </a:r>
                  <a:r>
                    <a:rPr lang="en-US" b="1" dirty="0" smtClean="0"/>
                    <a:t>Night + </a:t>
                  </a:r>
                  <a:r>
                    <a:rPr lang="en-US" b="1" dirty="0" err="1" smtClean="0"/>
                    <a:t>eLoran</a:t>
                  </a:r>
                  <a:r>
                    <a:rPr lang="en-US" b="1" dirty="0" smtClean="0"/>
                    <a:t> (2) + MF (</a:t>
                  </a:r>
                  <a:r>
                    <a:rPr lang="en-US" b="1" dirty="0" err="1" smtClean="0"/>
                    <a:t>Ekofisk</a:t>
                  </a:r>
                  <a:r>
                    <a:rPr lang="en-US" b="1" dirty="0" smtClean="0"/>
                    <a:t>)</a:t>
                  </a:r>
                  <a:endParaRPr lang="de-DE" b="1" dirty="0"/>
                </a:p>
              </p:txBody>
            </p:sp>
          </p:grpSp>
          <p:sp>
            <p:nvSpPr>
              <p:cNvPr id="19" name="Ellipse 18"/>
              <p:cNvSpPr/>
              <p:nvPr/>
            </p:nvSpPr>
            <p:spPr>
              <a:xfrm>
                <a:off x="6084168" y="2853874"/>
                <a:ext cx="144016" cy="143078"/>
              </a:xfrm>
              <a:prstGeom prst="ellipse">
                <a:avLst/>
              </a:prstGeom>
              <a:solidFill>
                <a:schemeClr val="tx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4" name="Ellipse 23"/>
            <p:cNvSpPr/>
            <p:nvPr/>
          </p:nvSpPr>
          <p:spPr>
            <a:xfrm>
              <a:off x="6682689" y="3219854"/>
              <a:ext cx="144016" cy="143078"/>
            </a:xfrm>
            <a:prstGeom prst="ellipse">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Ellipse 24"/>
            <p:cNvSpPr/>
            <p:nvPr/>
          </p:nvSpPr>
          <p:spPr>
            <a:xfrm>
              <a:off x="5346364" y="3167378"/>
              <a:ext cx="144016" cy="143078"/>
            </a:xfrm>
            <a:prstGeom prst="ellipse">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custDataLst>
      <p:tags r:id="rId1"/>
    </p:custDataLst>
    <p:extLst>
      <p:ext uri="{BB962C8B-B14F-4D97-AF65-F5344CB8AC3E}">
        <p14:creationId xmlns:p14="http://schemas.microsoft.com/office/powerpoint/2010/main" val="3886201993"/>
      </p:ext>
    </p:extLst>
  </p:cSld>
  <p:clrMapOvr>
    <a:masterClrMapping/>
  </p:clrMapOvr>
  <mc:AlternateContent xmlns:mc="http://schemas.openxmlformats.org/markup-compatibility/2006">
    <mc:Choice xmlns:p14="http://schemas.microsoft.com/office/powerpoint/2010/main" Requires="p14">
      <p:transition spd="slow" p14:dur="2000" advTm="71610"/>
    </mc:Choice>
    <mc:Fallback>
      <p:transition spd="slow" advTm="7161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Combined use of MF and AIS signals</a:t>
            </a:r>
            <a:endParaRPr lang="en-US" dirty="0"/>
          </a:p>
        </p:txBody>
      </p:sp>
      <p:sp>
        <p:nvSpPr>
          <p:cNvPr id="5" name="Slide Number Placeholder 4"/>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19</a:t>
            </a:fld>
            <a:endParaRPr lang="en-US"/>
          </a:p>
        </p:txBody>
      </p:sp>
      <p:grpSp>
        <p:nvGrpSpPr>
          <p:cNvPr id="3" name="Gruppieren 2"/>
          <p:cNvGrpSpPr/>
          <p:nvPr/>
        </p:nvGrpSpPr>
        <p:grpSpPr>
          <a:xfrm>
            <a:off x="254206" y="1159506"/>
            <a:ext cx="8770579" cy="1872195"/>
            <a:chOff x="254206" y="1159506"/>
            <a:chExt cx="8770579" cy="1872195"/>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7987" t="25559" r="7699" b="25692"/>
            <a:stretch/>
          </p:blipFill>
          <p:spPr bwMode="auto">
            <a:xfrm>
              <a:off x="254206" y="1159506"/>
              <a:ext cx="4317417" cy="1872195"/>
            </a:xfrm>
            <a:prstGeom prst="rect">
              <a:avLst/>
            </a:prstGeom>
            <a:ln>
              <a:noFill/>
            </a:ln>
            <a:extLst>
              <a:ext uri="{53640926-AAD7-44D8-BBD7-CCE9431645EC}">
                <a14:shadowObscured xmlns:a14="http://schemas.microsoft.com/office/drawing/2010/main"/>
              </a:ext>
            </a:extLst>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7633" t="25322" r="7344" b="27111"/>
            <a:stretch/>
          </p:blipFill>
          <p:spPr bwMode="auto">
            <a:xfrm>
              <a:off x="4671064" y="1159506"/>
              <a:ext cx="4353721" cy="1826801"/>
            </a:xfrm>
            <a:prstGeom prst="rect">
              <a:avLst/>
            </a:prstGeom>
            <a:ln>
              <a:noFill/>
            </a:ln>
            <a:extLst>
              <a:ext uri="{53640926-AAD7-44D8-BBD7-CCE9431645EC}">
                <a14:shadowObscured xmlns:a14="http://schemas.microsoft.com/office/drawing/2010/main"/>
              </a:ext>
            </a:extLst>
          </p:spPr>
        </p:pic>
        <p:sp>
          <p:nvSpPr>
            <p:cNvPr id="8" name="TextBox 7"/>
            <p:cNvSpPr txBox="1"/>
            <p:nvPr/>
          </p:nvSpPr>
          <p:spPr>
            <a:xfrm>
              <a:off x="611396" y="1235610"/>
              <a:ext cx="1125244" cy="369332"/>
            </a:xfrm>
            <a:prstGeom prst="rect">
              <a:avLst/>
            </a:prstGeom>
            <a:noFill/>
          </p:spPr>
          <p:txBody>
            <a:bodyPr wrap="square" rtlCol="0">
              <a:spAutoFit/>
            </a:bodyPr>
            <a:lstStyle/>
            <a:p>
              <a:pPr algn="ctr"/>
              <a:r>
                <a:rPr lang="en-US" sz="1800" dirty="0" smtClean="0"/>
                <a:t>MF Day</a:t>
              </a:r>
              <a:endParaRPr lang="en-US" sz="1800" dirty="0"/>
            </a:p>
          </p:txBody>
        </p:sp>
        <p:sp>
          <p:nvSpPr>
            <p:cNvPr id="9" name="TextBox 8"/>
            <p:cNvSpPr txBox="1"/>
            <p:nvPr/>
          </p:nvSpPr>
          <p:spPr>
            <a:xfrm>
              <a:off x="5170715" y="1263099"/>
              <a:ext cx="1693437" cy="369332"/>
            </a:xfrm>
            <a:prstGeom prst="rect">
              <a:avLst/>
            </a:prstGeom>
            <a:noFill/>
          </p:spPr>
          <p:txBody>
            <a:bodyPr wrap="square" rtlCol="0">
              <a:spAutoFit/>
            </a:bodyPr>
            <a:lstStyle/>
            <a:p>
              <a:r>
                <a:rPr lang="en-US" sz="1800" dirty="0" smtClean="0"/>
                <a:t>MF Night</a:t>
              </a:r>
              <a:endParaRPr lang="en-US" sz="1800" dirty="0"/>
            </a:p>
          </p:txBody>
        </p:sp>
      </p:grpSp>
      <p:grpSp>
        <p:nvGrpSpPr>
          <p:cNvPr id="4" name="Gruppieren 3"/>
          <p:cNvGrpSpPr/>
          <p:nvPr/>
        </p:nvGrpSpPr>
        <p:grpSpPr>
          <a:xfrm>
            <a:off x="2389816" y="3027499"/>
            <a:ext cx="4290892" cy="1855029"/>
            <a:chOff x="2389816" y="3027499"/>
            <a:chExt cx="4290892" cy="1855029"/>
          </a:xfrm>
        </p:grpSpPr>
        <p:pic>
          <p:nvPicPr>
            <p:cNvPr id="10" name="Picture 9" descr="A2- Day PosPerf-Bcns&gt;7dB SNR and &gt;0km, AIS&gt;-117dBuV and &lt;75km, LorTow&gt;50dBuV, L-00000.png"/>
            <p:cNvPicPr>
              <a:picLocks noChangeAspect="1"/>
            </p:cNvPicPr>
            <p:nvPr/>
          </p:nvPicPr>
          <p:blipFill rotWithShape="1">
            <a:blip r:embed="rId5">
              <a:extLst>
                <a:ext uri="{28A0092B-C50C-407E-A947-70E740481C1C}">
                  <a14:useLocalDpi xmlns:a14="http://schemas.microsoft.com/office/drawing/2010/main" val="0"/>
                </a:ext>
              </a:extLst>
            </a:blip>
            <a:srcRect l="7754" t="25772" r="8450" b="25926"/>
            <a:stretch/>
          </p:blipFill>
          <p:spPr>
            <a:xfrm>
              <a:off x="2389816" y="3027499"/>
              <a:ext cx="4290892" cy="1855029"/>
            </a:xfrm>
            <a:prstGeom prst="rect">
              <a:avLst/>
            </a:prstGeom>
          </p:spPr>
        </p:pic>
        <p:sp>
          <p:nvSpPr>
            <p:cNvPr id="11" name="Rectangle 10"/>
            <p:cNvSpPr/>
            <p:nvPr/>
          </p:nvSpPr>
          <p:spPr>
            <a:xfrm>
              <a:off x="3141259" y="3066293"/>
              <a:ext cx="556613" cy="369332"/>
            </a:xfrm>
            <a:prstGeom prst="rect">
              <a:avLst/>
            </a:prstGeom>
          </p:spPr>
          <p:txBody>
            <a:bodyPr wrap="none">
              <a:spAutoFit/>
            </a:bodyPr>
            <a:lstStyle/>
            <a:p>
              <a:r>
                <a:rPr lang="en-GB" sz="1800" dirty="0" smtClean="0"/>
                <a:t>AIS</a:t>
              </a:r>
              <a:endParaRPr lang="en-US" sz="1800" dirty="0"/>
            </a:p>
          </p:txBody>
        </p:sp>
      </p:grpSp>
      <p:grpSp>
        <p:nvGrpSpPr>
          <p:cNvPr id="16" name="Gruppieren 15"/>
          <p:cNvGrpSpPr/>
          <p:nvPr/>
        </p:nvGrpSpPr>
        <p:grpSpPr>
          <a:xfrm>
            <a:off x="198693" y="4933900"/>
            <a:ext cx="8792094" cy="1844967"/>
            <a:chOff x="198693" y="4933900"/>
            <a:chExt cx="8792094" cy="1844967"/>
          </a:xfrm>
        </p:grpSpPr>
        <p:pic>
          <p:nvPicPr>
            <p:cNvPr id="12" name="Picture 11"/>
            <p:cNvPicPr>
              <a:picLocks noChangeAspect="1"/>
            </p:cNvPicPr>
            <p:nvPr/>
          </p:nvPicPr>
          <p:blipFill rotWithShape="1">
            <a:blip r:embed="rId6">
              <a:extLst>
                <a:ext uri="{28A0092B-C50C-407E-A947-70E740481C1C}">
                  <a14:useLocalDpi xmlns:a14="http://schemas.microsoft.com/office/drawing/2010/main" val="0"/>
                </a:ext>
              </a:extLst>
            </a:blip>
            <a:srcRect l="8165" t="25795" r="7877" b="26165"/>
            <a:stretch/>
          </p:blipFill>
          <p:spPr bwMode="auto">
            <a:xfrm>
              <a:off x="198693" y="4933900"/>
              <a:ext cx="4299187" cy="1844967"/>
            </a:xfrm>
            <a:prstGeom prst="rect">
              <a:avLst/>
            </a:prstGeom>
            <a:ln>
              <a:noFill/>
            </a:ln>
            <a:extLst>
              <a:ext uri="{53640926-AAD7-44D8-BBD7-CCE9431645EC}">
                <a14:shadowObscured xmlns:a14="http://schemas.microsoft.com/office/drawing/2010/main"/>
              </a:ext>
            </a:extLst>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l="7810" t="25795" r="8409" b="26401"/>
            <a:stretch/>
          </p:blipFill>
          <p:spPr bwMode="auto">
            <a:xfrm>
              <a:off x="4700663" y="4942964"/>
              <a:ext cx="4290124" cy="1835903"/>
            </a:xfrm>
            <a:prstGeom prst="rect">
              <a:avLst/>
            </a:prstGeom>
            <a:ln>
              <a:noFill/>
            </a:ln>
            <a:extLst>
              <a:ext uri="{53640926-AAD7-44D8-BBD7-CCE9431645EC}">
                <a14:shadowObscured xmlns:a14="http://schemas.microsoft.com/office/drawing/2010/main"/>
              </a:ext>
            </a:extLst>
          </p:spPr>
        </p:pic>
        <p:sp>
          <p:nvSpPr>
            <p:cNvPr id="14" name="TextBox 13"/>
            <p:cNvSpPr txBox="1"/>
            <p:nvPr/>
          </p:nvSpPr>
          <p:spPr>
            <a:xfrm>
              <a:off x="537844" y="5013083"/>
              <a:ext cx="1548603" cy="369332"/>
            </a:xfrm>
            <a:prstGeom prst="rect">
              <a:avLst/>
            </a:prstGeom>
            <a:noFill/>
          </p:spPr>
          <p:txBody>
            <a:bodyPr wrap="square" rtlCol="0">
              <a:spAutoFit/>
            </a:bodyPr>
            <a:lstStyle/>
            <a:p>
              <a:r>
                <a:rPr lang="en-US" sz="1800" dirty="0" smtClean="0"/>
                <a:t>MF-AIS Day</a:t>
              </a:r>
              <a:endParaRPr lang="en-US" sz="1800" dirty="0"/>
            </a:p>
          </p:txBody>
        </p:sp>
        <p:sp>
          <p:nvSpPr>
            <p:cNvPr id="15" name="TextBox 14"/>
            <p:cNvSpPr txBox="1"/>
            <p:nvPr/>
          </p:nvSpPr>
          <p:spPr>
            <a:xfrm>
              <a:off x="5030916" y="5005145"/>
              <a:ext cx="1882835" cy="369332"/>
            </a:xfrm>
            <a:prstGeom prst="rect">
              <a:avLst/>
            </a:prstGeom>
            <a:noFill/>
          </p:spPr>
          <p:txBody>
            <a:bodyPr wrap="square" rtlCol="0">
              <a:spAutoFit/>
            </a:bodyPr>
            <a:lstStyle/>
            <a:p>
              <a:r>
                <a:rPr lang="en-US" sz="1800" dirty="0" smtClean="0"/>
                <a:t>MF-AIS Night</a:t>
              </a:r>
              <a:endParaRPr lang="en-US" sz="1800" dirty="0"/>
            </a:p>
          </p:txBody>
        </p:sp>
      </p:grpSp>
    </p:spTree>
    <p:custDataLst>
      <p:tags r:id="rId1"/>
    </p:custDataLst>
    <p:extLst>
      <p:ext uri="{BB962C8B-B14F-4D97-AF65-F5344CB8AC3E}">
        <p14:creationId xmlns:p14="http://schemas.microsoft.com/office/powerpoint/2010/main" val="3263348754"/>
      </p:ext>
    </p:extLst>
  </p:cSld>
  <p:clrMapOvr>
    <a:masterClrMapping/>
  </p:clrMapOvr>
  <mc:AlternateContent xmlns:mc="http://schemas.openxmlformats.org/markup-compatibility/2006">
    <mc:Choice xmlns:p14="http://schemas.microsoft.com/office/powerpoint/2010/main" Requires="p14">
      <p:transition spd="slow" p14:dur="2000" advTm="42655"/>
    </mc:Choice>
    <mc:Fallback>
      <p:transition spd="slow" advTm="4265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a:xfrm>
            <a:off x="107504" y="1124744"/>
            <a:ext cx="8856984" cy="5001419"/>
          </a:xfrm>
        </p:spPr>
        <p:txBody>
          <a:bodyPr>
            <a:normAutofit/>
          </a:bodyPr>
          <a:lstStyle/>
          <a:p>
            <a:pPr marL="365125" lvl="2" indent="-365125">
              <a:buClr>
                <a:schemeClr val="tx2"/>
              </a:buClr>
              <a:buFont typeface="Arial" panose="020B0604020202020204" pitchFamily="34" charset="0"/>
              <a:buChar char="•"/>
            </a:pPr>
            <a:r>
              <a:rPr lang="en-US" sz="3200" dirty="0"/>
              <a:t>The need for terrestrial </a:t>
            </a:r>
            <a:r>
              <a:rPr lang="en-US" sz="3200" dirty="0" smtClean="0"/>
              <a:t>Backup </a:t>
            </a:r>
            <a:endParaRPr lang="en-US" sz="3200" dirty="0" smtClean="0"/>
          </a:p>
          <a:p>
            <a:pPr marL="365125" lvl="2" indent="-365125">
              <a:buClr>
                <a:schemeClr val="tx2"/>
              </a:buClr>
              <a:buFont typeface="Arial" panose="020B0604020202020204" pitchFamily="34" charset="0"/>
              <a:buChar char="•"/>
            </a:pPr>
            <a:r>
              <a:rPr lang="en-US" sz="3200" dirty="0" smtClean="0"/>
              <a:t>The </a:t>
            </a:r>
            <a:r>
              <a:rPr lang="en-US" sz="3200" dirty="0" smtClean="0"/>
              <a:t>R-Mode </a:t>
            </a:r>
            <a:r>
              <a:rPr lang="en-US" sz="3200" dirty="0"/>
              <a:t>Idea</a:t>
            </a:r>
          </a:p>
          <a:p>
            <a:pPr>
              <a:buClr>
                <a:schemeClr val="tx2"/>
              </a:buClr>
              <a:buFont typeface="Arial" panose="020B0604020202020204" pitchFamily="34" charset="0"/>
              <a:buChar char="•"/>
            </a:pPr>
            <a:r>
              <a:rPr lang="en-US" dirty="0" err="1" smtClean="0"/>
              <a:t>Feasibiliy</a:t>
            </a:r>
            <a:r>
              <a:rPr lang="en-US" dirty="0" smtClean="0"/>
              <a:t> Study within ACCSEAS</a:t>
            </a:r>
          </a:p>
          <a:p>
            <a:pPr lvl="1">
              <a:buClr>
                <a:schemeClr val="tx2"/>
              </a:buClr>
              <a:buFont typeface="Arial" panose="020B0604020202020204" pitchFamily="34" charset="0"/>
              <a:buChar char="•"/>
            </a:pPr>
            <a:r>
              <a:rPr lang="en-US" dirty="0" smtClean="0"/>
              <a:t>R-Mode </a:t>
            </a:r>
            <a:r>
              <a:rPr lang="en-US" dirty="0" smtClean="0"/>
              <a:t>using MF DGNSS Transmissions</a:t>
            </a:r>
          </a:p>
          <a:p>
            <a:pPr lvl="1">
              <a:buClr>
                <a:schemeClr val="tx2"/>
              </a:buClr>
              <a:buFont typeface="Arial" panose="020B0604020202020204" pitchFamily="34" charset="0"/>
              <a:buChar char="•"/>
            </a:pPr>
            <a:r>
              <a:rPr lang="en-US" dirty="0" smtClean="0"/>
              <a:t>R-Mode using AIS Transmissions</a:t>
            </a:r>
          </a:p>
          <a:p>
            <a:pPr lvl="1">
              <a:buClr>
                <a:schemeClr val="tx2"/>
              </a:buClr>
              <a:buFont typeface="Arial" panose="020B0604020202020204" pitchFamily="34" charset="0"/>
              <a:buChar char="•"/>
            </a:pPr>
            <a:r>
              <a:rPr lang="en-US" dirty="0" smtClean="0"/>
              <a:t>Combinations </a:t>
            </a:r>
            <a:r>
              <a:rPr lang="en-US" dirty="0" smtClean="0"/>
              <a:t>MF/AIS/</a:t>
            </a:r>
            <a:r>
              <a:rPr lang="en-US" dirty="0" err="1" smtClean="0"/>
              <a:t>eLoran</a:t>
            </a:r>
            <a:endParaRPr lang="en-US" dirty="0" smtClean="0"/>
          </a:p>
          <a:p>
            <a:pPr>
              <a:buClr>
                <a:schemeClr val="tx2"/>
              </a:buClr>
              <a:buFont typeface="Arial" panose="020B0604020202020204" pitchFamily="34" charset="0"/>
              <a:buChar char="•"/>
            </a:pPr>
            <a:r>
              <a:rPr lang="en-US" dirty="0" smtClean="0"/>
              <a:t>Test Beds</a:t>
            </a:r>
          </a:p>
          <a:p>
            <a:pPr>
              <a:buClr>
                <a:schemeClr val="tx2"/>
              </a:buClr>
              <a:buFont typeface="Arial" panose="020B0604020202020204" pitchFamily="34" charset="0"/>
              <a:buChar char="•"/>
            </a:pPr>
            <a:r>
              <a:rPr lang="en-US" dirty="0" smtClean="0"/>
              <a:t>Conclusions</a:t>
            </a:r>
            <a:endParaRPr lang="en-US" dirty="0"/>
          </a:p>
          <a:p>
            <a:endParaRPr lang="en-US" dirty="0"/>
          </a:p>
        </p:txBody>
      </p:sp>
      <p:sp>
        <p:nvSpPr>
          <p:cNvPr id="6" name="Slide Number Placeholder 5"/>
          <p:cNvSpPr>
            <a:spLocks noGrp="1"/>
          </p:cNvSpPr>
          <p:nvPr>
            <p:ph type="sldNum" sz="quarter" idx="4294967295"/>
          </p:nvPr>
        </p:nvSpPr>
        <p:spPr>
          <a:xfrm>
            <a:off x="8534400" y="76200"/>
            <a:ext cx="457200" cy="323850"/>
          </a:xfrm>
          <a:prstGeom prst="rect">
            <a:avLst/>
          </a:prstGeom>
        </p:spPr>
        <p:txBody>
          <a:bodyPr/>
          <a:lstStyle/>
          <a:p>
            <a:fld id="{A86153ED-DA37-A641-AD45-8F5CD28CB828}" type="slidenum">
              <a:rPr lang="en-US" smtClean="0"/>
              <a:pPr/>
              <a:t>2</a:t>
            </a:fld>
            <a:endParaRPr lang="en-US"/>
          </a:p>
        </p:txBody>
      </p:sp>
    </p:spTree>
    <p:extLst>
      <p:ext uri="{BB962C8B-B14F-4D97-AF65-F5344CB8AC3E}">
        <p14:creationId xmlns:p14="http://schemas.microsoft.com/office/powerpoint/2010/main" val="1620338712"/>
      </p:ext>
    </p:extLst>
  </p:cSld>
  <p:clrMapOvr>
    <a:masterClrMapping/>
  </p:clrMapOvr>
  <mc:AlternateContent xmlns:mc="http://schemas.openxmlformats.org/markup-compatibility/2006">
    <mc:Choice xmlns:p14="http://schemas.microsoft.com/office/powerpoint/2010/main" Requires="p14">
      <p:transition spd="slow" p14:dur="2000" advTm="453"/>
    </mc:Choice>
    <mc:Fallback>
      <p:transition spd="slow" advTm="453"/>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0"/>
          <p:cNvPicPr/>
          <p:nvPr/>
        </p:nvPicPr>
        <p:blipFill rotWithShape="1">
          <a:blip r:embed="rId2">
            <a:extLst>
              <a:ext uri="{28A0092B-C50C-407E-A947-70E740481C1C}">
                <a14:useLocalDpi xmlns:a14="http://schemas.microsoft.com/office/drawing/2010/main" val="0"/>
              </a:ext>
            </a:extLst>
          </a:blip>
          <a:srcRect l="9229" t="23593" r="8055" b="26124"/>
          <a:stretch/>
        </p:blipFill>
        <p:spPr bwMode="auto">
          <a:xfrm>
            <a:off x="971599" y="1556792"/>
            <a:ext cx="7416823" cy="3816424"/>
          </a:xfrm>
          <a:prstGeom prst="rect">
            <a:avLst/>
          </a:prstGeom>
          <a:ln>
            <a:noFill/>
          </a:ln>
          <a:extLst>
            <a:ext uri="{53640926-AAD7-44D8-BBD7-CCE9431645EC}">
              <a14:shadowObscured xmlns:a14="http://schemas.microsoft.com/office/drawing/2010/main"/>
            </a:ext>
          </a:extLst>
        </p:spPr>
      </p:pic>
      <p:sp>
        <p:nvSpPr>
          <p:cNvPr id="4" name="Title 1"/>
          <p:cNvSpPr txBox="1">
            <a:spLocks/>
          </p:cNvSpPr>
          <p:nvPr/>
        </p:nvSpPr>
        <p:spPr bwMode="auto">
          <a:xfrm>
            <a:off x="107504" y="260648"/>
            <a:ext cx="8928992" cy="7780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dirty="0" smtClean="0"/>
              <a:t>Combined use of MF, AIS and </a:t>
            </a:r>
            <a:r>
              <a:rPr lang="en-US" sz="4000" dirty="0" err="1" smtClean="0"/>
              <a:t>eLoran</a:t>
            </a:r>
            <a:r>
              <a:rPr lang="en-US" sz="4000" dirty="0" smtClean="0"/>
              <a:t> (1)</a:t>
            </a:r>
            <a:endParaRPr lang="en-US" sz="4000" dirty="0"/>
          </a:p>
        </p:txBody>
      </p:sp>
    </p:spTree>
    <p:extLst>
      <p:ext uri="{BB962C8B-B14F-4D97-AF65-F5344CB8AC3E}">
        <p14:creationId xmlns:p14="http://schemas.microsoft.com/office/powerpoint/2010/main" val="4111717017"/>
      </p:ext>
    </p:extLst>
  </p:cSld>
  <p:clrMapOvr>
    <a:masterClrMapping/>
  </p:clrMapOvr>
  <mc:AlternateContent xmlns:mc="http://schemas.openxmlformats.org/markup-compatibility/2006">
    <mc:Choice xmlns:p14="http://schemas.microsoft.com/office/powerpoint/2010/main" Requires="p14">
      <p:transition spd="slow" p14:dur="2000" advTm="43526"/>
    </mc:Choice>
    <mc:Fallback>
      <p:transition spd="slow" advTm="43526"/>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Synergy of Combinations</a:t>
            </a:r>
            <a:endParaRPr lang="en-US" dirty="0"/>
          </a:p>
        </p:txBody>
      </p:sp>
      <p:graphicFrame>
        <p:nvGraphicFramePr>
          <p:cNvPr id="3" name="Tabelle 2"/>
          <p:cNvGraphicFramePr>
            <a:graphicFrameLocks noGrp="1"/>
          </p:cNvGraphicFramePr>
          <p:nvPr>
            <p:extLst>
              <p:ext uri="{D42A27DB-BD31-4B8C-83A1-F6EECF244321}">
                <p14:modId xmlns:p14="http://schemas.microsoft.com/office/powerpoint/2010/main" val="3814391485"/>
              </p:ext>
            </p:extLst>
          </p:nvPr>
        </p:nvGraphicFramePr>
        <p:xfrm>
          <a:off x="971600" y="1340768"/>
          <a:ext cx="7488832" cy="4224928"/>
        </p:xfrm>
        <a:graphic>
          <a:graphicData uri="http://schemas.openxmlformats.org/drawingml/2006/table">
            <a:tbl>
              <a:tblPr firstRow="1" firstCol="1" bandRow="1">
                <a:tableStyleId>{5940675A-B579-460E-94D1-54222C63F5DA}</a:tableStyleId>
              </a:tblPr>
              <a:tblGrid>
                <a:gridCol w="3990471"/>
                <a:gridCol w="1849068"/>
                <a:gridCol w="1649293"/>
              </a:tblGrid>
              <a:tr h="797625">
                <a:tc>
                  <a:txBody>
                    <a:bodyPr/>
                    <a:lstStyle/>
                    <a:p>
                      <a:pPr algn="l">
                        <a:spcBef>
                          <a:spcPts val="600"/>
                        </a:spcBef>
                        <a:spcAft>
                          <a:spcPts val="0"/>
                        </a:spcAft>
                      </a:pPr>
                      <a:r>
                        <a:rPr lang="en-US" sz="1600" b="1" dirty="0" smtClean="0">
                          <a:effectLst/>
                        </a:rPr>
                        <a:t>System Combination</a:t>
                      </a:r>
                      <a:endParaRPr lang="de-DE" sz="1600" b="1" dirty="0">
                        <a:effectLst/>
                        <a:latin typeface="Arial"/>
                        <a:ea typeface="Times New Roman"/>
                        <a:cs typeface="Times New Roman"/>
                      </a:endParaRPr>
                    </a:p>
                  </a:txBody>
                  <a:tcPr marL="68580" marR="68580" marT="0" marB="0" anchor="ctr">
                    <a:solidFill>
                      <a:schemeClr val="tx2">
                        <a:lumMod val="20000"/>
                        <a:lumOff val="80000"/>
                      </a:schemeClr>
                    </a:solidFill>
                  </a:tcPr>
                </a:tc>
                <a:tc>
                  <a:txBody>
                    <a:bodyPr/>
                    <a:lstStyle/>
                    <a:p>
                      <a:pPr algn="ctr">
                        <a:spcBef>
                          <a:spcPts val="600"/>
                        </a:spcBef>
                        <a:spcAft>
                          <a:spcPts val="0"/>
                        </a:spcAft>
                      </a:pPr>
                      <a:r>
                        <a:rPr lang="en-US" sz="1600" b="1" dirty="0" smtClean="0">
                          <a:effectLst/>
                        </a:rPr>
                        <a:t>Performance level</a:t>
                      </a:r>
                      <a:endParaRPr lang="de-DE" sz="1600" b="1" dirty="0">
                        <a:effectLst/>
                        <a:latin typeface="Arial"/>
                        <a:ea typeface="Times New Roman"/>
                        <a:cs typeface="Times New Roman"/>
                      </a:endParaRPr>
                    </a:p>
                  </a:txBody>
                  <a:tcPr marL="68580" marR="68580" marT="0" marB="0" anchor="ctr">
                    <a:solidFill>
                      <a:schemeClr val="tx2">
                        <a:lumMod val="20000"/>
                        <a:lumOff val="80000"/>
                      </a:schemeClr>
                    </a:solidFill>
                  </a:tcPr>
                </a:tc>
                <a:tc>
                  <a:txBody>
                    <a:bodyPr/>
                    <a:lstStyle/>
                    <a:p>
                      <a:pPr algn="ctr">
                        <a:spcBef>
                          <a:spcPts val="600"/>
                        </a:spcBef>
                        <a:spcAft>
                          <a:spcPts val="0"/>
                        </a:spcAft>
                      </a:pPr>
                      <a:r>
                        <a:rPr lang="en-US" sz="1600" b="1" dirty="0" smtClean="0">
                          <a:effectLst/>
                        </a:rPr>
                        <a:t>Accuracy</a:t>
                      </a:r>
                    </a:p>
                  </a:txBody>
                  <a:tcPr marL="68580" marR="68580" marT="0" marB="0" anchor="ctr">
                    <a:solidFill>
                      <a:schemeClr val="tx2">
                        <a:lumMod val="20000"/>
                        <a:lumOff val="80000"/>
                      </a:schemeClr>
                    </a:solidFill>
                  </a:tcPr>
                </a:tc>
              </a:tr>
              <a:tr h="311573">
                <a:tc>
                  <a:txBody>
                    <a:bodyPr/>
                    <a:lstStyle/>
                    <a:p>
                      <a:pPr algn="r">
                        <a:spcBef>
                          <a:spcPts val="600"/>
                        </a:spcBef>
                        <a:spcAft>
                          <a:spcPts val="0"/>
                        </a:spcAft>
                      </a:pPr>
                      <a:r>
                        <a:rPr lang="en-US" sz="1600" dirty="0">
                          <a:effectLst/>
                        </a:rPr>
                        <a:t>MF DGNSS(day)-AIS-</a:t>
                      </a:r>
                      <a:r>
                        <a:rPr lang="en-US" sz="1600" dirty="0" err="1">
                          <a:effectLst/>
                        </a:rPr>
                        <a:t>eLoran</a:t>
                      </a:r>
                      <a:r>
                        <a:rPr lang="en-US" sz="1600" dirty="0">
                          <a:effectLst/>
                        </a:rPr>
                        <a:t>(1)</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1</a:t>
                      </a:r>
                      <a:endParaRPr lang="de-DE" sz="1600" dirty="0">
                        <a:effectLst/>
                        <a:latin typeface="Arial"/>
                        <a:ea typeface="Times New Roman"/>
                        <a:cs typeface="Times New Roman"/>
                      </a:endParaRPr>
                    </a:p>
                  </a:txBody>
                  <a:tcPr marL="68580" marR="68580" marT="0" marB="0" anchor="b">
                    <a:solidFill>
                      <a:srgbClr val="5AE739"/>
                    </a:solidFill>
                  </a:tcPr>
                </a:tc>
                <a:tc rowSpan="2">
                  <a:txBody>
                    <a:bodyPr/>
                    <a:lstStyle/>
                    <a:p>
                      <a:pPr algn="l">
                        <a:spcBef>
                          <a:spcPts val="600"/>
                        </a:spcBef>
                        <a:spcAft>
                          <a:spcPts val="600"/>
                        </a:spcAft>
                      </a:pPr>
                      <a:r>
                        <a:rPr lang="en-GB" sz="1600" b="1" dirty="0" smtClean="0">
                          <a:effectLst/>
                        </a:rPr>
                        <a:t>0 </a:t>
                      </a:r>
                      <a:r>
                        <a:rPr lang="en-GB" sz="1600" b="1" dirty="0">
                          <a:effectLst/>
                        </a:rPr>
                        <a:t>–</a:t>
                      </a:r>
                      <a:r>
                        <a:rPr lang="en-GB" sz="1600" b="1" dirty="0" smtClean="0">
                          <a:effectLst/>
                        </a:rPr>
                        <a:t>10m</a:t>
                      </a:r>
                      <a:endParaRPr lang="de-DE" sz="1600" dirty="0">
                        <a:effectLst/>
                        <a:latin typeface="Arial"/>
                        <a:ea typeface="Times New Roman"/>
                        <a:cs typeface="Times New Roman"/>
                      </a:endParaRPr>
                    </a:p>
                  </a:txBody>
                  <a:tcPr marL="68580" marR="68580" marT="0" marB="0">
                    <a:solidFill>
                      <a:schemeClr val="bg1"/>
                    </a:solidFill>
                  </a:tcPr>
                </a:tc>
              </a:tr>
              <a:tr h="311573">
                <a:tc>
                  <a:txBody>
                    <a:bodyPr/>
                    <a:lstStyle/>
                    <a:p>
                      <a:pPr algn="l">
                        <a:spcBef>
                          <a:spcPts val="600"/>
                        </a:spcBef>
                        <a:spcAft>
                          <a:spcPts val="0"/>
                        </a:spcAft>
                      </a:pPr>
                      <a:r>
                        <a:rPr lang="en-US" sz="1600" dirty="0">
                          <a:effectLst/>
                        </a:rPr>
                        <a:t>MF DGNSS(day)-AIS</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1</a:t>
                      </a:r>
                      <a:endParaRPr lang="de-DE" sz="1600" dirty="0">
                        <a:effectLst/>
                        <a:latin typeface="Arial"/>
                        <a:ea typeface="Times New Roman"/>
                        <a:cs typeface="Times New Roman"/>
                      </a:endParaRPr>
                    </a:p>
                  </a:txBody>
                  <a:tcPr marL="68580" marR="68580" marT="0" marB="0" anchor="b">
                    <a:solidFill>
                      <a:srgbClr val="5AE739"/>
                    </a:solidFill>
                  </a:tcPr>
                </a:tc>
                <a:tc vMerge="1">
                  <a:txBody>
                    <a:bodyPr/>
                    <a:lstStyle/>
                    <a:p>
                      <a:endParaRPr lang="de-DE"/>
                    </a:p>
                  </a:txBody>
                  <a:tcPr/>
                </a:tc>
              </a:tr>
              <a:tr h="311573">
                <a:tc>
                  <a:txBody>
                    <a:bodyPr/>
                    <a:lstStyle/>
                    <a:p>
                      <a:pPr algn="r">
                        <a:spcBef>
                          <a:spcPts val="600"/>
                        </a:spcBef>
                        <a:spcAft>
                          <a:spcPts val="0"/>
                        </a:spcAft>
                      </a:pPr>
                      <a:r>
                        <a:rPr lang="en-US" sz="1600" dirty="0">
                          <a:effectLst/>
                        </a:rPr>
                        <a:t>MF DGNSS(day)-</a:t>
                      </a:r>
                      <a:r>
                        <a:rPr lang="en-US" sz="1600" dirty="0" err="1">
                          <a:effectLst/>
                        </a:rPr>
                        <a:t>eLoran</a:t>
                      </a:r>
                      <a:r>
                        <a:rPr lang="en-US" sz="1600" dirty="0">
                          <a:effectLst/>
                        </a:rPr>
                        <a:t>(1)</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2</a:t>
                      </a:r>
                      <a:endParaRPr lang="de-DE" sz="1600" dirty="0">
                        <a:effectLst/>
                        <a:latin typeface="Arial"/>
                        <a:ea typeface="Times New Roman"/>
                        <a:cs typeface="Times New Roman"/>
                      </a:endParaRPr>
                    </a:p>
                  </a:txBody>
                  <a:tcPr marL="68580" marR="68580" marT="0" marB="0" anchor="b">
                    <a:pattFill prst="ltVert">
                      <a:fgClr>
                        <a:schemeClr val="tx1"/>
                      </a:fgClr>
                      <a:bgClr>
                        <a:srgbClr val="5AE739"/>
                      </a:bgClr>
                    </a:pattFill>
                  </a:tcPr>
                </a:tc>
                <a:tc rowSpan="4">
                  <a:txBody>
                    <a:bodyPr/>
                    <a:lstStyle/>
                    <a:p>
                      <a:pPr algn="just">
                        <a:spcBef>
                          <a:spcPts val="600"/>
                        </a:spcBef>
                        <a:spcAft>
                          <a:spcPts val="600"/>
                        </a:spcAft>
                      </a:pPr>
                      <a:r>
                        <a:rPr lang="en-GB" sz="1600" b="1" dirty="0" smtClean="0">
                          <a:effectLst/>
                        </a:rPr>
                        <a:t>0 </a:t>
                      </a:r>
                      <a:r>
                        <a:rPr lang="en-GB" sz="1600" b="1">
                          <a:effectLst/>
                        </a:rPr>
                        <a:t>– </a:t>
                      </a:r>
                      <a:r>
                        <a:rPr lang="en-GB" sz="1600" b="1" smtClean="0">
                          <a:effectLst/>
                        </a:rPr>
                        <a:t>20m</a:t>
                      </a:r>
                      <a:endParaRPr lang="de-DE" sz="1600" dirty="0">
                        <a:effectLst/>
                        <a:latin typeface="Arial"/>
                        <a:ea typeface="Times New Roman"/>
                        <a:cs typeface="Times New Roman"/>
                      </a:endParaRPr>
                    </a:p>
                  </a:txBody>
                  <a:tcPr marL="68580" marR="68580" marT="0" marB="0">
                    <a:solidFill>
                      <a:schemeClr val="bg1"/>
                    </a:solidFill>
                  </a:tcPr>
                </a:tc>
              </a:tr>
              <a:tr h="311573">
                <a:tc>
                  <a:txBody>
                    <a:bodyPr/>
                    <a:lstStyle/>
                    <a:p>
                      <a:pPr algn="r">
                        <a:spcBef>
                          <a:spcPts val="600"/>
                        </a:spcBef>
                        <a:spcAft>
                          <a:spcPts val="0"/>
                        </a:spcAft>
                      </a:pPr>
                      <a:r>
                        <a:rPr lang="en-US" sz="1600" dirty="0">
                          <a:effectLst/>
                        </a:rPr>
                        <a:t>MF DGNSS(night)-AIS-</a:t>
                      </a:r>
                      <a:r>
                        <a:rPr lang="en-US" sz="1600" dirty="0" err="1">
                          <a:effectLst/>
                        </a:rPr>
                        <a:t>eLoran</a:t>
                      </a:r>
                      <a:r>
                        <a:rPr lang="en-US" sz="1600" dirty="0">
                          <a:effectLst/>
                        </a:rPr>
                        <a:t>(1)</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2</a:t>
                      </a:r>
                      <a:endParaRPr lang="de-DE" sz="1600" dirty="0">
                        <a:effectLst/>
                        <a:latin typeface="Arial"/>
                        <a:ea typeface="Times New Roman"/>
                        <a:cs typeface="Times New Roman"/>
                      </a:endParaRPr>
                    </a:p>
                  </a:txBody>
                  <a:tcPr marL="68580" marR="68580" marT="0" marB="0" anchor="b">
                    <a:pattFill prst="ltVert">
                      <a:fgClr>
                        <a:schemeClr val="tx1"/>
                      </a:fgClr>
                      <a:bgClr>
                        <a:srgbClr val="5AE739"/>
                      </a:bgClr>
                    </a:pattFill>
                  </a:tcPr>
                </a:tc>
                <a:tc vMerge="1">
                  <a:txBody>
                    <a:bodyPr/>
                    <a:lstStyle/>
                    <a:p>
                      <a:endParaRPr lang="de-DE"/>
                    </a:p>
                  </a:txBody>
                  <a:tcPr/>
                </a:tc>
              </a:tr>
              <a:tr h="311573">
                <a:tc>
                  <a:txBody>
                    <a:bodyPr/>
                    <a:lstStyle/>
                    <a:p>
                      <a:pPr algn="r">
                        <a:spcBef>
                          <a:spcPts val="600"/>
                        </a:spcBef>
                        <a:spcAft>
                          <a:spcPts val="0"/>
                        </a:spcAft>
                      </a:pPr>
                      <a:r>
                        <a:rPr lang="en-US" sz="1600" dirty="0">
                          <a:effectLst/>
                        </a:rPr>
                        <a:t>AIS-</a:t>
                      </a:r>
                      <a:r>
                        <a:rPr lang="en-US" sz="1600" dirty="0" err="1">
                          <a:effectLst/>
                        </a:rPr>
                        <a:t>eLoran</a:t>
                      </a:r>
                      <a:r>
                        <a:rPr lang="en-US" sz="1600" dirty="0">
                          <a:effectLst/>
                        </a:rPr>
                        <a:t>(1)</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2</a:t>
                      </a:r>
                      <a:endParaRPr lang="de-DE" sz="1600" dirty="0">
                        <a:effectLst/>
                        <a:latin typeface="Arial"/>
                        <a:ea typeface="Times New Roman"/>
                        <a:cs typeface="Times New Roman"/>
                      </a:endParaRPr>
                    </a:p>
                  </a:txBody>
                  <a:tcPr marL="68580" marR="68580" marT="0" marB="0" anchor="b">
                    <a:pattFill prst="ltVert">
                      <a:fgClr>
                        <a:schemeClr val="tx1"/>
                      </a:fgClr>
                      <a:bgClr>
                        <a:srgbClr val="5AE739"/>
                      </a:bgClr>
                    </a:pattFill>
                  </a:tcPr>
                </a:tc>
                <a:tc vMerge="1">
                  <a:txBody>
                    <a:bodyPr/>
                    <a:lstStyle/>
                    <a:p>
                      <a:endParaRPr lang="de-DE"/>
                    </a:p>
                  </a:txBody>
                  <a:tcPr/>
                </a:tc>
              </a:tr>
              <a:tr h="311573">
                <a:tc>
                  <a:txBody>
                    <a:bodyPr/>
                    <a:lstStyle/>
                    <a:p>
                      <a:pPr algn="l">
                        <a:spcBef>
                          <a:spcPts val="600"/>
                        </a:spcBef>
                        <a:spcAft>
                          <a:spcPts val="0"/>
                        </a:spcAft>
                      </a:pPr>
                      <a:r>
                        <a:rPr lang="en-US" sz="1600" dirty="0">
                          <a:effectLst/>
                        </a:rPr>
                        <a:t>MF DGNSS(day)</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2</a:t>
                      </a:r>
                      <a:endParaRPr lang="de-DE" sz="1600" dirty="0">
                        <a:effectLst/>
                        <a:latin typeface="Arial"/>
                        <a:ea typeface="Times New Roman"/>
                        <a:cs typeface="Times New Roman"/>
                      </a:endParaRPr>
                    </a:p>
                  </a:txBody>
                  <a:tcPr marL="68580" marR="68580" marT="0" marB="0" anchor="b">
                    <a:pattFill prst="ltVert">
                      <a:fgClr>
                        <a:schemeClr val="tx1"/>
                      </a:fgClr>
                      <a:bgClr>
                        <a:srgbClr val="5AE739"/>
                      </a:bgClr>
                    </a:pattFill>
                  </a:tcPr>
                </a:tc>
                <a:tc vMerge="1">
                  <a:txBody>
                    <a:bodyPr/>
                    <a:lstStyle/>
                    <a:p>
                      <a:endParaRPr lang="de-DE" dirty="0"/>
                    </a:p>
                  </a:txBody>
                  <a:tcPr/>
                </a:tc>
              </a:tr>
              <a:tr h="311573">
                <a:tc>
                  <a:txBody>
                    <a:bodyPr/>
                    <a:lstStyle/>
                    <a:p>
                      <a:pPr algn="l">
                        <a:spcBef>
                          <a:spcPts val="600"/>
                        </a:spcBef>
                        <a:spcAft>
                          <a:spcPts val="0"/>
                        </a:spcAft>
                      </a:pPr>
                      <a:r>
                        <a:rPr lang="en-US" sz="1600" dirty="0">
                          <a:effectLst/>
                        </a:rPr>
                        <a:t>MF DGNSS(night)-AIS</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3 </a:t>
                      </a:r>
                      <a:endParaRPr lang="de-DE" sz="1600" dirty="0">
                        <a:effectLst/>
                        <a:latin typeface="Arial"/>
                        <a:ea typeface="Times New Roman"/>
                        <a:cs typeface="Times New Roman"/>
                      </a:endParaRPr>
                    </a:p>
                  </a:txBody>
                  <a:tcPr marL="68580" marR="68580" marT="0" marB="0" anchor="b">
                    <a:pattFill prst="ltHorz">
                      <a:fgClr>
                        <a:schemeClr val="tx1"/>
                      </a:fgClr>
                      <a:bgClr>
                        <a:srgbClr val="5AE739"/>
                      </a:bgClr>
                    </a:pattFill>
                  </a:tcPr>
                </a:tc>
                <a:tc rowSpan="3">
                  <a:txBody>
                    <a:bodyPr/>
                    <a:lstStyle/>
                    <a:p>
                      <a:pPr algn="just">
                        <a:spcBef>
                          <a:spcPts val="600"/>
                        </a:spcBef>
                        <a:spcAft>
                          <a:spcPts val="600"/>
                        </a:spcAft>
                      </a:pPr>
                      <a:r>
                        <a:rPr lang="en-GB" sz="1600" b="1" dirty="0" smtClean="0">
                          <a:effectLst/>
                        </a:rPr>
                        <a:t>0 </a:t>
                      </a:r>
                      <a:r>
                        <a:rPr lang="en-GB" sz="1600" b="1" dirty="0">
                          <a:effectLst/>
                        </a:rPr>
                        <a:t>– </a:t>
                      </a:r>
                      <a:r>
                        <a:rPr lang="en-GB" sz="1600" b="1" dirty="0" smtClean="0">
                          <a:effectLst/>
                        </a:rPr>
                        <a:t>50m</a:t>
                      </a:r>
                      <a:endParaRPr lang="de-DE" sz="1600" dirty="0">
                        <a:effectLst/>
                        <a:latin typeface="Arial"/>
                        <a:ea typeface="Times New Roman"/>
                        <a:cs typeface="Times New Roman"/>
                      </a:endParaRPr>
                    </a:p>
                  </a:txBody>
                  <a:tcPr marL="68580" marR="68580" marT="0" marB="0">
                    <a:solidFill>
                      <a:schemeClr val="bg1"/>
                    </a:solidFill>
                  </a:tcPr>
                </a:tc>
              </a:tr>
              <a:tr h="311573">
                <a:tc>
                  <a:txBody>
                    <a:bodyPr/>
                    <a:lstStyle/>
                    <a:p>
                      <a:pPr algn="l">
                        <a:spcBef>
                          <a:spcPts val="600"/>
                        </a:spcBef>
                        <a:spcAft>
                          <a:spcPts val="0"/>
                        </a:spcAft>
                      </a:pPr>
                      <a:r>
                        <a:rPr lang="en-US" sz="1600" dirty="0">
                          <a:effectLst/>
                        </a:rPr>
                        <a:t>AIS</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3</a:t>
                      </a:r>
                      <a:endParaRPr lang="de-DE" sz="1600" dirty="0">
                        <a:effectLst/>
                        <a:latin typeface="Arial"/>
                        <a:ea typeface="Times New Roman"/>
                        <a:cs typeface="Times New Roman"/>
                      </a:endParaRPr>
                    </a:p>
                  </a:txBody>
                  <a:tcPr marL="68580" marR="68580" marT="0" marB="0" anchor="b">
                    <a:pattFill prst="ltHorz">
                      <a:fgClr>
                        <a:schemeClr val="tx1"/>
                      </a:fgClr>
                      <a:bgClr>
                        <a:srgbClr val="5AE739"/>
                      </a:bgClr>
                    </a:pattFill>
                  </a:tcPr>
                </a:tc>
                <a:tc vMerge="1">
                  <a:txBody>
                    <a:bodyPr/>
                    <a:lstStyle/>
                    <a:p>
                      <a:endParaRPr lang="de-DE"/>
                    </a:p>
                  </a:txBody>
                  <a:tcPr/>
                </a:tc>
              </a:tr>
              <a:tr h="311573">
                <a:tc>
                  <a:txBody>
                    <a:bodyPr/>
                    <a:lstStyle/>
                    <a:p>
                      <a:pPr algn="r">
                        <a:spcBef>
                          <a:spcPts val="600"/>
                        </a:spcBef>
                        <a:spcAft>
                          <a:spcPts val="0"/>
                        </a:spcAft>
                      </a:pPr>
                      <a:r>
                        <a:rPr lang="en-US" sz="1600" dirty="0" err="1">
                          <a:effectLst/>
                        </a:rPr>
                        <a:t>eLoran</a:t>
                      </a:r>
                      <a:r>
                        <a:rPr lang="en-US" sz="1600" dirty="0">
                          <a:effectLst/>
                        </a:rPr>
                        <a:t> (5)</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3 </a:t>
                      </a:r>
                      <a:endParaRPr lang="de-DE" sz="1600" dirty="0">
                        <a:effectLst/>
                        <a:latin typeface="Arial"/>
                        <a:ea typeface="Times New Roman"/>
                        <a:cs typeface="Times New Roman"/>
                      </a:endParaRPr>
                    </a:p>
                  </a:txBody>
                  <a:tcPr marL="68580" marR="68580" marT="0" marB="0" anchor="b">
                    <a:pattFill prst="ltHorz">
                      <a:fgClr>
                        <a:schemeClr val="tx1"/>
                      </a:fgClr>
                      <a:bgClr>
                        <a:srgbClr val="5AE739"/>
                      </a:bgClr>
                    </a:pattFill>
                  </a:tcPr>
                </a:tc>
                <a:tc vMerge="1">
                  <a:txBody>
                    <a:bodyPr/>
                    <a:lstStyle/>
                    <a:p>
                      <a:endParaRPr lang="de-DE"/>
                    </a:p>
                  </a:txBody>
                  <a:tcPr/>
                </a:tc>
              </a:tr>
              <a:tr h="311573">
                <a:tc>
                  <a:txBody>
                    <a:bodyPr/>
                    <a:lstStyle/>
                    <a:p>
                      <a:pPr algn="r">
                        <a:spcBef>
                          <a:spcPts val="600"/>
                        </a:spcBef>
                        <a:spcAft>
                          <a:spcPts val="0"/>
                        </a:spcAft>
                      </a:pPr>
                      <a:r>
                        <a:rPr lang="en-US" sz="1600" dirty="0">
                          <a:effectLst/>
                        </a:rPr>
                        <a:t>MF DGNSS(night)-</a:t>
                      </a:r>
                      <a:r>
                        <a:rPr lang="en-US" sz="1600" dirty="0" err="1">
                          <a:effectLst/>
                        </a:rPr>
                        <a:t>eLoran</a:t>
                      </a:r>
                      <a:r>
                        <a:rPr lang="en-US" sz="1600" dirty="0">
                          <a:effectLst/>
                        </a:rPr>
                        <a:t>(1)</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4</a:t>
                      </a:r>
                      <a:endParaRPr lang="de-DE" sz="1600" dirty="0">
                        <a:effectLst/>
                        <a:latin typeface="Arial"/>
                        <a:ea typeface="Times New Roman"/>
                        <a:cs typeface="Times New Roman"/>
                      </a:endParaRPr>
                    </a:p>
                  </a:txBody>
                  <a:tcPr marL="68580" marR="68580" marT="0" marB="0" anchor="b">
                    <a:pattFill prst="smGrid">
                      <a:fgClr>
                        <a:schemeClr val="tx1"/>
                      </a:fgClr>
                      <a:bgClr>
                        <a:srgbClr val="5AE739"/>
                      </a:bgClr>
                    </a:pattFill>
                  </a:tcPr>
                </a:tc>
                <a:tc rowSpan="2">
                  <a:txBody>
                    <a:bodyPr/>
                    <a:lstStyle/>
                    <a:p>
                      <a:pPr algn="just">
                        <a:spcBef>
                          <a:spcPts val="600"/>
                        </a:spcBef>
                        <a:spcAft>
                          <a:spcPts val="600"/>
                        </a:spcAft>
                      </a:pPr>
                      <a:r>
                        <a:rPr lang="en-GB" sz="1600" b="1" dirty="0" smtClean="0">
                          <a:effectLst/>
                        </a:rPr>
                        <a:t>0 </a:t>
                      </a:r>
                      <a:r>
                        <a:rPr lang="en-GB" sz="1600" b="1" dirty="0">
                          <a:effectLst/>
                        </a:rPr>
                        <a:t>– </a:t>
                      </a:r>
                      <a:r>
                        <a:rPr lang="en-GB" sz="1600" b="1" dirty="0" smtClean="0">
                          <a:effectLst/>
                        </a:rPr>
                        <a:t>100m</a:t>
                      </a:r>
                      <a:endParaRPr lang="de-DE" sz="1600" dirty="0">
                        <a:effectLst/>
                        <a:latin typeface="Arial"/>
                        <a:ea typeface="Times New Roman"/>
                        <a:cs typeface="Times New Roman"/>
                      </a:endParaRPr>
                    </a:p>
                  </a:txBody>
                  <a:tcPr marL="68580" marR="68580" marT="0" marB="0">
                    <a:solidFill>
                      <a:schemeClr val="bg1"/>
                    </a:solidFill>
                  </a:tcPr>
                </a:tc>
              </a:tr>
              <a:tr h="311573">
                <a:tc>
                  <a:txBody>
                    <a:bodyPr/>
                    <a:lstStyle/>
                    <a:p>
                      <a:pPr algn="l">
                        <a:spcBef>
                          <a:spcPts val="600"/>
                        </a:spcBef>
                        <a:spcAft>
                          <a:spcPts val="0"/>
                        </a:spcAft>
                      </a:pPr>
                      <a:r>
                        <a:rPr lang="en-US" sz="1600" dirty="0">
                          <a:effectLst/>
                        </a:rPr>
                        <a:t>MF DGNSS(night)</a:t>
                      </a:r>
                      <a:endParaRPr lang="de-DE" sz="1600" dirty="0">
                        <a:effectLst/>
                        <a:latin typeface="Arial"/>
                        <a:ea typeface="Times New Roman"/>
                        <a:cs typeface="Times New Roman"/>
                      </a:endParaRPr>
                    </a:p>
                  </a:txBody>
                  <a:tcPr marL="68580" marR="68580" marT="0" marB="0" anchor="b">
                    <a:solidFill>
                      <a:schemeClr val="bg1"/>
                    </a:solidFill>
                  </a:tcPr>
                </a:tc>
                <a:tc>
                  <a:txBody>
                    <a:bodyPr/>
                    <a:lstStyle/>
                    <a:p>
                      <a:pPr algn="ctr">
                        <a:spcBef>
                          <a:spcPts val="600"/>
                        </a:spcBef>
                        <a:spcAft>
                          <a:spcPts val="0"/>
                        </a:spcAft>
                      </a:pPr>
                      <a:r>
                        <a:rPr lang="en-US" sz="1600" dirty="0">
                          <a:effectLst/>
                        </a:rPr>
                        <a:t>4</a:t>
                      </a:r>
                      <a:endParaRPr lang="de-DE" sz="1600" dirty="0">
                        <a:effectLst/>
                        <a:latin typeface="Arial"/>
                        <a:ea typeface="Times New Roman"/>
                        <a:cs typeface="Times New Roman"/>
                      </a:endParaRPr>
                    </a:p>
                  </a:txBody>
                  <a:tcPr marL="68580" marR="68580" marT="0" marB="0" anchor="b">
                    <a:pattFill prst="smGrid">
                      <a:fgClr>
                        <a:schemeClr val="tx1"/>
                      </a:fgClr>
                      <a:bgClr>
                        <a:srgbClr val="5AE739"/>
                      </a:bgClr>
                    </a:pattFill>
                  </a:tcPr>
                </a:tc>
                <a:tc vMerge="1">
                  <a:txBody>
                    <a:bodyPr/>
                    <a:lstStyle/>
                    <a:p>
                      <a:endParaRPr lang="de-DE"/>
                    </a:p>
                  </a:txBody>
                  <a:tcPr/>
                </a:tc>
              </a:tr>
            </a:tbl>
          </a:graphicData>
        </a:graphic>
      </p:graphicFrame>
      <p:sp>
        <p:nvSpPr>
          <p:cNvPr id="2" name="Rechteck 1"/>
          <p:cNvSpPr/>
          <p:nvPr/>
        </p:nvSpPr>
        <p:spPr>
          <a:xfrm>
            <a:off x="971600" y="2132856"/>
            <a:ext cx="7488832" cy="187220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07225060"/>
      </p:ext>
    </p:extLst>
  </p:cSld>
  <p:clrMapOvr>
    <a:masterClrMapping/>
  </p:clrMapOvr>
  <mc:AlternateContent xmlns:mc="http://schemas.openxmlformats.org/markup-compatibility/2006">
    <mc:Choice xmlns:p14="http://schemas.microsoft.com/office/powerpoint/2010/main" Requires="p14">
      <p:transition spd="slow" p14:dur="2000" advTm="67039"/>
    </mc:Choice>
    <mc:Fallback>
      <p:transition spd="slow" advTm="67039"/>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450" y="35594"/>
            <a:ext cx="8229600" cy="1143000"/>
          </a:xfrm>
        </p:spPr>
        <p:txBody>
          <a:bodyPr/>
          <a:lstStyle/>
          <a:p>
            <a:r>
              <a:rPr lang="en-US" sz="3600" dirty="0" smtClean="0"/>
              <a:t>MF R-Mode </a:t>
            </a:r>
            <a:r>
              <a:rPr lang="en-US" sz="3600" dirty="0" smtClean="0"/>
              <a:t>Test Bed in the Netherlands (Ijmuiden) within ACCSEAS </a:t>
            </a:r>
            <a:endParaRPr lang="en-US" sz="3600" dirty="0"/>
          </a:p>
        </p:txBody>
      </p:sp>
      <p:sp>
        <p:nvSpPr>
          <p:cNvPr id="3" name="Content Placeholder 2"/>
          <p:cNvSpPr>
            <a:spLocks noGrp="1"/>
          </p:cNvSpPr>
          <p:nvPr>
            <p:ph idx="1"/>
          </p:nvPr>
        </p:nvSpPr>
        <p:spPr>
          <a:xfrm>
            <a:off x="107504" y="1412776"/>
            <a:ext cx="3667337" cy="4713387"/>
          </a:xfrm>
        </p:spPr>
        <p:txBody>
          <a:bodyPr>
            <a:normAutofit fontScale="92500"/>
          </a:bodyPr>
          <a:lstStyle/>
          <a:p>
            <a:pPr marL="342900" lvl="1" indent="-342900">
              <a:buFont typeface="Arial" charset="0"/>
              <a:buChar char="•"/>
            </a:pPr>
            <a:r>
              <a:rPr lang="en-GB" sz="2400" dirty="0">
                <a:solidFill>
                  <a:srgbClr val="FF0000"/>
                </a:solidFill>
              </a:rPr>
              <a:t>Installation of R-Mode </a:t>
            </a:r>
            <a:r>
              <a:rPr lang="en-GB" sz="2400" dirty="0" err="1">
                <a:solidFill>
                  <a:srgbClr val="FF0000"/>
                </a:solidFill>
              </a:rPr>
              <a:t>Testsite</a:t>
            </a:r>
            <a:endParaRPr lang="en-GB" sz="2400" dirty="0">
              <a:solidFill>
                <a:srgbClr val="FF0000"/>
              </a:solidFill>
            </a:endParaRPr>
          </a:p>
          <a:p>
            <a:pPr lvl="1">
              <a:lnSpc>
                <a:spcPct val="100000"/>
              </a:lnSpc>
            </a:pPr>
            <a:r>
              <a:rPr lang="en-GB" sz="2400" dirty="0" smtClean="0"/>
              <a:t> R-Mode Modulator and </a:t>
            </a:r>
            <a:br>
              <a:rPr lang="en-GB" sz="2400" dirty="0" smtClean="0"/>
            </a:br>
            <a:r>
              <a:rPr lang="en-GB" sz="2400" dirty="0" smtClean="0"/>
              <a:t> transmitter</a:t>
            </a:r>
          </a:p>
          <a:p>
            <a:pPr lvl="1">
              <a:lnSpc>
                <a:spcPct val="100000"/>
              </a:lnSpc>
            </a:pPr>
            <a:r>
              <a:rPr lang="en-GB" sz="2400" dirty="0" smtClean="0"/>
              <a:t> R-Mode receiver</a:t>
            </a:r>
          </a:p>
          <a:p>
            <a:pPr lvl="1">
              <a:lnSpc>
                <a:spcPct val="100000"/>
              </a:lnSpc>
            </a:pPr>
            <a:endParaRPr lang="en-US" sz="2400" dirty="0"/>
          </a:p>
          <a:p>
            <a:r>
              <a:rPr lang="en-GB" sz="2400" dirty="0" smtClean="0">
                <a:solidFill>
                  <a:srgbClr val="FF0000"/>
                </a:solidFill>
              </a:rPr>
              <a:t>Goals</a:t>
            </a:r>
          </a:p>
          <a:p>
            <a:pPr lvl="1">
              <a:lnSpc>
                <a:spcPct val="100000"/>
              </a:lnSpc>
            </a:pPr>
            <a:r>
              <a:rPr lang="en-GB" sz="2400" dirty="0" smtClean="0"/>
              <a:t> Proof of concept</a:t>
            </a:r>
          </a:p>
          <a:p>
            <a:pPr lvl="1">
              <a:lnSpc>
                <a:spcPct val="100000"/>
              </a:lnSpc>
            </a:pPr>
            <a:r>
              <a:rPr lang="en-GB" sz="2400" dirty="0" smtClean="0"/>
              <a:t> Assess of achievable </a:t>
            </a:r>
            <a:br>
              <a:rPr lang="en-GB" sz="2400" dirty="0" smtClean="0"/>
            </a:br>
            <a:r>
              <a:rPr lang="en-GB" sz="2400" dirty="0" smtClean="0"/>
              <a:t> performance in the field  for timing and ranging </a:t>
            </a:r>
          </a:p>
          <a:p>
            <a:pPr lvl="1">
              <a:lnSpc>
                <a:spcPct val="100000"/>
              </a:lnSpc>
            </a:pPr>
            <a:endParaRPr lang="en-US" sz="2400" dirty="0"/>
          </a:p>
          <a:p>
            <a:pPr lvl="1"/>
            <a:endParaRPr lang="en-US" dirty="0"/>
          </a:p>
        </p:txBody>
      </p:sp>
      <p:pic>
        <p:nvPicPr>
          <p:cNvPr id="4" name="Picture 3"/>
          <p:cNvPicPr/>
          <p:nvPr/>
        </p:nvPicPr>
        <p:blipFill rotWithShape="1">
          <a:blip r:embed="rId3" cstate="print">
            <a:extLst>
              <a:ext uri="{28A0092B-C50C-407E-A947-70E740481C1C}">
                <a14:useLocalDpi xmlns:a14="http://schemas.microsoft.com/office/drawing/2010/main" val="0"/>
              </a:ext>
            </a:extLst>
          </a:blip>
          <a:srcRect l="8790" t="6369" r="6988" b="7329"/>
          <a:stretch/>
        </p:blipFill>
        <p:spPr bwMode="auto">
          <a:xfrm>
            <a:off x="3875965" y="1473944"/>
            <a:ext cx="4923652" cy="334300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90365730"/>
      </p:ext>
    </p:extLst>
  </p:cSld>
  <p:clrMapOvr>
    <a:masterClrMapping/>
  </p:clrMapOvr>
  <mc:AlternateContent xmlns:mc="http://schemas.openxmlformats.org/markup-compatibility/2006">
    <mc:Choice xmlns:p14="http://schemas.microsoft.com/office/powerpoint/2010/main" Requires="p14">
      <p:transition spd="slow" p14:dur="2000" advTm="42622"/>
    </mc:Choice>
    <mc:Fallback>
      <p:transition spd="slow" advTm="42622"/>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30622"/>
            <a:ext cx="8640960" cy="778098"/>
          </a:xfrm>
        </p:spPr>
        <p:txBody>
          <a:bodyPr/>
          <a:lstStyle/>
          <a:p>
            <a:r>
              <a:rPr lang="en-US" sz="3600" dirty="0" smtClean="0"/>
              <a:t>Further possible future R-Mode test beds </a:t>
            </a:r>
            <a:endParaRPr lang="en-US" sz="3600" dirty="0"/>
          </a:p>
        </p:txBody>
      </p:sp>
      <p:pic>
        <p:nvPicPr>
          <p:cNvPr id="3" name="Picture 2"/>
          <p:cNvPicPr/>
          <p:nvPr/>
        </p:nvPicPr>
        <p:blipFill rotWithShape="1">
          <a:blip r:embed="rId2" cstate="print">
            <a:extLst>
              <a:ext uri="{28A0092B-C50C-407E-A947-70E740481C1C}">
                <a14:useLocalDpi xmlns:a14="http://schemas.microsoft.com/office/drawing/2010/main" val="0"/>
              </a:ext>
            </a:extLst>
          </a:blip>
          <a:srcRect l="8727" t="6309" r="8138" b="6335"/>
          <a:stretch/>
        </p:blipFill>
        <p:spPr bwMode="auto">
          <a:xfrm>
            <a:off x="179512" y="3212976"/>
            <a:ext cx="2952328" cy="2880320"/>
          </a:xfrm>
          <a:prstGeom prst="rect">
            <a:avLst/>
          </a:prstGeom>
          <a:ln>
            <a:noFill/>
          </a:ln>
          <a:extLst>
            <a:ext uri="{53640926-AAD7-44D8-BBD7-CCE9431645EC}">
              <a14:shadowObscured xmlns:a14="http://schemas.microsoft.com/office/drawing/2010/main"/>
            </a:ext>
          </a:extLst>
        </p:spPr>
      </p:pic>
      <p:pic>
        <p:nvPicPr>
          <p:cNvPr id="4" name="Picture 2"/>
          <p:cNvPicPr/>
          <p:nvPr/>
        </p:nvPicPr>
        <p:blipFill rotWithShape="1">
          <a:blip r:embed="rId3" cstate="print">
            <a:extLst>
              <a:ext uri="{28A0092B-C50C-407E-A947-70E740481C1C}">
                <a14:useLocalDpi xmlns:a14="http://schemas.microsoft.com/office/drawing/2010/main" val="0"/>
              </a:ext>
            </a:extLst>
          </a:blip>
          <a:srcRect l="6953" t="6311" r="6216" b="5335"/>
          <a:stretch/>
        </p:blipFill>
        <p:spPr bwMode="auto">
          <a:xfrm>
            <a:off x="3275854" y="2708920"/>
            <a:ext cx="2952328" cy="2520280"/>
          </a:xfrm>
          <a:prstGeom prst="rect">
            <a:avLst/>
          </a:prstGeom>
          <a:ln>
            <a:noFill/>
          </a:ln>
          <a:extLst>
            <a:ext uri="{53640926-AAD7-44D8-BBD7-CCE9431645EC}">
              <a14:shadowObscured xmlns:a14="http://schemas.microsoft.com/office/drawing/2010/main"/>
            </a:ext>
          </a:extLst>
        </p:spPr>
      </p:pic>
      <p:pic>
        <p:nvPicPr>
          <p:cNvPr id="5" name="Picture 2"/>
          <p:cNvPicPr/>
          <p:nvPr/>
        </p:nvPicPr>
        <p:blipFill rotWithShape="1">
          <a:blip r:embed="rId4">
            <a:extLst>
              <a:ext uri="{28A0092B-C50C-407E-A947-70E740481C1C}">
                <a14:useLocalDpi xmlns:a14="http://schemas.microsoft.com/office/drawing/2010/main" val="0"/>
              </a:ext>
            </a:extLst>
          </a:blip>
          <a:srcRect l="8582" t="6780" r="8116" b="7811"/>
          <a:stretch/>
        </p:blipFill>
        <p:spPr bwMode="auto">
          <a:xfrm>
            <a:off x="6372200" y="1916832"/>
            <a:ext cx="2581498" cy="2556284"/>
          </a:xfrm>
          <a:prstGeom prst="rect">
            <a:avLst/>
          </a:prstGeom>
          <a:ln>
            <a:noFill/>
          </a:ln>
          <a:extLst>
            <a:ext uri="{53640926-AAD7-44D8-BBD7-CCE9431645EC}">
              <a14:shadowObscured xmlns:a14="http://schemas.microsoft.com/office/drawing/2010/main"/>
            </a:ext>
          </a:extLst>
        </p:spPr>
      </p:pic>
      <p:sp>
        <p:nvSpPr>
          <p:cNvPr id="6" name="Textfeld 5"/>
          <p:cNvSpPr txBox="1"/>
          <p:nvPr/>
        </p:nvSpPr>
        <p:spPr>
          <a:xfrm>
            <a:off x="107504" y="2484185"/>
            <a:ext cx="3024336" cy="584775"/>
          </a:xfrm>
          <a:prstGeom prst="rect">
            <a:avLst/>
          </a:prstGeom>
          <a:noFill/>
        </p:spPr>
        <p:txBody>
          <a:bodyPr wrap="square" rtlCol="0">
            <a:spAutoFit/>
          </a:bodyPr>
          <a:lstStyle/>
          <a:p>
            <a:pPr algn="ctr"/>
            <a:r>
              <a:rPr lang="de-DE" sz="1600" dirty="0" smtClean="0"/>
              <a:t>R-Mode </a:t>
            </a:r>
            <a:r>
              <a:rPr lang="de-DE" sz="1600" dirty="0" err="1" smtClean="0"/>
              <a:t>Testbed</a:t>
            </a:r>
            <a:r>
              <a:rPr lang="de-DE" sz="1600" dirty="0" smtClean="0"/>
              <a:t> in </a:t>
            </a:r>
            <a:r>
              <a:rPr lang="de-DE" sz="1600" dirty="0" err="1" smtClean="0"/>
              <a:t>the</a:t>
            </a:r>
            <a:r>
              <a:rPr lang="de-DE" sz="1600" dirty="0" smtClean="0"/>
              <a:t> </a:t>
            </a:r>
            <a:r>
              <a:rPr lang="de-DE" sz="1600" dirty="0" err="1" smtClean="0"/>
              <a:t>area</a:t>
            </a:r>
            <a:r>
              <a:rPr lang="de-DE" sz="1600" dirty="0" smtClean="0"/>
              <a:t> </a:t>
            </a:r>
            <a:r>
              <a:rPr lang="de-DE" sz="1600" dirty="0" err="1" smtClean="0"/>
              <a:t>of</a:t>
            </a:r>
            <a:r>
              <a:rPr lang="de-DE" sz="1600" dirty="0" smtClean="0"/>
              <a:t> Amsterdam (NL)</a:t>
            </a:r>
            <a:endParaRPr lang="de-DE" sz="1600" dirty="0"/>
          </a:p>
        </p:txBody>
      </p:sp>
      <p:sp>
        <p:nvSpPr>
          <p:cNvPr id="9" name="Textfeld 8"/>
          <p:cNvSpPr txBox="1"/>
          <p:nvPr/>
        </p:nvSpPr>
        <p:spPr>
          <a:xfrm>
            <a:off x="6012162" y="1124744"/>
            <a:ext cx="3096342" cy="584775"/>
          </a:xfrm>
          <a:prstGeom prst="rect">
            <a:avLst/>
          </a:prstGeom>
          <a:noFill/>
        </p:spPr>
        <p:txBody>
          <a:bodyPr wrap="square" rtlCol="0">
            <a:spAutoFit/>
          </a:bodyPr>
          <a:lstStyle/>
          <a:p>
            <a:pPr algn="ctr"/>
            <a:r>
              <a:rPr lang="de-DE" sz="1600" dirty="0" smtClean="0"/>
              <a:t>R-Mode </a:t>
            </a:r>
            <a:r>
              <a:rPr lang="de-DE" sz="1600" dirty="0" err="1" smtClean="0"/>
              <a:t>Testbed</a:t>
            </a:r>
            <a:r>
              <a:rPr lang="de-DE" sz="1600" dirty="0" smtClean="0"/>
              <a:t> in </a:t>
            </a:r>
            <a:r>
              <a:rPr lang="de-DE" sz="1600" dirty="0" err="1" smtClean="0"/>
              <a:t>the</a:t>
            </a:r>
            <a:r>
              <a:rPr lang="de-DE" sz="1600" dirty="0" smtClean="0"/>
              <a:t> </a:t>
            </a:r>
            <a:br>
              <a:rPr lang="de-DE" sz="1600" dirty="0" smtClean="0"/>
            </a:br>
            <a:r>
              <a:rPr lang="de-DE" sz="1600" dirty="0" smtClean="0"/>
              <a:t>Baltic </a:t>
            </a:r>
            <a:r>
              <a:rPr lang="de-DE" sz="1600" dirty="0" err="1" smtClean="0"/>
              <a:t>Sea</a:t>
            </a:r>
            <a:r>
              <a:rPr lang="de-DE" sz="1600" dirty="0" smtClean="0"/>
              <a:t> (DK + D)</a:t>
            </a:r>
            <a:endParaRPr lang="de-DE" sz="1600" dirty="0"/>
          </a:p>
        </p:txBody>
      </p:sp>
      <p:sp>
        <p:nvSpPr>
          <p:cNvPr id="10" name="Textfeld 9"/>
          <p:cNvSpPr txBox="1"/>
          <p:nvPr/>
        </p:nvSpPr>
        <p:spPr>
          <a:xfrm>
            <a:off x="3131842" y="1877923"/>
            <a:ext cx="3096342" cy="584775"/>
          </a:xfrm>
          <a:prstGeom prst="rect">
            <a:avLst/>
          </a:prstGeom>
          <a:noFill/>
        </p:spPr>
        <p:txBody>
          <a:bodyPr wrap="square" rtlCol="0">
            <a:spAutoFit/>
          </a:bodyPr>
          <a:lstStyle/>
          <a:p>
            <a:pPr algn="ctr"/>
            <a:r>
              <a:rPr lang="de-DE" sz="1600" dirty="0" smtClean="0"/>
              <a:t>R-Mode </a:t>
            </a:r>
            <a:r>
              <a:rPr lang="de-DE" sz="1600" dirty="0" err="1" smtClean="0"/>
              <a:t>Testbed</a:t>
            </a:r>
            <a:r>
              <a:rPr lang="de-DE" sz="1600" dirty="0" smtClean="0"/>
              <a:t> in </a:t>
            </a:r>
            <a:r>
              <a:rPr lang="de-DE" sz="1600" dirty="0" err="1" smtClean="0"/>
              <a:t>the</a:t>
            </a:r>
            <a:r>
              <a:rPr lang="de-DE" sz="1600" dirty="0" smtClean="0"/>
              <a:t> </a:t>
            </a:r>
            <a:br>
              <a:rPr lang="de-DE" sz="1600" dirty="0" smtClean="0"/>
            </a:br>
            <a:r>
              <a:rPr lang="de-DE" sz="1600" dirty="0" smtClean="0"/>
              <a:t>German </a:t>
            </a:r>
            <a:r>
              <a:rPr lang="de-DE" sz="1600" dirty="0" err="1" smtClean="0"/>
              <a:t>Bight</a:t>
            </a:r>
            <a:r>
              <a:rPr lang="de-DE" sz="1600" dirty="0" smtClean="0"/>
              <a:t> (D)</a:t>
            </a:r>
            <a:endParaRPr lang="de-DE" sz="1600" dirty="0"/>
          </a:p>
        </p:txBody>
      </p:sp>
    </p:spTree>
    <p:extLst>
      <p:ext uri="{BB962C8B-B14F-4D97-AF65-F5344CB8AC3E}">
        <p14:creationId xmlns:p14="http://schemas.microsoft.com/office/powerpoint/2010/main" val="1790643079"/>
      </p:ext>
    </p:extLst>
  </p:cSld>
  <p:clrMapOvr>
    <a:masterClrMapping/>
  </p:clrMapOvr>
  <mc:AlternateContent xmlns:mc="http://schemas.openxmlformats.org/markup-compatibility/2006">
    <mc:Choice xmlns:p14="http://schemas.microsoft.com/office/powerpoint/2010/main" Requires="p14">
      <p:transition spd="slow" p14:dur="2000" advTm="43646"/>
    </mc:Choice>
    <mc:Fallback>
      <p:transition spd="slow" advTm="43646"/>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384"/>
            <a:ext cx="8640960" cy="778098"/>
          </a:xfrm>
        </p:spPr>
        <p:txBody>
          <a:bodyPr/>
          <a:lstStyle/>
          <a:p>
            <a:r>
              <a:rPr lang="en-US" dirty="0" smtClean="0"/>
              <a:t>Conclusions</a:t>
            </a:r>
            <a:endParaRPr lang="en-US" dirty="0"/>
          </a:p>
        </p:txBody>
      </p:sp>
      <p:sp>
        <p:nvSpPr>
          <p:cNvPr id="3" name="Content Placeholder 2"/>
          <p:cNvSpPr>
            <a:spLocks noGrp="1"/>
          </p:cNvSpPr>
          <p:nvPr>
            <p:ph idx="1"/>
          </p:nvPr>
        </p:nvSpPr>
        <p:spPr/>
        <p:txBody>
          <a:bodyPr>
            <a:normAutofit fontScale="92500" lnSpcReduction="10000"/>
          </a:bodyPr>
          <a:lstStyle/>
          <a:p>
            <a:r>
              <a:rPr lang="en-GB" sz="3000" dirty="0"/>
              <a:t>DGNSS </a:t>
            </a:r>
            <a:r>
              <a:rPr lang="en-GB" sz="3000" dirty="0">
                <a:solidFill>
                  <a:srgbClr val="FF0000"/>
                </a:solidFill>
              </a:rPr>
              <a:t>R-Mode </a:t>
            </a:r>
            <a:r>
              <a:rPr lang="en-GB" sz="3000" dirty="0" smtClean="0">
                <a:solidFill>
                  <a:srgbClr val="FF0000"/>
                </a:solidFill>
              </a:rPr>
              <a:t>(MF and AIS) </a:t>
            </a:r>
            <a:r>
              <a:rPr lang="en-GB" sz="3000" dirty="0" smtClean="0"/>
              <a:t>is </a:t>
            </a:r>
            <a:r>
              <a:rPr lang="en-GB" sz="3000" dirty="0"/>
              <a:t>a backup to GNSS that </a:t>
            </a:r>
            <a:r>
              <a:rPr lang="en-GB" sz="3000" dirty="0">
                <a:solidFill>
                  <a:srgbClr val="FF0000"/>
                </a:solidFill>
              </a:rPr>
              <a:t>can meet the resilient PNT </a:t>
            </a:r>
            <a:r>
              <a:rPr lang="en-GB" sz="3000" dirty="0"/>
              <a:t>requirements of </a:t>
            </a:r>
            <a:r>
              <a:rPr lang="en-GB" sz="3000" dirty="0" smtClean="0"/>
              <a:t>e-Navigation</a:t>
            </a:r>
          </a:p>
          <a:p>
            <a:pPr marL="0" indent="0">
              <a:buNone/>
            </a:pPr>
            <a:endParaRPr lang="en-GB" sz="3000" dirty="0" smtClean="0"/>
          </a:p>
          <a:p>
            <a:r>
              <a:rPr lang="en-GB" sz="3000" dirty="0"/>
              <a:t>To achieve widespread resilient PNT, the </a:t>
            </a:r>
            <a:r>
              <a:rPr lang="en-GB" sz="3000" dirty="0">
                <a:solidFill>
                  <a:srgbClr val="FF0000"/>
                </a:solidFill>
              </a:rPr>
              <a:t>best solution is </a:t>
            </a:r>
            <a:r>
              <a:rPr lang="en-GB" sz="3000" dirty="0"/>
              <a:t>to use all signals available in a true </a:t>
            </a:r>
            <a:r>
              <a:rPr lang="en-GB" sz="3000" dirty="0">
                <a:solidFill>
                  <a:srgbClr val="FF0000"/>
                </a:solidFill>
              </a:rPr>
              <a:t>all-in-view receiver</a:t>
            </a:r>
            <a:r>
              <a:rPr lang="en-GB" sz="3000" dirty="0"/>
              <a:t>. </a:t>
            </a:r>
            <a:endParaRPr lang="en-GB" sz="3000" dirty="0" smtClean="0"/>
          </a:p>
          <a:p>
            <a:pPr marL="0" indent="0">
              <a:buNone/>
            </a:pPr>
            <a:endParaRPr lang="en-GB" sz="3000" dirty="0" smtClean="0"/>
          </a:p>
          <a:p>
            <a:r>
              <a:rPr lang="en-GB" sz="3000" dirty="0" smtClean="0"/>
              <a:t>It’s </a:t>
            </a:r>
            <a:r>
              <a:rPr lang="en-GB" sz="3000" dirty="0"/>
              <a:t>important to note that the need for a backup PNT is not uniform. The performance of a backup PNT system is most critical in the areas with the highest density of shipping traffic</a:t>
            </a:r>
            <a:endParaRPr lang="en-GB" sz="3000" dirty="0" smtClean="0"/>
          </a:p>
          <a:p>
            <a:endParaRPr lang="de-DE" dirty="0"/>
          </a:p>
        </p:txBody>
      </p:sp>
    </p:spTree>
    <p:extLst>
      <p:ext uri="{BB962C8B-B14F-4D97-AF65-F5344CB8AC3E}">
        <p14:creationId xmlns:p14="http://schemas.microsoft.com/office/powerpoint/2010/main" val="1811747588"/>
      </p:ext>
    </p:extLst>
  </p:cSld>
  <p:clrMapOvr>
    <a:masterClrMapping/>
  </p:clrMapOvr>
  <mc:AlternateContent xmlns:mc="http://schemas.openxmlformats.org/markup-compatibility/2006">
    <mc:Choice xmlns:p14="http://schemas.microsoft.com/office/powerpoint/2010/main" Requires="p14">
      <p:transition spd="slow" p14:dur="2000" advTm="96839"/>
    </mc:Choice>
    <mc:Fallback>
      <p:transition spd="slow" advTm="96839"/>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Foliennummernplatzhalter 4"/>
          <p:cNvSpPr>
            <a:spLocks noGrp="1"/>
          </p:cNvSpPr>
          <p:nvPr>
            <p:ph type="sldNum" sz="quarter" idx="4294967295"/>
          </p:nvPr>
        </p:nvSpPr>
        <p:spPr>
          <a:xfrm>
            <a:off x="323850" y="6669088"/>
            <a:ext cx="560388" cy="179387"/>
          </a:xfrm>
          <a:prstGeom prst="rect">
            <a:avLst/>
          </a:prstGeom>
        </p:spPr>
        <p:txBody>
          <a:bodyPr/>
          <a:lstStyle/>
          <a:p>
            <a:pPr>
              <a:defRPr/>
            </a:pPr>
            <a:r>
              <a:rPr lang="de-DE" smtClean="0"/>
              <a:t>S</a:t>
            </a:r>
            <a:fld id="{F1D9E83D-E17C-4D40-9186-28D8036E18DE}" type="slidenum">
              <a:rPr smtClean="0"/>
              <a:pPr>
                <a:defRPr/>
              </a:pPr>
              <a:t>25</a:t>
            </a:fld>
            <a:endParaRPr lang="de-DE" smtClean="0"/>
          </a:p>
        </p:txBody>
      </p:sp>
      <p:pic>
        <p:nvPicPr>
          <p:cNvPr id="36868" name="Picture 4" descr="shutterstock_10080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929187" y="476672"/>
            <a:ext cx="3890963"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p:cNvSpPr>
            <a:spLocks noGrp="1" noChangeArrowheads="1"/>
          </p:cNvSpPr>
          <p:nvPr>
            <p:ph type="body" idx="1"/>
          </p:nvPr>
        </p:nvSpPr>
        <p:spPr>
          <a:xfrm>
            <a:off x="395536" y="520675"/>
            <a:ext cx="4248150" cy="4708525"/>
          </a:xfrm>
        </p:spPr>
        <p:txBody>
          <a:bodyPr/>
          <a:lstStyle/>
          <a:p>
            <a:pPr marL="0" indent="0" eaLnBrk="1" hangingPunct="1">
              <a:buNone/>
              <a:defRPr/>
            </a:pPr>
            <a:r>
              <a:rPr lang="de-DE" sz="2400" b="1" dirty="0" smtClean="0">
                <a:effectLst>
                  <a:outerShdw blurRad="38100" dist="38100" dir="2700000" algn="tl">
                    <a:srgbClr val="C0C0C0"/>
                  </a:outerShdw>
                </a:effectLst>
              </a:rPr>
              <a:t>Michael Hoppe</a:t>
            </a:r>
          </a:p>
          <a:p>
            <a:pPr marL="0" indent="0" eaLnBrk="1" hangingPunct="1">
              <a:buNone/>
              <a:defRPr/>
            </a:pPr>
            <a:r>
              <a:rPr lang="de-DE" sz="2400" dirty="0" smtClean="0">
                <a:effectLst>
                  <a:outerShdw blurRad="38100" dist="38100" dir="2700000" algn="tl">
                    <a:srgbClr val="C0C0C0"/>
                  </a:outerShdw>
                </a:effectLst>
              </a:rPr>
              <a:t>German Federal </a:t>
            </a:r>
            <a:r>
              <a:rPr lang="de-DE" sz="2400" dirty="0" err="1" smtClean="0">
                <a:effectLst>
                  <a:outerShdw blurRad="38100" dist="38100" dir="2700000" algn="tl">
                    <a:srgbClr val="C0C0C0"/>
                  </a:outerShdw>
                </a:effectLst>
              </a:rPr>
              <a:t>Waterways</a:t>
            </a:r>
            <a:r>
              <a:rPr lang="de-DE" sz="2400" dirty="0" smtClean="0">
                <a:effectLst>
                  <a:outerShdw blurRad="38100" dist="38100" dir="2700000" algn="tl">
                    <a:srgbClr val="C0C0C0"/>
                  </a:outerShdw>
                </a:effectLst>
              </a:rPr>
              <a:t> </a:t>
            </a:r>
            <a:r>
              <a:rPr lang="de-DE" sz="2400" dirty="0" err="1" smtClean="0">
                <a:effectLst>
                  <a:outerShdw blurRad="38100" dist="38100" dir="2700000" algn="tl">
                    <a:srgbClr val="C0C0C0"/>
                  </a:outerShdw>
                </a:effectLst>
              </a:rPr>
              <a:t>and</a:t>
            </a:r>
            <a:r>
              <a:rPr lang="de-DE" sz="2400" dirty="0" smtClean="0">
                <a:effectLst>
                  <a:outerShdw blurRad="38100" dist="38100" dir="2700000" algn="tl">
                    <a:srgbClr val="C0C0C0"/>
                  </a:outerShdw>
                </a:effectLst>
              </a:rPr>
              <a:t> </a:t>
            </a:r>
            <a:br>
              <a:rPr lang="de-DE" sz="2400" dirty="0" smtClean="0">
                <a:effectLst>
                  <a:outerShdw blurRad="38100" dist="38100" dir="2700000" algn="tl">
                    <a:srgbClr val="C0C0C0"/>
                  </a:outerShdw>
                </a:effectLst>
              </a:rPr>
            </a:br>
            <a:r>
              <a:rPr lang="de-DE" sz="2400" dirty="0" err="1" smtClean="0">
                <a:effectLst>
                  <a:outerShdw blurRad="38100" dist="38100" dir="2700000" algn="tl">
                    <a:srgbClr val="C0C0C0"/>
                  </a:outerShdw>
                </a:effectLst>
              </a:rPr>
              <a:t>Shipping</a:t>
            </a:r>
            <a:r>
              <a:rPr lang="de-DE" sz="2400" dirty="0" smtClean="0">
                <a:effectLst>
                  <a:outerShdw blurRad="38100" dist="38100" dir="2700000" algn="tl">
                    <a:srgbClr val="C0C0C0"/>
                  </a:outerShdw>
                </a:effectLst>
              </a:rPr>
              <a:t> Administration</a:t>
            </a:r>
            <a:br>
              <a:rPr lang="de-DE" sz="2400" dirty="0" smtClean="0">
                <a:effectLst>
                  <a:outerShdw blurRad="38100" dist="38100" dir="2700000" algn="tl">
                    <a:srgbClr val="C0C0C0"/>
                  </a:outerShdw>
                </a:effectLst>
              </a:rPr>
            </a:br>
            <a:r>
              <a:rPr lang="de-DE" sz="2400" dirty="0" smtClean="0">
                <a:effectLst>
                  <a:outerShdw blurRad="38100" dist="38100" dir="2700000" algn="tl">
                    <a:srgbClr val="C0C0C0"/>
                  </a:outerShdw>
                </a:effectLst>
              </a:rPr>
              <a:t>Traffic Technologies </a:t>
            </a:r>
            <a:r>
              <a:rPr lang="de-DE" sz="2400" dirty="0" err="1" smtClean="0">
                <a:effectLst>
                  <a:outerShdw blurRad="38100" dist="38100" dir="2700000" algn="tl">
                    <a:srgbClr val="C0C0C0"/>
                  </a:outerShdw>
                </a:effectLst>
              </a:rPr>
              <a:t>Centre</a:t>
            </a:r>
            <a:endParaRPr lang="de-DE" sz="2400" dirty="0" smtClean="0">
              <a:effectLst>
                <a:outerShdw blurRad="38100" dist="38100" dir="2700000" algn="tl">
                  <a:srgbClr val="C0C0C0"/>
                </a:outerShdw>
              </a:effectLst>
            </a:endParaRPr>
          </a:p>
          <a:p>
            <a:pPr marL="0" indent="0" eaLnBrk="1" hangingPunct="1">
              <a:buNone/>
              <a:defRPr/>
            </a:pPr>
            <a:r>
              <a:rPr lang="de-DE" sz="2400" dirty="0" smtClean="0">
                <a:solidFill>
                  <a:srgbClr val="270585"/>
                </a:solidFill>
                <a:effectLst>
                  <a:outerShdw blurRad="38100" dist="38100" dir="2700000" algn="tl">
                    <a:srgbClr val="C0C0C0"/>
                  </a:outerShdw>
                </a:effectLst>
                <a:hlinkClick r:id="rId5"/>
              </a:rPr>
              <a:t>Michael.Hoppe@wsv.bund.de</a:t>
            </a:r>
            <a:endParaRPr lang="de-DE" sz="2400" dirty="0" smtClean="0">
              <a:solidFill>
                <a:srgbClr val="270585"/>
              </a:solidFill>
              <a:effectLst>
                <a:outerShdw blurRad="38100" dist="38100" dir="2700000" algn="tl">
                  <a:srgbClr val="C0C0C0"/>
                </a:outerShdw>
              </a:effectLst>
            </a:endParaRPr>
          </a:p>
          <a:p>
            <a:pPr marL="0" indent="0" eaLnBrk="1" hangingPunct="1">
              <a:buNone/>
              <a:defRPr/>
            </a:pPr>
            <a:endParaRPr lang="de-DE" dirty="0" smtClean="0">
              <a:solidFill>
                <a:srgbClr val="270585"/>
              </a:solidFill>
              <a:effectLst>
                <a:outerShdw blurRad="38100" dist="38100" dir="2700000" algn="tl">
                  <a:srgbClr val="C0C0C0"/>
                </a:outerShdw>
              </a:effectLst>
            </a:endParaRPr>
          </a:p>
        </p:txBody>
      </p:sp>
      <p:sp>
        <p:nvSpPr>
          <p:cNvPr id="36871" name="Text Box 6"/>
          <p:cNvSpPr txBox="1">
            <a:spLocks noChangeArrowheads="1"/>
          </p:cNvSpPr>
          <p:nvPr/>
        </p:nvSpPr>
        <p:spPr bwMode="gray">
          <a:xfrm>
            <a:off x="5373329" y="5000856"/>
            <a:ext cx="31686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600">
                <a:solidFill>
                  <a:srgbClr val="000000"/>
                </a:solidFill>
                <a:latin typeface="Arial" charset="0"/>
                <a:cs typeface="Arial" charset="0"/>
              </a:defRPr>
            </a:lvl1pPr>
            <a:lvl2pPr marL="742950" indent="-285750" eaLnBrk="0" hangingPunct="0">
              <a:defRPr sz="1600">
                <a:solidFill>
                  <a:srgbClr val="000000"/>
                </a:solidFill>
                <a:latin typeface="Arial" charset="0"/>
                <a:cs typeface="Arial" charset="0"/>
              </a:defRPr>
            </a:lvl2pPr>
            <a:lvl3pPr marL="1143000" indent="-228600" eaLnBrk="0" hangingPunct="0">
              <a:defRPr sz="1600">
                <a:solidFill>
                  <a:srgbClr val="000000"/>
                </a:solidFill>
                <a:latin typeface="Arial" charset="0"/>
                <a:cs typeface="Arial" charset="0"/>
              </a:defRPr>
            </a:lvl3pPr>
            <a:lvl4pPr marL="1600200" indent="-228600" eaLnBrk="0" hangingPunct="0">
              <a:defRPr sz="1600">
                <a:solidFill>
                  <a:srgbClr val="000000"/>
                </a:solidFill>
                <a:latin typeface="Arial" charset="0"/>
                <a:cs typeface="Arial" charset="0"/>
              </a:defRPr>
            </a:lvl4pPr>
            <a:lvl5pPr marL="2057400" indent="-228600" eaLnBrk="0" hangingPunct="0">
              <a:defRPr sz="1600">
                <a:solidFill>
                  <a:srgbClr val="000000"/>
                </a:solidFill>
                <a:latin typeface="Arial" charset="0"/>
                <a:cs typeface="Arial" charset="0"/>
              </a:defRPr>
            </a:lvl5pPr>
            <a:lvl6pPr marL="2514600" indent="-228600" eaLnBrk="0" fontAlgn="base" hangingPunct="0">
              <a:spcBef>
                <a:spcPct val="0"/>
              </a:spcBef>
              <a:spcAft>
                <a:spcPct val="0"/>
              </a:spcAft>
              <a:defRPr sz="1600">
                <a:solidFill>
                  <a:srgbClr val="000000"/>
                </a:solidFill>
                <a:latin typeface="Arial" charset="0"/>
                <a:cs typeface="Arial" charset="0"/>
              </a:defRPr>
            </a:lvl6pPr>
            <a:lvl7pPr marL="2971800" indent="-228600" eaLnBrk="0" fontAlgn="base" hangingPunct="0">
              <a:spcBef>
                <a:spcPct val="0"/>
              </a:spcBef>
              <a:spcAft>
                <a:spcPct val="0"/>
              </a:spcAft>
              <a:defRPr sz="1600">
                <a:solidFill>
                  <a:srgbClr val="000000"/>
                </a:solidFill>
                <a:latin typeface="Arial" charset="0"/>
                <a:cs typeface="Arial" charset="0"/>
              </a:defRPr>
            </a:lvl7pPr>
            <a:lvl8pPr marL="3429000" indent="-228600" eaLnBrk="0" fontAlgn="base" hangingPunct="0">
              <a:spcBef>
                <a:spcPct val="0"/>
              </a:spcBef>
              <a:spcAft>
                <a:spcPct val="0"/>
              </a:spcAft>
              <a:defRPr sz="1600">
                <a:solidFill>
                  <a:srgbClr val="000000"/>
                </a:solidFill>
                <a:latin typeface="Arial" charset="0"/>
                <a:cs typeface="Arial" charset="0"/>
              </a:defRPr>
            </a:lvl8pPr>
            <a:lvl9pPr marL="3886200" indent="-228600" eaLnBrk="0" fontAlgn="base" hangingPunct="0">
              <a:spcBef>
                <a:spcPct val="0"/>
              </a:spcBef>
              <a:spcAft>
                <a:spcPct val="0"/>
              </a:spcAft>
              <a:defRPr sz="1600">
                <a:solidFill>
                  <a:srgbClr val="000000"/>
                </a:solidFill>
                <a:latin typeface="Arial" charset="0"/>
                <a:cs typeface="Arial" charset="0"/>
              </a:defRPr>
            </a:lvl9pPr>
          </a:lstStyle>
          <a:p>
            <a:pPr eaLnBrk="1" hangingPunct="1">
              <a:lnSpc>
                <a:spcPts val="2200"/>
              </a:lnSpc>
              <a:spcBef>
                <a:spcPct val="40000"/>
              </a:spcBef>
            </a:pPr>
            <a:r>
              <a:rPr lang="en-US" altLang="de-DE" sz="4000" dirty="0">
                <a:solidFill>
                  <a:srgbClr val="FFFFFF"/>
                </a:solidFill>
              </a:rPr>
              <a:t>Questions ?</a:t>
            </a:r>
          </a:p>
        </p:txBody>
      </p:sp>
    </p:spTree>
    <p:custDataLst>
      <p:tags r:id="rId1"/>
    </p:custDataLst>
    <p:extLst>
      <p:ext uri="{BB962C8B-B14F-4D97-AF65-F5344CB8AC3E}">
        <p14:creationId xmlns:p14="http://schemas.microsoft.com/office/powerpoint/2010/main" val="3601556831"/>
      </p:ext>
    </p:extLst>
  </p:cSld>
  <p:clrMapOvr>
    <a:masterClrMapping/>
  </p:clrMapOvr>
  <mc:AlternateContent xmlns:mc="http://schemas.openxmlformats.org/markup-compatibility/2006">
    <mc:Choice xmlns:p14="http://schemas.microsoft.com/office/powerpoint/2010/main" Requires="p14">
      <p:transition spd="slow" p14:dur="2000" advTm="6917"/>
    </mc:Choice>
    <mc:Fallback>
      <p:transition spd="slow" advTm="6917"/>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307" y="-211996"/>
            <a:ext cx="7533565" cy="1004889"/>
          </a:xfrm>
        </p:spPr>
        <p:txBody>
          <a:bodyPr/>
          <a:lstStyle/>
          <a:p>
            <a:r>
              <a:rPr lang="en-US" dirty="0" smtClean="0"/>
              <a:t>The need for terrestrial Backup</a:t>
            </a:r>
            <a:endParaRPr lang="en-US" dirty="0"/>
          </a:p>
        </p:txBody>
      </p:sp>
      <p:sp>
        <p:nvSpPr>
          <p:cNvPr id="3" name="Content Placeholder 2"/>
          <p:cNvSpPr>
            <a:spLocks noGrp="1"/>
          </p:cNvSpPr>
          <p:nvPr>
            <p:ph idx="1"/>
          </p:nvPr>
        </p:nvSpPr>
        <p:spPr>
          <a:xfrm>
            <a:off x="272955" y="836712"/>
            <a:ext cx="8611738" cy="5322628"/>
          </a:xfrm>
        </p:spPr>
        <p:txBody>
          <a:bodyPr/>
          <a:lstStyle/>
          <a:p>
            <a:pPr>
              <a:lnSpc>
                <a:spcPct val="100000"/>
              </a:lnSpc>
              <a:buClr>
                <a:schemeClr val="bg2">
                  <a:lumMod val="75000"/>
                </a:schemeClr>
              </a:buClr>
              <a:buFont typeface="Arial" panose="020B0604020202020204" pitchFamily="34" charset="0"/>
              <a:buChar char="•"/>
              <a:defRPr/>
            </a:pPr>
            <a:r>
              <a:rPr lang="en-US" sz="2400" b="1" dirty="0" smtClean="0">
                <a:solidFill>
                  <a:srgbClr val="FF0000"/>
                </a:solidFill>
              </a:rPr>
              <a:t>Resilient PNT is a core element of e-Navigation</a:t>
            </a:r>
            <a:r>
              <a:rPr lang="en-US" sz="2400" b="1" dirty="0" smtClean="0"/>
              <a:t> </a:t>
            </a:r>
            <a:r>
              <a:rPr lang="en-US" sz="2400" dirty="0" smtClean="0"/>
              <a:t>and </a:t>
            </a:r>
            <a:r>
              <a:rPr lang="en-GB" sz="2400" dirty="0" smtClean="0">
                <a:ea typeface="Times New Roman" pitchFamily="18" charset="0"/>
                <a:cs typeface="Arial" charset="0"/>
              </a:rPr>
              <a:t>needs to meet maritime requirements for accuracy, integrity, availability and continuity</a:t>
            </a:r>
            <a:br>
              <a:rPr lang="en-GB" sz="2400" dirty="0" smtClean="0">
                <a:ea typeface="Times New Roman" pitchFamily="18" charset="0"/>
                <a:cs typeface="Arial" charset="0"/>
              </a:rPr>
            </a:br>
            <a:endParaRPr lang="en-GB" sz="2400" dirty="0" smtClean="0">
              <a:ea typeface="Times New Roman" pitchFamily="18" charset="0"/>
              <a:cs typeface="Arial" charset="0"/>
            </a:endParaRPr>
          </a:p>
          <a:p>
            <a:pPr>
              <a:lnSpc>
                <a:spcPct val="100000"/>
              </a:lnSpc>
              <a:buClr>
                <a:schemeClr val="bg2">
                  <a:lumMod val="75000"/>
                </a:schemeClr>
              </a:buClr>
              <a:buFont typeface="Arial" panose="020B0604020202020204" pitchFamily="34" charset="0"/>
              <a:buChar char="•"/>
              <a:defRPr/>
            </a:pPr>
            <a:r>
              <a:rPr lang="en-US" sz="2400" b="1" dirty="0" smtClean="0">
                <a:solidFill>
                  <a:srgbClr val="FF0000"/>
                </a:solidFill>
              </a:rPr>
              <a:t>GNSS are vulnerable</a:t>
            </a:r>
            <a:r>
              <a:rPr lang="en-US" sz="2400" dirty="0" smtClean="0"/>
              <a:t>; development of a backup PNT system is recommended option</a:t>
            </a:r>
            <a:br>
              <a:rPr lang="en-US" sz="2400" dirty="0" smtClean="0"/>
            </a:br>
            <a:endParaRPr lang="en-US" sz="2400" dirty="0" smtClean="0"/>
          </a:p>
          <a:p>
            <a:pPr>
              <a:lnSpc>
                <a:spcPct val="100000"/>
              </a:lnSpc>
              <a:buClr>
                <a:schemeClr val="bg2">
                  <a:lumMod val="75000"/>
                </a:schemeClr>
              </a:buClr>
              <a:buFont typeface="Arial" panose="020B0604020202020204" pitchFamily="34" charset="0"/>
              <a:buChar char="•"/>
              <a:defRPr/>
            </a:pPr>
            <a:r>
              <a:rPr lang="en-GB" sz="2400" dirty="0" smtClean="0"/>
              <a:t>For e-Navigation (2018-2020 timeframe), IMO says:</a:t>
            </a:r>
          </a:p>
          <a:p>
            <a:pPr marL="342900" lvl="1" indent="-342900">
              <a:lnSpc>
                <a:spcPct val="100000"/>
              </a:lnSpc>
              <a:buClr>
                <a:schemeClr val="bg2">
                  <a:lumMod val="75000"/>
                </a:schemeClr>
              </a:buClr>
              <a:buNone/>
              <a:defRPr/>
            </a:pPr>
            <a:r>
              <a:rPr lang="en-GB" sz="2400" dirty="0" smtClean="0"/>
              <a:t>      </a:t>
            </a:r>
            <a:r>
              <a:rPr lang="en-GB" sz="2400" dirty="0" smtClean="0"/>
              <a:t>“.. </a:t>
            </a:r>
            <a:r>
              <a:rPr lang="de-DE" sz="2400" dirty="0" err="1" smtClean="0"/>
              <a:t>there</a:t>
            </a:r>
            <a:r>
              <a:rPr lang="de-DE" sz="2400" dirty="0" smtClean="0"/>
              <a:t> </a:t>
            </a:r>
            <a:r>
              <a:rPr lang="de-DE" sz="2400" dirty="0" err="1" smtClean="0"/>
              <a:t>is</a:t>
            </a:r>
            <a:r>
              <a:rPr lang="de-DE" sz="2400" dirty="0" smtClean="0"/>
              <a:t> a </a:t>
            </a:r>
            <a:r>
              <a:rPr lang="de-DE" sz="2400" b="1" dirty="0" err="1" smtClean="0">
                <a:solidFill>
                  <a:srgbClr val="FF0000"/>
                </a:solidFill>
              </a:rPr>
              <a:t>need</a:t>
            </a:r>
            <a:r>
              <a:rPr lang="de-DE" sz="2400" b="1" dirty="0" smtClean="0">
                <a:solidFill>
                  <a:srgbClr val="FF0000"/>
                </a:solidFill>
              </a:rPr>
              <a:t> </a:t>
            </a:r>
            <a:r>
              <a:rPr lang="de-DE" sz="2400" b="1" dirty="0" err="1" smtClean="0">
                <a:solidFill>
                  <a:srgbClr val="FF0000"/>
                </a:solidFill>
              </a:rPr>
              <a:t>to</a:t>
            </a:r>
            <a:r>
              <a:rPr lang="de-DE" sz="2400" b="1" dirty="0" smtClean="0">
                <a:solidFill>
                  <a:srgbClr val="FF0000"/>
                </a:solidFill>
              </a:rPr>
              <a:t> </a:t>
            </a:r>
            <a:r>
              <a:rPr lang="de-DE" sz="2400" b="1" dirty="0" err="1" smtClean="0">
                <a:solidFill>
                  <a:srgbClr val="FF0000"/>
                </a:solidFill>
              </a:rPr>
              <a:t>provide</a:t>
            </a:r>
            <a:r>
              <a:rPr lang="de-DE" sz="2400" b="1" dirty="0" smtClean="0">
                <a:solidFill>
                  <a:srgbClr val="FF0000"/>
                </a:solidFill>
              </a:rPr>
              <a:t> an </a:t>
            </a:r>
            <a:r>
              <a:rPr lang="de-DE" sz="2400" b="1" dirty="0" err="1" smtClean="0">
                <a:solidFill>
                  <a:srgbClr val="FF0000"/>
                </a:solidFill>
              </a:rPr>
              <a:t>internationally</a:t>
            </a:r>
            <a:r>
              <a:rPr lang="de-DE" sz="2400" b="1" dirty="0" smtClean="0">
                <a:solidFill>
                  <a:srgbClr val="FF0000"/>
                </a:solidFill>
              </a:rPr>
              <a:t> </a:t>
            </a:r>
            <a:r>
              <a:rPr lang="de-DE" sz="2400" b="1" dirty="0" err="1" smtClean="0">
                <a:solidFill>
                  <a:srgbClr val="FF0000"/>
                </a:solidFill>
              </a:rPr>
              <a:t>agreed</a:t>
            </a:r>
            <a:r>
              <a:rPr lang="de-DE" sz="2400" b="1" dirty="0" smtClean="0">
                <a:solidFill>
                  <a:srgbClr val="FF0000"/>
                </a:solidFill>
              </a:rPr>
              <a:t> alternative </a:t>
            </a:r>
            <a:r>
              <a:rPr lang="de-DE" sz="2400" b="1" dirty="0" err="1" smtClean="0">
                <a:solidFill>
                  <a:srgbClr val="FF0000"/>
                </a:solidFill>
              </a:rPr>
              <a:t>system</a:t>
            </a:r>
            <a:r>
              <a:rPr lang="de-DE" sz="2400" b="1" dirty="0" smtClean="0"/>
              <a:t> </a:t>
            </a:r>
            <a:r>
              <a:rPr lang="de-DE" sz="2400" dirty="0" smtClean="0"/>
              <a:t> </a:t>
            </a:r>
            <a:r>
              <a:rPr lang="de-DE" sz="2400" dirty="0" err="1" smtClean="0"/>
              <a:t>for</a:t>
            </a:r>
            <a:r>
              <a:rPr lang="de-DE" sz="2400" dirty="0" smtClean="0"/>
              <a:t> </a:t>
            </a:r>
            <a:r>
              <a:rPr lang="de-DE" sz="2400" dirty="0" err="1" smtClean="0"/>
              <a:t>complementing</a:t>
            </a:r>
            <a:r>
              <a:rPr lang="de-DE" sz="2400" dirty="0" smtClean="0"/>
              <a:t> </a:t>
            </a:r>
            <a:r>
              <a:rPr lang="de-DE" sz="2400" dirty="0" err="1" smtClean="0"/>
              <a:t>the</a:t>
            </a:r>
            <a:r>
              <a:rPr lang="de-DE" sz="2400" dirty="0" smtClean="0"/>
              <a:t> </a:t>
            </a:r>
            <a:r>
              <a:rPr lang="de-DE" sz="2400" dirty="0" err="1" smtClean="0"/>
              <a:t>existing</a:t>
            </a:r>
            <a:r>
              <a:rPr lang="de-DE" sz="2400" dirty="0" smtClean="0"/>
              <a:t> </a:t>
            </a:r>
            <a:r>
              <a:rPr lang="de-DE" sz="2400" dirty="0" err="1" smtClean="0"/>
              <a:t>satellite</a:t>
            </a:r>
            <a:r>
              <a:rPr lang="de-DE" sz="2400" dirty="0" smtClean="0"/>
              <a:t> PNT-services </a:t>
            </a:r>
            <a:r>
              <a:rPr lang="de-DE" sz="2400" dirty="0" err="1" smtClean="0"/>
              <a:t>to</a:t>
            </a:r>
            <a:r>
              <a:rPr lang="de-DE" sz="2400" dirty="0" smtClean="0"/>
              <a:t> </a:t>
            </a:r>
            <a:r>
              <a:rPr lang="de-DE" sz="2400" dirty="0" err="1" smtClean="0"/>
              <a:t>support</a:t>
            </a:r>
            <a:r>
              <a:rPr lang="de-DE" sz="2400" dirty="0" smtClean="0"/>
              <a:t> </a:t>
            </a:r>
            <a:r>
              <a:rPr lang="de-DE" sz="2400" dirty="0" smtClean="0"/>
              <a:t> </a:t>
            </a:r>
            <a:r>
              <a:rPr lang="de-DE" sz="2400" dirty="0" smtClean="0"/>
              <a:t>e-Navigation“</a:t>
            </a:r>
            <a:endParaRPr lang="en-GB" sz="2400" dirty="0" smtClean="0"/>
          </a:p>
          <a:p>
            <a:pPr>
              <a:spcBef>
                <a:spcPct val="50000"/>
              </a:spcBef>
              <a:buClr>
                <a:schemeClr val="folHlink"/>
              </a:buClr>
            </a:pPr>
            <a:endParaRPr lang="en-GB" sz="2400" dirty="0" smtClean="0">
              <a:ea typeface="Times New Roman" pitchFamily="18" charset="0"/>
              <a:cs typeface="Arial" charset="0"/>
            </a:endParaRPr>
          </a:p>
          <a:p>
            <a:pPr>
              <a:lnSpc>
                <a:spcPct val="150000"/>
              </a:lnSpc>
              <a:buClr>
                <a:schemeClr val="bg2">
                  <a:lumMod val="75000"/>
                </a:schemeClr>
              </a:buClr>
              <a:buFont typeface="Arial" panose="020B0604020202020204" pitchFamily="34" charset="0"/>
              <a:buChar char="•"/>
              <a:defRPr/>
            </a:pPr>
            <a:endParaRPr lang="en-US" sz="2400" dirty="0" smtClean="0"/>
          </a:p>
        </p:txBody>
      </p:sp>
    </p:spTree>
    <p:extLst>
      <p:ext uri="{BB962C8B-B14F-4D97-AF65-F5344CB8AC3E}">
        <p14:creationId xmlns:p14="http://schemas.microsoft.com/office/powerpoint/2010/main" val="1698141244"/>
      </p:ext>
    </p:extLst>
  </p:cSld>
  <p:clrMapOvr>
    <a:masterClrMapping/>
  </p:clrMapOvr>
  <mc:AlternateContent xmlns:mc="http://schemas.openxmlformats.org/markup-compatibility/2006">
    <mc:Choice xmlns:p14="http://schemas.microsoft.com/office/powerpoint/2010/main" Requires="p14">
      <p:transition spd="slow" p14:dur="2000" advTm="166"/>
    </mc:Choice>
    <mc:Fallback>
      <p:transition spd="slow" advTm="166"/>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US" dirty="0" smtClean="0"/>
              <a:t>Ship traffic density in the </a:t>
            </a:r>
            <a:br>
              <a:rPr lang="en-US" dirty="0" smtClean="0"/>
            </a:br>
            <a:r>
              <a:rPr lang="en-US" dirty="0" smtClean="0"/>
              <a:t>North Sea Region</a:t>
            </a:r>
            <a:endParaRPr lang="en-US" dirty="0"/>
          </a:p>
        </p:txBody>
      </p:sp>
      <p:grpSp>
        <p:nvGrpSpPr>
          <p:cNvPr id="7" name="Gruppieren 6"/>
          <p:cNvGrpSpPr/>
          <p:nvPr/>
        </p:nvGrpSpPr>
        <p:grpSpPr>
          <a:xfrm>
            <a:off x="1709799" y="1412776"/>
            <a:ext cx="5526497" cy="4269377"/>
            <a:chOff x="1709799" y="1412776"/>
            <a:chExt cx="5676900" cy="4392488"/>
          </a:xfrm>
        </p:grpSpPr>
        <p:pic>
          <p:nvPicPr>
            <p:cNvPr id="5" name="Picture 25"/>
            <p:cNvPicPr/>
            <p:nvPr/>
          </p:nvPicPr>
          <p:blipFill>
            <a:blip r:embed="rId2">
              <a:extLst>
                <a:ext uri="{28A0092B-C50C-407E-A947-70E740481C1C}">
                  <a14:useLocalDpi xmlns:a14="http://schemas.microsoft.com/office/drawing/2010/main" val="0"/>
                </a:ext>
              </a:extLst>
            </a:blip>
            <a:srcRect/>
            <a:stretch>
              <a:fillRect/>
            </a:stretch>
          </p:blipFill>
          <p:spPr bwMode="auto">
            <a:xfrm>
              <a:off x="1709799" y="1412776"/>
              <a:ext cx="5676900" cy="4381500"/>
            </a:xfrm>
            <a:prstGeom prst="rect">
              <a:avLst/>
            </a:prstGeom>
            <a:noFill/>
            <a:ln>
              <a:noFill/>
            </a:ln>
          </p:spPr>
        </p:pic>
        <p:sp>
          <p:nvSpPr>
            <p:cNvPr id="6" name="Textfeld 5"/>
            <p:cNvSpPr txBox="1"/>
            <p:nvPr/>
          </p:nvSpPr>
          <p:spPr>
            <a:xfrm>
              <a:off x="4644008" y="5559043"/>
              <a:ext cx="2742691" cy="246221"/>
            </a:xfrm>
            <a:prstGeom prst="rect">
              <a:avLst/>
            </a:prstGeom>
            <a:noFill/>
          </p:spPr>
          <p:txBody>
            <a:bodyPr wrap="square" rtlCol="0">
              <a:spAutoFit/>
            </a:bodyPr>
            <a:lstStyle/>
            <a:p>
              <a:r>
                <a:rPr lang="en-GB" sz="1000" b="1" dirty="0"/>
                <a:t>ACCSEAS Baseline and Priorities Report</a:t>
              </a:r>
              <a:endParaRPr lang="de-DE" sz="1000" b="1" dirty="0"/>
            </a:p>
          </p:txBody>
        </p:sp>
      </p:grpSp>
    </p:spTree>
    <p:extLst>
      <p:ext uri="{BB962C8B-B14F-4D97-AF65-F5344CB8AC3E}">
        <p14:creationId xmlns:p14="http://schemas.microsoft.com/office/powerpoint/2010/main" val="1228648843"/>
      </p:ext>
    </p:extLst>
  </p:cSld>
  <p:clrMapOvr>
    <a:masterClrMapping/>
  </p:clrMapOvr>
  <mc:AlternateContent xmlns:mc="http://schemas.openxmlformats.org/markup-compatibility/2006">
    <mc:Choice xmlns:p14="http://schemas.microsoft.com/office/powerpoint/2010/main" Requires="p14">
      <p:transition spd="slow" p14:dur="2000" advTm="39"/>
    </mc:Choice>
    <mc:Fallback>
      <p:transition spd="slow" advTm="39"/>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0034" y="-157404"/>
            <a:ext cx="6732588" cy="1004889"/>
          </a:xfrm>
        </p:spPr>
        <p:txBody>
          <a:bodyPr/>
          <a:lstStyle/>
          <a:p>
            <a:r>
              <a:rPr lang="en-US" dirty="0" smtClean="0"/>
              <a:t>The R-Mode Idea</a:t>
            </a:r>
            <a:endParaRPr lang="en-US" dirty="0"/>
          </a:p>
        </p:txBody>
      </p:sp>
      <p:sp>
        <p:nvSpPr>
          <p:cNvPr id="4" name="Inhaltsplatzhalter 2"/>
          <p:cNvSpPr>
            <a:spLocks noGrp="1"/>
          </p:cNvSpPr>
          <p:nvPr>
            <p:ph idx="1"/>
          </p:nvPr>
        </p:nvSpPr>
        <p:spPr>
          <a:xfrm>
            <a:off x="232012" y="980728"/>
            <a:ext cx="8911988" cy="5398263"/>
          </a:xfr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nSpc>
                <a:spcPct val="100000"/>
              </a:lnSpc>
              <a:buFont typeface="Arial" panose="020B0604020202020204" pitchFamily="34" charset="0"/>
              <a:buChar char="•"/>
              <a:defRPr/>
            </a:pPr>
            <a:r>
              <a:rPr lang="en-US" sz="2800" dirty="0" smtClean="0"/>
              <a:t>R-Mode  (Ranging Mode) is the transmission of accurate synchronized </a:t>
            </a:r>
            <a:r>
              <a:rPr lang="en-US" sz="2800" dirty="0" smtClean="0">
                <a:solidFill>
                  <a:srgbClr val="FF0000"/>
                </a:solidFill>
              </a:rPr>
              <a:t>timing</a:t>
            </a:r>
            <a:r>
              <a:rPr lang="en-US" sz="2800" dirty="0" smtClean="0"/>
              <a:t> signals from </a:t>
            </a:r>
            <a:r>
              <a:rPr lang="en-US" sz="2800" dirty="0" smtClean="0">
                <a:solidFill>
                  <a:srgbClr val="FF0000"/>
                </a:solidFill>
              </a:rPr>
              <a:t>existing</a:t>
            </a:r>
            <a:r>
              <a:rPr lang="en-US" sz="2800" dirty="0" smtClean="0"/>
              <a:t> terrestrial maritime radio infrastructure</a:t>
            </a:r>
          </a:p>
          <a:p>
            <a:pPr marL="457200" indent="-457200">
              <a:buFont typeface="Arial" panose="020B0604020202020204" pitchFamily="34" charset="0"/>
              <a:buChar char="•"/>
              <a:defRPr/>
            </a:pPr>
            <a:endParaRPr lang="en-US" sz="2800" dirty="0" smtClean="0"/>
          </a:p>
          <a:p>
            <a:pPr marL="457200" indent="-457200">
              <a:lnSpc>
                <a:spcPct val="100000"/>
              </a:lnSpc>
              <a:buFont typeface="Arial" panose="020B0604020202020204" pitchFamily="34" charset="0"/>
              <a:buChar char="•"/>
              <a:defRPr/>
            </a:pPr>
            <a:r>
              <a:rPr lang="en-US" sz="2800" dirty="0" smtClean="0"/>
              <a:t>Use of terrestrial radio links which are standardized and already </a:t>
            </a:r>
            <a:r>
              <a:rPr lang="en-US" sz="2800" dirty="0" smtClean="0">
                <a:solidFill>
                  <a:srgbClr val="FF0000"/>
                </a:solidFill>
              </a:rPr>
              <a:t>globally distributed </a:t>
            </a:r>
            <a:r>
              <a:rPr lang="en-US" sz="2800" dirty="0" smtClean="0"/>
              <a:t>for </a:t>
            </a:r>
            <a:r>
              <a:rPr lang="en-US" sz="2800" dirty="0" smtClean="0">
                <a:solidFill>
                  <a:srgbClr val="FF0000"/>
                </a:solidFill>
              </a:rPr>
              <a:t>maritime</a:t>
            </a:r>
            <a:r>
              <a:rPr lang="en-US" sz="2800" dirty="0" smtClean="0"/>
              <a:t> usage</a:t>
            </a:r>
          </a:p>
          <a:p>
            <a:pPr marL="742950" lvl="2" indent="-342900">
              <a:buFont typeface="Arial" panose="020B0604020202020204" pitchFamily="34" charset="0"/>
              <a:buChar char="•"/>
              <a:defRPr/>
            </a:pPr>
            <a:r>
              <a:rPr lang="en-US" sz="2400" dirty="0" smtClean="0"/>
              <a:t>MF: 	IALA </a:t>
            </a:r>
            <a:r>
              <a:rPr lang="en-US" sz="2400" dirty="0" err="1" smtClean="0"/>
              <a:t>Radiobeacon</a:t>
            </a:r>
            <a:r>
              <a:rPr lang="en-US" sz="2400" dirty="0" smtClean="0"/>
              <a:t> Service (DGNSS)</a:t>
            </a:r>
          </a:p>
          <a:p>
            <a:pPr marL="742950" lvl="2" indent="-342900">
              <a:buFont typeface="Arial" panose="020B0604020202020204" pitchFamily="34" charset="0"/>
              <a:buChar char="•"/>
              <a:defRPr/>
            </a:pPr>
            <a:r>
              <a:rPr lang="en-US" sz="2400" dirty="0" smtClean="0"/>
              <a:t>VHF: 	AIS-shore based service </a:t>
            </a:r>
          </a:p>
          <a:p>
            <a:pPr>
              <a:lnSpc>
                <a:spcPct val="150000"/>
              </a:lnSpc>
              <a:buClr>
                <a:schemeClr val="bg2">
                  <a:lumMod val="75000"/>
                </a:schemeClr>
              </a:buClr>
              <a:buFont typeface="Arial" panose="020B0604020202020204" pitchFamily="34" charset="0"/>
              <a:buChar char="•"/>
              <a:defRPr/>
            </a:pPr>
            <a:r>
              <a:rPr lang="en-US" sz="2800" dirty="0" smtClean="0"/>
              <a:t>Germany </a:t>
            </a:r>
            <a:r>
              <a:rPr lang="en-US" sz="2800" dirty="0" smtClean="0"/>
              <a:t>has contracted for a </a:t>
            </a:r>
            <a:r>
              <a:rPr lang="en-US" sz="2800" dirty="0" smtClean="0">
                <a:solidFill>
                  <a:srgbClr val="FF0000"/>
                </a:solidFill>
              </a:rPr>
              <a:t>R-Mode Feasibility Study </a:t>
            </a:r>
            <a:r>
              <a:rPr lang="en-US" sz="2800" dirty="0" smtClean="0"/>
              <a:t>within </a:t>
            </a:r>
            <a:r>
              <a:rPr lang="en-US" sz="2800" dirty="0" smtClean="0">
                <a:solidFill>
                  <a:srgbClr val="FF0000"/>
                </a:solidFill>
              </a:rPr>
              <a:t>EU-Project ACCSEAS</a:t>
            </a:r>
            <a:r>
              <a:rPr lang="en-US" sz="2800" dirty="0" smtClean="0"/>
              <a:t> for North Sea Region</a:t>
            </a:r>
          </a:p>
          <a:p>
            <a:pPr marL="742950" lvl="2" indent="-342900">
              <a:buFont typeface="Arial" panose="020B0604020202020204" pitchFamily="34" charset="0"/>
              <a:buChar char="•"/>
              <a:defRPr/>
            </a:pPr>
            <a:endParaRPr lang="en-US" sz="2400" dirty="0" smtClean="0"/>
          </a:p>
          <a:p>
            <a:pPr marL="742950" lvl="2" indent="-342900">
              <a:buFont typeface="Arial" panose="020B0604020202020204" pitchFamily="34" charset="0"/>
              <a:buChar char="•"/>
              <a:defRPr/>
            </a:pPr>
            <a:endParaRPr lang="en-US" sz="2400" dirty="0" smtClean="0"/>
          </a:p>
        </p:txBody>
      </p:sp>
    </p:spTree>
    <p:extLst>
      <p:ext uri="{BB962C8B-B14F-4D97-AF65-F5344CB8AC3E}">
        <p14:creationId xmlns:p14="http://schemas.microsoft.com/office/powerpoint/2010/main" val="2677448196"/>
      </p:ext>
    </p:extLst>
  </p:cSld>
  <p:clrMapOvr>
    <a:masterClrMapping/>
  </p:clrMapOvr>
  <mc:AlternateContent xmlns:mc="http://schemas.openxmlformats.org/markup-compatibility/2006">
    <mc:Choice xmlns:p14="http://schemas.microsoft.com/office/powerpoint/2010/main" Requires="p14">
      <p:transition spd="slow" p14:dur="2000" advTm="84"/>
    </mc:Choice>
    <mc:Fallback>
      <p:transition spd="slow" advTm="84"/>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686800" y="76200"/>
            <a:ext cx="457200" cy="323850"/>
          </a:xfrm>
          <a:prstGeom prst="rect">
            <a:avLst/>
          </a:prstGeom>
        </p:spPr>
        <p:txBody>
          <a:bodyPr/>
          <a:lstStyle/>
          <a:p>
            <a:fld id="{84426D05-CC16-6E4C-9962-AFB2ECE24C34}" type="slidenum">
              <a:rPr lang="en-US" smtClean="0"/>
              <a:pPr/>
              <a:t>6</a:t>
            </a:fld>
            <a:endParaRPr lang="en-US"/>
          </a:p>
        </p:txBody>
      </p:sp>
      <p:sp>
        <p:nvSpPr>
          <p:cNvPr id="3" name="Rechteck 2"/>
          <p:cNvSpPr/>
          <p:nvPr/>
        </p:nvSpPr>
        <p:spPr>
          <a:xfrm>
            <a:off x="971600" y="1484784"/>
            <a:ext cx="7416824" cy="2616101"/>
          </a:xfrm>
          <a:prstGeom prst="rect">
            <a:avLst/>
          </a:prstGeom>
        </p:spPr>
        <p:txBody>
          <a:bodyPr wrap="square">
            <a:spAutoFit/>
          </a:bodyPr>
          <a:lstStyle/>
          <a:p>
            <a:pPr algn="ctr"/>
            <a:r>
              <a:rPr lang="en-US" sz="4400" dirty="0"/>
              <a:t>R-Mode using </a:t>
            </a:r>
            <a:r>
              <a:rPr lang="en-US" sz="4400" dirty="0" smtClean="0"/>
              <a:t/>
            </a:r>
            <a:br>
              <a:rPr lang="en-US" sz="4400" dirty="0" smtClean="0"/>
            </a:br>
            <a:r>
              <a:rPr lang="en-US" sz="4400" dirty="0" smtClean="0"/>
              <a:t>MF </a:t>
            </a:r>
            <a:r>
              <a:rPr lang="en-US" sz="4400" dirty="0"/>
              <a:t>DGNSS </a:t>
            </a:r>
            <a:r>
              <a:rPr lang="en-US" sz="4400" dirty="0" smtClean="0"/>
              <a:t>Transmissions</a:t>
            </a:r>
          </a:p>
          <a:p>
            <a:pPr algn="ctr"/>
            <a:endParaRPr lang="en-US" sz="4400" dirty="0"/>
          </a:p>
          <a:p>
            <a:pPr lvl="1" algn="ctr"/>
            <a:r>
              <a:rPr lang="en-US" sz="3200" dirty="0" smtClean="0">
                <a:solidFill>
                  <a:schemeClr val="tx2">
                    <a:lumMod val="75000"/>
                  </a:schemeClr>
                </a:solidFill>
              </a:rPr>
              <a:t>- Quick </a:t>
            </a:r>
            <a:r>
              <a:rPr lang="en-US" sz="3200" dirty="0">
                <a:solidFill>
                  <a:schemeClr val="tx2">
                    <a:lumMod val="75000"/>
                  </a:schemeClr>
                </a:solidFill>
              </a:rPr>
              <a:t>review of </a:t>
            </a:r>
            <a:r>
              <a:rPr lang="en-US" sz="3200" dirty="0" smtClean="0">
                <a:solidFill>
                  <a:schemeClr val="tx2">
                    <a:lumMod val="75000"/>
                  </a:schemeClr>
                </a:solidFill>
              </a:rPr>
              <a:t>results -</a:t>
            </a:r>
            <a:endParaRPr lang="en-US" sz="3200" dirty="0">
              <a:solidFill>
                <a:schemeClr val="tx2">
                  <a:lumMod val="75000"/>
                </a:schemeClr>
              </a:solidFill>
            </a:endParaRPr>
          </a:p>
        </p:txBody>
      </p:sp>
    </p:spTree>
    <p:extLst>
      <p:ext uri="{BB962C8B-B14F-4D97-AF65-F5344CB8AC3E}">
        <p14:creationId xmlns:p14="http://schemas.microsoft.com/office/powerpoint/2010/main" val="2989050450"/>
      </p:ext>
    </p:extLst>
  </p:cSld>
  <p:clrMapOvr>
    <a:masterClrMapping/>
  </p:clrMapOvr>
  <mc:AlternateContent xmlns:mc="http://schemas.openxmlformats.org/markup-compatibility/2006">
    <mc:Choice xmlns:p14="http://schemas.microsoft.com/office/powerpoint/2010/main" Requires="p14">
      <p:transition spd="slow" p14:dur="2000" advTm="546"/>
    </mc:Choice>
    <mc:Fallback>
      <p:transition spd="slow" advTm="546"/>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4624"/>
            <a:ext cx="8640960" cy="778098"/>
          </a:xfrm>
        </p:spPr>
        <p:txBody>
          <a:bodyPr/>
          <a:lstStyle/>
          <a:p>
            <a:r>
              <a:rPr lang="en-US" dirty="0" smtClean="0"/>
              <a:t>MF R-Mode range accuracy</a:t>
            </a:r>
            <a:endParaRPr lang="en-US" dirty="0"/>
          </a:p>
        </p:txBody>
      </p:sp>
      <p:sp>
        <p:nvSpPr>
          <p:cNvPr id="5" name="Slide Number Placeholder 4"/>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7</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55576" y="1052736"/>
            <a:ext cx="7560840" cy="3822778"/>
          </a:xfrm>
          <a:prstGeom prst="rect">
            <a:avLst/>
          </a:prstGeom>
          <a:noFill/>
          <a:ln>
            <a:noFill/>
          </a:ln>
        </p:spPr>
      </p:pic>
      <p:pic>
        <p:nvPicPr>
          <p:cNvPr id="8" name="Picture 9"/>
          <p:cNvPicPr>
            <a:picLocks noChangeAspect="1"/>
          </p:cNvPicPr>
          <p:nvPr/>
        </p:nvPicPr>
        <p:blipFill rotWithShape="1">
          <a:blip r:embed="rId4"/>
          <a:srcRect l="35838" r="34790"/>
          <a:stretch/>
        </p:blipFill>
        <p:spPr>
          <a:xfrm>
            <a:off x="5292080" y="1412776"/>
            <a:ext cx="2520280" cy="799076"/>
          </a:xfrm>
          <a:prstGeom prst="rect">
            <a:avLst/>
          </a:prstGeom>
        </p:spPr>
      </p:pic>
      <p:sp>
        <p:nvSpPr>
          <p:cNvPr id="3" name="Rechteck 2"/>
          <p:cNvSpPr/>
          <p:nvPr/>
        </p:nvSpPr>
        <p:spPr>
          <a:xfrm>
            <a:off x="467544" y="5013176"/>
            <a:ext cx="8352928" cy="923330"/>
          </a:xfrm>
          <a:prstGeom prst="rect">
            <a:avLst/>
          </a:prstGeom>
          <a:solidFill>
            <a:schemeClr val="tx2">
              <a:lumMod val="40000"/>
              <a:lumOff val="60000"/>
            </a:schemeClr>
          </a:solidFill>
        </p:spPr>
        <p:txBody>
          <a:bodyPr wrap="square">
            <a:spAutoFit/>
          </a:bodyPr>
          <a:lstStyle/>
          <a:p>
            <a:r>
              <a:rPr lang="en-US" b="1" dirty="0"/>
              <a:t>Add CW ranging signal and occasional use of known </a:t>
            </a:r>
            <a:r>
              <a:rPr lang="en-US" b="1" dirty="0" smtClean="0"/>
              <a:t>RTCM message</a:t>
            </a:r>
            <a:endParaRPr lang="en-US" b="1" dirty="0"/>
          </a:p>
          <a:p>
            <a:pPr marL="742950" lvl="1" indent="-285750">
              <a:buFont typeface="Arial" panose="020B0604020202020204" pitchFamily="34" charset="0"/>
              <a:buChar char="•"/>
            </a:pPr>
            <a:r>
              <a:rPr lang="en-US" dirty="0"/>
              <a:t>Range off of the phase estimate of the CW</a:t>
            </a:r>
          </a:p>
          <a:p>
            <a:pPr marL="742950" lvl="1" indent="-285750">
              <a:buFont typeface="Arial" panose="020B0604020202020204" pitchFamily="34" charset="0"/>
              <a:buChar char="•"/>
            </a:pPr>
            <a:r>
              <a:rPr lang="en-US" dirty="0"/>
              <a:t>Use beat frequencies and bit transitions for ambiguity resolution</a:t>
            </a:r>
          </a:p>
        </p:txBody>
      </p:sp>
    </p:spTree>
    <p:extLst>
      <p:ext uri="{BB962C8B-B14F-4D97-AF65-F5344CB8AC3E}">
        <p14:creationId xmlns:p14="http://schemas.microsoft.com/office/powerpoint/2010/main" val="3632441703"/>
      </p:ext>
    </p:extLst>
  </p:cSld>
  <p:clrMapOvr>
    <a:masterClrMapping/>
  </p:clrMapOvr>
  <mc:AlternateContent xmlns:mc="http://schemas.openxmlformats.org/markup-compatibility/2006">
    <mc:Choice xmlns:p14="http://schemas.microsoft.com/office/powerpoint/2010/main" Requires="p14">
      <p:transition spd="slow" p14:dur="2000" advTm="407"/>
    </mc:Choice>
    <mc:Fallback>
      <p:transition spd="slow" advTm="407"/>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4624"/>
            <a:ext cx="8640960" cy="778098"/>
          </a:xfrm>
        </p:spPr>
        <p:txBody>
          <a:bodyPr/>
          <a:lstStyle/>
          <a:p>
            <a:r>
              <a:rPr lang="en-US" dirty="0" smtClean="0"/>
              <a:t>DGNSS Geometry (HDOP)</a:t>
            </a:r>
            <a:endParaRPr lang="en-US" dirty="0"/>
          </a:p>
        </p:txBody>
      </p:sp>
      <p:sp>
        <p:nvSpPr>
          <p:cNvPr id="7" name="Slide Number Placeholder 6"/>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8</a:t>
            </a:fld>
            <a:endParaRPr lang="en-US"/>
          </a:p>
        </p:txBody>
      </p:sp>
      <p:pic>
        <p:nvPicPr>
          <p:cNvPr id="6" name="Picture 5"/>
          <p:cNvPicPr/>
          <p:nvPr/>
        </p:nvPicPr>
        <p:blipFill rotWithShape="1">
          <a:blip r:embed="rId3">
            <a:extLst>
              <a:ext uri="{28A0092B-C50C-407E-A947-70E740481C1C}">
                <a14:useLocalDpi xmlns:a14="http://schemas.microsoft.com/office/drawing/2010/main" val="0"/>
              </a:ext>
            </a:extLst>
          </a:blip>
          <a:srcRect l="9507" t="6060" r="11291" b="7109"/>
          <a:stretch/>
        </p:blipFill>
        <p:spPr bwMode="auto">
          <a:xfrm>
            <a:off x="467544" y="893118"/>
            <a:ext cx="6408712" cy="5128170"/>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7164288" y="893119"/>
            <a:ext cx="1792459" cy="923330"/>
          </a:xfrm>
          <a:prstGeom prst="rect">
            <a:avLst/>
          </a:prstGeom>
          <a:solidFill>
            <a:schemeClr val="tx2">
              <a:lumMod val="40000"/>
              <a:lumOff val="60000"/>
            </a:schemeClr>
          </a:solidFill>
        </p:spPr>
        <p:txBody>
          <a:bodyPr wrap="square" rtlCol="0">
            <a:spAutoFit/>
          </a:bodyPr>
          <a:lstStyle/>
          <a:p>
            <a:r>
              <a:rPr lang="en-US" dirty="0" smtClean="0"/>
              <a:t>MF sites with &gt;7dB SNR and &lt;500 km</a:t>
            </a:r>
            <a:endParaRPr lang="en-US" dirty="0"/>
          </a:p>
        </p:txBody>
      </p:sp>
    </p:spTree>
    <p:extLst>
      <p:ext uri="{BB962C8B-B14F-4D97-AF65-F5344CB8AC3E}">
        <p14:creationId xmlns:p14="http://schemas.microsoft.com/office/powerpoint/2010/main" val="4112137872"/>
      </p:ext>
    </p:extLst>
  </p:cSld>
  <p:clrMapOvr>
    <a:masterClrMapping/>
  </p:clrMapOvr>
  <mc:AlternateContent xmlns:mc="http://schemas.openxmlformats.org/markup-compatibility/2006">
    <mc:Choice xmlns:p14="http://schemas.microsoft.com/office/powerpoint/2010/main" Requires="p14">
      <p:transition spd="slow" p14:dur="2000" advTm="959"/>
    </mc:Choice>
    <mc:Fallback>
      <p:transition spd="slow" advTm="959"/>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MF R-Mode Position Accuracy</a:t>
            </a:r>
            <a:endParaRPr lang="en-US" dirty="0"/>
          </a:p>
        </p:txBody>
      </p:sp>
      <p:sp>
        <p:nvSpPr>
          <p:cNvPr id="11" name="Slide Number Placeholder 10"/>
          <p:cNvSpPr>
            <a:spLocks noGrp="1"/>
          </p:cNvSpPr>
          <p:nvPr>
            <p:ph type="sldNum" sz="quarter" idx="4294967295"/>
          </p:nvPr>
        </p:nvSpPr>
        <p:spPr>
          <a:xfrm>
            <a:off x="8534400" y="76200"/>
            <a:ext cx="457200" cy="323850"/>
          </a:xfrm>
          <a:prstGeom prst="rect">
            <a:avLst/>
          </a:prstGeom>
        </p:spPr>
        <p:txBody>
          <a:bodyPr/>
          <a:lstStyle/>
          <a:p>
            <a:fld id="{84426D05-CC16-6E4C-9962-AFB2ECE24C34}" type="slidenum">
              <a:rPr lang="en-US" smtClean="0"/>
              <a:pPr/>
              <a:t>9</a:t>
            </a:fld>
            <a:endParaRPr lang="en-US"/>
          </a:p>
        </p:txBody>
      </p:sp>
      <p:pic>
        <p:nvPicPr>
          <p:cNvPr id="6" name="Picture 5" descr="SSD240:Users:GregWork:GWJ:Rmode study:Day PosPerf-Bcns&gt;7dBsnr-Noise+12&gt;1000km, AIS&gt;-117dBuV and &lt;0km, LorTow&gt;50dBuV.png"/>
          <p:cNvPicPr>
            <a:picLocks noChangeAspect="1"/>
          </p:cNvPicPr>
          <p:nvPr/>
        </p:nvPicPr>
        <p:blipFill rotWithShape="1">
          <a:blip r:embed="rId2">
            <a:extLst>
              <a:ext uri="{28A0092B-C50C-407E-A947-70E740481C1C}">
                <a14:useLocalDpi xmlns:a14="http://schemas.microsoft.com/office/drawing/2010/main" val="0"/>
              </a:ext>
            </a:extLst>
          </a:blip>
          <a:srcRect l="7592" t="10124" r="7222" b="8148"/>
          <a:stretch/>
        </p:blipFill>
        <p:spPr bwMode="auto">
          <a:xfrm>
            <a:off x="167115" y="1574488"/>
            <a:ext cx="4677539" cy="3366680"/>
          </a:xfrm>
          <a:prstGeom prst="rect">
            <a:avLst/>
          </a:prstGeom>
          <a:noFill/>
          <a:ln>
            <a:noFill/>
          </a:ln>
          <a:extLst>
            <a:ext uri="{53640926-AAD7-44D8-BBD7-CCE9431645EC}">
              <a14:shadowObscured xmlns:a14="http://schemas.microsoft.com/office/drawing/2010/main"/>
            </a:ext>
          </a:extLst>
        </p:spPr>
      </p:pic>
      <p:pic>
        <p:nvPicPr>
          <p:cNvPr id="7" name="Picture 6" descr="SSD240:Users:GregWork:GWJ:Rmode study:Night PosPerf-Bcns&gt;7dBsnr-Noise+12&gt;500km, AIS&gt;-117dBuV and &lt;0km, LorTow&gt;50dBuV, L/00000.png"/>
          <p:cNvPicPr>
            <a:picLocks noChangeAspect="1"/>
          </p:cNvPicPr>
          <p:nvPr/>
        </p:nvPicPr>
        <p:blipFill rotWithShape="1">
          <a:blip r:embed="rId3">
            <a:extLst>
              <a:ext uri="{28A0092B-C50C-407E-A947-70E740481C1C}">
                <a14:useLocalDpi xmlns:a14="http://schemas.microsoft.com/office/drawing/2010/main" val="0"/>
              </a:ext>
            </a:extLst>
          </a:blip>
          <a:srcRect l="8519" t="9876" r="7223" b="9136"/>
          <a:stretch/>
        </p:blipFill>
        <p:spPr bwMode="auto">
          <a:xfrm>
            <a:off x="4336331" y="1563431"/>
            <a:ext cx="4626584" cy="3336197"/>
          </a:xfrm>
          <a:prstGeom prst="rect">
            <a:avLst/>
          </a:prstGeom>
          <a:noFill/>
          <a:ln>
            <a:noFill/>
          </a:ln>
          <a:extLst>
            <a:ext uri="{53640926-AAD7-44D8-BBD7-CCE9431645EC}">
              <a14:shadowObscured xmlns:a14="http://schemas.microsoft.com/office/drawing/2010/main"/>
            </a:ext>
          </a:extLst>
        </p:spPr>
      </p:pic>
      <p:sp>
        <p:nvSpPr>
          <p:cNvPr id="3" name="TextBox 2"/>
          <p:cNvSpPr txBox="1"/>
          <p:nvPr/>
        </p:nvSpPr>
        <p:spPr>
          <a:xfrm>
            <a:off x="1782564" y="1135884"/>
            <a:ext cx="991552" cy="400110"/>
          </a:xfrm>
          <a:prstGeom prst="rect">
            <a:avLst/>
          </a:prstGeom>
          <a:noFill/>
        </p:spPr>
        <p:txBody>
          <a:bodyPr wrap="square" rtlCol="0">
            <a:spAutoFit/>
          </a:bodyPr>
          <a:lstStyle/>
          <a:p>
            <a:pPr algn="ctr"/>
            <a:r>
              <a:rPr lang="en-US" dirty="0" smtClean="0"/>
              <a:t>Day</a:t>
            </a:r>
            <a:endParaRPr lang="en-US" dirty="0"/>
          </a:p>
        </p:txBody>
      </p:sp>
      <p:sp>
        <p:nvSpPr>
          <p:cNvPr id="8" name="TextBox 7"/>
          <p:cNvSpPr txBox="1"/>
          <p:nvPr/>
        </p:nvSpPr>
        <p:spPr>
          <a:xfrm>
            <a:off x="6038438" y="1124744"/>
            <a:ext cx="991552" cy="400110"/>
          </a:xfrm>
          <a:prstGeom prst="rect">
            <a:avLst/>
          </a:prstGeom>
          <a:noFill/>
        </p:spPr>
        <p:txBody>
          <a:bodyPr wrap="square" rtlCol="0">
            <a:spAutoFit/>
          </a:bodyPr>
          <a:lstStyle/>
          <a:p>
            <a:pPr algn="ctr"/>
            <a:r>
              <a:rPr lang="en-US" dirty="0" smtClean="0"/>
              <a:t>Night</a:t>
            </a:r>
            <a:endParaRPr lang="en-US" dirty="0"/>
          </a:p>
        </p:txBody>
      </p:sp>
      <p:sp>
        <p:nvSpPr>
          <p:cNvPr id="5" name="Rectangle 4"/>
          <p:cNvSpPr/>
          <p:nvPr/>
        </p:nvSpPr>
        <p:spPr>
          <a:xfrm>
            <a:off x="269474" y="5085184"/>
            <a:ext cx="7350762" cy="1015663"/>
          </a:xfrm>
          <a:prstGeom prst="rect">
            <a:avLst/>
          </a:prstGeom>
          <a:solidFill>
            <a:schemeClr val="tx2">
              <a:lumMod val="40000"/>
              <a:lumOff val="60000"/>
            </a:schemeClr>
          </a:solidFill>
        </p:spPr>
        <p:txBody>
          <a:bodyPr wrap="square">
            <a:spAutoFit/>
          </a:bodyPr>
          <a:lstStyle/>
          <a:p>
            <a:r>
              <a:rPr lang="en-US" dirty="0" smtClean="0"/>
              <a:t>Signal strength predicted </a:t>
            </a:r>
            <a:r>
              <a:rPr lang="en-US" dirty="0"/>
              <a:t>from Alion coverage software</a:t>
            </a:r>
          </a:p>
          <a:p>
            <a:r>
              <a:rPr lang="en-US" dirty="0"/>
              <a:t>Noise from ITU noise models</a:t>
            </a:r>
          </a:p>
          <a:p>
            <a:r>
              <a:rPr lang="en-US" dirty="0" smtClean="0"/>
              <a:t>Sky wave </a:t>
            </a:r>
            <a:r>
              <a:rPr lang="en-US" dirty="0"/>
              <a:t>estimates from LFMF software using CCIR noise model</a:t>
            </a:r>
          </a:p>
        </p:txBody>
      </p:sp>
    </p:spTree>
    <p:extLst>
      <p:ext uri="{BB962C8B-B14F-4D97-AF65-F5344CB8AC3E}">
        <p14:creationId xmlns:p14="http://schemas.microsoft.com/office/powerpoint/2010/main" val="2142192535"/>
      </p:ext>
    </p:extLst>
  </p:cSld>
  <p:clrMapOvr>
    <a:masterClrMapping/>
  </p:clrMapOvr>
  <mc:AlternateContent xmlns:mc="http://schemas.openxmlformats.org/markup-compatibility/2006">
    <mc:Choice xmlns:p14="http://schemas.microsoft.com/office/powerpoint/2010/main" Requires="p14">
      <p:transition spd="slow" p14:dur="2000" advTm="36791"/>
    </mc:Choice>
    <mc:Fallback>
      <p:transition spd="slow" advTm="36791"/>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0.9|5.7|14|8.5"/>
</p:tagLst>
</file>

<file path=ppt/tags/tag2.xml><?xml version="1.0" encoding="utf-8"?>
<p:tagLst xmlns:a="http://schemas.openxmlformats.org/drawingml/2006/main" xmlns:r="http://schemas.openxmlformats.org/officeDocument/2006/relationships" xmlns:p="http://schemas.openxmlformats.org/presentationml/2006/main">
  <p:tag name="TIMING" val="|6.7|6.3|10.4"/>
</p:tagLst>
</file>

<file path=ppt/tags/tag3.xml><?xml version="1.0" encoding="utf-8"?>
<p:tagLst xmlns:a="http://schemas.openxmlformats.org/drawingml/2006/main" xmlns:r="http://schemas.openxmlformats.org/officeDocument/2006/relationships" xmlns:p="http://schemas.openxmlformats.org/presentationml/2006/main">
  <p:tag name="SLIDETYPE" val="SlideTextImage"/>
</p:tagLst>
</file>

<file path=ppt/theme/theme1.xml><?xml version="1.0" encoding="utf-8"?>
<a:theme xmlns:a="http://schemas.openxmlformats.org/drawingml/2006/main" name="ACCSEAS Bas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ACCSEAS Basic Presentation Template</Template>
  <TotalTime>0</TotalTime>
  <Words>1159</Words>
  <Application>Microsoft Office PowerPoint</Application>
  <PresentationFormat>Bildschirmpräsentation (4:3)</PresentationFormat>
  <Paragraphs>181</Paragraphs>
  <Slides>25</Slides>
  <Notes>8</Notes>
  <HiddenSlides>0</HiddenSlides>
  <MMClips>0</MMClips>
  <ScaleCrop>false</ScaleCrop>
  <HeadingPairs>
    <vt:vector size="4" baseType="variant">
      <vt:variant>
        <vt:lpstr>Design</vt:lpstr>
      </vt:variant>
      <vt:variant>
        <vt:i4>1</vt:i4>
      </vt:variant>
      <vt:variant>
        <vt:lpstr>Folientitel</vt:lpstr>
      </vt:variant>
      <vt:variant>
        <vt:i4>25</vt:i4>
      </vt:variant>
    </vt:vector>
  </HeadingPairs>
  <TitlesOfParts>
    <vt:vector size="26" baseType="lpstr">
      <vt:lpstr>ACCSEAS Basic Presentation Template</vt:lpstr>
      <vt:lpstr>R-Mode  for resilient PNT</vt:lpstr>
      <vt:lpstr>Outline</vt:lpstr>
      <vt:lpstr>The need for terrestrial Backup</vt:lpstr>
      <vt:lpstr>Ship traffic density in the  North Sea Region</vt:lpstr>
      <vt:lpstr>The R-Mode Idea</vt:lpstr>
      <vt:lpstr>PowerPoint-Präsentation</vt:lpstr>
      <vt:lpstr>MF R-Mode range accuracy</vt:lpstr>
      <vt:lpstr>DGNSS Geometry (HDOP)</vt:lpstr>
      <vt:lpstr>MF R-Mode Position Accuracy</vt:lpstr>
      <vt:lpstr>PowerPoint-Präsentation</vt:lpstr>
      <vt:lpstr>AIS R-Mode range accuracy</vt:lpstr>
      <vt:lpstr>AIS R-Mode Geometry (HDOP)</vt:lpstr>
      <vt:lpstr>AIS R-Mode Position Accuracy</vt:lpstr>
      <vt:lpstr>PowerPoint-Präsentation</vt:lpstr>
      <vt:lpstr>eLoran Geometry (HDOP)</vt:lpstr>
      <vt:lpstr>eLoran Position Accuracy</vt:lpstr>
      <vt:lpstr>Combinations</vt:lpstr>
      <vt:lpstr>Combined use of MF and eLoran</vt:lpstr>
      <vt:lpstr>Combined use of MF and AIS signals</vt:lpstr>
      <vt:lpstr>PowerPoint-Präsentation</vt:lpstr>
      <vt:lpstr>Synergy of Combinations</vt:lpstr>
      <vt:lpstr>MF R-Mode Test Bed in the Netherlands (Ijmuiden) within ACCSEAS </vt:lpstr>
      <vt:lpstr>Further possible future R-Mode test beds </vt:lpstr>
      <vt:lpstr>Conclusions</vt:lpstr>
      <vt:lpstr>PowerPoint-Präsentation</vt:lpstr>
    </vt:vector>
  </TitlesOfParts>
  <Company>Trinity House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ACCSEAS: e-Navigation Test-Bed in the North Sea Region</dc:title>
  <dc:creator>AlwynW</dc:creator>
  <cp:lastModifiedBy>mhoppe</cp:lastModifiedBy>
  <cp:revision>199</cp:revision>
  <dcterms:created xsi:type="dcterms:W3CDTF">2012-07-12T15:58:05Z</dcterms:created>
  <dcterms:modified xsi:type="dcterms:W3CDTF">2014-10-13T09:53:29Z</dcterms:modified>
</cp:coreProperties>
</file>