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7" r:id="rId3"/>
    <p:sldMasterId id="2147483709" r:id="rId4"/>
  </p:sldMasterIdLst>
  <p:notesMasterIdLst>
    <p:notesMasterId r:id="rId15"/>
  </p:notesMasterIdLst>
  <p:handoutMasterIdLst>
    <p:handoutMasterId r:id="rId16"/>
  </p:handoutMasterIdLst>
  <p:sldIdLst>
    <p:sldId id="282" r:id="rId5"/>
    <p:sldId id="314" r:id="rId6"/>
    <p:sldId id="316" r:id="rId7"/>
    <p:sldId id="315" r:id="rId8"/>
    <p:sldId id="317" r:id="rId9"/>
    <p:sldId id="318" r:id="rId10"/>
    <p:sldId id="319" r:id="rId11"/>
    <p:sldId id="320" r:id="rId12"/>
    <p:sldId id="321" r:id="rId13"/>
    <p:sldId id="322" r:id="rId14"/>
  </p:sldIdLst>
  <p:sldSz cx="9144000" cy="6858000" type="screen4x3"/>
  <p:notesSz cx="6881813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71" autoAdjust="0"/>
  </p:normalViewPr>
  <p:slideViewPr>
    <p:cSldViewPr>
      <p:cViewPr>
        <p:scale>
          <a:sx n="52" d="100"/>
          <a:sy n="52" d="100"/>
        </p:scale>
        <p:origin x="-103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DF81C150-0C25-4BE8-AF23-F58B6523BF54}" type="datetimeFigureOut">
              <a:rPr lang="en-GB" smtClean="0"/>
              <a:t>08/10/2014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DCB40FEB-51FB-466F-9547-70CDAC9DAC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79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0ABB1C9B-78FF-4639-8571-D076D3CBD0C1}" type="datetimeFigureOut">
              <a:rPr lang="en-US" smtClean="0"/>
              <a:pPr/>
              <a:t>10/8/2014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78" tIns="48239" rIns="96478" bIns="4823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751348"/>
            <a:ext cx="5505450" cy="4501277"/>
          </a:xfrm>
          <a:prstGeom prst="rect">
            <a:avLst/>
          </a:prstGeom>
        </p:spPr>
        <p:txBody>
          <a:bodyPr vert="horz" lIns="96478" tIns="48239" rIns="96478" bIns="4823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F9C69CE1-47DD-44FA-9C25-ECF1E2E4A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52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C890C-A472-7948-BD88-E407CB5895E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19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59C8-6D18-4712-8E76-4AED112E5E84}" type="datetime1">
              <a:rPr lang="en-GB" smtClean="0"/>
              <a:t>08/10/2014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0646B-8782-4889-9DEC-DC17A4C47FDA}" type="datetime1">
              <a:rPr lang="en-GB" smtClean="0"/>
              <a:t>08/10/2014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CC24B-C08D-4442-A7FB-792F8A000921}" type="datetime1">
              <a:rPr lang="en-GB" smtClean="0"/>
              <a:t>08/10/2014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56008-A0E9-47F8-BC5A-BB241F73CCFE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17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0097C-25BD-4CC5-8E09-D190C0CE23F1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784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8969-35E1-4244-A585-A14EB41C7A33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213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A6F9-DFD0-422D-8FFE-E3C180E63819}" type="datetime1">
              <a:rPr lang="en-GB" smtClean="0"/>
              <a:t>08/10/2014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240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87B48-3F42-495D-A468-BF414E7E0C57}" type="datetime1">
              <a:rPr lang="en-GB" smtClean="0"/>
              <a:t>08/10/2014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042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FEB3-E5CC-4323-8951-C8FB6A98F07F}" type="datetime1">
              <a:rPr lang="en-GB" smtClean="0"/>
              <a:t>08/10/2014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869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57893-CA11-4A8C-8459-F42C2A72CA47}" type="datetime1">
              <a:rPr lang="en-GB" smtClean="0"/>
              <a:t>08/10/2014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403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19BFE-CBBB-4FFC-A127-D9035A75454A}" type="datetime1">
              <a:rPr lang="en-GB" smtClean="0"/>
              <a:t>08/10/2014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84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242A0-6F61-4E5D-AB27-F2F1BCE2D97D}" type="datetime1">
              <a:rPr lang="en-GB" smtClean="0"/>
              <a:t>08/10/2014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99D2-EA7F-4F0D-B400-DC90F6C74CBD}" type="datetime1">
              <a:rPr lang="en-GB" smtClean="0"/>
              <a:t>08/10/2014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0660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2DFA-3356-4809-89C4-8219151D7DF5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405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C396D-B995-43AB-9DD1-BFFDBA21B157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8479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D3C7-DA41-4B41-B2FB-F5DD0C081E6C}" type="datetime1">
              <a:rPr lang="en-GB" smtClean="0"/>
              <a:t>08/10/2014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693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6CD69-3B65-4A6E-92DF-D582B49BCBD5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2654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E3EBD-3797-4025-B6BA-B6ED387ABDA3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398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39DA3-CD77-40A6-A5E3-AD7AB8758F17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6867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FADE9-F059-427F-BFEE-8BA54086DA00}" type="datetime1">
              <a:rPr lang="en-GB" smtClean="0"/>
              <a:t>08/10/2014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3256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10D6-7C30-499B-B31C-2CC7F764E1FB}" type="datetime1">
              <a:rPr lang="en-GB" smtClean="0"/>
              <a:t>08/10/2014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0948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B4BAD-71D2-428B-9064-8EA1A0FADABC}" type="datetime1">
              <a:rPr lang="en-GB" smtClean="0"/>
              <a:t>08/10/2014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922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7C4C2-5B95-4E36-9324-B8E7FCA3823E}" type="datetime1">
              <a:rPr lang="en-GB" smtClean="0"/>
              <a:t>08/10/2014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4AED7-C3C8-477B-8F9D-D379891021B7}" type="datetime1">
              <a:rPr lang="en-GB" smtClean="0"/>
              <a:t>08/10/2014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0965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C06F1-7A4B-4F08-B315-107CF4AD44B9}" type="datetime1">
              <a:rPr lang="en-GB" smtClean="0"/>
              <a:t>08/10/2014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470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8D50-AA86-409B-B0DF-03C5AB8E76B4}" type="datetime1">
              <a:rPr lang="en-GB" smtClean="0"/>
              <a:t>08/10/2014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8263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C1D0D-6C16-4B87-9B64-DF0902037D79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9625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5B90F-72C8-49C5-838E-4DDE26FBBCD4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4697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5C05B-6413-41A1-B995-832EED1BB821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3370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ED351-3D2F-4226-AED3-266AA5A1A20E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3016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2330B-8406-4330-BD9E-F87FA2EA5178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4573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581CE-225F-41C2-A82E-FA016890CD3D}" type="datetime1">
              <a:rPr lang="en-GB" smtClean="0"/>
              <a:t>08/10/2014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5137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72E71-85BE-4DE3-9FD3-A8256A436482}" type="datetime1">
              <a:rPr lang="en-GB" smtClean="0"/>
              <a:t>08/10/2014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827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B97F4-506E-44D9-86BF-E70CCBAC35D6}" type="datetime1">
              <a:rPr lang="en-GB" smtClean="0"/>
              <a:t>08/10/2014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9165-7DF0-43C5-9A86-409162C4F286}" type="datetime1">
              <a:rPr lang="en-GB" smtClean="0"/>
              <a:t>08/10/2014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6530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4377-254B-4F05-B980-5B46F5838F8D}" type="datetime1">
              <a:rPr lang="en-GB" smtClean="0"/>
              <a:t>08/10/2014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6798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431A8-C980-437C-813C-CB8251E6A4D6}" type="datetime1">
              <a:rPr lang="en-GB" smtClean="0"/>
              <a:t>08/10/2014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4048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79AB-A1A7-40A8-BE79-FF4498541DDE}" type="datetime1">
              <a:rPr lang="en-GB" smtClean="0"/>
              <a:t>08/10/2014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5029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ECF3-B62E-44A9-BB79-943CEB6A0D6B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1564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F4FC8-8E43-49C0-A833-834FB7F0D5D5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750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EAF5D-B478-4098-9621-10DB64D352DF}" type="datetime1">
              <a:rPr lang="en-GB" smtClean="0"/>
              <a:t>08/10/2014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5ED32-5434-4A36-891F-FD84A29D9703}" type="datetime1">
              <a:rPr lang="en-GB" smtClean="0"/>
              <a:t>08/10/2014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8601-9AE2-4514-A73C-2CC7884B80BC}" type="datetime1">
              <a:rPr lang="en-GB" smtClean="0"/>
              <a:t>08/10/2014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EC90D-4917-4E27-A8E0-EC2B39E79384}" type="datetime1">
              <a:rPr lang="en-GB" smtClean="0"/>
              <a:t>08/10/2014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0DE55-382E-4383-9228-E41A7A747CD2}" type="datetime1">
              <a:rPr lang="en-GB" smtClean="0"/>
              <a:t>08/10/2014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56A7D3-9B84-4AF4-B7B1-1012D1091841}" type="datetime1">
              <a:rPr lang="en-GB" smtClean="0"/>
              <a:t>08/10/2014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GB" smtClean="0"/>
              <a:t>The IALA WWA brief to ENAV-15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550331"/>
            <a:ext cx="755452" cy="10396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13193-AE32-4112-BB2B-BD02E2415BF7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055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5D702-61CD-440B-A302-A43D44E6D33F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337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865AD-93A5-4024-A765-532C76A46B8A}" type="datetime1">
              <a:rPr lang="en-GB" smtClean="0"/>
              <a:t>08/10/2014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ENAV-15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844825"/>
            <a:ext cx="704106" cy="96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472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849488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The IALA World-Wide Academy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539552" y="4509120"/>
            <a:ext cx="7854696" cy="1176536"/>
          </a:xfrm>
        </p:spPr>
        <p:txBody>
          <a:bodyPr/>
          <a:lstStyle/>
          <a:p>
            <a:r>
              <a:rPr lang="en-GB" dirty="0" smtClean="0"/>
              <a:t>Stephen </a:t>
            </a:r>
            <a:r>
              <a:rPr lang="en-GB" dirty="0"/>
              <a:t>Bennett; Programme Manager </a:t>
            </a:r>
            <a:r>
              <a:rPr lang="en-GB"/>
              <a:t>IALA </a:t>
            </a:r>
            <a:r>
              <a:rPr lang="en-GB" smtClean="0"/>
              <a:t>WWA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B00F-FC3E-4F5D-B748-B02F54457118}" type="datetime1">
              <a:rPr lang="en-GB" smtClean="0"/>
              <a:t>08/10/2014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356350"/>
            <a:ext cx="5616624" cy="365125"/>
          </a:xfrm>
        </p:spPr>
        <p:txBody>
          <a:bodyPr/>
          <a:lstStyle/>
          <a:p>
            <a:r>
              <a:rPr lang="en-GB" smtClean="0"/>
              <a:t>The IALA WWA brief to ENAV-15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7557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Thank you</a:t>
            </a:r>
            <a:endParaRPr lang="en-GB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Questions?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3DB7-AAD6-416B-AF99-680F03EA75AF}" type="datetime1">
              <a:rPr lang="en-GB" smtClean="0"/>
              <a:t>08/10/2014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0000">
            <a:off x="3485793" y="1433832"/>
            <a:ext cx="4617720" cy="3463290"/>
          </a:xfrm>
        </p:spPr>
      </p:pic>
    </p:spTree>
    <p:extLst>
      <p:ext uri="{BB962C8B-B14F-4D97-AF65-F5344CB8AC3E}">
        <p14:creationId xmlns:p14="http://schemas.microsoft.com/office/powerpoint/2010/main" val="14722569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042276" cy="14351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IALA World-Wide Academy “The Academy”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420888"/>
            <a:ext cx="8042276" cy="39553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“</a:t>
            </a:r>
            <a:r>
              <a:rPr lang="en-US" sz="2800" i="1" dirty="0"/>
              <a:t>The IALA World-Wide Academy is the vehicle by which IALA delivers training and capacity </a:t>
            </a:r>
            <a:r>
              <a:rPr lang="en-US" sz="2800" i="1" dirty="0" smtClean="0"/>
              <a:t>building”</a:t>
            </a:r>
          </a:p>
          <a:p>
            <a:r>
              <a:rPr lang="en-AU" sz="2800" dirty="0" smtClean="0"/>
              <a:t>Independently funded by donations and support</a:t>
            </a:r>
          </a:p>
          <a:p>
            <a:r>
              <a:rPr lang="en-AU" sz="2800" dirty="0" smtClean="0"/>
              <a:t>Success 2012-2014 exceeded expectations</a:t>
            </a:r>
          </a:p>
          <a:p>
            <a:r>
              <a:rPr lang="en-AU" sz="2800" dirty="0" smtClean="0"/>
              <a:t>International demand for expanding training and capacity building programme and greater commitments requiring increase in manpower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DCC27-BAF7-400F-AAC9-66207B20726E}" type="datetime1">
              <a:rPr lang="en-GB" smtClean="0"/>
              <a:t>08/10/2014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9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Deliverables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8042276" cy="4754921"/>
          </a:xfrm>
        </p:spPr>
        <p:txBody>
          <a:bodyPr>
            <a:normAutofit/>
          </a:bodyPr>
          <a:lstStyle/>
          <a:p>
            <a:r>
              <a:rPr lang="en-GB" dirty="0" smtClean="0"/>
              <a:t>3 levels of AtoN training</a:t>
            </a:r>
          </a:p>
          <a:p>
            <a:pPr lvl="1"/>
            <a:r>
              <a:rPr lang="en-GB" dirty="0" smtClean="0"/>
              <a:t> 1+ - senior management of national authorities</a:t>
            </a:r>
          </a:p>
          <a:p>
            <a:pPr lvl="1"/>
            <a:r>
              <a:rPr lang="en-GB" dirty="0" smtClean="0"/>
              <a:t>1 – AtoN managers</a:t>
            </a:r>
          </a:p>
          <a:p>
            <a:pPr lvl="1"/>
            <a:r>
              <a:rPr lang="en-GB" dirty="0" smtClean="0"/>
              <a:t>2 – AtoN technicians</a:t>
            </a:r>
          </a:p>
          <a:p>
            <a:r>
              <a:rPr lang="en-GB" dirty="0" smtClean="0"/>
              <a:t>4 </a:t>
            </a:r>
            <a:r>
              <a:rPr lang="en-GB" dirty="0"/>
              <a:t>stage capacity building strategy</a:t>
            </a:r>
          </a:p>
          <a:p>
            <a:pPr lvl="1"/>
            <a:r>
              <a:rPr lang="en-GB" dirty="0" smtClean="0"/>
              <a:t>Stage 1 – “Level 1+ awareness” seminars</a:t>
            </a:r>
          </a:p>
          <a:p>
            <a:pPr lvl="1"/>
            <a:r>
              <a:rPr lang="en-GB" dirty="0" smtClean="0"/>
              <a:t>2012 delivered to 74 delegates from 12 target States</a:t>
            </a:r>
          </a:p>
          <a:p>
            <a:pPr lvl="1"/>
            <a:r>
              <a:rPr lang="en-GB" dirty="0" smtClean="0"/>
              <a:t>2013 delivered to 345 delegates from 40 target States</a:t>
            </a:r>
          </a:p>
          <a:p>
            <a:pPr lvl="1"/>
            <a:r>
              <a:rPr lang="en-GB" dirty="0" smtClean="0"/>
              <a:t>2014 expected to 460 delegates from 49 target States</a:t>
            </a:r>
          </a:p>
          <a:p>
            <a:pPr lvl="1"/>
            <a:r>
              <a:rPr lang="en-GB" dirty="0" smtClean="0"/>
              <a:t>Stage 2 – Needs Assessment Missions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9EED-8897-4C63-8457-36478000AC4D}" type="datetime1">
              <a:rPr lang="en-GB" smtClean="0"/>
              <a:t>08/10/2014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407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Capacity Building Regions</a:t>
            </a:r>
            <a:br>
              <a:rPr lang="en-GB" dirty="0" smtClean="0"/>
            </a:br>
            <a:r>
              <a:rPr lang="en-GB" dirty="0" smtClean="0"/>
              <a:t>2012 - 2014</a:t>
            </a:r>
            <a:endParaRPr lang="en-GB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93042414"/>
              </p:ext>
            </p:extLst>
          </p:nvPr>
        </p:nvGraphicFramePr>
        <p:xfrm>
          <a:off x="467544" y="1988840"/>
          <a:ext cx="3898776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0664"/>
                <a:gridCol w="100811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Target</a:t>
                      </a:r>
                      <a:r>
                        <a:rPr lang="en-GB" baseline="0" dirty="0" smtClean="0"/>
                        <a:t> States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East Asia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North Indian Ocean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Eastern</a:t>
                      </a:r>
                      <a:r>
                        <a:rPr lang="en-GB" baseline="0" dirty="0" smtClean="0"/>
                        <a:t> Atlantic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Southern Africa and Islands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Meso-America and Caribbean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South-west Pacific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ROPME 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 Target</a:t>
                      </a:r>
                      <a:r>
                        <a:rPr lang="en-GB" b="1" baseline="0" dirty="0" smtClean="0"/>
                        <a:t> States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78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36912"/>
            <a:ext cx="4151753" cy="3113815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CFA82-3979-4190-AD53-8A534231D0F7}" type="datetime1">
              <a:rPr lang="en-GB" smtClean="0"/>
              <a:t>08/10/2014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70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7260"/>
            <a:ext cx="8229600" cy="55049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Capacity Building Deliverables – 2013-15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7584146"/>
              </p:ext>
            </p:extLst>
          </p:nvPr>
        </p:nvGraphicFramePr>
        <p:xfrm>
          <a:off x="457200" y="1313468"/>
          <a:ext cx="7920880" cy="47228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584176"/>
                <a:gridCol w="1656184"/>
                <a:gridCol w="2160240"/>
                <a:gridCol w="1584176"/>
              </a:tblGrid>
              <a:tr h="39468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2015</a:t>
                      </a:r>
                      <a:endParaRPr lang="en-GB" dirty="0"/>
                    </a:p>
                  </a:txBody>
                  <a:tcPr/>
                </a:tc>
              </a:tr>
              <a:tr h="251180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Stage 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Awareness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Mauritania</a:t>
                      </a:r>
                    </a:p>
                    <a:p>
                      <a:r>
                        <a:rPr lang="en-GB" sz="1600" dirty="0" smtClean="0"/>
                        <a:t>Myanmar</a:t>
                      </a:r>
                    </a:p>
                    <a:p>
                      <a:r>
                        <a:rPr lang="en-GB" sz="1600" dirty="0" smtClean="0"/>
                        <a:t>Riyadh</a:t>
                      </a:r>
                    </a:p>
                    <a:p>
                      <a:r>
                        <a:rPr lang="en-GB" sz="1600" dirty="0" smtClean="0"/>
                        <a:t>Mombasa</a:t>
                      </a:r>
                    </a:p>
                    <a:p>
                      <a:r>
                        <a:rPr lang="en-GB" sz="1600" dirty="0" smtClean="0"/>
                        <a:t>Indonesia - VTS</a:t>
                      </a:r>
                    </a:p>
                    <a:p>
                      <a:r>
                        <a:rPr lang="en-GB" sz="1600" dirty="0" smtClean="0"/>
                        <a:t>Bangkok</a:t>
                      </a:r>
                    </a:p>
                    <a:p>
                      <a:r>
                        <a:rPr lang="en-GB" sz="1600" dirty="0" smtClean="0"/>
                        <a:t>Singapore</a:t>
                      </a:r>
                    </a:p>
                    <a:p>
                      <a:r>
                        <a:rPr lang="en-GB" sz="1600" dirty="0" smtClean="0"/>
                        <a:t>Vanuatu</a:t>
                      </a:r>
                    </a:p>
                    <a:p>
                      <a:r>
                        <a:rPr lang="en-GB" sz="1600" dirty="0" smtClean="0"/>
                        <a:t>St Maarten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Abu Dhabi</a:t>
                      </a:r>
                    </a:p>
                    <a:p>
                      <a:r>
                        <a:rPr lang="en-GB" sz="1600" dirty="0" smtClean="0"/>
                        <a:t>Qatar</a:t>
                      </a:r>
                    </a:p>
                    <a:p>
                      <a:r>
                        <a:rPr lang="en-GB" sz="1600" dirty="0" smtClean="0"/>
                        <a:t>Kandla, India</a:t>
                      </a:r>
                    </a:p>
                    <a:p>
                      <a:r>
                        <a:rPr lang="en-GB" sz="1600" dirty="0" smtClean="0"/>
                        <a:t>Bangkok</a:t>
                      </a:r>
                    </a:p>
                    <a:p>
                      <a:r>
                        <a:rPr lang="en-GB" sz="1600" dirty="0" smtClean="0"/>
                        <a:t>Ghana</a:t>
                      </a:r>
                    </a:p>
                    <a:p>
                      <a:r>
                        <a:rPr lang="en-GB" sz="1600" dirty="0" smtClean="0"/>
                        <a:t>Mozambique</a:t>
                      </a:r>
                    </a:p>
                    <a:p>
                      <a:r>
                        <a:rPr lang="en-GB" sz="1600" dirty="0" smtClean="0"/>
                        <a:t>Indonesia</a:t>
                      </a:r>
                    </a:p>
                    <a:p>
                      <a:r>
                        <a:rPr lang="en-GB" sz="1600" dirty="0" smtClean="0"/>
                        <a:t>Japan</a:t>
                      </a:r>
                    </a:p>
                    <a:p>
                      <a:r>
                        <a:rPr lang="en-GB" sz="1600" dirty="0" smtClean="0"/>
                        <a:t>Malaysia</a:t>
                      </a:r>
                    </a:p>
                    <a:p>
                      <a:r>
                        <a:rPr lang="en-GB" sz="1600" dirty="0" smtClean="0"/>
                        <a:t>Mexico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Programme nearing completion</a:t>
                      </a:r>
                      <a:r>
                        <a:rPr lang="en-GB" sz="1600" dirty="0" smtClean="0"/>
                        <a:t>:</a:t>
                      </a:r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smtClean="0"/>
                        <a:t>Cook Is</a:t>
                      </a:r>
                    </a:p>
                    <a:p>
                      <a:r>
                        <a:rPr lang="en-GB" sz="1600" dirty="0" smtClean="0"/>
                        <a:t>Abu Dhabi</a:t>
                      </a:r>
                    </a:p>
                    <a:p>
                      <a:r>
                        <a:rPr lang="en-GB" sz="1600" dirty="0" smtClean="0"/>
                        <a:t>Panama</a:t>
                      </a:r>
                    </a:p>
                    <a:p>
                      <a:r>
                        <a:rPr lang="en-GB" sz="1600" dirty="0" smtClean="0"/>
                        <a:t>West Africa</a:t>
                      </a:r>
                    </a:p>
                    <a:p>
                      <a:r>
                        <a:rPr lang="en-GB" sz="1600" dirty="0" smtClean="0"/>
                        <a:t>Caribbean</a:t>
                      </a:r>
                      <a:endParaRPr lang="en-GB" sz="1600" dirty="0"/>
                    </a:p>
                  </a:txBody>
                  <a:tcPr/>
                </a:tc>
              </a:tr>
              <a:tr h="8985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Stage 2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Needs assessment technical</a:t>
                      </a:r>
                      <a:r>
                        <a:rPr lang="en-GB" sz="1600" baseline="0" dirty="0" smtClean="0"/>
                        <a:t> visits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Mauritius</a:t>
                      </a:r>
                    </a:p>
                    <a:p>
                      <a:r>
                        <a:rPr lang="en-GB" sz="1600" dirty="0" smtClean="0"/>
                        <a:t>Cameroon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Fiji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Comoros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Vietnam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Trinidad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Ivory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Coast</a:t>
                      </a:r>
                    </a:p>
                    <a:p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Liberia</a:t>
                      </a:r>
                    </a:p>
                    <a:p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Congo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East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Asia</a:t>
                      </a:r>
                    </a:p>
                    <a:p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Madagascar</a:t>
                      </a:r>
                    </a:p>
                    <a:p>
                      <a:r>
                        <a:rPr lang="en-GB" sz="1600" baseline="0" dirty="0" smtClean="0"/>
                        <a:t>SW Pacific</a:t>
                      </a:r>
                      <a:endParaRPr lang="en-GB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2A989-A0E7-4239-A4CD-833092217AF6}" type="datetime1">
              <a:rPr lang="en-GB" smtClean="0"/>
              <a:t>08/10/2014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4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518372"/>
            <a:ext cx="4618856" cy="7806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Training Update</a:t>
            </a:r>
            <a:endParaRPr lang="en-GB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91285091"/>
              </p:ext>
            </p:extLst>
          </p:nvPr>
        </p:nvGraphicFramePr>
        <p:xfrm>
          <a:off x="395536" y="1268760"/>
          <a:ext cx="4680520" cy="5402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896"/>
                <a:gridCol w="1419496"/>
                <a:gridCol w="1152128"/>
              </a:tblGrid>
              <a:tr h="359830">
                <a:tc>
                  <a:txBody>
                    <a:bodyPr/>
                    <a:lstStyle/>
                    <a:p>
                      <a:r>
                        <a:rPr lang="en-GB" dirty="0" smtClean="0"/>
                        <a:t>Event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Location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Date</a:t>
                      </a:r>
                      <a:endParaRPr lang="en-GB" dirty="0"/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L1 AtoN Manager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IALA HQ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March</a:t>
                      </a:r>
                      <a:r>
                        <a:rPr lang="en-GB" baseline="0" dirty="0" smtClean="0"/>
                        <a:t> 2014</a:t>
                      </a:r>
                      <a:endParaRPr lang="en-GB" dirty="0"/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L1 AtoN Manager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Brest; IALA HQ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Sep 2014</a:t>
                      </a:r>
                      <a:endParaRPr lang="en-GB" dirty="0"/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Risk</a:t>
                      </a:r>
                      <a:r>
                        <a:rPr lang="en-GB" baseline="0" dirty="0" smtClean="0"/>
                        <a:t> Management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Istanbul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Sep 14</a:t>
                      </a:r>
                      <a:endParaRPr lang="en-GB" dirty="0"/>
                    </a:p>
                  </a:txBody>
                  <a:tcPr/>
                </a:tc>
              </a:tr>
              <a:tr h="35983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E-Nav intro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IALA HQ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Nov 14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L1 AtoN Manager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IALA HQ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July 2015</a:t>
                      </a:r>
                      <a:endParaRPr lang="en-GB" dirty="0"/>
                    </a:p>
                  </a:txBody>
                  <a:tcPr/>
                </a:tc>
              </a:tr>
              <a:tr h="8872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L1 AtoN Manager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Wenzhou China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Sep 2014</a:t>
                      </a:r>
                      <a:endParaRPr lang="en-GB" dirty="0"/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L1 AtoN Manager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Brest; IALA HQ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Sep 2015</a:t>
                      </a:r>
                      <a:endParaRPr lang="en-GB" dirty="0"/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Risk Management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East Asia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Oct 15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905" y="3356992"/>
            <a:ext cx="3570485" cy="26778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CC60A-3E0D-443B-B275-2129AD5A89CA}" type="datetime1">
              <a:rPr lang="en-GB" smtClean="0"/>
              <a:t>08/10/2014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6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08720"/>
            <a:ext cx="3024336" cy="226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1853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7920880" cy="97192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Capacity Building – Master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4" y="1608083"/>
            <a:ext cx="5080562" cy="4792716"/>
          </a:xfrm>
        </p:spPr>
        <p:txBody>
          <a:bodyPr>
            <a:noAutofit/>
          </a:bodyPr>
          <a:lstStyle/>
          <a:p>
            <a:r>
              <a:rPr lang="en-GB" sz="2400" dirty="0" smtClean="0"/>
              <a:t>Success 2012 – 2014 resulted in removal of 5 States </a:t>
            </a:r>
            <a:r>
              <a:rPr lang="en-GB" sz="2400" dirty="0"/>
              <a:t>from </a:t>
            </a:r>
            <a:r>
              <a:rPr lang="en-GB" sz="2400" dirty="0" smtClean="0"/>
              <a:t>2012 target list</a:t>
            </a:r>
          </a:p>
          <a:p>
            <a:r>
              <a:rPr lang="en-GB" sz="2400" dirty="0" smtClean="0"/>
              <a:t>Demand for Stage 2 visits and Level 1 training increasing</a:t>
            </a:r>
            <a:endParaRPr lang="en-GB" sz="2400" dirty="0"/>
          </a:p>
          <a:p>
            <a:r>
              <a:rPr lang="en-GB" sz="2400" dirty="0" smtClean="0"/>
              <a:t>Increased demand requires new Master Plan </a:t>
            </a:r>
            <a:r>
              <a:rPr lang="en-GB" sz="2400" dirty="0"/>
              <a:t>2015 </a:t>
            </a:r>
            <a:r>
              <a:rPr lang="en-GB" sz="2400" dirty="0" smtClean="0"/>
              <a:t>– 2018</a:t>
            </a:r>
          </a:p>
          <a:p>
            <a:r>
              <a:rPr lang="en-GB" sz="2400" dirty="0" smtClean="0"/>
              <a:t>Review of target States based on least developed and developing nations resulted in new total of 69 target States</a:t>
            </a:r>
          </a:p>
          <a:p>
            <a:endParaRPr lang="en-GB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04171" y="2585656"/>
            <a:ext cx="3162029" cy="2254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D5A1-199E-463D-A68D-B27E18ADE93B}" type="datetime1">
              <a:rPr lang="en-GB" smtClean="0"/>
              <a:t>08/10/2014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89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/>
          <a:lstStyle/>
          <a:p>
            <a:r>
              <a:rPr lang="en-GB" dirty="0" smtClean="0"/>
              <a:t>Target States 2015</a:t>
            </a:r>
            <a:endParaRPr lang="en-GB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93855915"/>
              </p:ext>
            </p:extLst>
          </p:nvPr>
        </p:nvGraphicFramePr>
        <p:xfrm>
          <a:off x="323528" y="2276872"/>
          <a:ext cx="3395661" cy="3506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012"/>
                <a:gridCol w="125664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Target</a:t>
                      </a:r>
                      <a:r>
                        <a:rPr lang="en-GB" baseline="0" dirty="0" smtClean="0"/>
                        <a:t> States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Africa Anglophone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Africa Francophone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Near East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Far East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1889">
                <a:tc>
                  <a:txBody>
                    <a:bodyPr/>
                    <a:lstStyle/>
                    <a:p>
                      <a:r>
                        <a:rPr lang="en-GB" dirty="0" smtClean="0"/>
                        <a:t>South West Pacific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Meso America and Caribbean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 States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69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86DB5-C7A6-4894-9BFA-8306303D6DED}" type="datetime1">
              <a:rPr lang="en-GB" smtClean="0"/>
              <a:t>08/10/2014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8</a:t>
            </a:fld>
            <a:endParaRPr lang="en-US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81687" y="1619113"/>
            <a:ext cx="3425494" cy="4741012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330228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 2015 - 2019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276872"/>
            <a:ext cx="8042276" cy="3714024"/>
          </a:xfrm>
        </p:spPr>
        <p:txBody>
          <a:bodyPr>
            <a:normAutofit/>
          </a:bodyPr>
          <a:lstStyle/>
          <a:p>
            <a:pPr lvl="0"/>
            <a:r>
              <a:rPr lang="en-GB" dirty="0" smtClean="0"/>
              <a:t>New </a:t>
            </a:r>
            <a:r>
              <a:rPr lang="en-GB" dirty="0"/>
              <a:t>capacity building </a:t>
            </a:r>
            <a:r>
              <a:rPr lang="en-GB" dirty="0" smtClean="0"/>
              <a:t>High </a:t>
            </a:r>
            <a:r>
              <a:rPr lang="en-GB" dirty="0"/>
              <a:t>Level visits to key target States by </a:t>
            </a:r>
            <a:r>
              <a:rPr lang="en-GB" dirty="0" smtClean="0"/>
              <a:t>Secretary-General </a:t>
            </a:r>
            <a:r>
              <a:rPr lang="en-GB" dirty="0"/>
              <a:t>and the Dean</a:t>
            </a:r>
          </a:p>
          <a:p>
            <a:pPr lvl="0"/>
            <a:r>
              <a:rPr lang="en-GB" dirty="0"/>
              <a:t>Steady increase in targeted </a:t>
            </a:r>
            <a:r>
              <a:rPr lang="en-GB" dirty="0" smtClean="0"/>
              <a:t>capacity building awareness and technical visits</a:t>
            </a:r>
          </a:p>
          <a:p>
            <a:r>
              <a:rPr lang="en-GB" dirty="0" smtClean="0"/>
              <a:t>Regional training developments to be facilitated</a:t>
            </a:r>
          </a:p>
          <a:p>
            <a:r>
              <a:rPr lang="en-GB" dirty="0" smtClean="0"/>
              <a:t>New </a:t>
            </a:r>
            <a:r>
              <a:rPr lang="en-GB" dirty="0"/>
              <a:t>full time member of staff based at IALA </a:t>
            </a:r>
            <a:r>
              <a:rPr lang="en-GB" dirty="0" smtClean="0"/>
              <a:t>HQ to manage increased tasking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C5D3B-BA02-4FBA-9F87-C39444D99A47}" type="datetime1">
              <a:rPr lang="en-GB" smtClean="0"/>
              <a:t>08/10/2014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ENAV-15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02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1444</TotalTime>
  <Words>520</Words>
  <Application>Microsoft Office PowerPoint</Application>
  <PresentationFormat>On-screen Show (4:3)</PresentationFormat>
  <Paragraphs>172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Flow</vt:lpstr>
      <vt:lpstr>Custom Design</vt:lpstr>
      <vt:lpstr>1_Custom Design</vt:lpstr>
      <vt:lpstr>2_Custom Design</vt:lpstr>
      <vt:lpstr>The IALA World-Wide Academy</vt:lpstr>
      <vt:lpstr>The IALA World-Wide Academy “The Academy”</vt:lpstr>
      <vt:lpstr>Deliverables</vt:lpstr>
      <vt:lpstr>Capacity Building Regions 2012 - 2014</vt:lpstr>
      <vt:lpstr>Capacity Building Deliverables – 2013-15</vt:lpstr>
      <vt:lpstr>Training Update</vt:lpstr>
      <vt:lpstr>Capacity Building – Master Plan</vt:lpstr>
      <vt:lpstr>Target States 2015</vt:lpstr>
      <vt:lpstr>Outlook 2015 - 2019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Training Level 1</dc:title>
  <dc:creator>stephen</dc:creator>
  <cp:lastModifiedBy>Seamus Doyle</cp:lastModifiedBy>
  <cp:revision>305</cp:revision>
  <cp:lastPrinted>2013-08-12T13:04:02Z</cp:lastPrinted>
  <dcterms:created xsi:type="dcterms:W3CDTF">2010-10-18T11:26:06Z</dcterms:created>
  <dcterms:modified xsi:type="dcterms:W3CDTF">2014-10-08T14:53:44Z</dcterms:modified>
</cp:coreProperties>
</file>