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8"/>
  </p:notesMasterIdLst>
  <p:handoutMasterIdLst>
    <p:handoutMasterId r:id="rId19"/>
  </p:handoutMasterIdLst>
  <p:sldIdLst>
    <p:sldId id="256" r:id="rId2"/>
    <p:sldId id="262" r:id="rId3"/>
    <p:sldId id="339" r:id="rId4"/>
    <p:sldId id="352" r:id="rId5"/>
    <p:sldId id="278" r:id="rId6"/>
    <p:sldId id="311" r:id="rId7"/>
    <p:sldId id="279" r:id="rId8"/>
    <p:sldId id="268" r:id="rId9"/>
    <p:sldId id="342" r:id="rId10"/>
    <p:sldId id="346" r:id="rId11"/>
    <p:sldId id="348" r:id="rId12"/>
    <p:sldId id="347" r:id="rId13"/>
    <p:sldId id="351" r:id="rId14"/>
    <p:sldId id="343" r:id="rId15"/>
    <p:sldId id="344" r:id="rId16"/>
    <p:sldId id="291" r:id="rId17"/>
  </p:sldIdLst>
  <p:sldSz cx="9144000" cy="6858000" type="screen4x3"/>
  <p:notesSz cx="6807200" cy="9939338"/>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436">
          <p15:clr>
            <a:srgbClr val="A4A3A4"/>
          </p15:clr>
        </p15:guide>
        <p15:guide id="2" orient="horz" pos="1661">
          <p15:clr>
            <a:srgbClr val="A4A3A4"/>
          </p15:clr>
        </p15:guide>
        <p15:guide id="3" orient="horz" pos="2614">
          <p15:clr>
            <a:srgbClr val="A4A3A4"/>
          </p15:clr>
        </p15:guide>
        <p15:guide id="4" orient="horz" pos="4201">
          <p15:clr>
            <a:srgbClr val="A4A3A4"/>
          </p15:clr>
        </p15:guide>
        <p15:guide id="5" pos="249">
          <p15:clr>
            <a:srgbClr val="A4A3A4"/>
          </p15:clr>
        </p15:guide>
        <p15:guide id="6" pos="5511">
          <p15:clr>
            <a:srgbClr val="A4A3A4"/>
          </p15:clr>
        </p15:guide>
        <p15:guide id="7" pos="2880">
          <p15:clr>
            <a:srgbClr val="A4A3A4"/>
          </p15:clr>
        </p15:guide>
        <p15:guide id="8" pos="4150">
          <p15:clr>
            <a:srgbClr val="A4A3A4"/>
          </p15:clr>
        </p15:guide>
        <p15:guide id="9" pos="102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AD9EC"/>
    <a:srgbClr val="4A7EBB"/>
    <a:srgbClr val="0000FF"/>
    <a:srgbClr val="66FFFF"/>
    <a:srgbClr val="ECF1F8"/>
    <a:srgbClr val="FF99FF"/>
    <a:srgbClr val="FF00FF"/>
    <a:srgbClr val="CEDCEE"/>
    <a:srgbClr val="C9E4FF"/>
    <a:srgbClr val="0099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0096" autoAdjust="0"/>
    <p:restoredTop sz="94030" autoAdjust="0"/>
  </p:normalViewPr>
  <p:slideViewPr>
    <p:cSldViewPr>
      <p:cViewPr varScale="1">
        <p:scale>
          <a:sx n="67" d="100"/>
          <a:sy n="67" d="100"/>
        </p:scale>
        <p:origin x="1458" y="39"/>
      </p:cViewPr>
      <p:guideLst>
        <p:guide orient="horz" pos="436"/>
        <p:guide orient="horz" pos="1661"/>
        <p:guide orient="horz" pos="2614"/>
        <p:guide orient="horz" pos="4201"/>
        <p:guide pos="249"/>
        <p:guide pos="5511"/>
        <p:guide pos="2880"/>
        <p:guide pos="4150"/>
        <p:guide pos="1020"/>
      </p:guideLst>
    </p:cSldViewPr>
  </p:slideViewPr>
  <p:notesTextViewPr>
    <p:cViewPr>
      <p:scale>
        <a:sx n="100" d="100"/>
        <a:sy n="100" d="100"/>
      </p:scale>
      <p:origin x="0" y="0"/>
    </p:cViewPr>
  </p:notesTextViewPr>
  <p:sorterViewPr>
    <p:cViewPr>
      <p:scale>
        <a:sx n="66" d="100"/>
        <a:sy n="66" d="100"/>
      </p:scale>
      <p:origin x="0" y="1218"/>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 1"/>
          <p:cNvSpPr>
            <a:spLocks noGrp="1"/>
          </p:cNvSpPr>
          <p:nvPr>
            <p:ph type="hdr" sz="quarter"/>
          </p:nvPr>
        </p:nvSpPr>
        <p:spPr>
          <a:xfrm>
            <a:off x="0" y="0"/>
            <a:ext cx="2950263" cy="4968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 2"/>
          <p:cNvSpPr>
            <a:spLocks noGrp="1"/>
          </p:cNvSpPr>
          <p:nvPr>
            <p:ph type="dt" sz="quarter" idx="1"/>
          </p:nvPr>
        </p:nvSpPr>
        <p:spPr>
          <a:xfrm>
            <a:off x="3855349" y="0"/>
            <a:ext cx="2950263" cy="496888"/>
          </a:xfrm>
          <a:prstGeom prst="rect">
            <a:avLst/>
          </a:prstGeom>
        </p:spPr>
        <p:txBody>
          <a:bodyPr vert="horz" lIns="91440" tIns="45720" rIns="91440" bIns="45720" rtlCol="0"/>
          <a:lstStyle>
            <a:lvl1pPr algn="r">
              <a:defRPr sz="1200"/>
            </a:lvl1pPr>
          </a:lstStyle>
          <a:p>
            <a:fld id="{1E31206A-6722-4A1F-9091-678E1F16D53F}" type="datetimeFigureOut">
              <a:rPr kumimoji="1" lang="ja-JP" altLang="en-US" smtClean="0"/>
              <a:pPr/>
              <a:t>2016/3/13</a:t>
            </a:fld>
            <a:endParaRPr kumimoji="1" lang="ja-JP" altLang="en-US"/>
          </a:p>
        </p:txBody>
      </p:sp>
      <p:sp>
        <p:nvSpPr>
          <p:cNvPr id="4" name="フッター プレースホルダ 3"/>
          <p:cNvSpPr>
            <a:spLocks noGrp="1"/>
          </p:cNvSpPr>
          <p:nvPr>
            <p:ph type="ftr" sz="quarter" idx="2"/>
          </p:nvPr>
        </p:nvSpPr>
        <p:spPr>
          <a:xfrm>
            <a:off x="0" y="9440864"/>
            <a:ext cx="2950263" cy="496887"/>
          </a:xfrm>
          <a:prstGeom prst="rect">
            <a:avLst/>
          </a:prstGeom>
        </p:spPr>
        <p:txBody>
          <a:bodyPr vert="horz" lIns="91440" tIns="45720" rIns="91440" bIns="45720" rtlCol="0" anchor="b"/>
          <a:lstStyle>
            <a:lvl1pPr algn="l">
              <a:defRPr sz="1200"/>
            </a:lvl1pPr>
          </a:lstStyle>
          <a:p>
            <a:endParaRPr kumimoji="1" lang="ja-JP" altLang="en-US"/>
          </a:p>
        </p:txBody>
      </p:sp>
      <p:sp>
        <p:nvSpPr>
          <p:cNvPr id="5" name="スライド番号プレースホルダ 4"/>
          <p:cNvSpPr>
            <a:spLocks noGrp="1"/>
          </p:cNvSpPr>
          <p:nvPr>
            <p:ph type="sldNum" sz="quarter" idx="3"/>
          </p:nvPr>
        </p:nvSpPr>
        <p:spPr>
          <a:xfrm>
            <a:off x="3855349" y="9440864"/>
            <a:ext cx="2950263" cy="496887"/>
          </a:xfrm>
          <a:prstGeom prst="rect">
            <a:avLst/>
          </a:prstGeom>
        </p:spPr>
        <p:txBody>
          <a:bodyPr vert="horz" lIns="91440" tIns="45720" rIns="91440" bIns="45720" rtlCol="0" anchor="b"/>
          <a:lstStyle>
            <a:lvl1pPr algn="r">
              <a:defRPr sz="1200"/>
            </a:lvl1pPr>
          </a:lstStyle>
          <a:p>
            <a:fld id="{BACBE0F8-C08B-41C2-9822-7D076087ACB7}" type="slidenum">
              <a:rPr kumimoji="1" lang="ja-JP" altLang="en-US" smtClean="0"/>
              <a:pPr/>
              <a:t>‹#›</a:t>
            </a:fld>
            <a:endParaRPr kumimoji="1" lang="ja-JP" altLang="en-US"/>
          </a:p>
        </p:txBody>
      </p:sp>
    </p:spTree>
    <p:extLst>
      <p:ext uri="{BB962C8B-B14F-4D97-AF65-F5344CB8AC3E}">
        <p14:creationId xmlns:p14="http://schemas.microsoft.com/office/powerpoint/2010/main" val="1580098165"/>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 1"/>
          <p:cNvSpPr>
            <a:spLocks noGrp="1"/>
          </p:cNvSpPr>
          <p:nvPr>
            <p:ph type="hdr" sz="quarter"/>
          </p:nvPr>
        </p:nvSpPr>
        <p:spPr>
          <a:xfrm>
            <a:off x="0" y="1"/>
            <a:ext cx="2949787" cy="496967"/>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 2"/>
          <p:cNvSpPr>
            <a:spLocks noGrp="1"/>
          </p:cNvSpPr>
          <p:nvPr>
            <p:ph type="dt" idx="1"/>
          </p:nvPr>
        </p:nvSpPr>
        <p:spPr>
          <a:xfrm>
            <a:off x="3855838" y="1"/>
            <a:ext cx="2949787" cy="496967"/>
          </a:xfrm>
          <a:prstGeom prst="rect">
            <a:avLst/>
          </a:prstGeom>
        </p:spPr>
        <p:txBody>
          <a:bodyPr vert="horz" lIns="91440" tIns="45720" rIns="91440" bIns="45720" rtlCol="0"/>
          <a:lstStyle>
            <a:lvl1pPr algn="r">
              <a:defRPr sz="1200"/>
            </a:lvl1pPr>
          </a:lstStyle>
          <a:p>
            <a:fld id="{F97E56A4-45C4-414F-8952-C07FE38B353D}" type="datetimeFigureOut">
              <a:rPr kumimoji="1" lang="ja-JP" altLang="en-US" smtClean="0"/>
              <a:pPr/>
              <a:t>2016/3/13</a:t>
            </a:fld>
            <a:endParaRPr kumimoji="1" lang="ja-JP" altLang="en-US"/>
          </a:p>
        </p:txBody>
      </p:sp>
      <p:sp>
        <p:nvSpPr>
          <p:cNvPr id="4" name="スライド イメージ プレースホルダ 3"/>
          <p:cNvSpPr>
            <a:spLocks noGrp="1" noRot="1" noChangeAspect="1"/>
          </p:cNvSpPr>
          <p:nvPr>
            <p:ph type="sldImg" idx="2"/>
          </p:nvPr>
        </p:nvSpPr>
        <p:spPr>
          <a:xfrm>
            <a:off x="920750" y="746125"/>
            <a:ext cx="4967288" cy="3725863"/>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 4"/>
          <p:cNvSpPr>
            <a:spLocks noGrp="1"/>
          </p:cNvSpPr>
          <p:nvPr>
            <p:ph type="body" sz="quarter" idx="3"/>
          </p:nvPr>
        </p:nvSpPr>
        <p:spPr>
          <a:xfrm>
            <a:off x="680721" y="4721186"/>
            <a:ext cx="5445760" cy="4472702"/>
          </a:xfrm>
          <a:prstGeom prst="rect">
            <a:avLst/>
          </a:prstGeom>
        </p:spPr>
        <p:txBody>
          <a:bodyPr vert="horz" lIns="91440" tIns="45720" rIns="91440" bIns="45720" rtlCol="0">
            <a:normAutofit/>
          </a:body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 5"/>
          <p:cNvSpPr>
            <a:spLocks noGrp="1"/>
          </p:cNvSpPr>
          <p:nvPr>
            <p:ph type="ftr" sz="quarter" idx="4"/>
          </p:nvPr>
        </p:nvSpPr>
        <p:spPr>
          <a:xfrm>
            <a:off x="0" y="9440647"/>
            <a:ext cx="2949787" cy="496967"/>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 6"/>
          <p:cNvSpPr>
            <a:spLocks noGrp="1"/>
          </p:cNvSpPr>
          <p:nvPr>
            <p:ph type="sldNum" sz="quarter" idx="5"/>
          </p:nvPr>
        </p:nvSpPr>
        <p:spPr>
          <a:xfrm>
            <a:off x="3855838" y="9440647"/>
            <a:ext cx="2949787" cy="496967"/>
          </a:xfrm>
          <a:prstGeom prst="rect">
            <a:avLst/>
          </a:prstGeom>
        </p:spPr>
        <p:txBody>
          <a:bodyPr vert="horz" lIns="91440" tIns="45720" rIns="91440" bIns="45720" rtlCol="0" anchor="b"/>
          <a:lstStyle>
            <a:lvl1pPr algn="r">
              <a:defRPr sz="1200"/>
            </a:lvl1pPr>
          </a:lstStyle>
          <a:p>
            <a:fld id="{D0E71952-049B-48A4-9EC3-A546809F439E}" type="slidenum">
              <a:rPr kumimoji="1" lang="ja-JP" altLang="en-US" smtClean="0"/>
              <a:pPr/>
              <a:t>‹#›</a:t>
            </a:fld>
            <a:endParaRPr kumimoji="1" lang="ja-JP" altLang="en-US"/>
          </a:p>
        </p:txBody>
      </p:sp>
    </p:spTree>
    <p:extLst>
      <p:ext uri="{BB962C8B-B14F-4D97-AF65-F5344CB8AC3E}">
        <p14:creationId xmlns:p14="http://schemas.microsoft.com/office/powerpoint/2010/main" val="3234622489"/>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en-US" altLang="ja-JP" baseline="0" dirty="0" smtClean="0"/>
          </a:p>
        </p:txBody>
      </p:sp>
      <p:sp>
        <p:nvSpPr>
          <p:cNvPr id="4" name="スライド番号プレースホルダ 3"/>
          <p:cNvSpPr>
            <a:spLocks noGrp="1"/>
          </p:cNvSpPr>
          <p:nvPr>
            <p:ph type="sldNum" sz="quarter" idx="10"/>
          </p:nvPr>
        </p:nvSpPr>
        <p:spPr/>
        <p:txBody>
          <a:bodyPr/>
          <a:lstStyle/>
          <a:p>
            <a:fld id="{D0E71952-049B-48A4-9EC3-A546809F439E}" type="slidenum">
              <a:rPr kumimoji="1" lang="ja-JP" altLang="en-US" smtClean="0"/>
              <a:pPr/>
              <a:t>1</a:t>
            </a:fld>
            <a:endParaRPr kumimoji="1" lang="ja-JP" altLang="en-US"/>
          </a:p>
        </p:txBody>
      </p:sp>
    </p:spTree>
    <p:extLst>
      <p:ext uri="{BB962C8B-B14F-4D97-AF65-F5344CB8AC3E}">
        <p14:creationId xmlns:p14="http://schemas.microsoft.com/office/powerpoint/2010/main" val="245780344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en-US" altLang="ja-JP" baseline="0" dirty="0" smtClean="0"/>
          </a:p>
        </p:txBody>
      </p:sp>
      <p:sp>
        <p:nvSpPr>
          <p:cNvPr id="4" name="スライド番号プレースホルダ 3"/>
          <p:cNvSpPr>
            <a:spLocks noGrp="1"/>
          </p:cNvSpPr>
          <p:nvPr>
            <p:ph type="sldNum" sz="quarter" idx="10"/>
          </p:nvPr>
        </p:nvSpPr>
        <p:spPr/>
        <p:txBody>
          <a:bodyPr/>
          <a:lstStyle/>
          <a:p>
            <a:fld id="{D0E71952-049B-48A4-9EC3-A546809F439E}" type="slidenum">
              <a:rPr kumimoji="1" lang="ja-JP" altLang="en-US" smtClean="0"/>
              <a:pPr/>
              <a:t>2</a:t>
            </a:fld>
            <a:endParaRPr kumimoji="1" lang="ja-JP" altLang="en-US"/>
          </a:p>
        </p:txBody>
      </p:sp>
    </p:spTree>
    <p:extLst>
      <p:ext uri="{BB962C8B-B14F-4D97-AF65-F5344CB8AC3E}">
        <p14:creationId xmlns:p14="http://schemas.microsoft.com/office/powerpoint/2010/main" val="267388115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en-US" altLang="ja-JP" dirty="0" smtClean="0"/>
          </a:p>
        </p:txBody>
      </p:sp>
      <p:sp>
        <p:nvSpPr>
          <p:cNvPr id="4" name="スライド番号プレースホルダ 3"/>
          <p:cNvSpPr>
            <a:spLocks noGrp="1"/>
          </p:cNvSpPr>
          <p:nvPr>
            <p:ph type="sldNum" sz="quarter" idx="10"/>
          </p:nvPr>
        </p:nvSpPr>
        <p:spPr/>
        <p:txBody>
          <a:bodyPr/>
          <a:lstStyle/>
          <a:p>
            <a:fld id="{D0E71952-049B-48A4-9EC3-A546809F439E}" type="slidenum">
              <a:rPr kumimoji="1" lang="ja-JP" altLang="en-US" smtClean="0"/>
              <a:pPr/>
              <a:t>3</a:t>
            </a:fld>
            <a:endParaRPr kumimoji="1" lang="ja-JP" altLang="en-US"/>
          </a:p>
        </p:txBody>
      </p:sp>
    </p:spTree>
    <p:extLst>
      <p:ext uri="{BB962C8B-B14F-4D97-AF65-F5344CB8AC3E}">
        <p14:creationId xmlns:p14="http://schemas.microsoft.com/office/powerpoint/2010/main" val="214246073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en-US" altLang="ja-JP" dirty="0" smtClean="0"/>
          </a:p>
        </p:txBody>
      </p:sp>
      <p:sp>
        <p:nvSpPr>
          <p:cNvPr id="4" name="スライド番号プレースホルダ 3"/>
          <p:cNvSpPr>
            <a:spLocks noGrp="1"/>
          </p:cNvSpPr>
          <p:nvPr>
            <p:ph type="sldNum" sz="quarter" idx="10"/>
          </p:nvPr>
        </p:nvSpPr>
        <p:spPr/>
        <p:txBody>
          <a:bodyPr/>
          <a:lstStyle/>
          <a:p>
            <a:fld id="{D0E71952-049B-48A4-9EC3-A546809F439E}" type="slidenum">
              <a:rPr kumimoji="1" lang="ja-JP" altLang="en-US" smtClean="0"/>
              <a:pPr/>
              <a:t>4</a:t>
            </a:fld>
            <a:endParaRPr kumimoji="1" lang="ja-JP" altLang="en-US"/>
          </a:p>
        </p:txBody>
      </p:sp>
    </p:spTree>
    <p:extLst>
      <p:ext uri="{BB962C8B-B14F-4D97-AF65-F5344CB8AC3E}">
        <p14:creationId xmlns:p14="http://schemas.microsoft.com/office/powerpoint/2010/main" val="31712610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dirty="0"/>
          </a:p>
        </p:txBody>
      </p:sp>
      <p:sp>
        <p:nvSpPr>
          <p:cNvPr id="4" name="スライド番号プレースホルダ 3"/>
          <p:cNvSpPr>
            <a:spLocks noGrp="1"/>
          </p:cNvSpPr>
          <p:nvPr>
            <p:ph type="sldNum" sz="quarter" idx="10"/>
          </p:nvPr>
        </p:nvSpPr>
        <p:spPr/>
        <p:txBody>
          <a:bodyPr/>
          <a:lstStyle/>
          <a:p>
            <a:fld id="{D0E71952-049B-48A4-9EC3-A546809F439E}" type="slidenum">
              <a:rPr kumimoji="1" lang="ja-JP" altLang="en-US" smtClean="0"/>
              <a:pPr/>
              <a:t>5</a:t>
            </a:fld>
            <a:endParaRPr kumimoji="1" lang="ja-JP" altLang="en-US"/>
          </a:p>
        </p:txBody>
      </p:sp>
    </p:spTree>
    <p:extLst>
      <p:ext uri="{BB962C8B-B14F-4D97-AF65-F5344CB8AC3E}">
        <p14:creationId xmlns:p14="http://schemas.microsoft.com/office/powerpoint/2010/main" val="191215206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dirty="0"/>
          </a:p>
        </p:txBody>
      </p:sp>
      <p:sp>
        <p:nvSpPr>
          <p:cNvPr id="4" name="スライド番号プレースホルダ 3"/>
          <p:cNvSpPr>
            <a:spLocks noGrp="1"/>
          </p:cNvSpPr>
          <p:nvPr>
            <p:ph type="sldNum" sz="quarter" idx="10"/>
          </p:nvPr>
        </p:nvSpPr>
        <p:spPr/>
        <p:txBody>
          <a:bodyPr/>
          <a:lstStyle/>
          <a:p>
            <a:fld id="{D0E71952-049B-48A4-9EC3-A546809F439E}" type="slidenum">
              <a:rPr kumimoji="1" lang="ja-JP" altLang="en-US" smtClean="0"/>
              <a:pPr/>
              <a:t>7</a:t>
            </a:fld>
            <a:endParaRPr kumimoji="1" lang="ja-JP" altLang="en-US"/>
          </a:p>
        </p:txBody>
      </p:sp>
    </p:spTree>
    <p:extLst>
      <p:ext uri="{BB962C8B-B14F-4D97-AF65-F5344CB8AC3E}">
        <p14:creationId xmlns:p14="http://schemas.microsoft.com/office/powerpoint/2010/main" val="325316440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en-US" altLang="ja-JP" dirty="0" smtClean="0"/>
          </a:p>
        </p:txBody>
      </p:sp>
      <p:sp>
        <p:nvSpPr>
          <p:cNvPr id="4" name="スライド番号プレースホルダ 3"/>
          <p:cNvSpPr>
            <a:spLocks noGrp="1"/>
          </p:cNvSpPr>
          <p:nvPr>
            <p:ph type="sldNum" sz="quarter" idx="10"/>
          </p:nvPr>
        </p:nvSpPr>
        <p:spPr/>
        <p:txBody>
          <a:bodyPr/>
          <a:lstStyle/>
          <a:p>
            <a:fld id="{D0E71952-049B-48A4-9EC3-A546809F439E}" type="slidenum">
              <a:rPr kumimoji="1" lang="ja-JP" altLang="en-US" smtClean="0"/>
              <a:pPr/>
              <a:t>8</a:t>
            </a:fld>
            <a:endParaRPr kumimoji="1" lang="ja-JP" altLang="en-US"/>
          </a:p>
        </p:txBody>
      </p:sp>
    </p:spTree>
    <p:extLst>
      <p:ext uri="{BB962C8B-B14F-4D97-AF65-F5344CB8AC3E}">
        <p14:creationId xmlns:p14="http://schemas.microsoft.com/office/powerpoint/2010/main" val="25573311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dirty="0"/>
          </a:p>
        </p:txBody>
      </p:sp>
      <p:sp>
        <p:nvSpPr>
          <p:cNvPr id="4" name="スライド番号プレースホルダ 3"/>
          <p:cNvSpPr>
            <a:spLocks noGrp="1"/>
          </p:cNvSpPr>
          <p:nvPr>
            <p:ph type="sldNum" sz="quarter" idx="10"/>
          </p:nvPr>
        </p:nvSpPr>
        <p:spPr/>
        <p:txBody>
          <a:bodyPr/>
          <a:lstStyle/>
          <a:p>
            <a:fld id="{D0E71952-049B-48A4-9EC3-A546809F439E}" type="slidenum">
              <a:rPr kumimoji="1" lang="ja-JP" altLang="en-US" smtClean="0"/>
              <a:pPr/>
              <a:t>9</a:t>
            </a:fld>
            <a:endParaRPr kumimoji="1" lang="ja-JP" altLang="en-US"/>
          </a:p>
        </p:txBody>
      </p:sp>
    </p:spTree>
    <p:extLst>
      <p:ext uri="{BB962C8B-B14F-4D97-AF65-F5344CB8AC3E}">
        <p14:creationId xmlns:p14="http://schemas.microsoft.com/office/powerpoint/2010/main" val="201864727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r>
              <a:rPr kumimoji="1" lang="en-US" altLang="ja-JP" dirty="0" smtClean="0"/>
              <a:t>I would like to thank you for your kind</a:t>
            </a:r>
            <a:r>
              <a:rPr kumimoji="1" lang="en-US" altLang="ja-JP" baseline="0" dirty="0" smtClean="0"/>
              <a:t> attention.</a:t>
            </a:r>
          </a:p>
        </p:txBody>
      </p:sp>
      <p:sp>
        <p:nvSpPr>
          <p:cNvPr id="4" name="スライド番号プレースホルダ 3"/>
          <p:cNvSpPr>
            <a:spLocks noGrp="1"/>
          </p:cNvSpPr>
          <p:nvPr>
            <p:ph type="sldNum" sz="quarter" idx="10"/>
          </p:nvPr>
        </p:nvSpPr>
        <p:spPr/>
        <p:txBody>
          <a:bodyPr/>
          <a:lstStyle/>
          <a:p>
            <a:fld id="{D0E71952-049B-48A4-9EC3-A546809F439E}" type="slidenum">
              <a:rPr kumimoji="1" lang="ja-JP" altLang="en-US" smtClean="0"/>
              <a:pPr/>
              <a:t>16</a:t>
            </a:fld>
            <a:endParaRPr kumimoji="1" lang="ja-JP" altLang="en-US"/>
          </a:p>
        </p:txBody>
      </p:sp>
    </p:spTree>
    <p:extLst>
      <p:ext uri="{BB962C8B-B14F-4D97-AF65-F5344CB8AC3E}">
        <p14:creationId xmlns:p14="http://schemas.microsoft.com/office/powerpoint/2010/main" val="65662936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タイトル スライド">
    <p:spTree>
      <p:nvGrpSpPr>
        <p:cNvPr id="1" name=""/>
        <p:cNvGrpSpPr/>
        <p:nvPr/>
      </p:nvGrpSpPr>
      <p:grpSpPr>
        <a:xfrm>
          <a:off x="0" y="0"/>
          <a:ext cx="0" cy="0"/>
          <a:chOff x="0" y="0"/>
          <a:chExt cx="0" cy="0"/>
        </a:xfrm>
      </p:grpSpPr>
      <p:pic>
        <p:nvPicPr>
          <p:cNvPr id="4" name="Picture 31" descr="C:\Documents and Settings\naosada\Local Settings\Temp\FWTemp\00000001.gif"/>
          <p:cNvPicPr>
            <a:picLocks noChangeAspect="1" noChangeArrowheads="1"/>
          </p:cNvPicPr>
          <p:nvPr/>
        </p:nvPicPr>
        <p:blipFill>
          <a:blip r:embed="rId2" cstate="print"/>
          <a:srcRect/>
          <a:stretch>
            <a:fillRect/>
          </a:stretch>
        </p:blipFill>
        <p:spPr bwMode="auto">
          <a:xfrm>
            <a:off x="0" y="-3175"/>
            <a:ext cx="9144000" cy="6861175"/>
          </a:xfrm>
          <a:prstGeom prst="rect">
            <a:avLst/>
          </a:prstGeom>
          <a:noFill/>
          <a:ln w="9525">
            <a:noFill/>
            <a:miter lim="800000"/>
            <a:headEnd/>
            <a:tailEnd/>
          </a:ln>
        </p:spPr>
      </p:pic>
      <p:sp>
        <p:nvSpPr>
          <p:cNvPr id="5" name="Text Box 9"/>
          <p:cNvSpPr txBox="1">
            <a:spLocks noChangeArrowheads="1"/>
          </p:cNvSpPr>
          <p:nvPr/>
        </p:nvSpPr>
        <p:spPr bwMode="auto">
          <a:xfrm>
            <a:off x="152400" y="6572250"/>
            <a:ext cx="4419600" cy="230188"/>
          </a:xfrm>
          <a:prstGeom prst="rect">
            <a:avLst/>
          </a:prstGeom>
          <a:noFill/>
          <a:ln w="9525">
            <a:noFill/>
            <a:miter lim="800000"/>
            <a:headEnd/>
            <a:tailEnd/>
          </a:ln>
          <a:effectLst/>
        </p:spPr>
        <p:txBody>
          <a:bodyPr>
            <a:spAutoFit/>
          </a:bodyPr>
          <a:lstStyle/>
          <a:p>
            <a:pPr>
              <a:spcBef>
                <a:spcPct val="50000"/>
              </a:spcBef>
              <a:defRPr/>
            </a:pPr>
            <a:r>
              <a:rPr lang="en-US" altLang="ja-JP" sz="900" dirty="0">
                <a:ea typeface="ＭＳ 明朝" pitchFamily="17" charset="-128"/>
              </a:rPr>
              <a:t>FURUNO ELECTRIC CO., LTD. All Rights Reserved.</a:t>
            </a:r>
          </a:p>
        </p:txBody>
      </p:sp>
      <p:sp>
        <p:nvSpPr>
          <p:cNvPr id="44038" name="Rectangle 6"/>
          <p:cNvSpPr>
            <a:spLocks noGrp="1" noChangeArrowheads="1"/>
          </p:cNvSpPr>
          <p:nvPr>
            <p:ph type="ctrTitle" sz="quarter"/>
          </p:nvPr>
        </p:nvSpPr>
        <p:spPr>
          <a:xfrm>
            <a:off x="685800" y="1676400"/>
            <a:ext cx="7772400" cy="1371600"/>
          </a:xfrm>
        </p:spPr>
        <p:txBody>
          <a:bodyPr/>
          <a:lstStyle>
            <a:lvl1pPr algn="ctr">
              <a:defRPr sz="4400"/>
            </a:lvl1pPr>
          </a:lstStyle>
          <a:p>
            <a:r>
              <a:rPr lang="ja-JP" altLang="en-US" smtClean="0"/>
              <a:t>マスタ タイトルの書式設定</a:t>
            </a:r>
            <a:endParaRPr lang="ja-JP" altLang="en-US"/>
          </a:p>
        </p:txBody>
      </p:sp>
      <p:sp>
        <p:nvSpPr>
          <p:cNvPr id="44039" name="Rectangle 7"/>
          <p:cNvSpPr>
            <a:spLocks noGrp="1" noChangeArrowheads="1"/>
          </p:cNvSpPr>
          <p:nvPr>
            <p:ph type="subTitle" sz="quarter" idx="1"/>
          </p:nvPr>
        </p:nvSpPr>
        <p:spPr>
          <a:xfrm>
            <a:off x="1371600" y="3657600"/>
            <a:ext cx="6400800" cy="1752600"/>
          </a:xfrm>
        </p:spPr>
        <p:txBody>
          <a:bodyPr/>
          <a:lstStyle>
            <a:lvl1pPr marL="0" indent="0" algn="ctr">
              <a:buFont typeface="Wingdings" pitchFamily="2" charset="2"/>
              <a:buNone/>
              <a:defRPr sz="2400"/>
            </a:lvl1pPr>
          </a:lstStyle>
          <a:p>
            <a:r>
              <a:rPr lang="ja-JP" altLang="en-US" smtClean="0"/>
              <a:t>マスタ サブタイトルの書式設定</a:t>
            </a:r>
            <a:endParaRPr lang="ja-JP" alt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縦書きテキスト プレースホルダ 2"/>
          <p:cNvSpPr>
            <a:spLocks noGrp="1"/>
          </p:cNvSpPr>
          <p:nvPr>
            <p:ph type="body" orient="vert" idx="1"/>
          </p:nvPr>
        </p:nvSpPr>
        <p:spPr/>
        <p:txBody>
          <a:bodyPr vert="eaVer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Rectangle 12"/>
          <p:cNvSpPr>
            <a:spLocks noGrp="1" noChangeArrowheads="1"/>
          </p:cNvSpPr>
          <p:nvPr>
            <p:ph type="sldNum" sz="quarter" idx="10"/>
          </p:nvPr>
        </p:nvSpPr>
        <p:spPr>
          <a:ln/>
        </p:spPr>
        <p:txBody>
          <a:bodyPr/>
          <a:lstStyle>
            <a:lvl1pPr>
              <a:defRPr/>
            </a:lvl1pPr>
          </a:lstStyle>
          <a:p>
            <a:fld id="{D2D8002D-B5B0-4BAC-B1F6-782DDCCE6D9C}" type="slidenum">
              <a:rPr kumimoji="1" lang="ja-JP" altLang="en-US" smtClean="0"/>
              <a:pPr/>
              <a:t>‹#›</a:t>
            </a:fld>
            <a:endParaRPr kumimoji="1" lang="ja-JP"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67500" y="714356"/>
            <a:ext cx="2095500" cy="5838844"/>
          </a:xfrm>
        </p:spPr>
        <p:txBody>
          <a:bodyPr vert="eaVert"/>
          <a:lstStyle/>
          <a:p>
            <a:r>
              <a:rPr lang="ja-JP" altLang="en-US" smtClean="0"/>
              <a:t>マスタ タイトルの書式設定</a:t>
            </a:r>
            <a:endParaRPr lang="ja-JP" altLang="en-US"/>
          </a:p>
        </p:txBody>
      </p:sp>
      <p:sp>
        <p:nvSpPr>
          <p:cNvPr id="3" name="縦書きテキスト プレースホルダ 2"/>
          <p:cNvSpPr>
            <a:spLocks noGrp="1"/>
          </p:cNvSpPr>
          <p:nvPr>
            <p:ph type="body" orient="vert" idx="1"/>
          </p:nvPr>
        </p:nvSpPr>
        <p:spPr>
          <a:xfrm>
            <a:off x="381000" y="714356"/>
            <a:ext cx="6134100" cy="5838844"/>
          </a:xfrm>
        </p:spPr>
        <p:txBody>
          <a:bodyPr vert="eaVer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Rectangle 12"/>
          <p:cNvSpPr>
            <a:spLocks noGrp="1" noChangeArrowheads="1"/>
          </p:cNvSpPr>
          <p:nvPr>
            <p:ph type="sldNum" sz="quarter" idx="10"/>
          </p:nvPr>
        </p:nvSpPr>
        <p:spPr>
          <a:ln/>
        </p:spPr>
        <p:txBody>
          <a:bodyPr/>
          <a:lstStyle>
            <a:lvl1pPr>
              <a:defRPr/>
            </a:lvl1pPr>
          </a:lstStyle>
          <a:p>
            <a:fld id="{D2D8002D-B5B0-4BAC-B1F6-782DDCCE6D9C}" type="slidenum">
              <a:rPr kumimoji="1" lang="ja-JP" altLang="en-US" smtClean="0"/>
              <a:pPr/>
              <a:t>‹#›</a:t>
            </a:fld>
            <a:endParaRPr kumimoji="1" lang="ja-JP"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381000" y="68400"/>
            <a:ext cx="8382000" cy="432000"/>
          </a:xfrm>
        </p:spPr>
        <p:txBody>
          <a:bodyPr/>
          <a:lstStyle/>
          <a:p>
            <a:r>
              <a:rPr lang="ja-JP" altLang="en-US" smtClean="0"/>
              <a:t>マスタ タイトルの書式設定</a:t>
            </a:r>
            <a:endParaRPr lang="ja-JP" altLang="en-US" dirty="0"/>
          </a:p>
        </p:txBody>
      </p:sp>
      <p:sp>
        <p:nvSpPr>
          <p:cNvPr id="3" name="コンテンツ プレースホルダ 2"/>
          <p:cNvSpPr>
            <a:spLocks noGrp="1"/>
          </p:cNvSpPr>
          <p:nvPr>
            <p:ph idx="1"/>
          </p:nvPr>
        </p:nvSpPr>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dirty="0"/>
          </a:p>
        </p:txBody>
      </p:sp>
      <p:sp>
        <p:nvSpPr>
          <p:cNvPr id="4" name="Rectangle 12"/>
          <p:cNvSpPr>
            <a:spLocks noGrp="1" noChangeArrowheads="1"/>
          </p:cNvSpPr>
          <p:nvPr>
            <p:ph type="sldNum" sz="quarter" idx="10"/>
          </p:nvPr>
        </p:nvSpPr>
        <p:spPr>
          <a:ln/>
        </p:spPr>
        <p:txBody>
          <a:bodyPr/>
          <a:lstStyle>
            <a:lvl1pPr>
              <a:defRPr/>
            </a:lvl1pPr>
          </a:lstStyle>
          <a:p>
            <a:fld id="{D2D8002D-B5B0-4BAC-B1F6-782DDCCE6D9C}" type="slidenum">
              <a:rPr kumimoji="1" lang="ja-JP" altLang="en-US" smtClean="0"/>
              <a:pPr/>
              <a:t>‹#›</a:t>
            </a:fld>
            <a:endParaRPr kumimoji="1" lang="ja-JP"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2"/>
            <a:ext cx="7772400" cy="1362075"/>
          </a:xfrm>
        </p:spPr>
        <p:txBody>
          <a:bodyPr anchor="t"/>
          <a:lstStyle>
            <a:lvl1pPr algn="l">
              <a:defRPr sz="4000" b="1" cap="all"/>
            </a:lvl1pPr>
          </a:lstStyle>
          <a:p>
            <a:r>
              <a:rPr lang="ja-JP" altLang="en-US" smtClean="0"/>
              <a:t>マスタ タイトルの書式設定</a:t>
            </a:r>
            <a:endParaRPr lang="ja-JP" altLang="en-US"/>
          </a:p>
        </p:txBody>
      </p:sp>
      <p:sp>
        <p:nvSpPr>
          <p:cNvPr id="3" name="テキスト プレースホルダ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ja-JP" altLang="en-US" smtClean="0"/>
              <a:t>マスタ テキストの書式設定</a:t>
            </a:r>
          </a:p>
        </p:txBody>
      </p:sp>
      <p:sp>
        <p:nvSpPr>
          <p:cNvPr id="4" name="Rectangle 12"/>
          <p:cNvSpPr>
            <a:spLocks noGrp="1" noChangeArrowheads="1"/>
          </p:cNvSpPr>
          <p:nvPr>
            <p:ph type="sldNum" sz="quarter" idx="10"/>
          </p:nvPr>
        </p:nvSpPr>
        <p:spPr>
          <a:ln/>
        </p:spPr>
        <p:txBody>
          <a:bodyPr/>
          <a:lstStyle>
            <a:lvl1pPr>
              <a:defRPr/>
            </a:lvl1pPr>
          </a:lstStyle>
          <a:p>
            <a:fld id="{D2D8002D-B5B0-4BAC-B1F6-782DDCCE6D9C}" type="slidenum">
              <a:rPr kumimoji="1" lang="ja-JP" altLang="en-US" smtClean="0"/>
              <a:pPr/>
              <a:t>‹#›</a:t>
            </a:fld>
            <a:endParaRPr kumimoji="1" lang="ja-JP"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コンテンツ プレースホルダ 2"/>
          <p:cNvSpPr>
            <a:spLocks noGrp="1"/>
          </p:cNvSpPr>
          <p:nvPr>
            <p:ph sz="half" idx="1"/>
          </p:nvPr>
        </p:nvSpPr>
        <p:spPr>
          <a:xfrm>
            <a:off x="381000" y="928670"/>
            <a:ext cx="4114800" cy="562453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dirty="0"/>
          </a:p>
        </p:txBody>
      </p:sp>
      <p:sp>
        <p:nvSpPr>
          <p:cNvPr id="4" name="コンテンツ プレースホルダ 3"/>
          <p:cNvSpPr>
            <a:spLocks noGrp="1"/>
          </p:cNvSpPr>
          <p:nvPr>
            <p:ph sz="half" idx="2"/>
          </p:nvPr>
        </p:nvSpPr>
        <p:spPr>
          <a:xfrm>
            <a:off x="4648200" y="928670"/>
            <a:ext cx="4114800" cy="562453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Rectangle 12"/>
          <p:cNvSpPr>
            <a:spLocks noGrp="1" noChangeArrowheads="1"/>
          </p:cNvSpPr>
          <p:nvPr>
            <p:ph type="sldNum" sz="quarter" idx="10"/>
          </p:nvPr>
        </p:nvSpPr>
        <p:spPr>
          <a:ln/>
        </p:spPr>
        <p:txBody>
          <a:bodyPr/>
          <a:lstStyle>
            <a:lvl1pPr>
              <a:defRPr/>
            </a:lvl1pPr>
          </a:lstStyle>
          <a:p>
            <a:fld id="{D2D8002D-B5B0-4BAC-B1F6-782DDCCE6D9C}" type="slidenum">
              <a:rPr kumimoji="1" lang="ja-JP" altLang="en-US" smtClean="0"/>
              <a:pPr/>
              <a:t>‹#›</a:t>
            </a:fld>
            <a:endParaRPr kumimoji="1" lang="ja-JP"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比較">
    <p:spTree>
      <p:nvGrpSpPr>
        <p:cNvPr id="1" name=""/>
        <p:cNvGrpSpPr/>
        <p:nvPr/>
      </p:nvGrpSpPr>
      <p:grpSpPr>
        <a:xfrm>
          <a:off x="0" y="0"/>
          <a:ext cx="0" cy="0"/>
          <a:chOff x="0" y="0"/>
          <a:chExt cx="0" cy="0"/>
        </a:xfrm>
      </p:grpSpPr>
      <p:sp>
        <p:nvSpPr>
          <p:cNvPr id="3" name="テキスト プレースホルダ 2"/>
          <p:cNvSpPr>
            <a:spLocks noGrp="1"/>
          </p:cNvSpPr>
          <p:nvPr>
            <p:ph type="body" idx="1"/>
          </p:nvPr>
        </p:nvSpPr>
        <p:spPr>
          <a:xfrm>
            <a:off x="457200" y="1146164"/>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 テキストの書式設定</a:t>
            </a:r>
          </a:p>
        </p:txBody>
      </p:sp>
      <p:sp>
        <p:nvSpPr>
          <p:cNvPr id="4" name="コンテンツ プレースホルダ 3"/>
          <p:cNvSpPr>
            <a:spLocks noGrp="1"/>
          </p:cNvSpPr>
          <p:nvPr>
            <p:ph sz="half" idx="2"/>
          </p:nvPr>
        </p:nvSpPr>
        <p:spPr>
          <a:xfrm>
            <a:off x="457200" y="1785926"/>
            <a:ext cx="4040188" cy="450059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テキスト プレースホルダ 4"/>
          <p:cNvSpPr>
            <a:spLocks noGrp="1"/>
          </p:cNvSpPr>
          <p:nvPr>
            <p:ph type="body" sz="quarter" idx="3"/>
          </p:nvPr>
        </p:nvSpPr>
        <p:spPr>
          <a:xfrm>
            <a:off x="4645026" y="1146164"/>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 テキストの書式設定</a:t>
            </a:r>
          </a:p>
        </p:txBody>
      </p:sp>
      <p:sp>
        <p:nvSpPr>
          <p:cNvPr id="6" name="コンテンツ プレースホルダ 5"/>
          <p:cNvSpPr>
            <a:spLocks noGrp="1"/>
          </p:cNvSpPr>
          <p:nvPr>
            <p:ph sz="quarter" idx="4"/>
          </p:nvPr>
        </p:nvSpPr>
        <p:spPr>
          <a:xfrm>
            <a:off x="4645026" y="1785926"/>
            <a:ext cx="4041775" cy="450059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8" name="Rectangle 24"/>
          <p:cNvSpPr>
            <a:spLocks noGrp="1" noChangeArrowheads="1"/>
          </p:cNvSpPr>
          <p:nvPr>
            <p:ph type="title"/>
          </p:nvPr>
        </p:nvSpPr>
        <p:spPr bwMode="auto">
          <a:xfrm>
            <a:off x="381000" y="68042"/>
            <a:ext cx="8382000" cy="432000"/>
          </a:xfrm>
          <a:prstGeom prst="rect">
            <a:avLst/>
          </a:prstGeom>
          <a:noFill/>
          <a:ln w="9525">
            <a:noFill/>
            <a:miter lim="800000"/>
            <a:headEnd/>
            <a:tailEnd/>
          </a:ln>
        </p:spPr>
        <p:txBody>
          <a:bodyPr/>
          <a:lstStyle/>
          <a:p>
            <a:pPr lvl="0"/>
            <a:r>
              <a:rPr lang="ja-JP" altLang="en-US" smtClean="0"/>
              <a:t>マスタ タイトルの書式設定</a:t>
            </a:r>
          </a:p>
        </p:txBody>
      </p:sp>
      <p:sp>
        <p:nvSpPr>
          <p:cNvPr id="7" name="Rectangle 12"/>
          <p:cNvSpPr>
            <a:spLocks noGrp="1" noChangeArrowheads="1"/>
          </p:cNvSpPr>
          <p:nvPr>
            <p:ph type="sldNum" sz="quarter" idx="10"/>
          </p:nvPr>
        </p:nvSpPr>
        <p:spPr>
          <a:ln/>
        </p:spPr>
        <p:txBody>
          <a:bodyPr/>
          <a:lstStyle>
            <a:lvl1pPr>
              <a:defRPr/>
            </a:lvl1pPr>
          </a:lstStyle>
          <a:p>
            <a:fld id="{D2D8002D-B5B0-4BAC-B1F6-782DDCCE6D9C}" type="slidenum">
              <a:rPr kumimoji="1" lang="ja-JP" altLang="en-US" smtClean="0"/>
              <a:pPr/>
              <a:t>‹#›</a:t>
            </a:fld>
            <a:endParaRPr kumimoji="1" lang="ja-JP"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Rectangle 12"/>
          <p:cNvSpPr>
            <a:spLocks noGrp="1" noChangeArrowheads="1"/>
          </p:cNvSpPr>
          <p:nvPr>
            <p:ph type="sldNum" sz="quarter" idx="10"/>
          </p:nvPr>
        </p:nvSpPr>
        <p:spPr>
          <a:ln/>
        </p:spPr>
        <p:txBody>
          <a:bodyPr/>
          <a:lstStyle>
            <a:lvl1pPr>
              <a:defRPr/>
            </a:lvl1pPr>
          </a:lstStyle>
          <a:p>
            <a:fld id="{D2D8002D-B5B0-4BAC-B1F6-782DDCCE6D9C}" type="slidenum">
              <a:rPr kumimoji="1" lang="ja-JP" altLang="en-US" smtClean="0"/>
              <a:pPr/>
              <a:t>‹#›</a:t>
            </a:fld>
            <a:endParaRPr kumimoji="1" lang="ja-JP"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Rectangle 12"/>
          <p:cNvSpPr>
            <a:spLocks noGrp="1" noChangeArrowheads="1"/>
          </p:cNvSpPr>
          <p:nvPr>
            <p:ph type="sldNum" sz="quarter" idx="10"/>
          </p:nvPr>
        </p:nvSpPr>
        <p:spPr>
          <a:ln/>
        </p:spPr>
        <p:txBody>
          <a:bodyPr/>
          <a:lstStyle>
            <a:lvl1pPr>
              <a:defRPr/>
            </a:lvl1pPr>
          </a:lstStyle>
          <a:p>
            <a:fld id="{D2D8002D-B5B0-4BAC-B1F6-782DDCCE6D9C}" type="slidenum">
              <a:rPr kumimoji="1" lang="ja-JP" altLang="en-US" smtClean="0"/>
              <a:pPr/>
              <a:t>‹#›</a:t>
            </a:fld>
            <a:endParaRPr kumimoji="1" lang="ja-JP"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785794"/>
            <a:ext cx="3008313" cy="1162050"/>
          </a:xfrm>
        </p:spPr>
        <p:txBody>
          <a:bodyPr anchor="b"/>
          <a:lstStyle>
            <a:lvl1pPr algn="l">
              <a:defRPr sz="2000" b="1"/>
            </a:lvl1pPr>
          </a:lstStyle>
          <a:p>
            <a:r>
              <a:rPr lang="ja-JP" altLang="en-US" smtClean="0"/>
              <a:t>マスタ タイトルの書式設定</a:t>
            </a:r>
            <a:endParaRPr lang="ja-JP" altLang="en-US"/>
          </a:p>
        </p:txBody>
      </p:sp>
      <p:sp>
        <p:nvSpPr>
          <p:cNvPr id="3" name="コンテンツ プレースホルダ 2"/>
          <p:cNvSpPr>
            <a:spLocks noGrp="1"/>
          </p:cNvSpPr>
          <p:nvPr>
            <p:ph idx="1"/>
          </p:nvPr>
        </p:nvSpPr>
        <p:spPr>
          <a:xfrm>
            <a:off x="3575051" y="785796"/>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テキスト プレースホルダ 3"/>
          <p:cNvSpPr>
            <a:spLocks noGrp="1"/>
          </p:cNvSpPr>
          <p:nvPr>
            <p:ph type="body" sz="half" idx="2"/>
          </p:nvPr>
        </p:nvSpPr>
        <p:spPr>
          <a:xfrm>
            <a:off x="457200" y="1947845"/>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 テキストの書式設定</a:t>
            </a:r>
          </a:p>
        </p:txBody>
      </p:sp>
      <p:sp>
        <p:nvSpPr>
          <p:cNvPr id="5" name="Rectangle 12"/>
          <p:cNvSpPr>
            <a:spLocks noGrp="1" noChangeArrowheads="1"/>
          </p:cNvSpPr>
          <p:nvPr>
            <p:ph type="sldNum" sz="quarter" idx="10"/>
          </p:nvPr>
        </p:nvSpPr>
        <p:spPr>
          <a:ln/>
        </p:spPr>
        <p:txBody>
          <a:bodyPr/>
          <a:lstStyle>
            <a:lvl1pPr>
              <a:defRPr/>
            </a:lvl1pPr>
          </a:lstStyle>
          <a:p>
            <a:fld id="{D2D8002D-B5B0-4BAC-B1F6-782DDCCE6D9C}" type="slidenum">
              <a:rPr kumimoji="1" lang="ja-JP" altLang="en-US" smtClean="0"/>
              <a:pPr/>
              <a:t>‹#›</a:t>
            </a:fld>
            <a:endParaRPr kumimoji="1" lang="ja-JP"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5129234"/>
            <a:ext cx="5486400" cy="566738"/>
          </a:xfrm>
        </p:spPr>
        <p:txBody>
          <a:bodyPr anchor="b"/>
          <a:lstStyle>
            <a:lvl1pPr algn="l">
              <a:defRPr sz="2000" b="1"/>
            </a:lvl1pPr>
          </a:lstStyle>
          <a:p>
            <a:r>
              <a:rPr lang="ja-JP" altLang="en-US" smtClean="0"/>
              <a:t>マスタ タイトルの書式設定</a:t>
            </a:r>
            <a:endParaRPr lang="ja-JP" altLang="en-US"/>
          </a:p>
        </p:txBody>
      </p:sp>
      <p:sp>
        <p:nvSpPr>
          <p:cNvPr id="3" name="図プレースホルダ 2"/>
          <p:cNvSpPr>
            <a:spLocks noGrp="1"/>
          </p:cNvSpPr>
          <p:nvPr>
            <p:ph type="pic" idx="1"/>
          </p:nvPr>
        </p:nvSpPr>
        <p:spPr>
          <a:xfrm>
            <a:off x="1792288" y="941409"/>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ja-JP" altLang="en-US" noProof="0" smtClean="0"/>
              <a:t>アイコンをクリックして図を追加</a:t>
            </a:r>
          </a:p>
        </p:txBody>
      </p:sp>
      <p:sp>
        <p:nvSpPr>
          <p:cNvPr id="4" name="テキスト プレースホルダ 3"/>
          <p:cNvSpPr>
            <a:spLocks noGrp="1"/>
          </p:cNvSpPr>
          <p:nvPr>
            <p:ph type="body" sz="half" idx="2"/>
          </p:nvPr>
        </p:nvSpPr>
        <p:spPr>
          <a:xfrm>
            <a:off x="1792288" y="5695972"/>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 テキストの書式設定</a:t>
            </a:r>
          </a:p>
        </p:txBody>
      </p:sp>
      <p:sp>
        <p:nvSpPr>
          <p:cNvPr id="5" name="Rectangle 12"/>
          <p:cNvSpPr>
            <a:spLocks noGrp="1" noChangeArrowheads="1"/>
          </p:cNvSpPr>
          <p:nvPr>
            <p:ph type="sldNum" sz="quarter" idx="10"/>
          </p:nvPr>
        </p:nvSpPr>
        <p:spPr>
          <a:ln/>
        </p:spPr>
        <p:txBody>
          <a:bodyPr/>
          <a:lstStyle>
            <a:lvl1pPr>
              <a:defRPr/>
            </a:lvl1pPr>
          </a:lstStyle>
          <a:p>
            <a:fld id="{D2D8002D-B5B0-4BAC-B1F6-782DDCCE6D9C}" type="slidenum">
              <a:rPr kumimoji="1" lang="ja-JP" altLang="en-US" smtClean="0"/>
              <a:pPr/>
              <a:t>‹#›</a:t>
            </a:fld>
            <a:endParaRPr kumimoji="1" lang="ja-JP"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7" descr="C:\Documents and Settings\naosada\Local Settings\Temp\FWTemp\00000001.gif"/>
          <p:cNvPicPr>
            <a:picLocks noChangeAspect="1" noChangeArrowheads="1"/>
          </p:cNvPicPr>
          <p:nvPr/>
        </p:nvPicPr>
        <p:blipFill>
          <a:blip r:embed="rId13" cstate="print"/>
          <a:srcRect/>
          <a:stretch>
            <a:fillRect/>
          </a:stretch>
        </p:blipFill>
        <p:spPr bwMode="auto">
          <a:xfrm>
            <a:off x="0" y="0"/>
            <a:ext cx="9144000" cy="6861175"/>
          </a:xfrm>
          <a:prstGeom prst="rect">
            <a:avLst/>
          </a:prstGeom>
          <a:noFill/>
          <a:ln w="9525">
            <a:noFill/>
            <a:miter lim="800000"/>
            <a:headEnd/>
            <a:tailEnd/>
          </a:ln>
        </p:spPr>
      </p:pic>
      <p:sp>
        <p:nvSpPr>
          <p:cNvPr id="1036" name="Rectangle 12"/>
          <p:cNvSpPr>
            <a:spLocks noGrp="1" noChangeArrowheads="1"/>
          </p:cNvSpPr>
          <p:nvPr>
            <p:ph type="sldNum" sz="quarter" idx="4"/>
          </p:nvPr>
        </p:nvSpPr>
        <p:spPr bwMode="auto">
          <a:xfrm>
            <a:off x="8610600" y="6613526"/>
            <a:ext cx="533400" cy="2444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000">
                <a:ea typeface="ＭＳ Ｐゴシック" pitchFamily="50" charset="-128"/>
              </a:defRPr>
            </a:lvl1pPr>
          </a:lstStyle>
          <a:p>
            <a:fld id="{D2D8002D-B5B0-4BAC-B1F6-782DDCCE6D9C}" type="slidenum">
              <a:rPr kumimoji="1" lang="ja-JP" altLang="en-US" smtClean="0"/>
              <a:pPr/>
              <a:t>‹#›</a:t>
            </a:fld>
            <a:endParaRPr kumimoji="1" lang="ja-JP" altLang="en-US"/>
          </a:p>
        </p:txBody>
      </p:sp>
      <p:sp>
        <p:nvSpPr>
          <p:cNvPr id="1028" name="Rectangle 20"/>
          <p:cNvSpPr>
            <a:spLocks noGrp="1" noChangeArrowheads="1"/>
          </p:cNvSpPr>
          <p:nvPr>
            <p:ph type="body" idx="1"/>
          </p:nvPr>
        </p:nvSpPr>
        <p:spPr bwMode="auto">
          <a:xfrm>
            <a:off x="381000" y="928688"/>
            <a:ext cx="8382000" cy="562451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p>
        </p:txBody>
      </p:sp>
      <p:sp>
        <p:nvSpPr>
          <p:cNvPr id="1029" name="Rectangle 24"/>
          <p:cNvSpPr>
            <a:spLocks noGrp="1" noChangeArrowheads="1"/>
          </p:cNvSpPr>
          <p:nvPr>
            <p:ph type="title"/>
          </p:nvPr>
        </p:nvSpPr>
        <p:spPr bwMode="auto">
          <a:xfrm>
            <a:off x="381000" y="68263"/>
            <a:ext cx="8382000" cy="4318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ja-JP" altLang="en-US" smtClean="0"/>
              <a:t>マスタ タイトルの書式設定</a:t>
            </a:r>
          </a:p>
        </p:txBody>
      </p:sp>
      <p:sp>
        <p:nvSpPr>
          <p:cNvPr id="7" name="Text Box 9"/>
          <p:cNvSpPr txBox="1">
            <a:spLocks noChangeArrowheads="1"/>
          </p:cNvSpPr>
          <p:nvPr/>
        </p:nvSpPr>
        <p:spPr bwMode="auto">
          <a:xfrm>
            <a:off x="152400" y="6572250"/>
            <a:ext cx="4419600" cy="230188"/>
          </a:xfrm>
          <a:prstGeom prst="rect">
            <a:avLst/>
          </a:prstGeom>
          <a:noFill/>
          <a:ln w="9525">
            <a:noFill/>
            <a:miter lim="800000"/>
            <a:headEnd/>
            <a:tailEnd/>
          </a:ln>
          <a:effectLst/>
        </p:spPr>
        <p:txBody>
          <a:bodyPr>
            <a:spAutoFit/>
          </a:bodyPr>
          <a:lstStyle/>
          <a:p>
            <a:pPr>
              <a:spcBef>
                <a:spcPct val="50000"/>
              </a:spcBef>
              <a:defRPr/>
            </a:pPr>
            <a:r>
              <a:rPr lang="en-US" altLang="ja-JP" sz="900" dirty="0">
                <a:ea typeface="ＭＳ 明朝" pitchFamily="17" charset="-128"/>
              </a:rPr>
              <a:t>FURUNO ELECTRIC CO., LTD. All Rights Reserved.</a:t>
            </a: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dt="0"/>
  <p:txStyles>
    <p:titleStyle>
      <a:lvl1pPr algn="l" rtl="0" eaLnBrk="1" fontAlgn="base" hangingPunct="1">
        <a:spcBef>
          <a:spcPct val="0"/>
        </a:spcBef>
        <a:spcAft>
          <a:spcPct val="0"/>
        </a:spcAft>
        <a:defRPr kumimoji="1" sz="3200">
          <a:solidFill>
            <a:srgbClr val="0F3CAA"/>
          </a:solidFill>
          <a:latin typeface="+mj-lt"/>
          <a:ea typeface="+mj-ea"/>
          <a:cs typeface="+mj-cs"/>
        </a:defRPr>
      </a:lvl1pPr>
      <a:lvl2pPr algn="l" rtl="0" eaLnBrk="1" fontAlgn="base" hangingPunct="1">
        <a:spcBef>
          <a:spcPct val="0"/>
        </a:spcBef>
        <a:spcAft>
          <a:spcPct val="0"/>
        </a:spcAft>
        <a:defRPr kumimoji="1" sz="3200">
          <a:solidFill>
            <a:srgbClr val="0F3CAA"/>
          </a:solidFill>
          <a:latin typeface="ＭＳ Ｐゴシック" pitchFamily="50" charset="-128"/>
          <a:ea typeface="ＭＳ Ｐゴシック" pitchFamily="50" charset="-128"/>
        </a:defRPr>
      </a:lvl2pPr>
      <a:lvl3pPr algn="l" rtl="0" eaLnBrk="1" fontAlgn="base" hangingPunct="1">
        <a:spcBef>
          <a:spcPct val="0"/>
        </a:spcBef>
        <a:spcAft>
          <a:spcPct val="0"/>
        </a:spcAft>
        <a:defRPr kumimoji="1" sz="3200">
          <a:solidFill>
            <a:srgbClr val="0F3CAA"/>
          </a:solidFill>
          <a:latin typeface="ＭＳ Ｐゴシック" pitchFamily="50" charset="-128"/>
          <a:ea typeface="ＭＳ Ｐゴシック" pitchFamily="50" charset="-128"/>
        </a:defRPr>
      </a:lvl3pPr>
      <a:lvl4pPr algn="l" rtl="0" eaLnBrk="1" fontAlgn="base" hangingPunct="1">
        <a:spcBef>
          <a:spcPct val="0"/>
        </a:spcBef>
        <a:spcAft>
          <a:spcPct val="0"/>
        </a:spcAft>
        <a:defRPr kumimoji="1" sz="3200">
          <a:solidFill>
            <a:srgbClr val="0F3CAA"/>
          </a:solidFill>
          <a:latin typeface="ＭＳ Ｐゴシック" pitchFamily="50" charset="-128"/>
          <a:ea typeface="ＭＳ Ｐゴシック" pitchFamily="50" charset="-128"/>
        </a:defRPr>
      </a:lvl4pPr>
      <a:lvl5pPr algn="l" rtl="0" eaLnBrk="1" fontAlgn="base" hangingPunct="1">
        <a:spcBef>
          <a:spcPct val="0"/>
        </a:spcBef>
        <a:spcAft>
          <a:spcPct val="0"/>
        </a:spcAft>
        <a:defRPr kumimoji="1" sz="3200">
          <a:solidFill>
            <a:srgbClr val="0F3CAA"/>
          </a:solidFill>
          <a:latin typeface="ＭＳ Ｐゴシック" pitchFamily="50" charset="-128"/>
          <a:ea typeface="ＭＳ Ｐゴシック" pitchFamily="50" charset="-128"/>
        </a:defRPr>
      </a:lvl5pPr>
      <a:lvl6pPr marL="457200" algn="l" rtl="0" eaLnBrk="1" fontAlgn="base" hangingPunct="1">
        <a:spcBef>
          <a:spcPct val="0"/>
        </a:spcBef>
        <a:spcAft>
          <a:spcPct val="0"/>
        </a:spcAft>
        <a:defRPr kumimoji="1" sz="3200">
          <a:solidFill>
            <a:srgbClr val="0F3CAA"/>
          </a:solidFill>
          <a:latin typeface="ＭＳ Ｐゴシック" pitchFamily="50" charset="-128"/>
          <a:ea typeface="ＭＳ Ｐゴシック" pitchFamily="50" charset="-128"/>
        </a:defRPr>
      </a:lvl6pPr>
      <a:lvl7pPr marL="914400" algn="l" rtl="0" eaLnBrk="1" fontAlgn="base" hangingPunct="1">
        <a:spcBef>
          <a:spcPct val="0"/>
        </a:spcBef>
        <a:spcAft>
          <a:spcPct val="0"/>
        </a:spcAft>
        <a:defRPr kumimoji="1" sz="3200">
          <a:solidFill>
            <a:srgbClr val="0F3CAA"/>
          </a:solidFill>
          <a:latin typeface="ＭＳ Ｐゴシック" pitchFamily="50" charset="-128"/>
          <a:ea typeface="ＭＳ Ｐゴシック" pitchFamily="50" charset="-128"/>
        </a:defRPr>
      </a:lvl7pPr>
      <a:lvl8pPr marL="1371600" algn="l" rtl="0" eaLnBrk="1" fontAlgn="base" hangingPunct="1">
        <a:spcBef>
          <a:spcPct val="0"/>
        </a:spcBef>
        <a:spcAft>
          <a:spcPct val="0"/>
        </a:spcAft>
        <a:defRPr kumimoji="1" sz="3200">
          <a:solidFill>
            <a:srgbClr val="0F3CAA"/>
          </a:solidFill>
          <a:latin typeface="ＭＳ Ｐゴシック" pitchFamily="50" charset="-128"/>
          <a:ea typeface="ＭＳ Ｐゴシック" pitchFamily="50" charset="-128"/>
        </a:defRPr>
      </a:lvl8pPr>
      <a:lvl9pPr marL="1828800" algn="l" rtl="0" eaLnBrk="1" fontAlgn="base" hangingPunct="1">
        <a:spcBef>
          <a:spcPct val="0"/>
        </a:spcBef>
        <a:spcAft>
          <a:spcPct val="0"/>
        </a:spcAft>
        <a:defRPr kumimoji="1" sz="3200">
          <a:solidFill>
            <a:srgbClr val="0F3CAA"/>
          </a:solidFill>
          <a:latin typeface="ＭＳ Ｐゴシック" pitchFamily="50" charset="-128"/>
          <a:ea typeface="ＭＳ Ｐゴシック" pitchFamily="50" charset="-128"/>
        </a:defRPr>
      </a:lvl9pPr>
    </p:titleStyle>
    <p:bodyStyle>
      <a:lvl1pPr marL="342900" indent="-342900" algn="l" rtl="0" eaLnBrk="1" fontAlgn="ctr" hangingPunct="1">
        <a:spcBef>
          <a:spcPct val="20000"/>
        </a:spcBef>
        <a:spcAft>
          <a:spcPct val="0"/>
        </a:spcAft>
        <a:buClr>
          <a:srgbClr val="0F3CAA"/>
        </a:buClr>
        <a:buSzPct val="90000"/>
        <a:buFont typeface="Wingdings" pitchFamily="2" charset="2"/>
        <a:buChar char="u"/>
        <a:defRPr kumimoji="1" sz="2800">
          <a:solidFill>
            <a:schemeClr val="tx1"/>
          </a:solidFill>
          <a:latin typeface="+mn-lt"/>
          <a:ea typeface="+mn-ea"/>
          <a:cs typeface="+mn-cs"/>
        </a:defRPr>
      </a:lvl1pPr>
      <a:lvl2pPr marL="742950" indent="-285750" algn="l" rtl="0" eaLnBrk="1" fontAlgn="ctr" hangingPunct="1">
        <a:spcBef>
          <a:spcPct val="20000"/>
        </a:spcBef>
        <a:spcAft>
          <a:spcPct val="0"/>
        </a:spcAft>
        <a:buClr>
          <a:srgbClr val="FF9933"/>
        </a:buClr>
        <a:buSzPct val="85000"/>
        <a:buFont typeface="Wingdings" pitchFamily="2" charset="2"/>
        <a:buChar char="Ø"/>
        <a:defRPr kumimoji="1" sz="2400">
          <a:solidFill>
            <a:schemeClr val="tx1"/>
          </a:solidFill>
          <a:latin typeface="+mn-lt"/>
          <a:ea typeface="+mn-ea"/>
        </a:defRPr>
      </a:lvl2pPr>
      <a:lvl3pPr marL="1143000" indent="-228600" algn="l" rtl="0" eaLnBrk="1" fontAlgn="ctr" hangingPunct="1">
        <a:spcBef>
          <a:spcPct val="20000"/>
        </a:spcBef>
        <a:spcAft>
          <a:spcPct val="0"/>
        </a:spcAft>
        <a:buClr>
          <a:srgbClr val="0F3CAA"/>
        </a:buClr>
        <a:buSzPct val="75000"/>
        <a:buFont typeface="Wingdings" pitchFamily="2" charset="2"/>
        <a:buChar char="u"/>
        <a:defRPr kumimoji="1" sz="2000">
          <a:solidFill>
            <a:schemeClr val="tx1"/>
          </a:solidFill>
          <a:latin typeface="+mn-lt"/>
          <a:ea typeface="+mn-ea"/>
        </a:defRPr>
      </a:lvl3pPr>
      <a:lvl4pPr marL="1600200" indent="-228600" algn="l" rtl="0" eaLnBrk="1" fontAlgn="ctr" hangingPunct="1">
        <a:spcBef>
          <a:spcPct val="20000"/>
        </a:spcBef>
        <a:spcAft>
          <a:spcPct val="0"/>
        </a:spcAft>
        <a:buClr>
          <a:srgbClr val="FF9933"/>
        </a:buClr>
        <a:buSzPct val="75000"/>
        <a:buFont typeface="Wingdings" pitchFamily="2" charset="2"/>
        <a:buChar char="Ø"/>
        <a:defRPr kumimoji="1">
          <a:solidFill>
            <a:schemeClr val="tx1"/>
          </a:solidFill>
          <a:latin typeface="+mn-lt"/>
          <a:ea typeface="+mn-ea"/>
        </a:defRPr>
      </a:lvl4pPr>
      <a:lvl5pPr marL="2057400" indent="-228600" algn="l" rtl="0" eaLnBrk="1" fontAlgn="ctr" hangingPunct="1">
        <a:spcBef>
          <a:spcPct val="20000"/>
        </a:spcBef>
        <a:spcAft>
          <a:spcPct val="0"/>
        </a:spcAft>
        <a:buClr>
          <a:srgbClr val="0F3CAA"/>
        </a:buClr>
        <a:buSzPct val="65000"/>
        <a:buFont typeface="Wingdings" pitchFamily="2" charset="2"/>
        <a:buChar char="u"/>
        <a:defRPr kumimoji="1" sz="1600">
          <a:solidFill>
            <a:schemeClr val="tx1"/>
          </a:solidFill>
          <a:latin typeface="+mn-lt"/>
          <a:ea typeface="+mn-ea"/>
        </a:defRPr>
      </a:lvl5pPr>
      <a:lvl6pPr marL="2514600" indent="-228600" algn="l" rtl="0" eaLnBrk="1" fontAlgn="ctr" hangingPunct="1">
        <a:spcBef>
          <a:spcPct val="20000"/>
        </a:spcBef>
        <a:spcAft>
          <a:spcPct val="0"/>
        </a:spcAft>
        <a:buClr>
          <a:srgbClr val="0F3CAA"/>
        </a:buClr>
        <a:buSzPct val="65000"/>
        <a:buFont typeface="Wingdings" pitchFamily="2" charset="2"/>
        <a:buChar char="u"/>
        <a:defRPr kumimoji="1" sz="1600">
          <a:solidFill>
            <a:schemeClr val="tx1"/>
          </a:solidFill>
          <a:latin typeface="+mn-lt"/>
          <a:ea typeface="+mn-ea"/>
        </a:defRPr>
      </a:lvl6pPr>
      <a:lvl7pPr marL="2971800" indent="-228600" algn="l" rtl="0" eaLnBrk="1" fontAlgn="ctr" hangingPunct="1">
        <a:spcBef>
          <a:spcPct val="20000"/>
        </a:spcBef>
        <a:spcAft>
          <a:spcPct val="0"/>
        </a:spcAft>
        <a:buClr>
          <a:srgbClr val="0F3CAA"/>
        </a:buClr>
        <a:buSzPct val="65000"/>
        <a:buFont typeface="Wingdings" pitchFamily="2" charset="2"/>
        <a:buChar char="u"/>
        <a:defRPr kumimoji="1" sz="1600">
          <a:solidFill>
            <a:schemeClr val="tx1"/>
          </a:solidFill>
          <a:latin typeface="+mn-lt"/>
          <a:ea typeface="+mn-ea"/>
        </a:defRPr>
      </a:lvl7pPr>
      <a:lvl8pPr marL="3429000" indent="-228600" algn="l" rtl="0" eaLnBrk="1" fontAlgn="ctr" hangingPunct="1">
        <a:spcBef>
          <a:spcPct val="20000"/>
        </a:spcBef>
        <a:spcAft>
          <a:spcPct val="0"/>
        </a:spcAft>
        <a:buClr>
          <a:srgbClr val="0F3CAA"/>
        </a:buClr>
        <a:buSzPct val="65000"/>
        <a:buFont typeface="Wingdings" pitchFamily="2" charset="2"/>
        <a:buChar char="u"/>
        <a:defRPr kumimoji="1" sz="1600">
          <a:solidFill>
            <a:schemeClr val="tx1"/>
          </a:solidFill>
          <a:latin typeface="+mn-lt"/>
          <a:ea typeface="+mn-ea"/>
        </a:defRPr>
      </a:lvl8pPr>
      <a:lvl9pPr marL="3886200" indent="-228600" algn="l" rtl="0" eaLnBrk="1" fontAlgn="ctr" hangingPunct="1">
        <a:spcBef>
          <a:spcPct val="20000"/>
        </a:spcBef>
        <a:spcAft>
          <a:spcPct val="0"/>
        </a:spcAft>
        <a:buClr>
          <a:srgbClr val="0F3CAA"/>
        </a:buClr>
        <a:buSzPct val="65000"/>
        <a:buFont typeface="Wingdings" pitchFamily="2" charset="2"/>
        <a:buChar char="u"/>
        <a:defRPr kumimoji="1" sz="1600">
          <a:solidFill>
            <a:schemeClr val="tx1"/>
          </a:solidFill>
          <a:latin typeface="+mn-lt"/>
          <a:ea typeface="+mn-ea"/>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9.xml"/><Relationship Id="rId1" Type="http://schemas.openxmlformats.org/officeDocument/2006/relationships/slideLayout" Target="../slideLayouts/slideLayout2.xml"/><Relationship Id="rId5" Type="http://schemas.openxmlformats.org/officeDocument/2006/relationships/image" Target="../media/image23.jpeg"/><Relationship Id="rId4" Type="http://schemas.openxmlformats.org/officeDocument/2006/relationships/image" Target="../media/image22.jpeg"/></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8" Type="http://schemas.openxmlformats.org/officeDocument/2006/relationships/hyperlink" Target="https://en.wikipedia.org/wiki/Danish_Maritime_Safety_Administration" TargetMode="External"/><Relationship Id="rId13" Type="http://schemas.openxmlformats.org/officeDocument/2006/relationships/hyperlink" Target="https://en.wikipedia.org/wiki/E-Navigation" TargetMode="External"/><Relationship Id="rId3" Type="http://schemas.openxmlformats.org/officeDocument/2006/relationships/image" Target="../media/image4.png"/><Relationship Id="rId7" Type="http://schemas.openxmlformats.org/officeDocument/2006/relationships/hyperlink" Target="https://en.wikipedia.org/wiki/Radar" TargetMode="External"/><Relationship Id="rId12" Type="http://schemas.openxmlformats.org/officeDocument/2006/relationships/hyperlink" Target="https://en.wikipedia.org/wiki/International_Maritime_Organization" TargetMode="Externa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hyperlink" Target="https://en.wikipedia.org/wiki/Radar_navigation" TargetMode="External"/><Relationship Id="rId11" Type="http://schemas.openxmlformats.org/officeDocument/2006/relationships/hyperlink" Target="https://en.wikipedia.org/wiki/International_Association_of_Lighthouse_Authorities" TargetMode="External"/><Relationship Id="rId5" Type="http://schemas.openxmlformats.org/officeDocument/2006/relationships/hyperlink" Target="https://en.wikipedia.org/wiki/Navigation" TargetMode="External"/><Relationship Id="rId15" Type="http://schemas.openxmlformats.org/officeDocument/2006/relationships/hyperlink" Target="https://en.wikipedia.org/wiki/Baltic_Sea_Region_Programme" TargetMode="External"/><Relationship Id="rId10" Type="http://schemas.openxmlformats.org/officeDocument/2006/relationships/hyperlink" Target="https://en.wikipedia.org/wiki/Satellite_navigation" TargetMode="External"/><Relationship Id="rId4" Type="http://schemas.openxmlformats.org/officeDocument/2006/relationships/hyperlink" Target="https://en.wikipedia.org/wiki/Position_fixing" TargetMode="External"/><Relationship Id="rId9" Type="http://schemas.openxmlformats.org/officeDocument/2006/relationships/hyperlink" Target="https://en.wikipedia.org/wiki/GPS" TargetMode="External"/><Relationship Id="rId14" Type="http://schemas.openxmlformats.org/officeDocument/2006/relationships/hyperlink" Target="https://en.wikipedia.org/wiki/Enhanced_RADAR_positioning" TargetMode="Externa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image" Target="../media/image7.jpeg"/><Relationship Id="rId4" Type="http://schemas.openxmlformats.org/officeDocument/2006/relationships/image" Target="../media/image6.png"/></Relationships>
</file>

<file path=ppt/slides/_rels/slide6.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png"/><Relationship Id="rId1" Type="http://schemas.openxmlformats.org/officeDocument/2006/relationships/slideLayout" Target="../slideLayouts/slideLayout2.xml"/><Relationship Id="rId5" Type="http://schemas.openxmlformats.org/officeDocument/2006/relationships/image" Target="../media/image11.jpeg"/><Relationship Id="rId4" Type="http://schemas.openxmlformats.org/officeDocument/2006/relationships/image" Target="../media/image10.jpeg"/></Relationships>
</file>

<file path=ppt/slides/_rels/slide7.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13.jpeg"/></Relationships>
</file>

<file path=ppt/slides/_rels/slide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15.emf"/></Relationships>
</file>

<file path=ppt/slides/_rels/slide9.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sz="quarter"/>
          </p:nvPr>
        </p:nvSpPr>
        <p:spPr>
          <a:xfrm>
            <a:off x="683568" y="1196752"/>
            <a:ext cx="7772400" cy="1526232"/>
          </a:xfrm>
        </p:spPr>
        <p:txBody>
          <a:bodyPr/>
          <a:lstStyle/>
          <a:p>
            <a:r>
              <a:rPr lang="en-US" altLang="ja-JP" sz="3600" b="1" dirty="0" smtClean="0">
                <a:latin typeface="Tahoma" pitchFamily="34" charset="0"/>
                <a:cs typeface="Tahoma" pitchFamily="34" charset="0"/>
              </a:rPr>
              <a:t>Trial results of</a:t>
            </a:r>
            <a:br>
              <a:rPr lang="en-US" altLang="ja-JP" sz="3600" b="1" dirty="0" smtClean="0">
                <a:latin typeface="Tahoma" pitchFamily="34" charset="0"/>
                <a:cs typeface="Tahoma" pitchFamily="34" charset="0"/>
              </a:rPr>
            </a:br>
            <a:r>
              <a:rPr lang="en-US" altLang="ja-JP" sz="3600" b="1" dirty="0" smtClean="0">
                <a:latin typeface="Tahoma" pitchFamily="34" charset="0"/>
                <a:cs typeface="Tahoma" pitchFamily="34" charset="0"/>
              </a:rPr>
              <a:t>Radar Positioning in Singapore</a:t>
            </a:r>
            <a:r>
              <a:rPr kumimoji="1" lang="en-US" altLang="ja-JP" sz="3600" b="1" dirty="0" smtClean="0">
                <a:latin typeface="Tahoma" pitchFamily="34" charset="0"/>
                <a:cs typeface="Tahoma" pitchFamily="34" charset="0"/>
              </a:rPr>
              <a:t/>
            </a:r>
            <a:br>
              <a:rPr kumimoji="1" lang="en-US" altLang="ja-JP" sz="3600" b="1" dirty="0" smtClean="0">
                <a:latin typeface="Tahoma" pitchFamily="34" charset="0"/>
                <a:cs typeface="Tahoma" pitchFamily="34" charset="0"/>
              </a:rPr>
            </a:br>
            <a:r>
              <a:rPr lang="en-US" altLang="ja-JP" sz="3600" b="1" dirty="0" smtClean="0">
                <a:latin typeface="Tahoma" pitchFamily="34" charset="0"/>
                <a:cs typeface="Tahoma" pitchFamily="34" charset="0"/>
              </a:rPr>
              <a:t>for resilient positioning</a:t>
            </a:r>
            <a:endParaRPr kumimoji="1" lang="ja-JP" altLang="en-US" sz="3600" b="1" dirty="0">
              <a:latin typeface="Tahoma" pitchFamily="34" charset="0"/>
              <a:cs typeface="Tahoma" pitchFamily="34" charset="0"/>
            </a:endParaRPr>
          </a:p>
        </p:txBody>
      </p:sp>
      <p:sp>
        <p:nvSpPr>
          <p:cNvPr id="3" name="サブタイトル 2"/>
          <p:cNvSpPr>
            <a:spLocks noGrp="1"/>
          </p:cNvSpPr>
          <p:nvPr>
            <p:ph type="subTitle" sz="quarter" idx="1"/>
          </p:nvPr>
        </p:nvSpPr>
        <p:spPr>
          <a:xfrm>
            <a:off x="1331640" y="2924944"/>
            <a:ext cx="6400800" cy="2952328"/>
          </a:xfrm>
        </p:spPr>
        <p:txBody>
          <a:bodyPr/>
          <a:lstStyle/>
          <a:p>
            <a:r>
              <a:rPr lang="en-US" altLang="ja-JP" sz="1600" dirty="0" smtClean="0">
                <a:latin typeface="Tahoma" pitchFamily="34" charset="0"/>
                <a:cs typeface="Tahoma" pitchFamily="34" charset="0"/>
              </a:rPr>
              <a:t>2016.3.14</a:t>
            </a:r>
          </a:p>
          <a:p>
            <a:endParaRPr lang="en-US" altLang="ja-JP" sz="1600" dirty="0" smtClean="0">
              <a:latin typeface="Tahoma" pitchFamily="34" charset="0"/>
              <a:cs typeface="Tahoma" pitchFamily="34" charset="0"/>
            </a:endParaRPr>
          </a:p>
          <a:p>
            <a:r>
              <a:rPr lang="en-US" altLang="ja-JP" sz="1600" dirty="0" err="1" smtClean="0">
                <a:latin typeface="Tahoma" pitchFamily="34" charset="0"/>
                <a:cs typeface="Tahoma" pitchFamily="34" charset="0"/>
              </a:rPr>
              <a:t>Takuo</a:t>
            </a:r>
            <a:r>
              <a:rPr lang="en-US" altLang="ja-JP" sz="1600" dirty="0" smtClean="0">
                <a:latin typeface="Tahoma" pitchFamily="34" charset="0"/>
                <a:cs typeface="Tahoma" pitchFamily="34" charset="0"/>
              </a:rPr>
              <a:t> KASHIWA, Jun </a:t>
            </a:r>
            <a:r>
              <a:rPr lang="en-US" altLang="ja-JP" sz="1600" dirty="0" err="1" smtClean="0">
                <a:latin typeface="Tahoma" pitchFamily="34" charset="0"/>
                <a:cs typeface="Tahoma" pitchFamily="34" charset="0"/>
              </a:rPr>
              <a:t>Yamabayashi</a:t>
            </a:r>
            <a:r>
              <a:rPr lang="en-US" altLang="ja-JP" sz="1600" dirty="0" smtClean="0">
                <a:latin typeface="Tahoma" pitchFamily="34" charset="0"/>
                <a:cs typeface="Tahoma" pitchFamily="34" charset="0"/>
              </a:rPr>
              <a:t>, and Kenta Ogawa</a:t>
            </a:r>
          </a:p>
          <a:p>
            <a:r>
              <a:rPr lang="en-US" altLang="ja-JP" sz="1600" dirty="0" err="1" smtClean="0">
                <a:latin typeface="Tahoma" pitchFamily="34" charset="0"/>
                <a:cs typeface="Tahoma" pitchFamily="34" charset="0"/>
              </a:rPr>
              <a:t>Furuno</a:t>
            </a:r>
            <a:r>
              <a:rPr lang="en-US" altLang="ja-JP" sz="1600" dirty="0" smtClean="0">
                <a:latin typeface="Tahoma" pitchFamily="34" charset="0"/>
                <a:cs typeface="Tahoma" pitchFamily="34" charset="0"/>
              </a:rPr>
              <a:t> Electric Co., Ltd.</a:t>
            </a:r>
          </a:p>
          <a:p>
            <a:endParaRPr lang="en-US" altLang="ja-JP" sz="1600" dirty="0" smtClean="0">
              <a:latin typeface="Tahoma" pitchFamily="34" charset="0"/>
              <a:cs typeface="Tahoma" pitchFamily="34" charset="0"/>
            </a:endParaRPr>
          </a:p>
          <a:p>
            <a:r>
              <a:rPr lang="en-US" altLang="ja-JP" sz="1600" dirty="0" smtClean="0">
                <a:latin typeface="Tahoma" pitchFamily="34" charset="0"/>
                <a:cs typeface="Tahoma" pitchFamily="34" charset="0"/>
              </a:rPr>
              <a:t>Jamie Chen, Mark YEO, Jun Gang CHOO, and David Ng</a:t>
            </a:r>
          </a:p>
          <a:p>
            <a:r>
              <a:rPr lang="en-US" altLang="ja-JP" sz="1600" dirty="0" smtClean="0">
                <a:latin typeface="Tahoma" pitchFamily="34" charset="0"/>
                <a:cs typeface="Tahoma" pitchFamily="34" charset="0"/>
              </a:rPr>
              <a:t>Singapore MPA</a:t>
            </a:r>
          </a:p>
          <a:p>
            <a:endParaRPr lang="en-US" altLang="ja-JP" sz="1600" dirty="0" smtClean="0">
              <a:latin typeface="Tahoma" pitchFamily="34" charset="0"/>
              <a:cs typeface="Tahoma" pitchFamily="34" charset="0"/>
            </a:endParaRPr>
          </a:p>
          <a:p>
            <a:r>
              <a:rPr lang="en-US" altLang="ja-JP" sz="1600" dirty="0" smtClean="0">
                <a:latin typeface="Tahoma" pitchFamily="34" charset="0"/>
                <a:cs typeface="Tahoma" pitchFamily="34" charset="0"/>
              </a:rPr>
              <a:t>Jonathan Tung and Paul F Mueller</a:t>
            </a:r>
          </a:p>
          <a:p>
            <a:r>
              <a:rPr lang="en-US" altLang="ja-JP" sz="1600" dirty="0" smtClean="0">
                <a:latin typeface="Tahoma" pitchFamily="34" charset="0"/>
                <a:cs typeface="Tahoma" pitchFamily="34" charset="0"/>
              </a:rPr>
              <a:t>Tideland Signal Corp.</a:t>
            </a:r>
          </a:p>
        </p:txBody>
      </p:sp>
      <p:sp>
        <p:nvSpPr>
          <p:cNvPr id="4" name="サブタイトル 2"/>
          <p:cNvSpPr txBox="1">
            <a:spLocks/>
          </p:cNvSpPr>
          <p:nvPr/>
        </p:nvSpPr>
        <p:spPr bwMode="auto">
          <a:xfrm>
            <a:off x="5327576" y="0"/>
            <a:ext cx="3816424" cy="43204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ctr" latinLnBrk="0" hangingPunct="1">
              <a:lnSpc>
                <a:spcPct val="100000"/>
              </a:lnSpc>
              <a:spcBef>
                <a:spcPct val="20000"/>
              </a:spcBef>
              <a:spcAft>
                <a:spcPct val="0"/>
              </a:spcAft>
              <a:buClr>
                <a:srgbClr val="0F3CAA"/>
              </a:buClr>
              <a:buSzPct val="90000"/>
              <a:buFont typeface="Wingdings" pitchFamily="2" charset="2"/>
              <a:buNone/>
              <a:tabLst/>
              <a:defRPr/>
            </a:pPr>
            <a:r>
              <a:rPr kumimoji="1" lang="en-US" altLang="ja-JP" sz="1400" b="1" i="0" u="none" strike="noStrike" kern="0" cap="none" spc="0" normalizeH="0" baseline="0" noProof="0" dirty="0" smtClean="0">
                <a:ln>
                  <a:noFill/>
                </a:ln>
                <a:solidFill>
                  <a:schemeClr val="tx1"/>
                </a:solidFill>
                <a:effectLst/>
                <a:uLnTx/>
                <a:uFillTx/>
                <a:latin typeface="Tahoma" pitchFamily="34" charset="0"/>
                <a:ea typeface="+mn-ea"/>
                <a:cs typeface="Tahoma" pitchFamily="34" charset="0"/>
              </a:rPr>
              <a:t>IALA</a:t>
            </a:r>
            <a:r>
              <a:rPr kumimoji="1" lang="en-US" altLang="ja-JP" sz="1400" b="1" i="0" u="none" strike="noStrike" kern="0" cap="none" spc="0" normalizeH="0" noProof="0" dirty="0" smtClean="0">
                <a:ln>
                  <a:noFill/>
                </a:ln>
                <a:solidFill>
                  <a:schemeClr val="tx1"/>
                </a:solidFill>
                <a:effectLst/>
                <a:uLnTx/>
                <a:uFillTx/>
                <a:latin typeface="Tahoma" pitchFamily="34" charset="0"/>
                <a:ea typeface="+mn-ea"/>
                <a:cs typeface="Tahoma" pitchFamily="34" charset="0"/>
              </a:rPr>
              <a:t> </a:t>
            </a:r>
            <a:r>
              <a:rPr kumimoji="1" lang="en-US" altLang="ja-JP" sz="1400" b="1" i="0" u="none" strike="noStrike" kern="0" cap="none" spc="0" normalizeH="0" noProof="0" dirty="0" err="1" smtClean="0">
                <a:ln>
                  <a:noFill/>
                </a:ln>
                <a:solidFill>
                  <a:schemeClr val="tx1"/>
                </a:solidFill>
                <a:effectLst/>
                <a:uLnTx/>
                <a:uFillTx/>
                <a:latin typeface="Tahoma" pitchFamily="34" charset="0"/>
                <a:ea typeface="+mn-ea"/>
                <a:cs typeface="Tahoma" pitchFamily="34" charset="0"/>
              </a:rPr>
              <a:t>eNAV</a:t>
            </a:r>
            <a:r>
              <a:rPr kumimoji="1" lang="en-US" altLang="ja-JP" sz="1400" b="1" i="0" u="none" strike="noStrike" kern="0" cap="none" spc="0" normalizeH="0" noProof="0" dirty="0" smtClean="0">
                <a:ln>
                  <a:noFill/>
                </a:ln>
                <a:solidFill>
                  <a:schemeClr val="tx1"/>
                </a:solidFill>
                <a:effectLst/>
                <a:uLnTx/>
                <a:uFillTx/>
                <a:latin typeface="Tahoma" pitchFamily="34" charset="0"/>
                <a:ea typeface="+mn-ea"/>
                <a:cs typeface="Tahoma" pitchFamily="34" charset="0"/>
              </a:rPr>
              <a:t> 18 in Saint-</a:t>
            </a:r>
            <a:r>
              <a:rPr kumimoji="1" lang="en-US" altLang="ja-JP" sz="1400" b="1" i="0" u="none" strike="noStrike" kern="0" cap="none" spc="0" normalizeH="0" noProof="0" dirty="0" err="1" smtClean="0">
                <a:ln>
                  <a:noFill/>
                </a:ln>
                <a:solidFill>
                  <a:schemeClr val="tx1"/>
                </a:solidFill>
                <a:effectLst/>
                <a:uLnTx/>
                <a:uFillTx/>
                <a:latin typeface="Tahoma" pitchFamily="34" charset="0"/>
                <a:ea typeface="+mn-ea"/>
                <a:cs typeface="Tahoma" pitchFamily="34" charset="0"/>
              </a:rPr>
              <a:t>Germain</a:t>
            </a:r>
            <a:r>
              <a:rPr kumimoji="1" lang="en-US" altLang="ja-JP" sz="1400" b="1" i="0" u="none" strike="noStrike" kern="0" cap="none" spc="0" normalizeH="0" noProof="0" dirty="0" smtClean="0">
                <a:ln>
                  <a:noFill/>
                </a:ln>
                <a:solidFill>
                  <a:schemeClr val="tx1"/>
                </a:solidFill>
                <a:effectLst/>
                <a:uLnTx/>
                <a:uFillTx/>
                <a:latin typeface="Tahoma" pitchFamily="34" charset="0"/>
                <a:ea typeface="+mn-ea"/>
                <a:cs typeface="Tahoma" pitchFamily="34" charset="0"/>
              </a:rPr>
              <a:t> En </a:t>
            </a:r>
            <a:r>
              <a:rPr kumimoji="1" lang="en-US" altLang="ja-JP" sz="1400" b="1" i="0" u="none" strike="noStrike" kern="0" cap="none" spc="0" normalizeH="0" noProof="0" dirty="0" err="1" smtClean="0">
                <a:ln>
                  <a:noFill/>
                </a:ln>
                <a:solidFill>
                  <a:schemeClr val="tx1"/>
                </a:solidFill>
                <a:effectLst/>
                <a:uLnTx/>
                <a:uFillTx/>
                <a:latin typeface="Tahoma" pitchFamily="34" charset="0"/>
                <a:ea typeface="+mn-ea"/>
                <a:cs typeface="Tahoma" pitchFamily="34" charset="0"/>
              </a:rPr>
              <a:t>Laye</a:t>
            </a:r>
            <a:endParaRPr kumimoji="1" lang="en-US" altLang="ja-JP" sz="1400" b="1" i="0" u="none" strike="noStrike" kern="0" cap="none" spc="0" normalizeH="0" baseline="0" noProof="0" dirty="0" smtClean="0">
              <a:ln>
                <a:noFill/>
              </a:ln>
              <a:solidFill>
                <a:schemeClr val="tx1"/>
              </a:solidFill>
              <a:effectLst/>
              <a:uLnTx/>
              <a:uFillTx/>
              <a:latin typeface="Tahoma" pitchFamily="34" charset="0"/>
              <a:ea typeface="+mn-ea"/>
              <a:cs typeface="Tahoma" pitchFamily="34" charset="0"/>
            </a:endParaRPr>
          </a:p>
        </p:txBody>
      </p:sp>
    </p:spTree>
  </p:cSld>
  <p:clrMapOvr>
    <a:masterClrMapping/>
  </p:clrMapOvr>
  <p:transition advTm="3015"/>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b="1" dirty="0" smtClean="0"/>
              <a:t>Summaries of test results</a:t>
            </a:r>
            <a:endParaRPr kumimoji="1" lang="ja-JP" altLang="en-US" b="1" dirty="0"/>
          </a:p>
        </p:txBody>
      </p:sp>
      <p:graphicFrame>
        <p:nvGraphicFramePr>
          <p:cNvPr id="4" name="表 3"/>
          <p:cNvGraphicFramePr>
            <a:graphicFrameLocks noGrp="1"/>
          </p:cNvGraphicFramePr>
          <p:nvPr/>
        </p:nvGraphicFramePr>
        <p:xfrm>
          <a:off x="395536" y="1484784"/>
          <a:ext cx="8208912" cy="3384376"/>
        </p:xfrm>
        <a:graphic>
          <a:graphicData uri="http://schemas.openxmlformats.org/drawingml/2006/table">
            <a:tbl>
              <a:tblPr firstRow="1" bandRow="1">
                <a:tableStyleId>{5C22544A-7EE6-4342-B048-85BDC9FD1C3A}</a:tableStyleId>
              </a:tblPr>
              <a:tblGrid>
                <a:gridCol w="1548851"/>
                <a:gridCol w="1781179"/>
                <a:gridCol w="1936064"/>
                <a:gridCol w="2942818"/>
              </a:tblGrid>
              <a:tr h="846094">
                <a:tc>
                  <a:txBody>
                    <a:bodyPr/>
                    <a:lstStyle/>
                    <a:p>
                      <a:pPr algn="ctr"/>
                      <a:endParaRPr kumimoji="1" lang="ja-JP" altLang="en-US" dirty="0"/>
                    </a:p>
                  </a:txBody>
                  <a:tcPr anchor="ctr"/>
                </a:tc>
                <a:tc>
                  <a:txBody>
                    <a:bodyPr/>
                    <a:lstStyle/>
                    <a:p>
                      <a:pPr algn="ctr"/>
                      <a:r>
                        <a:rPr kumimoji="1" lang="en-US" altLang="ja-JP" dirty="0" smtClean="0"/>
                        <a:t>One </a:t>
                      </a:r>
                      <a:r>
                        <a:rPr kumimoji="1" lang="en-US" altLang="ja-JP" dirty="0" err="1" smtClean="0"/>
                        <a:t>eRacon</a:t>
                      </a:r>
                      <a:endParaRPr kumimoji="1" lang="ja-JP" altLang="en-US" dirty="0"/>
                    </a:p>
                  </a:txBody>
                  <a:tcPr anchor="ctr"/>
                </a:tc>
                <a:tc>
                  <a:txBody>
                    <a:bodyPr/>
                    <a:lstStyle/>
                    <a:p>
                      <a:pPr algn="ctr"/>
                      <a:r>
                        <a:rPr kumimoji="1" lang="en-US" altLang="ja-JP" dirty="0" smtClean="0"/>
                        <a:t>Two</a:t>
                      </a:r>
                      <a:r>
                        <a:rPr kumimoji="1" lang="en-US" altLang="ja-JP" baseline="0" dirty="0" smtClean="0"/>
                        <a:t> </a:t>
                      </a:r>
                      <a:r>
                        <a:rPr kumimoji="1" lang="en-US" altLang="ja-JP" baseline="0" dirty="0" err="1" smtClean="0"/>
                        <a:t>eRacons</a:t>
                      </a:r>
                      <a:endParaRPr kumimoji="1" lang="ja-JP" altLang="en-US" dirty="0"/>
                    </a:p>
                  </a:txBody>
                  <a:tcPr anchor="ctr"/>
                </a:tc>
                <a:tc>
                  <a:txBody>
                    <a:bodyPr/>
                    <a:lstStyle/>
                    <a:p>
                      <a:pPr algn="ctr"/>
                      <a:r>
                        <a:rPr kumimoji="1" lang="en-US" altLang="ja-JP" dirty="0" smtClean="0"/>
                        <a:t>Remarks</a:t>
                      </a:r>
                      <a:endParaRPr kumimoji="1" lang="ja-JP" altLang="en-US" dirty="0"/>
                    </a:p>
                  </a:txBody>
                  <a:tcPr anchor="ctr"/>
                </a:tc>
              </a:tr>
              <a:tr h="846094">
                <a:tc>
                  <a:txBody>
                    <a:bodyPr/>
                    <a:lstStyle/>
                    <a:p>
                      <a:pPr algn="ctr"/>
                      <a:r>
                        <a:rPr kumimoji="1" lang="en-US" altLang="ja-JP" b="1" dirty="0" smtClean="0">
                          <a:latin typeface="+mn-lt"/>
                        </a:rPr>
                        <a:t>Dynamic</a:t>
                      </a:r>
                      <a:endParaRPr kumimoji="1" lang="ja-JP" altLang="en-US" b="1" dirty="0">
                        <a:latin typeface="+mn-lt"/>
                      </a:endParaRPr>
                    </a:p>
                  </a:txBody>
                  <a:tcPr anchor="ctr"/>
                </a:tc>
                <a:tc>
                  <a:txBody>
                    <a:bodyPr/>
                    <a:lstStyle/>
                    <a:p>
                      <a:pPr algn="ctr"/>
                      <a:r>
                        <a:rPr kumimoji="1" lang="en-US" altLang="ja-JP" sz="2400" b="1" dirty="0" smtClean="0">
                          <a:latin typeface="+mn-lt"/>
                        </a:rPr>
                        <a:t>59.67 m</a:t>
                      </a:r>
                      <a:endParaRPr kumimoji="1" lang="ja-JP" altLang="en-US" sz="2400" b="1" dirty="0">
                        <a:latin typeface="+mn-lt"/>
                      </a:endParaRPr>
                    </a:p>
                  </a:txBody>
                  <a:tcPr anchor="ctr"/>
                </a:tc>
                <a:tc>
                  <a:txBody>
                    <a:bodyPr/>
                    <a:lstStyle/>
                    <a:p>
                      <a:pPr algn="ctr"/>
                      <a:r>
                        <a:rPr kumimoji="1" lang="en-US" altLang="ja-JP" sz="2400" b="1" dirty="0" smtClean="0">
                          <a:latin typeface="+mn-lt"/>
                        </a:rPr>
                        <a:t>26.84 m</a:t>
                      </a:r>
                      <a:endParaRPr kumimoji="1" lang="ja-JP" altLang="en-US" sz="2400" b="1" dirty="0">
                        <a:latin typeface="+mn-lt"/>
                      </a:endParaRPr>
                    </a:p>
                  </a:txBody>
                  <a:tcPr anchor="ctr"/>
                </a:tc>
                <a:tc>
                  <a:txBody>
                    <a:bodyPr/>
                    <a:lstStyle/>
                    <a:p>
                      <a:pPr algn="l"/>
                      <a:r>
                        <a:rPr kumimoji="1" lang="en-US" altLang="ja-JP" sz="1400" dirty="0" smtClean="0">
                          <a:latin typeface="+mn-lt"/>
                        </a:rPr>
                        <a:t>Not compensate effects of vessel</a:t>
                      </a:r>
                      <a:r>
                        <a:rPr kumimoji="1" lang="en-US" altLang="ja-JP" sz="1400" baseline="0" dirty="0" smtClean="0">
                          <a:latin typeface="+mn-lt"/>
                        </a:rPr>
                        <a:t> SOG and timing differences between GNSS and RP system.</a:t>
                      </a:r>
                      <a:endParaRPr kumimoji="1" lang="ja-JP" altLang="en-US" sz="1400" dirty="0">
                        <a:latin typeface="+mn-lt"/>
                      </a:endParaRPr>
                    </a:p>
                  </a:txBody>
                  <a:tcPr anchor="ctr"/>
                </a:tc>
              </a:tr>
              <a:tr h="846094">
                <a:tc>
                  <a:txBody>
                    <a:bodyPr/>
                    <a:lstStyle/>
                    <a:p>
                      <a:pPr algn="ctr"/>
                      <a:r>
                        <a:rPr kumimoji="1" lang="en-US" altLang="ja-JP" b="1" dirty="0" smtClean="0">
                          <a:latin typeface="+mn-lt"/>
                        </a:rPr>
                        <a:t>Static</a:t>
                      </a:r>
                      <a:endParaRPr kumimoji="1" lang="ja-JP" altLang="en-US" b="1" dirty="0">
                        <a:latin typeface="+mn-lt"/>
                      </a:endParaRPr>
                    </a:p>
                  </a:txBody>
                  <a:tcPr anchor="ctr"/>
                </a:tc>
                <a:tc>
                  <a:txBody>
                    <a:bodyPr/>
                    <a:lstStyle/>
                    <a:p>
                      <a:pPr algn="ctr"/>
                      <a:r>
                        <a:rPr kumimoji="1" lang="en-US" altLang="ja-JP" sz="2400" b="1" dirty="0" smtClean="0">
                          <a:latin typeface="+mn-lt"/>
                        </a:rPr>
                        <a:t>63.22 m</a:t>
                      </a:r>
                      <a:endParaRPr kumimoji="1" lang="ja-JP" altLang="en-US" sz="2400" b="1" dirty="0">
                        <a:latin typeface="+mn-lt"/>
                      </a:endParaRPr>
                    </a:p>
                  </a:txBody>
                  <a:tcPr anchor="ctr"/>
                </a:tc>
                <a:tc>
                  <a:txBody>
                    <a:bodyPr/>
                    <a:lstStyle/>
                    <a:p>
                      <a:pPr algn="ctr"/>
                      <a:r>
                        <a:rPr kumimoji="1" lang="en-US" altLang="ja-JP" sz="2400" b="1" dirty="0" smtClean="0">
                          <a:latin typeface="+mn-lt"/>
                        </a:rPr>
                        <a:t>13.89 m</a:t>
                      </a:r>
                      <a:endParaRPr kumimoji="1" lang="ja-JP" altLang="en-US" sz="2400" b="1" dirty="0">
                        <a:latin typeface="+mn-lt"/>
                      </a:endParaRPr>
                    </a:p>
                  </a:txBody>
                  <a:tcPr anchor="ctr"/>
                </a:tc>
                <a:tc>
                  <a:txBody>
                    <a:bodyPr/>
                    <a:lstStyle/>
                    <a:p>
                      <a:pPr algn="l"/>
                      <a:r>
                        <a:rPr kumimoji="1" lang="en-US" altLang="ja-JP" sz="1400" dirty="0" smtClean="0">
                          <a:latin typeface="+mn-lt"/>
                        </a:rPr>
                        <a:t>Effects by angles between</a:t>
                      </a:r>
                      <a:r>
                        <a:rPr kumimoji="1" lang="en-US" altLang="ja-JP" sz="1400" baseline="0" dirty="0" smtClean="0">
                          <a:latin typeface="+mn-lt"/>
                        </a:rPr>
                        <a:t> lines to </a:t>
                      </a:r>
                      <a:r>
                        <a:rPr kumimoji="1" lang="en-US" altLang="ja-JP" sz="1400" baseline="0" dirty="0" err="1" smtClean="0">
                          <a:latin typeface="+mn-lt"/>
                        </a:rPr>
                        <a:t>eRacons</a:t>
                      </a:r>
                      <a:r>
                        <a:rPr kumimoji="1" lang="en-US" altLang="ja-JP" sz="1400" baseline="0" dirty="0" smtClean="0">
                          <a:latin typeface="+mn-lt"/>
                        </a:rPr>
                        <a:t>.</a:t>
                      </a:r>
                      <a:endParaRPr kumimoji="1" lang="ja-JP" altLang="en-US" sz="1400" dirty="0">
                        <a:latin typeface="+mn-lt"/>
                      </a:endParaRPr>
                    </a:p>
                  </a:txBody>
                  <a:tcPr anchor="ctr"/>
                </a:tc>
              </a:tr>
              <a:tr h="846094">
                <a:tc>
                  <a:txBody>
                    <a:bodyPr/>
                    <a:lstStyle/>
                    <a:p>
                      <a:pPr algn="ctr"/>
                      <a:r>
                        <a:rPr kumimoji="1" lang="en-US" altLang="ja-JP" b="1" dirty="0" smtClean="0">
                          <a:latin typeface="+mn-lt"/>
                        </a:rPr>
                        <a:t>Berth</a:t>
                      </a:r>
                      <a:endParaRPr kumimoji="1" lang="ja-JP" altLang="en-US" b="1" dirty="0">
                        <a:latin typeface="+mn-lt"/>
                      </a:endParaRPr>
                    </a:p>
                  </a:txBody>
                  <a:tcPr anchor="ctr"/>
                </a:tc>
                <a:tc>
                  <a:txBody>
                    <a:bodyPr/>
                    <a:lstStyle/>
                    <a:p>
                      <a:pPr algn="ctr"/>
                      <a:r>
                        <a:rPr kumimoji="1" lang="en-US" altLang="ja-JP" sz="2400" b="1" dirty="0" smtClean="0">
                          <a:latin typeface="+mn-lt"/>
                        </a:rPr>
                        <a:t>60.22 m</a:t>
                      </a:r>
                      <a:endParaRPr kumimoji="1" lang="ja-JP" altLang="en-US" sz="2400" b="1" dirty="0">
                        <a:latin typeface="+mn-lt"/>
                      </a:endParaRPr>
                    </a:p>
                  </a:txBody>
                  <a:tcPr anchor="ctr"/>
                </a:tc>
                <a:tc>
                  <a:txBody>
                    <a:bodyPr/>
                    <a:lstStyle/>
                    <a:p>
                      <a:pPr algn="ctr"/>
                      <a:r>
                        <a:rPr kumimoji="1" lang="en-US" altLang="ja-JP" sz="2400" b="1" dirty="0" smtClean="0">
                          <a:latin typeface="+mn-lt"/>
                        </a:rPr>
                        <a:t>7.67 m</a:t>
                      </a:r>
                      <a:endParaRPr kumimoji="1" lang="ja-JP" altLang="en-US" sz="2400" b="1" dirty="0">
                        <a:latin typeface="+mn-lt"/>
                      </a:endParaRPr>
                    </a:p>
                  </a:txBody>
                  <a:tcPr anchor="ctr"/>
                </a:tc>
                <a:tc>
                  <a:txBody>
                    <a:bodyPr/>
                    <a:lstStyle/>
                    <a:p>
                      <a:pPr algn="l"/>
                      <a:r>
                        <a:rPr kumimoji="1" lang="en-US" altLang="ja-JP" sz="1400" dirty="0" smtClean="0">
                          <a:latin typeface="+mn-lt"/>
                        </a:rPr>
                        <a:t>3</a:t>
                      </a:r>
                      <a:r>
                        <a:rPr kumimoji="1" lang="en-US" altLang="ja-JP" sz="1400" dirty="0" smtClean="0">
                          <a:latin typeface="Symbol" pitchFamily="18" charset="2"/>
                        </a:rPr>
                        <a:t>s</a:t>
                      </a:r>
                      <a:r>
                        <a:rPr kumimoji="1" lang="en-US" altLang="ja-JP" sz="1400" dirty="0" smtClean="0">
                          <a:latin typeface="+mn-lt"/>
                        </a:rPr>
                        <a:t> position</a:t>
                      </a:r>
                      <a:r>
                        <a:rPr kumimoji="1" lang="en-US" altLang="ja-JP" sz="1400" baseline="0" dirty="0" smtClean="0">
                          <a:latin typeface="+mn-lt"/>
                        </a:rPr>
                        <a:t> deviation is just </a:t>
                      </a:r>
                      <a:r>
                        <a:rPr kumimoji="1" lang="en-US" altLang="ja-JP" sz="1400" dirty="0" smtClean="0">
                          <a:latin typeface="+mn-lt"/>
                        </a:rPr>
                        <a:t>2.9 m </a:t>
                      </a:r>
                      <a:endParaRPr kumimoji="1" lang="ja-JP" altLang="en-US" sz="1400" dirty="0">
                        <a:latin typeface="+mn-lt"/>
                      </a:endParaRPr>
                    </a:p>
                  </a:txBody>
                  <a:tcPr anchor="ctr"/>
                </a:tc>
              </a:tr>
            </a:tbl>
          </a:graphicData>
        </a:graphic>
      </p:graphicFrame>
      <p:sp>
        <p:nvSpPr>
          <p:cNvPr id="5" name="コンテンツ プレースホルダ 4"/>
          <p:cNvSpPr>
            <a:spLocks noGrp="1"/>
          </p:cNvSpPr>
          <p:nvPr>
            <p:ph idx="1"/>
          </p:nvPr>
        </p:nvSpPr>
        <p:spPr>
          <a:xfrm>
            <a:off x="2483768" y="5013176"/>
            <a:ext cx="5400600" cy="1296144"/>
          </a:xfrm>
        </p:spPr>
        <p:txBody>
          <a:bodyPr/>
          <a:lstStyle/>
          <a:p>
            <a:r>
              <a:rPr kumimoji="1" lang="en-US" altLang="ja-JP" sz="1800" dirty="0" smtClean="0"/>
              <a:t>More than 250 m errors have been eliminated.</a:t>
            </a:r>
          </a:p>
          <a:p>
            <a:r>
              <a:rPr lang="en-US" altLang="ja-JP" sz="1800" dirty="0" smtClean="0"/>
              <a:t>Calculated errors are averaged.</a:t>
            </a:r>
            <a:endParaRPr kumimoji="1" lang="en-US" altLang="ja-JP" sz="1800" dirty="0" smtClean="0"/>
          </a:p>
          <a:p>
            <a:r>
              <a:rPr lang="en-US" altLang="ja-JP" sz="1800" dirty="0" smtClean="0"/>
              <a:t>Offset between GPS receiver and </a:t>
            </a:r>
            <a:r>
              <a:rPr lang="en-US" altLang="ja-JP" sz="1800" dirty="0" err="1" smtClean="0"/>
              <a:t>eRadar</a:t>
            </a:r>
            <a:r>
              <a:rPr lang="en-US" altLang="ja-JP" sz="1800" dirty="0" smtClean="0"/>
              <a:t> has not been considered.</a:t>
            </a:r>
            <a:endParaRPr kumimoji="1" lang="ja-JP" altLang="en-US" sz="1800"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251520" y="116632"/>
            <a:ext cx="8382000" cy="432000"/>
          </a:xfrm>
        </p:spPr>
        <p:txBody>
          <a:bodyPr/>
          <a:lstStyle/>
          <a:p>
            <a:r>
              <a:rPr lang="en-US" altLang="ja-JP" sz="2800" b="1" dirty="0" smtClean="0"/>
              <a:t>Calculated positions using one </a:t>
            </a:r>
            <a:r>
              <a:rPr lang="en-US" altLang="ja-JP" sz="2800" b="1" dirty="0" err="1" smtClean="0"/>
              <a:t>eRacon</a:t>
            </a:r>
            <a:endParaRPr kumimoji="1" lang="ja-JP" altLang="en-US" sz="2800" b="1" dirty="0"/>
          </a:p>
        </p:txBody>
      </p:sp>
      <p:sp>
        <p:nvSpPr>
          <p:cNvPr id="6" name="コンテンツ プレースホルダ 5"/>
          <p:cNvSpPr>
            <a:spLocks noGrp="1"/>
          </p:cNvSpPr>
          <p:nvPr>
            <p:ph idx="1"/>
          </p:nvPr>
        </p:nvSpPr>
        <p:spPr>
          <a:xfrm>
            <a:off x="467544" y="692696"/>
            <a:ext cx="8382000" cy="936104"/>
          </a:xfrm>
        </p:spPr>
        <p:txBody>
          <a:bodyPr/>
          <a:lstStyle/>
          <a:p>
            <a:r>
              <a:rPr lang="en-US" altLang="ja-JP" sz="2400" dirty="0" err="1" smtClean="0"/>
              <a:t>Racons</a:t>
            </a:r>
            <a:r>
              <a:rPr lang="en-US" altLang="ja-JP" sz="2400" dirty="0" smtClean="0"/>
              <a:t> were sometimes  turned on by reflected radar signals while showing no responses by directed signals.</a:t>
            </a:r>
            <a:endParaRPr kumimoji="1" lang="ja-JP" altLang="en-US" sz="2400" dirty="0"/>
          </a:p>
        </p:txBody>
      </p:sp>
      <p:grpSp>
        <p:nvGrpSpPr>
          <p:cNvPr id="3" name="グループ化 53"/>
          <p:cNvGrpSpPr>
            <a:grpSpLocks noChangeAspect="1"/>
          </p:cNvGrpSpPr>
          <p:nvPr/>
        </p:nvGrpSpPr>
        <p:grpSpPr>
          <a:xfrm>
            <a:off x="251520" y="1988840"/>
            <a:ext cx="5120640" cy="3678709"/>
            <a:chOff x="0" y="188640"/>
            <a:chExt cx="9144000" cy="6569123"/>
          </a:xfrm>
        </p:grpSpPr>
        <p:pic>
          <p:nvPicPr>
            <p:cNvPr id="37" name="Picture 2"/>
            <p:cNvPicPr>
              <a:picLocks noChangeAspect="1" noChangeArrowheads="1"/>
            </p:cNvPicPr>
            <p:nvPr/>
          </p:nvPicPr>
          <p:blipFill>
            <a:blip r:embed="rId2" cstate="print"/>
            <a:srcRect/>
            <a:stretch>
              <a:fillRect/>
            </a:stretch>
          </p:blipFill>
          <p:spPr bwMode="auto">
            <a:xfrm>
              <a:off x="0" y="188640"/>
              <a:ext cx="9144000" cy="6569123"/>
            </a:xfrm>
            <a:prstGeom prst="rect">
              <a:avLst/>
            </a:prstGeom>
            <a:noFill/>
            <a:ln w="9525">
              <a:noFill/>
              <a:miter lim="800000"/>
              <a:headEnd/>
              <a:tailEnd/>
            </a:ln>
          </p:spPr>
        </p:pic>
        <p:sp>
          <p:nvSpPr>
            <p:cNvPr id="38" name="円/楕円 37"/>
            <p:cNvSpPr/>
            <p:nvPr/>
          </p:nvSpPr>
          <p:spPr>
            <a:xfrm>
              <a:off x="2915816" y="2348880"/>
              <a:ext cx="504056" cy="504056"/>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100"/>
            </a:p>
          </p:txBody>
        </p:sp>
        <p:sp>
          <p:nvSpPr>
            <p:cNvPr id="41" name="テキスト ボックス 40"/>
            <p:cNvSpPr txBox="1"/>
            <p:nvPr/>
          </p:nvSpPr>
          <p:spPr>
            <a:xfrm>
              <a:off x="1748766" y="2204863"/>
              <a:ext cx="1455082" cy="467161"/>
            </a:xfrm>
            <a:prstGeom prst="rect">
              <a:avLst/>
            </a:prstGeom>
            <a:noFill/>
          </p:spPr>
          <p:txBody>
            <a:bodyPr wrap="square" rtlCol="0">
              <a:spAutoFit/>
            </a:bodyPr>
            <a:lstStyle/>
            <a:p>
              <a:r>
                <a:rPr kumimoji="1" lang="en-US" altLang="ja-JP" sz="1100" dirty="0" err="1" smtClean="0"/>
                <a:t>Racon</a:t>
              </a:r>
              <a:r>
                <a:rPr kumimoji="1" lang="en-US" altLang="ja-JP" sz="1100" dirty="0" smtClean="0"/>
                <a:t> A</a:t>
              </a:r>
              <a:endParaRPr kumimoji="1" lang="ja-JP" altLang="en-US" sz="1100" dirty="0"/>
            </a:p>
          </p:txBody>
        </p:sp>
        <p:sp>
          <p:nvSpPr>
            <p:cNvPr id="42" name="円/楕円 41"/>
            <p:cNvSpPr/>
            <p:nvPr/>
          </p:nvSpPr>
          <p:spPr>
            <a:xfrm>
              <a:off x="4499992" y="4149080"/>
              <a:ext cx="504056" cy="504056"/>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100"/>
            </a:p>
          </p:txBody>
        </p:sp>
        <p:sp>
          <p:nvSpPr>
            <p:cNvPr id="43" name="テキスト ボックス 42"/>
            <p:cNvSpPr txBox="1"/>
            <p:nvPr/>
          </p:nvSpPr>
          <p:spPr>
            <a:xfrm>
              <a:off x="3291795" y="4005065"/>
              <a:ext cx="1496230" cy="769441"/>
            </a:xfrm>
            <a:prstGeom prst="rect">
              <a:avLst/>
            </a:prstGeom>
            <a:noFill/>
          </p:spPr>
          <p:txBody>
            <a:bodyPr wrap="square" rtlCol="0">
              <a:spAutoFit/>
            </a:bodyPr>
            <a:lstStyle/>
            <a:p>
              <a:r>
                <a:rPr lang="en-US" altLang="ja-JP" sz="1100" dirty="0" err="1" smtClean="0"/>
                <a:t>Racon</a:t>
              </a:r>
              <a:r>
                <a:rPr lang="en-US" altLang="ja-JP" sz="1100" dirty="0" smtClean="0"/>
                <a:t> B</a:t>
              </a:r>
              <a:endParaRPr lang="en-US" altLang="ja-JP" sz="1100" dirty="0"/>
            </a:p>
            <a:p>
              <a:endParaRPr kumimoji="1" lang="ja-JP" altLang="en-US" sz="1100" dirty="0"/>
            </a:p>
          </p:txBody>
        </p:sp>
        <p:sp>
          <p:nvSpPr>
            <p:cNvPr id="44" name="円/楕円 43"/>
            <p:cNvSpPr/>
            <p:nvPr/>
          </p:nvSpPr>
          <p:spPr>
            <a:xfrm>
              <a:off x="6300192" y="3573016"/>
              <a:ext cx="504056" cy="504056"/>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100"/>
            </a:p>
          </p:txBody>
        </p:sp>
        <p:sp>
          <p:nvSpPr>
            <p:cNvPr id="45" name="テキスト ボックス 44"/>
            <p:cNvSpPr txBox="1"/>
            <p:nvPr/>
          </p:nvSpPr>
          <p:spPr>
            <a:xfrm>
              <a:off x="5143430" y="3429001"/>
              <a:ext cx="1234423" cy="769441"/>
            </a:xfrm>
            <a:prstGeom prst="rect">
              <a:avLst/>
            </a:prstGeom>
            <a:noFill/>
          </p:spPr>
          <p:txBody>
            <a:bodyPr wrap="square" rtlCol="0">
              <a:spAutoFit/>
            </a:bodyPr>
            <a:lstStyle/>
            <a:p>
              <a:r>
                <a:rPr lang="en-US" altLang="ja-JP" sz="1100" dirty="0" err="1" smtClean="0"/>
                <a:t>Racon</a:t>
              </a:r>
              <a:r>
                <a:rPr lang="en-US" altLang="ja-JP" sz="1100" dirty="0" smtClean="0"/>
                <a:t> C</a:t>
              </a:r>
            </a:p>
            <a:p>
              <a:endParaRPr kumimoji="1" lang="ja-JP" altLang="en-US" sz="1100" dirty="0"/>
            </a:p>
          </p:txBody>
        </p:sp>
        <p:sp>
          <p:nvSpPr>
            <p:cNvPr id="46" name="正方形/長方形 45"/>
            <p:cNvSpPr/>
            <p:nvPr/>
          </p:nvSpPr>
          <p:spPr>
            <a:xfrm>
              <a:off x="3707903" y="6381329"/>
              <a:ext cx="2258473" cy="288031"/>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100" dirty="0" smtClean="0">
                  <a:solidFill>
                    <a:schemeClr val="tx1"/>
                  </a:solidFill>
                </a:rPr>
                <a:t>Longitude[deg]</a:t>
              </a:r>
              <a:endParaRPr kumimoji="1" lang="ja-JP" altLang="en-US" sz="1100" dirty="0">
                <a:solidFill>
                  <a:schemeClr val="tx1"/>
                </a:solidFill>
              </a:endParaRPr>
            </a:p>
          </p:txBody>
        </p:sp>
        <p:sp>
          <p:nvSpPr>
            <p:cNvPr id="47" name="正方形/長方形 46"/>
            <p:cNvSpPr/>
            <p:nvPr/>
          </p:nvSpPr>
          <p:spPr>
            <a:xfrm rot="16200000">
              <a:off x="-751861" y="2776959"/>
              <a:ext cx="2208626" cy="323783"/>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100" dirty="0" smtClean="0">
                  <a:solidFill>
                    <a:schemeClr val="tx1"/>
                  </a:solidFill>
                </a:rPr>
                <a:t>Latitude[deg]</a:t>
              </a:r>
              <a:endParaRPr kumimoji="1" lang="ja-JP" altLang="en-US" sz="1100" dirty="0">
                <a:solidFill>
                  <a:schemeClr val="tx1"/>
                </a:solidFill>
              </a:endParaRPr>
            </a:p>
          </p:txBody>
        </p:sp>
        <p:sp>
          <p:nvSpPr>
            <p:cNvPr id="48" name="円/楕円 47"/>
            <p:cNvSpPr/>
            <p:nvPr/>
          </p:nvSpPr>
          <p:spPr>
            <a:xfrm rot="2009738">
              <a:off x="4595565" y="2363310"/>
              <a:ext cx="3824538" cy="913187"/>
            </a:xfrm>
            <a:prstGeom prst="ellipse">
              <a:avLst/>
            </a:prstGeom>
            <a:no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100"/>
            </a:p>
          </p:txBody>
        </p:sp>
        <p:sp>
          <p:nvSpPr>
            <p:cNvPr id="49" name="円/楕円 48"/>
            <p:cNvSpPr/>
            <p:nvPr/>
          </p:nvSpPr>
          <p:spPr>
            <a:xfrm rot="885881">
              <a:off x="1835696" y="2996952"/>
              <a:ext cx="1152128" cy="576064"/>
            </a:xfrm>
            <a:prstGeom prst="ellipse">
              <a:avLst/>
            </a:prstGeom>
            <a:no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100"/>
            </a:p>
          </p:txBody>
        </p:sp>
        <p:sp>
          <p:nvSpPr>
            <p:cNvPr id="52" name="四角形吹き出し 51"/>
            <p:cNvSpPr/>
            <p:nvPr/>
          </p:nvSpPr>
          <p:spPr>
            <a:xfrm>
              <a:off x="5292080" y="548680"/>
              <a:ext cx="3096344" cy="1080120"/>
            </a:xfrm>
            <a:prstGeom prst="wedgeRectCallou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100" dirty="0" err="1" smtClean="0">
                  <a:solidFill>
                    <a:srgbClr val="FF0000"/>
                  </a:solidFill>
                </a:rPr>
                <a:t>Racon</a:t>
              </a:r>
              <a:r>
                <a:rPr kumimoji="1" lang="en-US" altLang="ja-JP" sz="1100" dirty="0" smtClean="0">
                  <a:solidFill>
                    <a:srgbClr val="FF0000"/>
                  </a:solidFill>
                </a:rPr>
                <a:t> B was kicked by signal reflected by larger vessels.</a:t>
              </a:r>
              <a:endParaRPr kumimoji="1" lang="ja-JP" altLang="en-US" sz="1100" dirty="0">
                <a:solidFill>
                  <a:srgbClr val="FF0000"/>
                </a:solidFill>
              </a:endParaRPr>
            </a:p>
          </p:txBody>
        </p:sp>
        <p:sp>
          <p:nvSpPr>
            <p:cNvPr id="53" name="四角形吹き出し 52"/>
            <p:cNvSpPr/>
            <p:nvPr/>
          </p:nvSpPr>
          <p:spPr>
            <a:xfrm>
              <a:off x="925817" y="3686172"/>
              <a:ext cx="2567079" cy="658359"/>
            </a:xfrm>
            <a:prstGeom prst="wedgeRectCallou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1100" dirty="0" smtClean="0">
                  <a:solidFill>
                    <a:srgbClr val="FF0000"/>
                  </a:solidFill>
                </a:rPr>
                <a:t>Unexpected errors</a:t>
              </a:r>
              <a:endParaRPr kumimoji="1" lang="ja-JP" altLang="en-US" sz="1100" dirty="0">
                <a:solidFill>
                  <a:srgbClr val="FF0000"/>
                </a:solidFill>
              </a:endParaRPr>
            </a:p>
          </p:txBody>
        </p:sp>
      </p:grpSp>
      <p:pic>
        <p:nvPicPr>
          <p:cNvPr id="18" name="図 17" descr="IMG_3339.JPG"/>
          <p:cNvPicPr>
            <a:picLocks noChangeAspect="1"/>
          </p:cNvPicPr>
          <p:nvPr/>
        </p:nvPicPr>
        <p:blipFill>
          <a:blip r:embed="rId3" cstate="print"/>
          <a:stretch>
            <a:fillRect/>
          </a:stretch>
        </p:blipFill>
        <p:spPr>
          <a:xfrm>
            <a:off x="4788024" y="3212976"/>
            <a:ext cx="4145280" cy="3108960"/>
          </a:xfrm>
          <a:prstGeom prst="rect">
            <a:avLst/>
          </a:prstGeom>
        </p:spPr>
      </p:pic>
      <p:sp>
        <p:nvSpPr>
          <p:cNvPr id="19" name="テキスト ボックス 18"/>
          <p:cNvSpPr txBox="1"/>
          <p:nvPr/>
        </p:nvSpPr>
        <p:spPr>
          <a:xfrm>
            <a:off x="467544" y="1628800"/>
            <a:ext cx="1556260" cy="369332"/>
          </a:xfrm>
          <a:prstGeom prst="rect">
            <a:avLst/>
          </a:prstGeom>
          <a:noFill/>
        </p:spPr>
        <p:txBody>
          <a:bodyPr wrap="none" rtlCol="0">
            <a:spAutoFit/>
          </a:bodyPr>
          <a:lstStyle/>
          <a:p>
            <a:r>
              <a:rPr kumimoji="1" lang="en-US" altLang="ja-JP" dirty="0" smtClean="0"/>
              <a:t>Dynamic Trial</a:t>
            </a:r>
            <a:endParaRPr kumimoji="1" lang="ja-JP" alt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381000" y="68400"/>
            <a:ext cx="6783288" cy="432000"/>
          </a:xfrm>
        </p:spPr>
        <p:txBody>
          <a:bodyPr/>
          <a:lstStyle/>
          <a:p>
            <a:r>
              <a:rPr lang="en-US" altLang="ja-JP" sz="2800" b="1" dirty="0" smtClean="0"/>
              <a:t>Calculated position using 2 </a:t>
            </a:r>
            <a:r>
              <a:rPr lang="en-US" altLang="ja-JP" sz="2800" b="1" dirty="0" err="1" smtClean="0"/>
              <a:t>eRacons</a:t>
            </a:r>
            <a:endParaRPr kumimoji="1" lang="ja-JP" altLang="en-US" sz="2800" b="1" dirty="0"/>
          </a:p>
        </p:txBody>
      </p:sp>
      <p:sp>
        <p:nvSpPr>
          <p:cNvPr id="6" name="コンテンツ プレースホルダ 5"/>
          <p:cNvSpPr>
            <a:spLocks noGrp="1"/>
          </p:cNvSpPr>
          <p:nvPr>
            <p:ph idx="1"/>
          </p:nvPr>
        </p:nvSpPr>
        <p:spPr>
          <a:xfrm>
            <a:off x="395536" y="692696"/>
            <a:ext cx="8382000" cy="792088"/>
          </a:xfrm>
        </p:spPr>
        <p:txBody>
          <a:bodyPr/>
          <a:lstStyle/>
          <a:p>
            <a:r>
              <a:rPr lang="en-US" altLang="ja-JP" sz="2400" dirty="0" smtClean="0"/>
              <a:t>Position accuracies are determined by angles between lines to </a:t>
            </a:r>
            <a:r>
              <a:rPr lang="en-US" altLang="ja-JP" sz="2400" dirty="0" err="1" smtClean="0"/>
              <a:t>eRacons</a:t>
            </a:r>
            <a:r>
              <a:rPr lang="en-US" altLang="ja-JP" sz="2400" dirty="0" smtClean="0"/>
              <a:t>.</a:t>
            </a:r>
            <a:endParaRPr kumimoji="1" lang="ja-JP" altLang="en-US" sz="2400" dirty="0"/>
          </a:p>
        </p:txBody>
      </p:sp>
      <p:sp>
        <p:nvSpPr>
          <p:cNvPr id="11" name="円/楕円 10"/>
          <p:cNvSpPr/>
          <p:nvPr/>
        </p:nvSpPr>
        <p:spPr>
          <a:xfrm rot="19124830">
            <a:off x="5792891" y="4408309"/>
            <a:ext cx="756084" cy="1159329"/>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円/楕円 11"/>
          <p:cNvSpPr/>
          <p:nvPr/>
        </p:nvSpPr>
        <p:spPr>
          <a:xfrm>
            <a:off x="3222205" y="3148169"/>
            <a:ext cx="1058518" cy="957706"/>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テキスト ボックス 13"/>
          <p:cNvSpPr txBox="1"/>
          <p:nvPr/>
        </p:nvSpPr>
        <p:spPr>
          <a:xfrm>
            <a:off x="7229095" y="5668449"/>
            <a:ext cx="504056" cy="258532"/>
          </a:xfrm>
          <a:prstGeom prst="rect">
            <a:avLst/>
          </a:prstGeom>
          <a:noFill/>
        </p:spPr>
        <p:txBody>
          <a:bodyPr wrap="square" rtlCol="0">
            <a:spAutoFit/>
          </a:bodyPr>
          <a:lstStyle/>
          <a:p>
            <a:r>
              <a:rPr lang="en-US" altLang="ja-JP" dirty="0" err="1" smtClean="0"/>
              <a:t>Sart</a:t>
            </a:r>
            <a:endParaRPr kumimoji="1" lang="ja-JP" altLang="en-US" dirty="0"/>
          </a:p>
        </p:txBody>
      </p:sp>
      <p:sp>
        <p:nvSpPr>
          <p:cNvPr id="16" name="円/楕円 15"/>
          <p:cNvSpPr/>
          <p:nvPr/>
        </p:nvSpPr>
        <p:spPr>
          <a:xfrm>
            <a:off x="2667744" y="2644112"/>
            <a:ext cx="352839" cy="352839"/>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円/楕円 16"/>
          <p:cNvSpPr/>
          <p:nvPr/>
        </p:nvSpPr>
        <p:spPr>
          <a:xfrm>
            <a:off x="4482345" y="5466826"/>
            <a:ext cx="352839" cy="352839"/>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 name="円/楕円 17"/>
          <p:cNvSpPr/>
          <p:nvPr/>
        </p:nvSpPr>
        <p:spPr>
          <a:xfrm>
            <a:off x="6548975" y="3954658"/>
            <a:ext cx="352839" cy="352839"/>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 name="テキスト ボックス 18"/>
          <p:cNvSpPr txBox="1"/>
          <p:nvPr/>
        </p:nvSpPr>
        <p:spPr>
          <a:xfrm>
            <a:off x="2214094" y="2492896"/>
            <a:ext cx="705678" cy="258532"/>
          </a:xfrm>
          <a:prstGeom prst="rect">
            <a:avLst/>
          </a:prstGeom>
          <a:noFill/>
        </p:spPr>
        <p:txBody>
          <a:bodyPr wrap="square" rtlCol="0">
            <a:spAutoFit/>
          </a:bodyPr>
          <a:lstStyle/>
          <a:p>
            <a:r>
              <a:rPr kumimoji="1" lang="en-US" altLang="ja-JP" dirty="0" err="1" smtClean="0"/>
              <a:t>RaconA</a:t>
            </a:r>
            <a:endParaRPr kumimoji="1" lang="ja-JP" altLang="en-US" dirty="0"/>
          </a:p>
        </p:txBody>
      </p:sp>
      <p:sp>
        <p:nvSpPr>
          <p:cNvPr id="20" name="テキスト ボックス 19"/>
          <p:cNvSpPr txBox="1"/>
          <p:nvPr/>
        </p:nvSpPr>
        <p:spPr>
          <a:xfrm>
            <a:off x="3726261" y="5517232"/>
            <a:ext cx="705678" cy="258532"/>
          </a:xfrm>
          <a:prstGeom prst="rect">
            <a:avLst/>
          </a:prstGeom>
          <a:noFill/>
        </p:spPr>
        <p:txBody>
          <a:bodyPr wrap="square" rtlCol="0">
            <a:spAutoFit/>
          </a:bodyPr>
          <a:lstStyle/>
          <a:p>
            <a:r>
              <a:rPr kumimoji="1" lang="en-US" altLang="ja-JP" dirty="0" err="1" smtClean="0"/>
              <a:t>RaconB</a:t>
            </a:r>
            <a:endParaRPr kumimoji="1" lang="ja-JP" altLang="en-US" dirty="0"/>
          </a:p>
        </p:txBody>
      </p:sp>
      <p:sp>
        <p:nvSpPr>
          <p:cNvPr id="21" name="テキスト ボックス 20"/>
          <p:cNvSpPr txBox="1"/>
          <p:nvPr/>
        </p:nvSpPr>
        <p:spPr>
          <a:xfrm>
            <a:off x="6347352" y="3601819"/>
            <a:ext cx="705678" cy="258532"/>
          </a:xfrm>
          <a:prstGeom prst="rect">
            <a:avLst/>
          </a:prstGeom>
          <a:noFill/>
        </p:spPr>
        <p:txBody>
          <a:bodyPr wrap="square" rtlCol="0">
            <a:spAutoFit/>
          </a:bodyPr>
          <a:lstStyle/>
          <a:p>
            <a:r>
              <a:rPr kumimoji="1" lang="en-US" altLang="ja-JP" dirty="0" err="1" smtClean="0"/>
              <a:t>RaconC</a:t>
            </a:r>
            <a:endParaRPr kumimoji="1" lang="ja-JP" altLang="en-US" dirty="0"/>
          </a:p>
        </p:txBody>
      </p:sp>
      <p:pic>
        <p:nvPicPr>
          <p:cNvPr id="22" name="Picture 3"/>
          <p:cNvPicPr>
            <a:picLocks noChangeAspect="1" noChangeArrowheads="1"/>
          </p:cNvPicPr>
          <p:nvPr/>
        </p:nvPicPr>
        <p:blipFill>
          <a:blip r:embed="rId2" cstate="print"/>
          <a:srcRect r="2775"/>
          <a:stretch>
            <a:fillRect/>
          </a:stretch>
        </p:blipFill>
        <p:spPr bwMode="auto">
          <a:xfrm>
            <a:off x="1331640" y="1913837"/>
            <a:ext cx="6401511" cy="4611507"/>
          </a:xfrm>
          <a:prstGeom prst="rect">
            <a:avLst/>
          </a:prstGeom>
          <a:noFill/>
          <a:ln w="9525">
            <a:noFill/>
            <a:miter lim="800000"/>
            <a:headEnd/>
            <a:tailEnd/>
          </a:ln>
        </p:spPr>
      </p:pic>
      <p:sp>
        <p:nvSpPr>
          <p:cNvPr id="23" name="円/楕円 22"/>
          <p:cNvSpPr/>
          <p:nvPr/>
        </p:nvSpPr>
        <p:spPr>
          <a:xfrm>
            <a:off x="2919772" y="2644112"/>
            <a:ext cx="352839" cy="352839"/>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 name="テキスト ボックス 23"/>
          <p:cNvSpPr txBox="1"/>
          <p:nvPr/>
        </p:nvSpPr>
        <p:spPr>
          <a:xfrm>
            <a:off x="2123728" y="2543301"/>
            <a:ext cx="997666" cy="369332"/>
          </a:xfrm>
          <a:prstGeom prst="rect">
            <a:avLst/>
          </a:prstGeom>
          <a:noFill/>
        </p:spPr>
        <p:txBody>
          <a:bodyPr wrap="square" rtlCol="0">
            <a:spAutoFit/>
          </a:bodyPr>
          <a:lstStyle/>
          <a:p>
            <a:r>
              <a:rPr kumimoji="1" lang="en-US" altLang="ja-JP" dirty="0" err="1" smtClean="0"/>
              <a:t>RaconA</a:t>
            </a:r>
            <a:endParaRPr kumimoji="1" lang="ja-JP" altLang="en-US" dirty="0"/>
          </a:p>
        </p:txBody>
      </p:sp>
      <p:sp>
        <p:nvSpPr>
          <p:cNvPr id="25" name="円/楕円 24"/>
          <p:cNvSpPr/>
          <p:nvPr/>
        </p:nvSpPr>
        <p:spPr>
          <a:xfrm>
            <a:off x="4683968" y="5113987"/>
            <a:ext cx="352839" cy="352839"/>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6" name="テキスト ボックス 25"/>
          <p:cNvSpPr txBox="1"/>
          <p:nvPr/>
        </p:nvSpPr>
        <p:spPr>
          <a:xfrm>
            <a:off x="3779912" y="5013176"/>
            <a:ext cx="1105678" cy="646331"/>
          </a:xfrm>
          <a:prstGeom prst="rect">
            <a:avLst/>
          </a:prstGeom>
          <a:noFill/>
        </p:spPr>
        <p:txBody>
          <a:bodyPr wrap="square" rtlCol="0">
            <a:spAutoFit/>
          </a:bodyPr>
          <a:lstStyle/>
          <a:p>
            <a:r>
              <a:rPr lang="en-US" altLang="ja-JP" dirty="0" err="1" smtClean="0"/>
              <a:t>RaconB</a:t>
            </a:r>
            <a:endParaRPr lang="en-US" altLang="ja-JP" dirty="0"/>
          </a:p>
          <a:p>
            <a:endParaRPr kumimoji="1" lang="ja-JP" altLang="en-US" dirty="0"/>
          </a:p>
        </p:txBody>
      </p:sp>
      <p:sp>
        <p:nvSpPr>
          <p:cNvPr id="27" name="円/楕円 26"/>
          <p:cNvSpPr/>
          <p:nvPr/>
        </p:nvSpPr>
        <p:spPr>
          <a:xfrm>
            <a:off x="6801003" y="4357903"/>
            <a:ext cx="352839" cy="352839"/>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 name="テキスト ボックス 27"/>
          <p:cNvSpPr txBox="1"/>
          <p:nvPr/>
        </p:nvSpPr>
        <p:spPr>
          <a:xfrm>
            <a:off x="5940152" y="4257092"/>
            <a:ext cx="1062473" cy="646331"/>
          </a:xfrm>
          <a:prstGeom prst="rect">
            <a:avLst/>
          </a:prstGeom>
          <a:noFill/>
        </p:spPr>
        <p:txBody>
          <a:bodyPr wrap="square" rtlCol="0">
            <a:spAutoFit/>
          </a:bodyPr>
          <a:lstStyle/>
          <a:p>
            <a:r>
              <a:rPr lang="en-US" altLang="ja-JP" dirty="0" err="1" smtClean="0"/>
              <a:t>RaconC</a:t>
            </a:r>
            <a:endParaRPr lang="en-US" altLang="ja-JP" dirty="0" smtClean="0"/>
          </a:p>
          <a:p>
            <a:endParaRPr kumimoji="1" lang="ja-JP" altLang="en-US" dirty="0"/>
          </a:p>
        </p:txBody>
      </p:sp>
      <p:sp>
        <p:nvSpPr>
          <p:cNvPr id="29" name="円/楕円 28"/>
          <p:cNvSpPr/>
          <p:nvPr/>
        </p:nvSpPr>
        <p:spPr>
          <a:xfrm rot="18878878">
            <a:off x="5677074" y="4671750"/>
            <a:ext cx="309253" cy="305498"/>
          </a:xfrm>
          <a:prstGeom prst="ellipse">
            <a:avLst/>
          </a:prstGeom>
          <a:no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0" name="円/楕円 29"/>
          <p:cNvSpPr/>
          <p:nvPr/>
        </p:nvSpPr>
        <p:spPr>
          <a:xfrm rot="18622640">
            <a:off x="3438807" y="3264597"/>
            <a:ext cx="460870" cy="460870"/>
          </a:xfrm>
          <a:prstGeom prst="ellipse">
            <a:avLst/>
          </a:prstGeom>
          <a:no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1" name="テキスト ボックス 30"/>
          <p:cNvSpPr txBox="1"/>
          <p:nvPr/>
        </p:nvSpPr>
        <p:spPr>
          <a:xfrm>
            <a:off x="5087213" y="2190462"/>
            <a:ext cx="1663385" cy="258532"/>
          </a:xfrm>
          <a:prstGeom prst="rect">
            <a:avLst/>
          </a:prstGeom>
          <a:noFill/>
        </p:spPr>
        <p:txBody>
          <a:bodyPr wrap="square" rtlCol="0">
            <a:spAutoFit/>
          </a:bodyPr>
          <a:lstStyle/>
          <a:p>
            <a:r>
              <a:rPr kumimoji="1" lang="en-US" altLang="ja-JP" dirty="0" smtClean="0"/>
              <a:t>2RcnPos</a:t>
            </a:r>
          </a:p>
        </p:txBody>
      </p:sp>
      <p:sp>
        <p:nvSpPr>
          <p:cNvPr id="32" name="テキスト ボックス 31"/>
          <p:cNvSpPr txBox="1"/>
          <p:nvPr/>
        </p:nvSpPr>
        <p:spPr>
          <a:xfrm>
            <a:off x="6565512" y="1547690"/>
            <a:ext cx="1209734" cy="646331"/>
          </a:xfrm>
          <a:prstGeom prst="rect">
            <a:avLst/>
          </a:prstGeom>
          <a:noFill/>
        </p:spPr>
        <p:txBody>
          <a:bodyPr wrap="square" rtlCol="0">
            <a:spAutoFit/>
          </a:bodyPr>
          <a:lstStyle/>
          <a:p>
            <a:r>
              <a:rPr kumimoji="1" lang="en-US" altLang="ja-JP" dirty="0" smtClean="0"/>
              <a:t>Hor</a:t>
            </a:r>
            <a:r>
              <a:rPr lang="en-US" altLang="ja-JP" dirty="0" smtClean="0"/>
              <a:t>izontal Error</a:t>
            </a:r>
            <a:endParaRPr kumimoji="1" lang="en-US" altLang="ja-JP" dirty="0" smtClean="0"/>
          </a:p>
        </p:txBody>
      </p:sp>
      <p:sp>
        <p:nvSpPr>
          <p:cNvPr id="33" name="正方形/長方形 32"/>
          <p:cNvSpPr/>
          <p:nvPr/>
        </p:nvSpPr>
        <p:spPr>
          <a:xfrm>
            <a:off x="3491880" y="6300218"/>
            <a:ext cx="2232248" cy="216024"/>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smtClean="0">
                <a:solidFill>
                  <a:schemeClr val="tx1"/>
                </a:solidFill>
              </a:rPr>
              <a:t>Longitude[deg]</a:t>
            </a:r>
            <a:endParaRPr kumimoji="1" lang="ja-JP" altLang="en-US" dirty="0">
              <a:solidFill>
                <a:schemeClr val="tx1"/>
              </a:solidFill>
            </a:endParaRPr>
          </a:p>
        </p:txBody>
      </p:sp>
      <p:sp>
        <p:nvSpPr>
          <p:cNvPr id="34" name="正方形/長方形 33"/>
          <p:cNvSpPr/>
          <p:nvPr/>
        </p:nvSpPr>
        <p:spPr>
          <a:xfrm rot="16200000">
            <a:off x="639122" y="3896392"/>
            <a:ext cx="1720760" cy="335724"/>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smtClean="0">
                <a:solidFill>
                  <a:schemeClr val="tx1"/>
                </a:solidFill>
              </a:rPr>
              <a:t>Latitude[deg]</a:t>
            </a:r>
            <a:endParaRPr kumimoji="1" lang="ja-JP" altLang="en-US" dirty="0">
              <a:solidFill>
                <a:schemeClr val="tx1"/>
              </a:solidFill>
            </a:endParaRPr>
          </a:p>
        </p:txBody>
      </p:sp>
      <p:sp>
        <p:nvSpPr>
          <p:cNvPr id="35" name="四角形吹き出し 34"/>
          <p:cNvSpPr/>
          <p:nvPr/>
        </p:nvSpPr>
        <p:spPr>
          <a:xfrm>
            <a:off x="3419872" y="2627810"/>
            <a:ext cx="1872208" cy="585166"/>
          </a:xfrm>
          <a:prstGeom prst="wedgeRectCallou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1200" dirty="0" smtClean="0">
                <a:solidFill>
                  <a:srgbClr val="FF0000"/>
                </a:solidFill>
              </a:rPr>
              <a:t>Large errors using </a:t>
            </a:r>
            <a:r>
              <a:rPr lang="en-US" altLang="ja-JP" sz="1200" dirty="0" err="1" smtClean="0">
                <a:solidFill>
                  <a:srgbClr val="FF0000"/>
                </a:solidFill>
              </a:rPr>
              <a:t>Racon</a:t>
            </a:r>
            <a:r>
              <a:rPr lang="en-US" altLang="ja-JP" sz="1200" dirty="0" smtClean="0">
                <a:solidFill>
                  <a:srgbClr val="FF0000"/>
                </a:solidFill>
              </a:rPr>
              <a:t> A and </a:t>
            </a:r>
            <a:r>
              <a:rPr lang="en-US" altLang="ja-JP" sz="1200" dirty="0" err="1" smtClean="0">
                <a:solidFill>
                  <a:srgbClr val="FF0000"/>
                </a:solidFill>
              </a:rPr>
              <a:t>Racon</a:t>
            </a:r>
            <a:r>
              <a:rPr lang="en-US" altLang="ja-JP" sz="1200" dirty="0" smtClean="0">
                <a:solidFill>
                  <a:srgbClr val="FF0000"/>
                </a:solidFill>
              </a:rPr>
              <a:t> B</a:t>
            </a:r>
            <a:endParaRPr kumimoji="1" lang="ja-JP" altLang="en-US" sz="1200" dirty="0">
              <a:solidFill>
                <a:srgbClr val="FF0000"/>
              </a:solidFill>
            </a:endParaRPr>
          </a:p>
        </p:txBody>
      </p:sp>
      <p:cxnSp>
        <p:nvCxnSpPr>
          <p:cNvPr id="39" name="直線コネクタ 38"/>
          <p:cNvCxnSpPr/>
          <p:nvPr/>
        </p:nvCxnSpPr>
        <p:spPr>
          <a:xfrm>
            <a:off x="3275856" y="3059858"/>
            <a:ext cx="1440160" cy="2016224"/>
          </a:xfrm>
          <a:prstGeom prst="line">
            <a:avLst/>
          </a:prstGeom>
          <a:ln w="38100">
            <a:solidFill>
              <a:srgbClr val="FF0000"/>
            </a:solidFill>
            <a:prstDash val="sysDash"/>
          </a:ln>
        </p:spPr>
        <p:style>
          <a:lnRef idx="1">
            <a:schemeClr val="accent1"/>
          </a:lnRef>
          <a:fillRef idx="0">
            <a:schemeClr val="accent1"/>
          </a:fillRef>
          <a:effectRef idx="0">
            <a:schemeClr val="accent1"/>
          </a:effectRef>
          <a:fontRef idx="minor">
            <a:schemeClr val="tx1"/>
          </a:fontRef>
        </p:style>
      </p:cxnSp>
      <p:cxnSp>
        <p:nvCxnSpPr>
          <p:cNvPr id="40" name="直線コネクタ 39"/>
          <p:cNvCxnSpPr/>
          <p:nvPr/>
        </p:nvCxnSpPr>
        <p:spPr>
          <a:xfrm flipH="1">
            <a:off x="5004048" y="4572026"/>
            <a:ext cx="1944216" cy="720080"/>
          </a:xfrm>
          <a:prstGeom prst="line">
            <a:avLst/>
          </a:prstGeom>
          <a:ln w="38100">
            <a:solidFill>
              <a:srgbClr val="FF0000"/>
            </a:solidFill>
            <a:prstDash val="sysDash"/>
          </a:ln>
        </p:spPr>
        <p:style>
          <a:lnRef idx="1">
            <a:schemeClr val="accent1"/>
          </a:lnRef>
          <a:fillRef idx="0">
            <a:schemeClr val="accent1"/>
          </a:fillRef>
          <a:effectRef idx="0">
            <a:schemeClr val="accent1"/>
          </a:effectRef>
          <a:fontRef idx="minor">
            <a:schemeClr val="tx1"/>
          </a:fontRef>
        </p:style>
      </p:cxnSp>
      <p:sp>
        <p:nvSpPr>
          <p:cNvPr id="37" name="四角形吹き出し 36"/>
          <p:cNvSpPr/>
          <p:nvPr/>
        </p:nvSpPr>
        <p:spPr>
          <a:xfrm>
            <a:off x="5220072" y="3563914"/>
            <a:ext cx="2016224" cy="585166"/>
          </a:xfrm>
          <a:prstGeom prst="wedgeRectCallout">
            <a:avLst>
              <a:gd name="adj1" fmla="val -19710"/>
              <a:gd name="adj2" fmla="val 134345"/>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1200" dirty="0" smtClean="0">
                <a:solidFill>
                  <a:srgbClr val="FF0000"/>
                </a:solidFill>
              </a:rPr>
              <a:t>Large errors using </a:t>
            </a:r>
            <a:r>
              <a:rPr lang="en-US" altLang="ja-JP" sz="1200" dirty="0" err="1" smtClean="0">
                <a:solidFill>
                  <a:srgbClr val="FF0000"/>
                </a:solidFill>
              </a:rPr>
              <a:t>Racon</a:t>
            </a:r>
            <a:r>
              <a:rPr lang="en-US" altLang="ja-JP" sz="1200" dirty="0" smtClean="0">
                <a:solidFill>
                  <a:srgbClr val="FF0000"/>
                </a:solidFill>
              </a:rPr>
              <a:t> B and </a:t>
            </a:r>
            <a:r>
              <a:rPr lang="en-US" altLang="ja-JP" sz="1200" dirty="0" err="1" smtClean="0">
                <a:solidFill>
                  <a:srgbClr val="FF0000"/>
                </a:solidFill>
              </a:rPr>
              <a:t>Racon</a:t>
            </a:r>
            <a:r>
              <a:rPr lang="en-US" altLang="ja-JP" sz="1200" dirty="0" smtClean="0">
                <a:solidFill>
                  <a:srgbClr val="FF0000"/>
                </a:solidFill>
              </a:rPr>
              <a:t> C</a:t>
            </a:r>
            <a:endParaRPr kumimoji="1" lang="ja-JP" altLang="en-US" sz="1200" dirty="0">
              <a:solidFill>
                <a:srgbClr val="FF0000"/>
              </a:solidFill>
            </a:endParaRPr>
          </a:p>
        </p:txBody>
      </p:sp>
      <p:sp>
        <p:nvSpPr>
          <p:cNvPr id="36" name="テキスト ボックス 35"/>
          <p:cNvSpPr txBox="1"/>
          <p:nvPr/>
        </p:nvSpPr>
        <p:spPr>
          <a:xfrm>
            <a:off x="1403648" y="1556792"/>
            <a:ext cx="1556260" cy="369332"/>
          </a:xfrm>
          <a:prstGeom prst="rect">
            <a:avLst/>
          </a:prstGeom>
          <a:noFill/>
        </p:spPr>
        <p:txBody>
          <a:bodyPr wrap="none" rtlCol="0">
            <a:spAutoFit/>
          </a:bodyPr>
          <a:lstStyle/>
          <a:p>
            <a:r>
              <a:rPr kumimoji="1" lang="en-US" altLang="ja-JP" dirty="0" smtClean="0"/>
              <a:t>Dynamic Trial</a:t>
            </a:r>
            <a:endParaRPr kumimoji="1" lang="ja-JP" altLang="en-U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図 1" descr="image001"/>
          <p:cNvPicPr>
            <a:picLocks noChangeAspect="1" noChangeArrowheads="1"/>
          </p:cNvPicPr>
          <p:nvPr/>
        </p:nvPicPr>
        <p:blipFill>
          <a:blip r:embed="rId2" cstate="print"/>
          <a:srcRect/>
          <a:stretch>
            <a:fillRect/>
          </a:stretch>
        </p:blipFill>
        <p:spPr bwMode="auto">
          <a:xfrm>
            <a:off x="2483768" y="2708920"/>
            <a:ext cx="4536071" cy="3816424"/>
          </a:xfrm>
          <a:prstGeom prst="rect">
            <a:avLst/>
          </a:prstGeom>
          <a:noFill/>
          <a:ln w="9525">
            <a:noFill/>
            <a:miter lim="800000"/>
            <a:headEnd/>
            <a:tailEnd/>
          </a:ln>
        </p:spPr>
      </p:pic>
      <p:sp>
        <p:nvSpPr>
          <p:cNvPr id="2" name="タイトル 1"/>
          <p:cNvSpPr>
            <a:spLocks noGrp="1"/>
          </p:cNvSpPr>
          <p:nvPr>
            <p:ph type="title"/>
          </p:nvPr>
        </p:nvSpPr>
        <p:spPr/>
        <p:txBody>
          <a:bodyPr/>
          <a:lstStyle/>
          <a:p>
            <a:r>
              <a:rPr kumimoji="1" lang="en-US" altLang="ja-JP" b="1" dirty="0" smtClean="0"/>
              <a:t>Berth trial</a:t>
            </a:r>
            <a:endParaRPr kumimoji="1" lang="ja-JP" altLang="en-US" b="1" dirty="0"/>
          </a:p>
        </p:txBody>
      </p:sp>
      <p:sp>
        <p:nvSpPr>
          <p:cNvPr id="8" name="コンテンツ プレースホルダ 7"/>
          <p:cNvSpPr>
            <a:spLocks noGrp="1"/>
          </p:cNvSpPr>
          <p:nvPr>
            <p:ph idx="1"/>
          </p:nvPr>
        </p:nvSpPr>
        <p:spPr>
          <a:xfrm>
            <a:off x="0" y="620688"/>
            <a:ext cx="8748464" cy="2088232"/>
          </a:xfrm>
        </p:spPr>
        <p:txBody>
          <a:bodyPr/>
          <a:lstStyle/>
          <a:p>
            <a:r>
              <a:rPr kumimoji="1" lang="en-US" altLang="ja-JP" sz="2400" dirty="0" smtClean="0"/>
              <a:t>3</a:t>
            </a:r>
            <a:r>
              <a:rPr kumimoji="1" lang="en-US" altLang="ja-JP" sz="2400" dirty="0" smtClean="0">
                <a:latin typeface="Symbol" pitchFamily="18" charset="2"/>
              </a:rPr>
              <a:t>s</a:t>
            </a:r>
            <a:r>
              <a:rPr kumimoji="1" lang="en-US" altLang="ja-JP" sz="2400" dirty="0" smtClean="0"/>
              <a:t> of deviation during berth trials reaches to 2.88 m comparable with GNSS sensor with SBAS augmentation.</a:t>
            </a:r>
          </a:p>
          <a:p>
            <a:r>
              <a:rPr lang="en-US" altLang="ja-JP" sz="2400" dirty="0" smtClean="0"/>
              <a:t>This deviation still includes some ranging errors caused by non synchronized sampling and uncertain jitter of </a:t>
            </a:r>
            <a:r>
              <a:rPr lang="en-US" altLang="ja-JP" sz="2400" dirty="0" err="1" smtClean="0"/>
              <a:t>eRacon</a:t>
            </a:r>
            <a:r>
              <a:rPr lang="en-US" altLang="ja-JP" sz="2400" dirty="0" smtClean="0"/>
              <a:t> responses.</a:t>
            </a:r>
            <a:endParaRPr kumimoji="1" lang="en-US" altLang="ja-JP" sz="2400" dirty="0" smtClean="0"/>
          </a:p>
          <a:p>
            <a:pPr lvl="1"/>
            <a:endParaRPr kumimoji="1" lang="en-US" altLang="ja-JP" sz="2000" dirty="0" smtClean="0"/>
          </a:p>
          <a:p>
            <a:pPr>
              <a:buNone/>
            </a:pPr>
            <a:r>
              <a:rPr lang="en-US" altLang="ja-JP" sz="2400" dirty="0" smtClean="0"/>
              <a:t>	</a:t>
            </a:r>
            <a:endParaRPr kumimoji="1" lang="ja-JP" altLang="en-US" sz="2400" dirty="0"/>
          </a:p>
        </p:txBody>
      </p:sp>
      <p:cxnSp>
        <p:nvCxnSpPr>
          <p:cNvPr id="21" name="直線矢印コネクタ 20"/>
          <p:cNvCxnSpPr/>
          <p:nvPr/>
        </p:nvCxnSpPr>
        <p:spPr>
          <a:xfrm>
            <a:off x="3923928" y="3717032"/>
            <a:ext cx="1728192" cy="0"/>
          </a:xfrm>
          <a:prstGeom prst="straightConnector1">
            <a:avLst/>
          </a:prstGeom>
          <a:ln w="25400">
            <a:solidFill>
              <a:srgbClr val="FFC000"/>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23" name="テキスト ボックス 22"/>
          <p:cNvSpPr txBox="1"/>
          <p:nvPr/>
        </p:nvSpPr>
        <p:spPr>
          <a:xfrm>
            <a:off x="3491880" y="2996952"/>
            <a:ext cx="2664296" cy="646331"/>
          </a:xfrm>
          <a:prstGeom prst="rect">
            <a:avLst/>
          </a:prstGeom>
          <a:noFill/>
        </p:spPr>
        <p:txBody>
          <a:bodyPr wrap="square" rtlCol="0">
            <a:spAutoFit/>
          </a:bodyPr>
          <a:lstStyle/>
          <a:p>
            <a:r>
              <a:rPr kumimoji="1" lang="en-US" altLang="ja-JP" dirty="0" smtClean="0">
                <a:solidFill>
                  <a:srgbClr val="FFC000"/>
                </a:solidFill>
              </a:rPr>
              <a:t>7.4 m offset by installed position on the vessel</a:t>
            </a:r>
            <a:endParaRPr kumimoji="1" lang="ja-JP" altLang="en-US" dirty="0">
              <a:solidFill>
                <a:srgbClr val="FFC000"/>
              </a:solidFill>
            </a:endParaRPr>
          </a:p>
        </p:txBody>
      </p:sp>
      <p:sp>
        <p:nvSpPr>
          <p:cNvPr id="24" name="テキスト ボックス 23"/>
          <p:cNvSpPr txBox="1"/>
          <p:nvPr/>
        </p:nvSpPr>
        <p:spPr>
          <a:xfrm>
            <a:off x="3131840" y="5013176"/>
            <a:ext cx="1728192" cy="369332"/>
          </a:xfrm>
          <a:prstGeom prst="rect">
            <a:avLst/>
          </a:prstGeom>
          <a:noFill/>
        </p:spPr>
        <p:txBody>
          <a:bodyPr wrap="square" rtlCol="0">
            <a:spAutoFit/>
          </a:bodyPr>
          <a:lstStyle/>
          <a:p>
            <a:pPr algn="ctr"/>
            <a:r>
              <a:rPr kumimoji="1" lang="en-US" altLang="ja-JP" dirty="0" smtClean="0">
                <a:solidFill>
                  <a:srgbClr val="FFC000"/>
                </a:solidFill>
              </a:rPr>
              <a:t>GPS+SBAS</a:t>
            </a:r>
            <a:endParaRPr kumimoji="1" lang="ja-JP" altLang="en-US" dirty="0">
              <a:solidFill>
                <a:srgbClr val="FFC000"/>
              </a:solidFill>
            </a:endParaRPr>
          </a:p>
        </p:txBody>
      </p:sp>
      <p:sp>
        <p:nvSpPr>
          <p:cNvPr id="25" name="テキスト ボックス 24"/>
          <p:cNvSpPr txBox="1"/>
          <p:nvPr/>
        </p:nvSpPr>
        <p:spPr>
          <a:xfrm>
            <a:off x="4860032" y="5013176"/>
            <a:ext cx="1728192" cy="369332"/>
          </a:xfrm>
          <a:prstGeom prst="rect">
            <a:avLst/>
          </a:prstGeom>
          <a:noFill/>
        </p:spPr>
        <p:txBody>
          <a:bodyPr wrap="square" rtlCol="0">
            <a:spAutoFit/>
          </a:bodyPr>
          <a:lstStyle/>
          <a:p>
            <a:pPr algn="ctr"/>
            <a:r>
              <a:rPr lang="en-US" altLang="ja-JP" dirty="0" err="1" smtClean="0">
                <a:solidFill>
                  <a:srgbClr val="FFC000"/>
                </a:solidFill>
              </a:rPr>
              <a:t>eRacon</a:t>
            </a:r>
            <a:r>
              <a:rPr lang="en-US" altLang="ja-JP" dirty="0" smtClean="0">
                <a:solidFill>
                  <a:srgbClr val="FFC000"/>
                </a:solidFill>
              </a:rPr>
              <a:t>/</a:t>
            </a:r>
            <a:r>
              <a:rPr lang="en-US" altLang="ja-JP" dirty="0" err="1" smtClean="0">
                <a:solidFill>
                  <a:srgbClr val="FFC000"/>
                </a:solidFill>
              </a:rPr>
              <a:t>eRadar</a:t>
            </a:r>
            <a:endParaRPr kumimoji="1" lang="ja-JP" altLang="en-US" dirty="0">
              <a:solidFill>
                <a:srgbClr val="FFC000"/>
              </a:solidFill>
            </a:endParaRPr>
          </a:p>
        </p:txBody>
      </p:sp>
      <p:sp>
        <p:nvSpPr>
          <p:cNvPr id="26" name="テキスト ボックス 25"/>
          <p:cNvSpPr txBox="1"/>
          <p:nvPr/>
        </p:nvSpPr>
        <p:spPr>
          <a:xfrm>
            <a:off x="5148064" y="5445224"/>
            <a:ext cx="1368152" cy="369332"/>
          </a:xfrm>
          <a:prstGeom prst="rect">
            <a:avLst/>
          </a:prstGeom>
          <a:noFill/>
        </p:spPr>
        <p:txBody>
          <a:bodyPr wrap="square" rtlCol="0">
            <a:spAutoFit/>
          </a:bodyPr>
          <a:lstStyle/>
          <a:p>
            <a:r>
              <a:rPr kumimoji="1" lang="en-US" altLang="ja-JP" dirty="0" smtClean="0">
                <a:solidFill>
                  <a:srgbClr val="FFFF00"/>
                </a:solidFill>
                <a:latin typeface="Symbol" pitchFamily="18" charset="2"/>
              </a:rPr>
              <a:t>s</a:t>
            </a:r>
            <a:r>
              <a:rPr kumimoji="1" lang="en-US" altLang="ja-JP" dirty="0" smtClean="0">
                <a:solidFill>
                  <a:srgbClr val="FFFF00"/>
                </a:solidFill>
              </a:rPr>
              <a:t> : 0.96 m</a:t>
            </a:r>
            <a:endParaRPr kumimoji="1" lang="ja-JP" altLang="en-US" dirty="0">
              <a:solidFill>
                <a:srgbClr val="FFFF00"/>
              </a:solidFill>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b="1" dirty="0" smtClean="0"/>
              <a:t>Conclusions</a:t>
            </a:r>
            <a:endParaRPr kumimoji="1" lang="ja-JP" altLang="en-US" b="1" dirty="0"/>
          </a:p>
        </p:txBody>
      </p:sp>
      <p:sp>
        <p:nvSpPr>
          <p:cNvPr id="6" name="コンテンツ プレースホルダ 5"/>
          <p:cNvSpPr>
            <a:spLocks noGrp="1"/>
          </p:cNvSpPr>
          <p:nvPr>
            <p:ph idx="1"/>
          </p:nvPr>
        </p:nvSpPr>
        <p:spPr>
          <a:xfrm>
            <a:off x="395536" y="620688"/>
            <a:ext cx="8382000" cy="5904656"/>
          </a:xfrm>
        </p:spPr>
        <p:txBody>
          <a:bodyPr/>
          <a:lstStyle/>
          <a:p>
            <a:pPr marL="273050" lvl="1" indent="-273050" algn="just">
              <a:buClr>
                <a:srgbClr val="0000FF"/>
              </a:buClr>
              <a:buFont typeface="Wingdings" pitchFamily="2" charset="2"/>
              <a:buChar char="u"/>
            </a:pPr>
            <a:r>
              <a:rPr lang="en-US" altLang="ja-JP" sz="2000" dirty="0" smtClean="0"/>
              <a:t>E-</a:t>
            </a:r>
            <a:r>
              <a:rPr lang="en-US" altLang="ja-JP" sz="2000" dirty="0" err="1" smtClean="0"/>
              <a:t>Racon</a:t>
            </a:r>
            <a:r>
              <a:rPr lang="en-US" altLang="ja-JP" sz="2000" dirty="0" smtClean="0"/>
              <a:t>/e-Radar positioning demonstration had been done from October 26</a:t>
            </a:r>
            <a:r>
              <a:rPr lang="en-US" altLang="ja-JP" sz="2000" baseline="30000" dirty="0" smtClean="0"/>
              <a:t>th</a:t>
            </a:r>
            <a:r>
              <a:rPr lang="en-US" altLang="ja-JP" sz="2000" dirty="0" smtClean="0"/>
              <a:t> to 30</a:t>
            </a:r>
            <a:r>
              <a:rPr lang="en-US" altLang="ja-JP" sz="2000" baseline="30000" dirty="0" smtClean="0"/>
              <a:t>th</a:t>
            </a:r>
            <a:r>
              <a:rPr lang="en-US" altLang="ja-JP" sz="2000" dirty="0" smtClean="0"/>
              <a:t> at Singapore port. During the demonstration, real time position calculated by this method has been successfully displayed on ECDIS display.</a:t>
            </a:r>
          </a:p>
          <a:p>
            <a:pPr marL="273050" lvl="1" indent="-273050" algn="just">
              <a:buClr>
                <a:srgbClr val="0000FF"/>
              </a:buClr>
              <a:buFont typeface="Wingdings" pitchFamily="2" charset="2"/>
              <a:buChar char="u"/>
            </a:pPr>
            <a:r>
              <a:rPr lang="en-US" altLang="ja-JP" sz="2000" dirty="0" smtClean="0"/>
              <a:t>Obtained accuracies of positions were 27 m using two </a:t>
            </a:r>
            <a:r>
              <a:rPr lang="en-US" altLang="ja-JP" sz="2000" dirty="0" err="1" smtClean="0"/>
              <a:t>Racons</a:t>
            </a:r>
            <a:r>
              <a:rPr lang="en-US" altLang="ja-JP" sz="2000" dirty="0" smtClean="0"/>
              <a:t> during the dynamic trial, less than 13 m during the static trial, and 7.8 m during berth trial. </a:t>
            </a:r>
          </a:p>
          <a:p>
            <a:pPr marL="273050" lvl="1" indent="-273050" algn="just">
              <a:buClr>
                <a:srgbClr val="0000FF"/>
              </a:buClr>
              <a:buFont typeface="Wingdings" pitchFamily="2" charset="2"/>
              <a:buChar char="u"/>
            </a:pPr>
            <a:r>
              <a:rPr lang="en-US" altLang="ja-JP" sz="2000" dirty="0" smtClean="0"/>
              <a:t>Reflections seem to be the bulk of the problems. Reflections can lead to large range and angle errors. Blocking of signals by other vessels could contribute to the large number of “missing” responses.</a:t>
            </a:r>
          </a:p>
          <a:p>
            <a:pPr marL="273050" lvl="1" indent="-273050" algn="just">
              <a:buClr>
                <a:srgbClr val="0000FF"/>
              </a:buClr>
              <a:buFont typeface="Wingdings" pitchFamily="2" charset="2"/>
              <a:buChar char="u"/>
            </a:pPr>
            <a:r>
              <a:rPr lang="en-US" altLang="ja-JP" sz="2000" dirty="0" smtClean="0"/>
              <a:t>For berth trial, obtained 3</a:t>
            </a:r>
            <a:r>
              <a:rPr lang="en-US" altLang="ja-JP" sz="2000" dirty="0" smtClean="0">
                <a:latin typeface="Symbol" pitchFamily="18" charset="2"/>
              </a:rPr>
              <a:t>s</a:t>
            </a:r>
            <a:r>
              <a:rPr lang="en-US" altLang="ja-JP" sz="2000" dirty="0" smtClean="0"/>
              <a:t> deviation is 2.88 m. This shows higher potential accuracy because we have some rooms to improve performances.</a:t>
            </a:r>
          </a:p>
          <a:p>
            <a:pPr marL="273050" lvl="1" indent="-273050" algn="just">
              <a:buClr>
                <a:srgbClr val="0000FF"/>
              </a:buClr>
              <a:buFont typeface="Wingdings" pitchFamily="2" charset="2"/>
              <a:buChar char="u"/>
            </a:pPr>
            <a:r>
              <a:rPr lang="en-US" altLang="ja-JP" sz="2000" b="1" dirty="0" smtClean="0"/>
              <a:t>Parties have willingness to improve this system and confirm at next opportunities.</a:t>
            </a:r>
            <a:endParaRPr lang="ja-JP" altLang="ja-JP" sz="2000" b="1" dirty="0" smtClean="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altLang="ja-JP" sz="2800" b="1" dirty="0" smtClean="0"/>
              <a:t>Note: </a:t>
            </a:r>
            <a:r>
              <a:rPr lang="en-US" altLang="ja-JP" sz="2800" b="1" dirty="0" err="1" smtClean="0"/>
              <a:t>eRacon’s</a:t>
            </a:r>
            <a:r>
              <a:rPr lang="en-US" altLang="ja-JP" sz="2800" b="1" dirty="0" smtClean="0"/>
              <a:t> operation difficulties</a:t>
            </a:r>
            <a:endParaRPr kumimoji="1" lang="ja-JP" altLang="en-US" sz="2800" b="1" dirty="0"/>
          </a:p>
        </p:txBody>
      </p:sp>
      <p:sp>
        <p:nvSpPr>
          <p:cNvPr id="6" name="コンテンツ プレースホルダ 5"/>
          <p:cNvSpPr>
            <a:spLocks noGrp="1"/>
          </p:cNvSpPr>
          <p:nvPr>
            <p:ph idx="1"/>
          </p:nvPr>
        </p:nvSpPr>
        <p:spPr>
          <a:xfrm>
            <a:off x="323528" y="764704"/>
            <a:ext cx="8382000" cy="5380632"/>
          </a:xfrm>
        </p:spPr>
        <p:txBody>
          <a:bodyPr/>
          <a:lstStyle/>
          <a:p>
            <a:pPr lvl="0" algn="just"/>
            <a:r>
              <a:rPr lang="en-US" altLang="ja-JP" sz="2000" dirty="0" err="1" smtClean="0"/>
              <a:t>Racons</a:t>
            </a:r>
            <a:r>
              <a:rPr lang="en-US" altLang="ja-JP" sz="2000" dirty="0" smtClean="0"/>
              <a:t> were initially set to operate in frequency agile mode, but the </a:t>
            </a:r>
            <a:r>
              <a:rPr lang="en-US" altLang="ja-JP" sz="2000" dirty="0" err="1" smtClean="0"/>
              <a:t>racons</a:t>
            </a:r>
            <a:r>
              <a:rPr lang="en-US" altLang="ja-JP" sz="2000" dirty="0" smtClean="0"/>
              <a:t> appeared to be nonoperational to the </a:t>
            </a:r>
            <a:r>
              <a:rPr lang="en-US" altLang="ja-JP" sz="2000" dirty="0" err="1" smtClean="0"/>
              <a:t>Furuno</a:t>
            </a:r>
            <a:r>
              <a:rPr lang="en-US" altLang="ja-JP" sz="2000" dirty="0" smtClean="0"/>
              <a:t> test radar. Operating mode was changed to fixed frequency and the test radar was able to receive responses. </a:t>
            </a:r>
          </a:p>
          <a:p>
            <a:pPr lvl="0" algn="just"/>
            <a:endParaRPr lang="en-US" altLang="ja-JP" sz="2000" dirty="0" smtClean="0"/>
          </a:p>
          <a:p>
            <a:pPr lvl="0" algn="just"/>
            <a:r>
              <a:rPr lang="en-US" altLang="ja-JP" sz="2000" dirty="0" smtClean="0"/>
              <a:t>The most likely problems in frequency agile mode are blocking due to: </a:t>
            </a:r>
          </a:p>
          <a:p>
            <a:pPr lvl="1" algn="just"/>
            <a:r>
              <a:rPr lang="en-US" altLang="ja-JP" sz="1600" dirty="0" smtClean="0"/>
              <a:t>With a huge number of radars, the </a:t>
            </a:r>
            <a:r>
              <a:rPr lang="en-US" altLang="ja-JP" sz="1600" dirty="0" err="1" smtClean="0"/>
              <a:t>racon</a:t>
            </a:r>
            <a:r>
              <a:rPr lang="en-US" altLang="ja-JP" sz="1600" dirty="0" smtClean="0"/>
              <a:t> is continuously responding, which blocks reception of new radar signals. The response rate to a given radar will be very low. </a:t>
            </a:r>
          </a:p>
          <a:p>
            <a:pPr lvl="1" algn="just"/>
            <a:r>
              <a:rPr lang="en-US" altLang="ja-JP" sz="1600" dirty="0" smtClean="0"/>
              <a:t>Side Lobe Suppression (SLS) may be blocking response to radars of similar frequency, but with lower signal strength. This could cause a given radar to never receive </a:t>
            </a:r>
            <a:r>
              <a:rPr lang="en-US" altLang="ja-JP" sz="1600" dirty="0" err="1" smtClean="0"/>
              <a:t>racon</a:t>
            </a:r>
            <a:r>
              <a:rPr lang="en-US" altLang="ja-JP" sz="1600" dirty="0" smtClean="0"/>
              <a:t> response. </a:t>
            </a:r>
          </a:p>
          <a:p>
            <a:pPr lvl="0" algn="just"/>
            <a:endParaRPr lang="en-US" altLang="ja-JP" sz="2000" dirty="0" smtClean="0"/>
          </a:p>
          <a:p>
            <a:pPr lvl="0" algn="just"/>
            <a:r>
              <a:rPr lang="en-US" altLang="ja-JP" sz="2000" dirty="0" smtClean="0"/>
              <a:t>Operating at fixed frequency worked better because of the following </a:t>
            </a:r>
          </a:p>
          <a:p>
            <a:pPr lvl="1" algn="just"/>
            <a:r>
              <a:rPr lang="en-US" altLang="ja-JP" sz="1600" dirty="0" smtClean="0"/>
              <a:t>The frequency acceptance band for the </a:t>
            </a:r>
            <a:r>
              <a:rPr lang="en-US" altLang="ja-JP" sz="1600" dirty="0" err="1" smtClean="0"/>
              <a:t>racon</a:t>
            </a:r>
            <a:r>
              <a:rPr lang="en-US" altLang="ja-JP" sz="1600" dirty="0" smtClean="0"/>
              <a:t> was narrowed considerably – essentially the </a:t>
            </a:r>
            <a:r>
              <a:rPr lang="en-US" altLang="ja-JP" sz="1600" dirty="0" err="1" smtClean="0"/>
              <a:t>racon</a:t>
            </a:r>
            <a:r>
              <a:rPr lang="en-US" altLang="ja-JP" sz="1600" dirty="0" smtClean="0"/>
              <a:t> is not responding to any radar but the test radar. </a:t>
            </a:r>
          </a:p>
          <a:p>
            <a:pPr lvl="1" algn="just"/>
            <a:r>
              <a:rPr lang="en-US" altLang="ja-JP" sz="1600" dirty="0" smtClean="0"/>
              <a:t>SLS issues are not applicable as there are no other radars at the chosen frequency.</a:t>
            </a:r>
            <a:endParaRPr kumimoji="1" lang="ja-JP" altLang="en-US" sz="1600"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p:cNvSpPr>
            <a:spLocks noGrp="1"/>
          </p:cNvSpPr>
          <p:nvPr>
            <p:ph type="title"/>
          </p:nvPr>
        </p:nvSpPr>
        <p:spPr/>
        <p:txBody>
          <a:bodyPr/>
          <a:lstStyle/>
          <a:p>
            <a:endParaRPr kumimoji="1" lang="ja-JP" altLang="en-US"/>
          </a:p>
        </p:txBody>
      </p:sp>
      <p:sp>
        <p:nvSpPr>
          <p:cNvPr id="6" name="テキスト ボックス 5"/>
          <p:cNvSpPr txBox="1"/>
          <p:nvPr/>
        </p:nvSpPr>
        <p:spPr>
          <a:xfrm>
            <a:off x="1251329" y="2393593"/>
            <a:ext cx="6345007" cy="1323439"/>
          </a:xfrm>
          <a:prstGeom prst="rect">
            <a:avLst/>
          </a:prstGeom>
          <a:noFill/>
        </p:spPr>
        <p:txBody>
          <a:bodyPr wrap="none" rtlCol="0">
            <a:spAutoFit/>
          </a:bodyPr>
          <a:lstStyle/>
          <a:p>
            <a:pPr algn="ctr"/>
            <a:r>
              <a:rPr kumimoji="1" lang="en-US" altLang="ja-JP" sz="4000" b="1" dirty="0" smtClean="0">
                <a:solidFill>
                  <a:schemeClr val="tx2"/>
                </a:solidFill>
              </a:rPr>
              <a:t>Thank you</a:t>
            </a:r>
          </a:p>
          <a:p>
            <a:pPr algn="ctr"/>
            <a:r>
              <a:rPr kumimoji="1" lang="en-US" altLang="ja-JP" sz="4000" b="1" dirty="0" smtClean="0">
                <a:solidFill>
                  <a:schemeClr val="tx2"/>
                </a:solidFill>
              </a:rPr>
              <a:t>for your kind attention.</a:t>
            </a:r>
            <a:endParaRPr kumimoji="1" lang="ja-JP" altLang="en-US" sz="4000" b="1" dirty="0">
              <a:solidFill>
                <a:schemeClr val="tx2"/>
              </a:solidFill>
            </a:endParaRPr>
          </a:p>
        </p:txBody>
      </p:sp>
      <p:sp>
        <p:nvSpPr>
          <p:cNvPr id="5" name="スライド番号プレースホルダ 4"/>
          <p:cNvSpPr>
            <a:spLocks noGrp="1"/>
          </p:cNvSpPr>
          <p:nvPr>
            <p:ph type="sldNum" sz="quarter" idx="10"/>
          </p:nvPr>
        </p:nvSpPr>
        <p:spPr/>
        <p:txBody>
          <a:bodyPr/>
          <a:lstStyle/>
          <a:p>
            <a:fld id="{D2D8002D-B5B0-4BAC-B1F6-782DDCCE6D9C}" type="slidenum">
              <a:rPr kumimoji="1" lang="ja-JP" altLang="en-US" smtClean="0"/>
              <a:pPr/>
              <a:t>16</a:t>
            </a:fld>
            <a:endParaRPr kumimoji="1" lang="ja-JP" altLang="en-US"/>
          </a:p>
        </p:txBody>
      </p:sp>
      <p:sp>
        <p:nvSpPr>
          <p:cNvPr id="3073" name="Rectangle 1"/>
          <p:cNvSpPr>
            <a:spLocks noChangeArrowheads="1"/>
          </p:cNvSpPr>
          <p:nvPr/>
        </p:nvSpPr>
        <p:spPr bwMode="auto">
          <a:xfrm>
            <a:off x="1583160" y="6165304"/>
            <a:ext cx="7560840" cy="24622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en-US" altLang="ja-JP" sz="1000" b="0" i="0" u="none" strike="noStrike" cap="none" normalizeH="0" baseline="0" smtClean="0">
                <a:ln>
                  <a:noFill/>
                </a:ln>
                <a:solidFill>
                  <a:schemeClr val="tx1"/>
                </a:solidFill>
                <a:effectLst/>
                <a:latin typeface="ＭＳ ゴシック" pitchFamily="49" charset="-128"/>
                <a:ea typeface="ＭＳ ゴシック" pitchFamily="49" charset="-128"/>
                <a:cs typeface="Courier New" pitchFamily="49" charset="0"/>
              </a:rPr>
              <a:t>All brand and product names are registered trademarks, trademarks or service marks of their respective holders.</a:t>
            </a:r>
            <a:endParaRPr kumimoji="1" lang="en-US" altLang="ja-JP" sz="1800" b="0" i="0" u="none" strike="noStrike" cap="none" normalizeH="0" baseline="0" smtClean="0">
              <a:ln>
                <a:noFill/>
              </a:ln>
              <a:solidFill>
                <a:schemeClr val="tx1"/>
              </a:solidFill>
              <a:effectLst/>
              <a:latin typeface="Arial" pitchFamily="34" charset="0"/>
              <a:ea typeface="ＭＳ Ｐゴシック" pitchFamily="50" charset="-128"/>
              <a:cs typeface="ＭＳ Ｐゴシック" pitchFamily="50" charset="-128"/>
            </a:endParaRPr>
          </a:p>
        </p:txBody>
      </p:sp>
      <p:pic>
        <p:nvPicPr>
          <p:cNvPr id="7" name="図 6" descr="IMG_3399.JPG"/>
          <p:cNvPicPr>
            <a:picLocks noChangeAspect="1"/>
          </p:cNvPicPr>
          <p:nvPr/>
        </p:nvPicPr>
        <p:blipFill>
          <a:blip r:embed="rId3" cstate="print"/>
          <a:stretch>
            <a:fillRect/>
          </a:stretch>
        </p:blipFill>
        <p:spPr>
          <a:xfrm>
            <a:off x="5868144" y="4005064"/>
            <a:ext cx="2664296" cy="1998222"/>
          </a:xfrm>
          <a:prstGeom prst="rect">
            <a:avLst/>
          </a:prstGeom>
        </p:spPr>
      </p:pic>
      <p:pic>
        <p:nvPicPr>
          <p:cNvPr id="8" name="図 7" descr="IMG_3390.JPG"/>
          <p:cNvPicPr>
            <a:picLocks noChangeAspect="1"/>
          </p:cNvPicPr>
          <p:nvPr/>
        </p:nvPicPr>
        <p:blipFill>
          <a:blip r:embed="rId4" cstate="print"/>
          <a:stretch>
            <a:fillRect/>
          </a:stretch>
        </p:blipFill>
        <p:spPr>
          <a:xfrm>
            <a:off x="323528" y="692696"/>
            <a:ext cx="2304256" cy="1728192"/>
          </a:xfrm>
          <a:prstGeom prst="rect">
            <a:avLst/>
          </a:prstGeom>
        </p:spPr>
      </p:pic>
      <p:pic>
        <p:nvPicPr>
          <p:cNvPr id="9" name="図 8" descr="IMG_3393.JPG"/>
          <p:cNvPicPr>
            <a:picLocks noChangeAspect="1"/>
          </p:cNvPicPr>
          <p:nvPr/>
        </p:nvPicPr>
        <p:blipFill>
          <a:blip r:embed="rId5" cstate="print"/>
          <a:stretch>
            <a:fillRect/>
          </a:stretch>
        </p:blipFill>
        <p:spPr>
          <a:xfrm>
            <a:off x="539552" y="4077072"/>
            <a:ext cx="2592288" cy="1944216"/>
          </a:xfrm>
          <a:prstGeom prst="rect">
            <a:avLst/>
          </a:prstGeom>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b="1" dirty="0" smtClean="0"/>
              <a:t>Agenda</a:t>
            </a:r>
            <a:endParaRPr kumimoji="1" lang="ja-JP" altLang="en-US" b="1" dirty="0"/>
          </a:p>
        </p:txBody>
      </p:sp>
      <p:sp>
        <p:nvSpPr>
          <p:cNvPr id="3" name="コンテンツ プレースホルダ 2"/>
          <p:cNvSpPr>
            <a:spLocks noGrp="1"/>
          </p:cNvSpPr>
          <p:nvPr>
            <p:ph idx="1"/>
          </p:nvPr>
        </p:nvSpPr>
        <p:spPr>
          <a:xfrm>
            <a:off x="381000" y="1360736"/>
            <a:ext cx="8382000" cy="4300512"/>
          </a:xfrm>
        </p:spPr>
        <p:txBody>
          <a:bodyPr/>
          <a:lstStyle/>
          <a:p>
            <a:r>
              <a:rPr kumimoji="1" lang="en-US" altLang="ja-JP" sz="4000" dirty="0" smtClean="0"/>
              <a:t>Concept of Radar Positioning</a:t>
            </a:r>
          </a:p>
          <a:p>
            <a:r>
              <a:rPr kumimoji="1" lang="en-US" altLang="ja-JP" sz="4000" dirty="0" smtClean="0"/>
              <a:t>Singapore</a:t>
            </a:r>
            <a:r>
              <a:rPr kumimoji="1" lang="ja-JP" altLang="en-US" sz="4000" dirty="0" smtClean="0"/>
              <a:t> </a:t>
            </a:r>
            <a:r>
              <a:rPr kumimoji="1" lang="en-US" altLang="ja-JP" sz="4000" dirty="0" smtClean="0"/>
              <a:t>Trial Overview</a:t>
            </a:r>
          </a:p>
          <a:p>
            <a:r>
              <a:rPr lang="en-US" altLang="ja-JP" sz="4000" dirty="0" smtClean="0"/>
              <a:t>Trial Results</a:t>
            </a:r>
          </a:p>
          <a:p>
            <a:r>
              <a:rPr lang="en-US" altLang="ja-JP" sz="4000" dirty="0" smtClean="0"/>
              <a:t>Discussions</a:t>
            </a:r>
          </a:p>
          <a:p>
            <a:r>
              <a:rPr kumimoji="1" lang="en-US" altLang="ja-JP" sz="4000" dirty="0" smtClean="0"/>
              <a:t>Conclusion</a:t>
            </a:r>
            <a:endParaRPr kumimoji="1" lang="ja-JP" altLang="en-US" sz="4000" dirty="0"/>
          </a:p>
        </p:txBody>
      </p:sp>
      <p:sp>
        <p:nvSpPr>
          <p:cNvPr id="4" name="スライド番号プレースホルダ 3"/>
          <p:cNvSpPr>
            <a:spLocks noGrp="1"/>
          </p:cNvSpPr>
          <p:nvPr>
            <p:ph type="sldNum" sz="quarter" idx="10"/>
          </p:nvPr>
        </p:nvSpPr>
        <p:spPr/>
        <p:txBody>
          <a:bodyPr/>
          <a:lstStyle/>
          <a:p>
            <a:fld id="{D2D8002D-B5B0-4BAC-B1F6-782DDCCE6D9C}" type="slidenum">
              <a:rPr kumimoji="1" lang="ja-JP" altLang="en-US" smtClean="0"/>
              <a:pPr/>
              <a:t>2</a:t>
            </a:fld>
            <a:endParaRPr kumimoji="1" lang="ja-JP" altLang="en-US"/>
          </a:p>
        </p:txBody>
      </p:sp>
      <p:pic>
        <p:nvPicPr>
          <p:cNvPr id="5" name="図 4" descr="IMG_3351.JPG"/>
          <p:cNvPicPr>
            <a:picLocks noChangeAspect="1"/>
          </p:cNvPicPr>
          <p:nvPr/>
        </p:nvPicPr>
        <p:blipFill>
          <a:blip r:embed="rId3" cstate="print"/>
          <a:stretch>
            <a:fillRect/>
          </a:stretch>
        </p:blipFill>
        <p:spPr>
          <a:xfrm>
            <a:off x="4499992" y="3573016"/>
            <a:ext cx="4145280" cy="3108960"/>
          </a:xfrm>
          <a:prstGeom prst="rect">
            <a:avLst/>
          </a:prstGeom>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21020" y="104560"/>
            <a:ext cx="7488832" cy="432000"/>
          </a:xfrm>
        </p:spPr>
        <p:txBody>
          <a:bodyPr/>
          <a:lstStyle/>
          <a:p>
            <a:r>
              <a:rPr lang="en-US" altLang="ja-JP" sz="2800" b="1" dirty="0" smtClean="0"/>
              <a:t>Concept of Enhanced Radar Positioning</a:t>
            </a:r>
            <a:endParaRPr kumimoji="1" lang="ja-JP" altLang="en-US" sz="2800" b="1" dirty="0"/>
          </a:p>
        </p:txBody>
      </p:sp>
      <p:sp>
        <p:nvSpPr>
          <p:cNvPr id="48" name="スライド番号プレースホルダ 47"/>
          <p:cNvSpPr>
            <a:spLocks noGrp="1"/>
          </p:cNvSpPr>
          <p:nvPr>
            <p:ph type="sldNum" sz="quarter" idx="10"/>
          </p:nvPr>
        </p:nvSpPr>
        <p:spPr/>
        <p:txBody>
          <a:bodyPr/>
          <a:lstStyle/>
          <a:p>
            <a:fld id="{D2D8002D-B5B0-4BAC-B1F6-782DDCCE6D9C}" type="slidenum">
              <a:rPr kumimoji="1" lang="ja-JP" altLang="en-US" smtClean="0"/>
              <a:pPr/>
              <a:t>3</a:t>
            </a:fld>
            <a:endParaRPr kumimoji="1" lang="ja-JP" altLang="en-US"/>
          </a:p>
        </p:txBody>
      </p:sp>
      <p:pic>
        <p:nvPicPr>
          <p:cNvPr id="1026" name="Picture 2" descr="C:\Users\tkashiwa\AppData\Local\Microsoft\Windows\Temporary Internet Files\Content.IE5\E9SLJUU3\Enhanced_radar_positioning_principle.png"/>
          <p:cNvPicPr>
            <a:picLocks noChangeAspect="1" noChangeArrowheads="1"/>
          </p:cNvPicPr>
          <p:nvPr/>
        </p:nvPicPr>
        <p:blipFill>
          <a:blip r:embed="rId3" cstate="print"/>
          <a:srcRect/>
          <a:stretch>
            <a:fillRect/>
          </a:stretch>
        </p:blipFill>
        <p:spPr bwMode="auto">
          <a:xfrm>
            <a:off x="6012160" y="4149080"/>
            <a:ext cx="2520280" cy="2424694"/>
          </a:xfrm>
          <a:prstGeom prst="rect">
            <a:avLst/>
          </a:prstGeom>
          <a:noFill/>
        </p:spPr>
      </p:pic>
      <p:sp>
        <p:nvSpPr>
          <p:cNvPr id="49" name="正方形/長方形 48"/>
          <p:cNvSpPr/>
          <p:nvPr/>
        </p:nvSpPr>
        <p:spPr>
          <a:xfrm>
            <a:off x="5364088" y="6550223"/>
            <a:ext cx="3213444" cy="307777"/>
          </a:xfrm>
          <a:prstGeom prst="rect">
            <a:avLst/>
          </a:prstGeom>
        </p:spPr>
        <p:txBody>
          <a:bodyPr wrap="none">
            <a:spAutoFit/>
          </a:bodyPr>
          <a:lstStyle/>
          <a:p>
            <a:r>
              <a:rPr lang="en-US" altLang="ja-JP" sz="1400" dirty="0" smtClean="0"/>
              <a:t>From Wikipedia, the free encyclopedia</a:t>
            </a:r>
            <a:endParaRPr lang="ja-JP" altLang="en-US" sz="1400" dirty="0"/>
          </a:p>
        </p:txBody>
      </p:sp>
      <p:sp>
        <p:nvSpPr>
          <p:cNvPr id="50" name="正方形/長方形 49"/>
          <p:cNvSpPr/>
          <p:nvPr/>
        </p:nvSpPr>
        <p:spPr>
          <a:xfrm>
            <a:off x="179512" y="692696"/>
            <a:ext cx="8784976" cy="3785652"/>
          </a:xfrm>
          <a:prstGeom prst="rect">
            <a:avLst/>
          </a:prstGeom>
        </p:spPr>
        <p:txBody>
          <a:bodyPr wrap="square">
            <a:spAutoFit/>
          </a:bodyPr>
          <a:lstStyle/>
          <a:p>
            <a:r>
              <a:rPr lang="en-US" altLang="ja-JP" sz="1600" b="1" dirty="0" smtClean="0"/>
              <a:t>Enhanced radar positioning</a:t>
            </a:r>
            <a:r>
              <a:rPr lang="en-US" altLang="ja-JP" sz="1600" dirty="0" smtClean="0"/>
              <a:t> is a proposal for a </a:t>
            </a:r>
            <a:r>
              <a:rPr lang="en-US" altLang="ja-JP" sz="1600" dirty="0" smtClean="0">
                <a:hlinkClick r:id="rId4" tooltip="Position fixing"/>
              </a:rPr>
              <a:t>position fixing</a:t>
            </a:r>
            <a:r>
              <a:rPr lang="en-US" altLang="ja-JP" sz="1600" dirty="0" smtClean="0"/>
              <a:t> system in maritime </a:t>
            </a:r>
            <a:r>
              <a:rPr lang="en-US" altLang="ja-JP" sz="1600" dirty="0" smtClean="0">
                <a:hlinkClick r:id="rId5" tooltip="Navigation"/>
              </a:rPr>
              <a:t>navigation</a:t>
            </a:r>
            <a:r>
              <a:rPr lang="en-US" altLang="ja-JP" sz="1600" dirty="0" smtClean="0"/>
              <a:t>, based on </a:t>
            </a:r>
            <a:r>
              <a:rPr lang="en-US" altLang="ja-JP" sz="1600" dirty="0" smtClean="0">
                <a:hlinkClick r:id="rId6" tooltip="Radar navigation"/>
              </a:rPr>
              <a:t>radar navigation</a:t>
            </a:r>
            <a:r>
              <a:rPr lang="en-US" altLang="ja-JP" sz="1600" dirty="0" smtClean="0"/>
              <a:t>. It is the automation of the process of determining own position by means of </a:t>
            </a:r>
            <a:r>
              <a:rPr lang="en-US" altLang="ja-JP" sz="1600" dirty="0" smtClean="0">
                <a:hlinkClick r:id="rId7" tooltip="Radar"/>
              </a:rPr>
              <a:t>radar</a:t>
            </a:r>
            <a:r>
              <a:rPr lang="en-US" altLang="ja-JP" sz="1600" dirty="0" smtClean="0"/>
              <a:t> fixing, using a multitude of objects with known position as reference.</a:t>
            </a:r>
          </a:p>
          <a:p>
            <a:r>
              <a:rPr lang="en-US" altLang="ja-JP" sz="1600" dirty="0" smtClean="0"/>
              <a:t>The proposal was originally made by Jens K. Jensen from the </a:t>
            </a:r>
            <a:r>
              <a:rPr lang="en-US" altLang="ja-JP" sz="1600" dirty="0" smtClean="0">
                <a:hlinkClick r:id="rId8" tooltip="Danish Maritime Safety Administration"/>
              </a:rPr>
              <a:t>Danish Maritime Safety Administration</a:t>
            </a:r>
            <a:r>
              <a:rPr lang="en-US" altLang="ja-JP" sz="1600" dirty="0" smtClean="0"/>
              <a:t> in 2009, in relation to the need for an independent source for position fixing, due to the vulnerabilities of </a:t>
            </a:r>
            <a:r>
              <a:rPr lang="en-US" altLang="ja-JP" sz="1600" dirty="0" smtClean="0">
                <a:hlinkClick r:id="rId9" tooltip="GPS"/>
              </a:rPr>
              <a:t>GPS</a:t>
            </a:r>
            <a:r>
              <a:rPr lang="en-US" altLang="ja-JP" sz="1600" dirty="0" smtClean="0"/>
              <a:t> and other </a:t>
            </a:r>
            <a:r>
              <a:rPr lang="en-US" altLang="ja-JP" sz="1600" dirty="0" smtClean="0">
                <a:hlinkClick r:id="rId10" tooltip="Satellite navigation"/>
              </a:rPr>
              <a:t>satellite navigation</a:t>
            </a:r>
            <a:r>
              <a:rPr lang="en-US" altLang="ja-JP" sz="1600" dirty="0" smtClean="0"/>
              <a:t> systems, identified during the work at </a:t>
            </a:r>
            <a:r>
              <a:rPr lang="en-US" altLang="ja-JP" sz="1600" dirty="0" smtClean="0">
                <a:hlinkClick r:id="rId11" tooltip="International Association of Lighthouse Authorities"/>
              </a:rPr>
              <a:t>IALA</a:t>
            </a:r>
            <a:r>
              <a:rPr lang="en-US" altLang="ja-JP" sz="1600" dirty="0" smtClean="0"/>
              <a:t> on </a:t>
            </a:r>
            <a:r>
              <a:rPr lang="en-US" altLang="ja-JP" sz="1600" dirty="0" smtClean="0">
                <a:hlinkClick r:id="rId12" tooltip="International Maritime Organization"/>
              </a:rPr>
              <a:t>IMO</a:t>
            </a:r>
            <a:r>
              <a:rPr lang="en-US" altLang="ja-JP" sz="1600" dirty="0" smtClean="0"/>
              <a:t>'s </a:t>
            </a:r>
            <a:r>
              <a:rPr lang="en-US" altLang="ja-JP" sz="1600" dirty="0" smtClean="0">
                <a:hlinkClick r:id="rId13" tooltip="E-Navigation"/>
              </a:rPr>
              <a:t>e-Navigation</a:t>
            </a:r>
            <a:r>
              <a:rPr lang="en-US" altLang="ja-JP" sz="1600" dirty="0" smtClean="0"/>
              <a:t> strategy.</a:t>
            </a:r>
          </a:p>
          <a:p>
            <a:r>
              <a:rPr lang="en-US" altLang="ja-JP" sz="1600" dirty="0" smtClean="0"/>
              <a:t>This proposal is currently being brought forward to the maritime industry through IALA, and an opportunity for practical testing of the concept in 2011 is being considered in the </a:t>
            </a:r>
            <a:r>
              <a:rPr lang="en-US" altLang="ja-JP" sz="1600" dirty="0" err="1" smtClean="0"/>
              <a:t>EfficienSea</a:t>
            </a:r>
            <a:r>
              <a:rPr lang="en-US" altLang="ja-JP" sz="1600" dirty="0" smtClean="0"/>
              <a:t> project</a:t>
            </a:r>
            <a:r>
              <a:rPr lang="en-US" altLang="ja-JP" sz="1600" baseline="30000" dirty="0" smtClean="0">
                <a:hlinkClick r:id="rId14"/>
              </a:rPr>
              <a:t>[1]</a:t>
            </a:r>
            <a:r>
              <a:rPr lang="en-US" altLang="ja-JP" sz="1600" dirty="0" smtClean="0"/>
              <a:t> partly financed by the </a:t>
            </a:r>
            <a:r>
              <a:rPr lang="en-US" altLang="ja-JP" sz="1600" dirty="0" smtClean="0">
                <a:hlinkClick r:id="rId15" tooltip="Baltic Sea Region Programme"/>
              </a:rPr>
              <a:t>Baltic Sea Region </a:t>
            </a:r>
            <a:r>
              <a:rPr lang="en-US" altLang="ja-JP" sz="1600" dirty="0" err="1" smtClean="0">
                <a:hlinkClick r:id="rId15" tooltip="Baltic Sea Region Programme"/>
              </a:rPr>
              <a:t>Programme</a:t>
            </a:r>
            <a:r>
              <a:rPr lang="en-US" altLang="ja-JP" sz="1600" baseline="30000" dirty="0" smtClean="0">
                <a:hlinkClick r:id="rId14"/>
              </a:rPr>
              <a:t>[2]</a:t>
            </a:r>
            <a:r>
              <a:rPr lang="en-US" altLang="ja-JP" sz="1600" dirty="0" smtClean="0"/>
              <a:t> and coordinated by the Danish Maritime Safety Administration The second opportunity for practical testing was in 2013 and considered in the Resilient PNT stream of the ACCSEAS project and coordinated by the General Lighthouse Authorities of the UK and Ireland.</a:t>
            </a:r>
          </a:p>
          <a:p>
            <a:r>
              <a:rPr lang="en-US" altLang="ja-JP" sz="1600" dirty="0" smtClean="0"/>
              <a:t>Both of these trials were successful and demonstrated the high potential for the concept.</a:t>
            </a:r>
          </a:p>
          <a:p>
            <a:endParaRPr lang="en-US" altLang="ja-JP" sz="1600" dirty="0"/>
          </a:p>
        </p:txBody>
      </p:sp>
      <p:sp>
        <p:nvSpPr>
          <p:cNvPr id="7" name="正方形/長方形 6"/>
          <p:cNvSpPr/>
          <p:nvPr/>
        </p:nvSpPr>
        <p:spPr>
          <a:xfrm>
            <a:off x="323528" y="5517232"/>
            <a:ext cx="5508104" cy="461665"/>
          </a:xfrm>
          <a:prstGeom prst="rect">
            <a:avLst/>
          </a:prstGeom>
        </p:spPr>
        <p:txBody>
          <a:bodyPr wrap="square">
            <a:spAutoFit/>
          </a:bodyPr>
          <a:lstStyle/>
          <a:p>
            <a:r>
              <a:rPr lang="en-US" altLang="ja-JP" sz="1200" dirty="0" smtClean="0"/>
              <a:t>[1] EU part-financed project: Efficient, Safe and Sustainable Traffic at Sea.</a:t>
            </a:r>
          </a:p>
          <a:p>
            <a:r>
              <a:rPr lang="en-US" altLang="ja-JP" sz="1200" dirty="0" smtClean="0"/>
              <a:t>[2] Baltic Sea Region </a:t>
            </a:r>
            <a:r>
              <a:rPr lang="en-US" altLang="ja-JP" sz="1200" dirty="0" err="1" smtClean="0"/>
              <a:t>Programme</a:t>
            </a:r>
            <a:r>
              <a:rPr lang="en-US" altLang="ja-JP" sz="1200" dirty="0" smtClean="0"/>
              <a:t> 2007-2013 eu.baltic.net.</a:t>
            </a:r>
            <a:endParaRPr lang="en-US" altLang="ja-JP" sz="1200"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21020" y="104560"/>
            <a:ext cx="7488832" cy="432000"/>
          </a:xfrm>
        </p:spPr>
        <p:txBody>
          <a:bodyPr/>
          <a:lstStyle/>
          <a:p>
            <a:r>
              <a:rPr lang="en-US" altLang="ja-JP" sz="2800" b="1" dirty="0" smtClean="0"/>
              <a:t>Purposes of trial</a:t>
            </a:r>
            <a:r>
              <a:rPr lang="en-US" altLang="ja-JP" sz="2000" b="1" dirty="0" smtClean="0"/>
              <a:t>-ENAV17-13.16-</a:t>
            </a:r>
            <a:endParaRPr kumimoji="1" lang="ja-JP" altLang="en-US" sz="2000" b="1" dirty="0"/>
          </a:p>
        </p:txBody>
      </p:sp>
      <p:sp>
        <p:nvSpPr>
          <p:cNvPr id="48" name="スライド番号プレースホルダ 47"/>
          <p:cNvSpPr>
            <a:spLocks noGrp="1"/>
          </p:cNvSpPr>
          <p:nvPr>
            <p:ph type="sldNum" sz="quarter" idx="10"/>
          </p:nvPr>
        </p:nvSpPr>
        <p:spPr/>
        <p:txBody>
          <a:bodyPr/>
          <a:lstStyle/>
          <a:p>
            <a:fld id="{D2D8002D-B5B0-4BAC-B1F6-782DDCCE6D9C}" type="slidenum">
              <a:rPr kumimoji="1" lang="ja-JP" altLang="en-US" smtClean="0"/>
              <a:pPr/>
              <a:t>4</a:t>
            </a:fld>
            <a:endParaRPr kumimoji="1" lang="ja-JP" altLang="en-US"/>
          </a:p>
        </p:txBody>
      </p:sp>
      <p:sp>
        <p:nvSpPr>
          <p:cNvPr id="7" name="コンテンツ プレースホルダ 2"/>
          <p:cNvSpPr>
            <a:spLocks noGrp="1"/>
          </p:cNvSpPr>
          <p:nvPr>
            <p:ph idx="1"/>
          </p:nvPr>
        </p:nvSpPr>
        <p:spPr>
          <a:xfrm>
            <a:off x="323528" y="980728"/>
            <a:ext cx="8382000" cy="4536504"/>
          </a:xfrm>
        </p:spPr>
        <p:txBody>
          <a:bodyPr/>
          <a:lstStyle/>
          <a:p>
            <a:pPr algn="just"/>
            <a:r>
              <a:rPr lang="en-US" altLang="ja-JP" sz="2000" dirty="0" smtClean="0"/>
              <a:t>Recognizing the critical need for real time accurate, terrestrial based positioning to complement GNSS positioning (Resilient PNT), especially in port and coastal areas.</a:t>
            </a:r>
          </a:p>
          <a:p>
            <a:pPr algn="just"/>
            <a:r>
              <a:rPr lang="en-GB" altLang="ja-JP" sz="2000" dirty="0" smtClean="0"/>
              <a:t>The positions of the vessel to be displayed in real time based on a modified ECDIS. </a:t>
            </a:r>
          </a:p>
          <a:p>
            <a:pPr algn="just"/>
            <a:r>
              <a:rPr lang="en-GB" altLang="ja-JP" sz="2000" dirty="0" smtClean="0"/>
              <a:t>This sea trial area has been selected in a busy channel environment (Singapore port)so as to evaluate the performance of the e-</a:t>
            </a:r>
            <a:r>
              <a:rPr lang="en-GB" altLang="ja-JP" sz="2000" dirty="0" err="1" smtClean="0"/>
              <a:t>Racon</a:t>
            </a:r>
            <a:r>
              <a:rPr lang="en-GB" altLang="ja-JP" sz="2000" dirty="0" smtClean="0"/>
              <a:t> system under real world conditions.</a:t>
            </a:r>
          </a:p>
          <a:p>
            <a:pPr algn="just"/>
            <a:r>
              <a:rPr lang="en-GB" altLang="ja-JP" sz="2000" dirty="0" smtClean="0"/>
              <a:t>To study the various </a:t>
            </a:r>
            <a:r>
              <a:rPr lang="en-GB" altLang="ja-JP" sz="2000" dirty="0" err="1" smtClean="0"/>
              <a:t>eRacon</a:t>
            </a:r>
            <a:r>
              <a:rPr lang="en-GB" altLang="ja-JP" sz="2000" dirty="0" smtClean="0"/>
              <a:t> modulation parameters to evaluate the visual quality and effect of modulation on performance.</a:t>
            </a:r>
          </a:p>
          <a:p>
            <a:pPr algn="just"/>
            <a:r>
              <a:rPr lang="en-GB" altLang="ja-JP" sz="2000" dirty="0" smtClean="0"/>
              <a:t>To study the accuracy and robustness of the positioning accuracy of </a:t>
            </a:r>
            <a:r>
              <a:rPr lang="en-GB" altLang="ja-JP" sz="2000" dirty="0" err="1" smtClean="0"/>
              <a:t>eRadar</a:t>
            </a:r>
            <a:r>
              <a:rPr lang="en-GB" altLang="ja-JP" sz="2000" dirty="0" smtClean="0"/>
              <a:t>/</a:t>
            </a:r>
            <a:r>
              <a:rPr lang="en-GB" altLang="ja-JP" sz="2000" dirty="0" err="1" smtClean="0"/>
              <a:t>eRacon</a:t>
            </a:r>
            <a:r>
              <a:rPr lang="en-GB" altLang="ja-JP" sz="2000" dirty="0" smtClean="0"/>
              <a:t> (both static and dynamic positioning) as compared to DGPS positioning(within +/- 2.5 meters). </a:t>
            </a:r>
            <a:endParaRPr lang="en-US" altLang="ja-JP" sz="2000" dirty="0" smtClean="0"/>
          </a:p>
          <a:p>
            <a:pPr lvl="1" algn="just"/>
            <a:endParaRPr lang="en-US" altLang="ja-JP" sz="1600" dirty="0" smtClean="0"/>
          </a:p>
          <a:p>
            <a:endParaRPr kumimoji="1" lang="ja-JP" altLang="en-US" sz="2000"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18" name="テキスト ボックス 17"/>
          <p:cNvSpPr txBox="1"/>
          <p:nvPr/>
        </p:nvSpPr>
        <p:spPr>
          <a:xfrm>
            <a:off x="3131840" y="2780928"/>
            <a:ext cx="1011367" cy="369332"/>
          </a:xfrm>
          <a:prstGeom prst="rect">
            <a:avLst/>
          </a:prstGeom>
          <a:noFill/>
        </p:spPr>
        <p:txBody>
          <a:bodyPr wrap="none" rtlCol="0">
            <a:spAutoFit/>
          </a:bodyPr>
          <a:lstStyle/>
          <a:p>
            <a:r>
              <a:rPr kumimoji="1" lang="en-US" altLang="ja-JP" dirty="0" smtClean="0">
                <a:solidFill>
                  <a:schemeClr val="tx2"/>
                </a:solidFill>
                <a:effectLst>
                  <a:outerShdw blurRad="50800" dist="38100" dir="2700000" algn="tl" rotWithShape="0">
                    <a:prstClr val="black">
                      <a:alpha val="40000"/>
                    </a:prstClr>
                  </a:outerShdw>
                </a:effectLst>
              </a:rPr>
              <a:t>-</a:t>
            </a:r>
            <a:r>
              <a:rPr kumimoji="1" lang="en-US" altLang="ja-JP" dirty="0" err="1" smtClean="0">
                <a:solidFill>
                  <a:schemeClr val="tx2"/>
                </a:solidFill>
                <a:effectLst>
                  <a:outerShdw blurRad="50800" dist="38100" dir="2700000" algn="tl" rotWithShape="0">
                    <a:prstClr val="black">
                      <a:alpha val="40000"/>
                    </a:prstClr>
                  </a:outerShdw>
                </a:effectLst>
              </a:rPr>
              <a:t>eRacon</a:t>
            </a:r>
            <a:endParaRPr kumimoji="1" lang="en-US" altLang="ja-JP" dirty="0" smtClean="0">
              <a:solidFill>
                <a:schemeClr val="tx2"/>
              </a:solidFill>
              <a:effectLst>
                <a:outerShdw blurRad="50800" dist="38100" dir="2700000" algn="tl" rotWithShape="0">
                  <a:prstClr val="black">
                    <a:alpha val="40000"/>
                  </a:prstClr>
                </a:outerShdw>
              </a:effectLst>
            </a:endParaRPr>
          </a:p>
        </p:txBody>
      </p:sp>
      <p:sp>
        <p:nvSpPr>
          <p:cNvPr id="14" name="円/楕円 13"/>
          <p:cNvSpPr/>
          <p:nvPr/>
        </p:nvSpPr>
        <p:spPr>
          <a:xfrm>
            <a:off x="1349896" y="2060575"/>
            <a:ext cx="6444208" cy="3312641"/>
          </a:xfrm>
          <a:prstGeom prst="ellipse">
            <a:avLst/>
          </a:prstGeom>
          <a:no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タイトル 1"/>
          <p:cNvSpPr>
            <a:spLocks noGrp="1"/>
          </p:cNvSpPr>
          <p:nvPr>
            <p:ph type="title"/>
          </p:nvPr>
        </p:nvSpPr>
        <p:spPr/>
        <p:txBody>
          <a:bodyPr/>
          <a:lstStyle/>
          <a:p>
            <a:r>
              <a:rPr kumimoji="1" lang="en-US" altLang="ja-JP" b="1" dirty="0" smtClean="0"/>
              <a:t>Singapore Trial</a:t>
            </a:r>
            <a:endParaRPr kumimoji="1" lang="ja-JP" altLang="en-US" b="1" dirty="0"/>
          </a:p>
        </p:txBody>
      </p:sp>
      <p:sp>
        <p:nvSpPr>
          <p:cNvPr id="6" name="コンテンツ プレースホルダ 5"/>
          <p:cNvSpPr>
            <a:spLocks noGrp="1"/>
          </p:cNvSpPr>
          <p:nvPr>
            <p:ph idx="1"/>
          </p:nvPr>
        </p:nvSpPr>
        <p:spPr>
          <a:xfrm>
            <a:off x="381000" y="836712"/>
            <a:ext cx="8382000" cy="504056"/>
          </a:xfrm>
        </p:spPr>
        <p:txBody>
          <a:bodyPr/>
          <a:lstStyle/>
          <a:p>
            <a:endParaRPr kumimoji="1" lang="ja-JP" altLang="en-US" dirty="0"/>
          </a:p>
        </p:txBody>
      </p:sp>
      <p:sp>
        <p:nvSpPr>
          <p:cNvPr id="11" name="角丸四角形 10"/>
          <p:cNvSpPr/>
          <p:nvPr/>
        </p:nvSpPr>
        <p:spPr>
          <a:xfrm>
            <a:off x="3221850" y="1506488"/>
            <a:ext cx="2700300" cy="1274440"/>
          </a:xfrm>
          <a:prstGeom prst="roundRect">
            <a:avLst>
              <a:gd name="adj" fmla="val 21930"/>
            </a:avLst>
          </a:prstGeom>
          <a:ln>
            <a:noFill/>
          </a:ln>
          <a:effectLst>
            <a:outerShdw blurRad="50800" dist="38100" dir="8100000" algn="tr" rotWithShape="0">
              <a:prstClr val="black">
                <a:alpha val="40000"/>
              </a:prstClr>
            </a:outerShdw>
          </a:effectLst>
          <a:scene3d>
            <a:camera prst="orthographicFront">
              <a:rot lat="0" lon="0" rev="0"/>
            </a:camera>
            <a:lightRig rig="glow" dir="t">
              <a:rot lat="0" lon="0" rev="4800000"/>
            </a:lightRig>
          </a:scene3d>
          <a:sp3d prstMaterial="matte">
            <a:bevelT w="127000" h="635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3200" b="1" dirty="0" smtClean="0"/>
              <a:t>TIDELAND</a:t>
            </a:r>
            <a:endParaRPr kumimoji="1" lang="ja-JP" altLang="en-US" sz="3200" b="1" dirty="0"/>
          </a:p>
        </p:txBody>
      </p:sp>
      <p:sp>
        <p:nvSpPr>
          <p:cNvPr id="12" name="角丸四角形 11"/>
          <p:cNvSpPr/>
          <p:nvPr/>
        </p:nvSpPr>
        <p:spPr>
          <a:xfrm>
            <a:off x="755576" y="4604573"/>
            <a:ext cx="2700300" cy="1274440"/>
          </a:xfrm>
          <a:prstGeom prst="roundRect">
            <a:avLst>
              <a:gd name="adj" fmla="val 21930"/>
            </a:avLst>
          </a:prstGeom>
          <a:ln>
            <a:noFill/>
          </a:ln>
          <a:effectLst>
            <a:outerShdw blurRad="50800" dist="38100" dir="8100000" algn="tr" rotWithShape="0">
              <a:prstClr val="black">
                <a:alpha val="40000"/>
              </a:prstClr>
            </a:outerShdw>
          </a:effectLst>
          <a:scene3d>
            <a:camera prst="orthographicFront">
              <a:rot lat="0" lon="0" rev="0"/>
            </a:camera>
            <a:lightRig rig="glow" dir="t">
              <a:rot lat="0" lon="0" rev="4800000"/>
            </a:lightRig>
          </a:scene3d>
          <a:sp3d prstMaterial="matte">
            <a:bevelT w="127000" h="635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3200" b="1" dirty="0" smtClean="0"/>
              <a:t>MPA</a:t>
            </a:r>
          </a:p>
          <a:p>
            <a:pPr algn="ctr"/>
            <a:r>
              <a:rPr lang="en-US" altLang="ja-JP" sz="3200" b="1" dirty="0" smtClean="0"/>
              <a:t>Singapore</a:t>
            </a:r>
            <a:endParaRPr kumimoji="1" lang="ja-JP" altLang="en-US" sz="3200" b="1" dirty="0"/>
          </a:p>
        </p:txBody>
      </p:sp>
      <p:sp>
        <p:nvSpPr>
          <p:cNvPr id="13" name="角丸四角形 12"/>
          <p:cNvSpPr/>
          <p:nvPr/>
        </p:nvSpPr>
        <p:spPr>
          <a:xfrm>
            <a:off x="5744702" y="4604573"/>
            <a:ext cx="2700300" cy="1274440"/>
          </a:xfrm>
          <a:prstGeom prst="roundRect">
            <a:avLst>
              <a:gd name="adj" fmla="val 21930"/>
            </a:avLst>
          </a:prstGeom>
          <a:ln>
            <a:noFill/>
          </a:ln>
          <a:effectLst>
            <a:outerShdw blurRad="50800" dist="38100" dir="8100000" algn="tr" rotWithShape="0">
              <a:prstClr val="black">
                <a:alpha val="40000"/>
              </a:prstClr>
            </a:outerShdw>
          </a:effectLst>
          <a:scene3d>
            <a:camera prst="orthographicFront">
              <a:rot lat="0" lon="0" rev="0"/>
            </a:camera>
            <a:lightRig rig="glow" dir="t">
              <a:rot lat="0" lon="0" rev="4800000"/>
            </a:lightRig>
          </a:scene3d>
          <a:sp3d prstMaterial="matte">
            <a:bevelT w="127000" h="635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3200" b="1" dirty="0" smtClean="0"/>
              <a:t>FURUNO</a:t>
            </a:r>
            <a:endParaRPr kumimoji="1" lang="ja-JP" altLang="en-US" sz="3200" b="1" dirty="0"/>
          </a:p>
        </p:txBody>
      </p:sp>
      <p:pic>
        <p:nvPicPr>
          <p:cNvPr id="8" name="Picture 2"/>
          <p:cNvPicPr>
            <a:picLocks noChangeAspect="1" noChangeArrowheads="1"/>
          </p:cNvPicPr>
          <p:nvPr/>
        </p:nvPicPr>
        <p:blipFill>
          <a:blip r:embed="rId3" cstate="print"/>
          <a:srcRect/>
          <a:stretch>
            <a:fillRect/>
          </a:stretch>
        </p:blipFill>
        <p:spPr bwMode="auto">
          <a:xfrm>
            <a:off x="7184862" y="4460557"/>
            <a:ext cx="1491594" cy="270030"/>
          </a:xfrm>
          <a:prstGeom prst="rect">
            <a:avLst/>
          </a:prstGeom>
          <a:noFill/>
          <a:ln w="9525">
            <a:noFill/>
            <a:miter lim="800000"/>
            <a:headEnd/>
            <a:tailEnd/>
          </a:ln>
        </p:spPr>
      </p:pic>
      <p:sp>
        <p:nvSpPr>
          <p:cNvPr id="16" name="テキスト ボックス 15"/>
          <p:cNvSpPr txBox="1"/>
          <p:nvPr/>
        </p:nvSpPr>
        <p:spPr>
          <a:xfrm>
            <a:off x="1331640" y="5879013"/>
            <a:ext cx="3384376" cy="646331"/>
          </a:xfrm>
          <a:prstGeom prst="rect">
            <a:avLst/>
          </a:prstGeom>
          <a:noFill/>
        </p:spPr>
        <p:txBody>
          <a:bodyPr wrap="square" rtlCol="0">
            <a:spAutoFit/>
          </a:bodyPr>
          <a:lstStyle/>
          <a:p>
            <a:r>
              <a:rPr kumimoji="1" lang="en-US" altLang="ja-JP" dirty="0" smtClean="0">
                <a:solidFill>
                  <a:schemeClr val="tx2"/>
                </a:solidFill>
                <a:effectLst>
                  <a:outerShdw blurRad="50800" dist="38100" dir="2700000" algn="tl" rotWithShape="0">
                    <a:prstClr val="black">
                      <a:alpha val="40000"/>
                    </a:prstClr>
                  </a:outerShdw>
                </a:effectLst>
              </a:rPr>
              <a:t>-Test Vessel and 3 Beacons</a:t>
            </a:r>
          </a:p>
          <a:p>
            <a:r>
              <a:rPr lang="en-US" altLang="ja-JP" dirty="0" smtClean="0">
                <a:solidFill>
                  <a:schemeClr val="tx2"/>
                </a:solidFill>
                <a:effectLst>
                  <a:outerShdw blurRad="50800" dist="38100" dir="2700000" algn="tl" rotWithShape="0">
                    <a:prstClr val="black">
                      <a:alpha val="40000"/>
                    </a:prstClr>
                  </a:outerShdw>
                </a:effectLst>
              </a:rPr>
              <a:t>-Installation of </a:t>
            </a:r>
            <a:r>
              <a:rPr lang="en-US" altLang="ja-JP" dirty="0" err="1" smtClean="0">
                <a:solidFill>
                  <a:schemeClr val="tx2"/>
                </a:solidFill>
                <a:effectLst>
                  <a:outerShdw blurRad="50800" dist="38100" dir="2700000" algn="tl" rotWithShape="0">
                    <a:prstClr val="black">
                      <a:alpha val="40000"/>
                    </a:prstClr>
                  </a:outerShdw>
                </a:effectLst>
              </a:rPr>
              <a:t>eRacon</a:t>
            </a:r>
            <a:r>
              <a:rPr lang="en-US" altLang="ja-JP" dirty="0" smtClean="0">
                <a:solidFill>
                  <a:schemeClr val="tx2"/>
                </a:solidFill>
                <a:effectLst>
                  <a:outerShdw blurRad="50800" dist="38100" dir="2700000" algn="tl" rotWithShape="0">
                    <a:prstClr val="black">
                      <a:alpha val="40000"/>
                    </a:prstClr>
                  </a:outerShdw>
                </a:effectLst>
              </a:rPr>
              <a:t>/</a:t>
            </a:r>
            <a:r>
              <a:rPr lang="en-US" altLang="ja-JP" dirty="0" err="1" smtClean="0">
                <a:solidFill>
                  <a:schemeClr val="tx2"/>
                </a:solidFill>
                <a:effectLst>
                  <a:outerShdw blurRad="50800" dist="38100" dir="2700000" algn="tl" rotWithShape="0">
                    <a:prstClr val="black">
                      <a:alpha val="40000"/>
                    </a:prstClr>
                  </a:outerShdw>
                </a:effectLst>
              </a:rPr>
              <a:t>eRadar</a:t>
            </a:r>
            <a:endParaRPr kumimoji="1" lang="ja-JP" altLang="en-US" dirty="0">
              <a:solidFill>
                <a:schemeClr val="tx2"/>
              </a:solidFill>
              <a:effectLst>
                <a:outerShdw blurRad="50800" dist="38100" dir="2700000" algn="tl" rotWithShape="0">
                  <a:prstClr val="black">
                    <a:alpha val="40000"/>
                  </a:prstClr>
                </a:outerShdw>
              </a:effectLst>
            </a:endParaRPr>
          </a:p>
        </p:txBody>
      </p:sp>
      <p:sp>
        <p:nvSpPr>
          <p:cNvPr id="17" name="テキスト ボックス 16"/>
          <p:cNvSpPr txBox="1"/>
          <p:nvPr/>
        </p:nvSpPr>
        <p:spPr>
          <a:xfrm>
            <a:off x="6176750" y="5879013"/>
            <a:ext cx="2230034" cy="646331"/>
          </a:xfrm>
          <a:prstGeom prst="rect">
            <a:avLst/>
          </a:prstGeom>
          <a:noFill/>
        </p:spPr>
        <p:txBody>
          <a:bodyPr wrap="none" rtlCol="0">
            <a:spAutoFit/>
          </a:bodyPr>
          <a:lstStyle/>
          <a:p>
            <a:r>
              <a:rPr kumimoji="1" lang="en-US" altLang="ja-JP" dirty="0" smtClean="0">
                <a:solidFill>
                  <a:schemeClr val="tx2"/>
                </a:solidFill>
                <a:effectLst>
                  <a:outerShdw blurRad="50800" dist="38100" dir="2700000" algn="tl" rotWithShape="0">
                    <a:prstClr val="black">
                      <a:alpha val="40000"/>
                    </a:prstClr>
                  </a:outerShdw>
                </a:effectLst>
              </a:rPr>
              <a:t>-</a:t>
            </a:r>
            <a:r>
              <a:rPr kumimoji="1" lang="en-US" altLang="ja-JP" dirty="0" err="1" smtClean="0">
                <a:solidFill>
                  <a:schemeClr val="tx2"/>
                </a:solidFill>
                <a:effectLst>
                  <a:outerShdw blurRad="50800" dist="38100" dir="2700000" algn="tl" rotWithShape="0">
                    <a:prstClr val="black">
                      <a:alpha val="40000"/>
                    </a:prstClr>
                  </a:outerShdw>
                </a:effectLst>
              </a:rPr>
              <a:t>eRadar</a:t>
            </a:r>
            <a:endParaRPr kumimoji="1" lang="en-US" altLang="ja-JP" dirty="0" smtClean="0">
              <a:solidFill>
                <a:schemeClr val="tx2"/>
              </a:solidFill>
              <a:effectLst>
                <a:outerShdw blurRad="50800" dist="38100" dir="2700000" algn="tl" rotWithShape="0">
                  <a:prstClr val="black">
                    <a:alpha val="40000"/>
                  </a:prstClr>
                </a:outerShdw>
              </a:effectLst>
            </a:endParaRPr>
          </a:p>
          <a:p>
            <a:r>
              <a:rPr lang="en-US" altLang="ja-JP" dirty="0" smtClean="0">
                <a:solidFill>
                  <a:schemeClr val="tx2"/>
                </a:solidFill>
                <a:effectLst>
                  <a:outerShdw blurRad="50800" dist="38100" dir="2700000" algn="tl" rotWithShape="0">
                    <a:prstClr val="black">
                      <a:alpha val="40000"/>
                    </a:prstClr>
                  </a:outerShdw>
                </a:effectLst>
              </a:rPr>
              <a:t>-Position Calculation</a:t>
            </a:r>
            <a:endParaRPr kumimoji="1" lang="ja-JP" altLang="en-US" dirty="0">
              <a:solidFill>
                <a:schemeClr val="tx2"/>
              </a:solidFill>
              <a:effectLst>
                <a:outerShdw blurRad="50800" dist="38100" dir="2700000" algn="tl" rotWithShape="0">
                  <a:prstClr val="black">
                    <a:alpha val="40000"/>
                  </a:prstClr>
                </a:outerShdw>
              </a:effectLst>
            </a:endParaRPr>
          </a:p>
        </p:txBody>
      </p:sp>
      <p:sp>
        <p:nvSpPr>
          <p:cNvPr id="15" name="スライド番号プレースホルダ 14"/>
          <p:cNvSpPr>
            <a:spLocks noGrp="1"/>
          </p:cNvSpPr>
          <p:nvPr>
            <p:ph type="sldNum" sz="quarter" idx="10"/>
          </p:nvPr>
        </p:nvSpPr>
        <p:spPr/>
        <p:txBody>
          <a:bodyPr/>
          <a:lstStyle/>
          <a:p>
            <a:fld id="{D2D8002D-B5B0-4BAC-B1F6-782DDCCE6D9C}" type="slidenum">
              <a:rPr kumimoji="1" lang="ja-JP" altLang="en-US" smtClean="0"/>
              <a:pPr/>
              <a:t>5</a:t>
            </a:fld>
            <a:endParaRPr kumimoji="1" lang="ja-JP" altLang="en-US"/>
          </a:p>
        </p:txBody>
      </p:sp>
      <p:pic>
        <p:nvPicPr>
          <p:cNvPr id="45059" name="Picture 3" descr="C:\Users\junrh\Desktop\logo-mpa.png"/>
          <p:cNvPicPr>
            <a:picLocks noChangeAspect="1" noChangeArrowheads="1"/>
          </p:cNvPicPr>
          <p:nvPr/>
        </p:nvPicPr>
        <p:blipFill>
          <a:blip r:embed="rId4" cstate="print"/>
          <a:srcRect/>
          <a:stretch>
            <a:fillRect/>
          </a:stretch>
        </p:blipFill>
        <p:spPr bwMode="auto">
          <a:xfrm>
            <a:off x="683568" y="4077072"/>
            <a:ext cx="808484" cy="894722"/>
          </a:xfrm>
          <a:prstGeom prst="rect">
            <a:avLst/>
          </a:prstGeom>
          <a:noFill/>
        </p:spPr>
      </p:pic>
      <p:pic>
        <p:nvPicPr>
          <p:cNvPr id="1026" name="Picture 2" descr="cid:image001.jpg@01D1688D.79DDC6F0"/>
          <p:cNvPicPr>
            <a:picLocks noChangeAspect="1" noChangeArrowheads="1"/>
          </p:cNvPicPr>
          <p:nvPr/>
        </p:nvPicPr>
        <p:blipFill>
          <a:blip r:embed="rId5" cstate="print"/>
          <a:srcRect/>
          <a:stretch>
            <a:fillRect/>
          </a:stretch>
        </p:blipFill>
        <p:spPr bwMode="auto">
          <a:xfrm>
            <a:off x="5580112" y="1124744"/>
            <a:ext cx="590550" cy="7810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b="1" dirty="0" smtClean="0"/>
              <a:t>Conditions of installed </a:t>
            </a:r>
            <a:r>
              <a:rPr kumimoji="1" lang="en-US" altLang="ja-JP" b="1" dirty="0" err="1" smtClean="0"/>
              <a:t>eRacon</a:t>
            </a:r>
            <a:endParaRPr kumimoji="1" lang="ja-JP" altLang="en-US" b="1" dirty="0"/>
          </a:p>
        </p:txBody>
      </p:sp>
      <p:sp>
        <p:nvSpPr>
          <p:cNvPr id="4" name="スライド番号プレースホルダ 3"/>
          <p:cNvSpPr>
            <a:spLocks noGrp="1"/>
          </p:cNvSpPr>
          <p:nvPr>
            <p:ph type="sldNum" sz="quarter" idx="10"/>
          </p:nvPr>
        </p:nvSpPr>
        <p:spPr/>
        <p:txBody>
          <a:bodyPr/>
          <a:lstStyle/>
          <a:p>
            <a:fld id="{D2D8002D-B5B0-4BAC-B1F6-782DDCCE6D9C}" type="slidenum">
              <a:rPr kumimoji="1" lang="ja-JP" altLang="en-US" smtClean="0"/>
              <a:pPr/>
              <a:t>6</a:t>
            </a:fld>
            <a:endParaRPr kumimoji="1" lang="ja-JP" altLang="en-US"/>
          </a:p>
        </p:txBody>
      </p:sp>
      <p:pic>
        <p:nvPicPr>
          <p:cNvPr id="86018" name="Picture 2"/>
          <p:cNvPicPr>
            <a:picLocks noGrp="1" noChangeAspect="1" noChangeArrowheads="1"/>
          </p:cNvPicPr>
          <p:nvPr>
            <p:ph idx="1"/>
          </p:nvPr>
        </p:nvPicPr>
        <p:blipFill>
          <a:blip r:embed="rId2" cstate="print"/>
          <a:srcRect/>
          <a:stretch>
            <a:fillRect/>
          </a:stretch>
        </p:blipFill>
        <p:spPr bwMode="auto">
          <a:xfrm>
            <a:off x="238464" y="764704"/>
            <a:ext cx="8510000" cy="5844604"/>
          </a:xfrm>
          <a:prstGeom prst="rect">
            <a:avLst/>
          </a:prstGeom>
          <a:noFill/>
          <a:ln w="9525">
            <a:noFill/>
            <a:miter lim="800000"/>
            <a:headEnd/>
            <a:tailEnd/>
          </a:ln>
        </p:spPr>
      </p:pic>
      <p:grpSp>
        <p:nvGrpSpPr>
          <p:cNvPr id="7" name="グループ化 6"/>
          <p:cNvGrpSpPr>
            <a:grpSpLocks noChangeAspect="1"/>
          </p:cNvGrpSpPr>
          <p:nvPr/>
        </p:nvGrpSpPr>
        <p:grpSpPr>
          <a:xfrm>
            <a:off x="179512" y="764704"/>
            <a:ext cx="2545127" cy="2775669"/>
            <a:chOff x="2850347" y="-667794"/>
            <a:chExt cx="4176464" cy="4248472"/>
          </a:xfrm>
        </p:grpSpPr>
        <p:pic>
          <p:nvPicPr>
            <p:cNvPr id="8" name="Picture 2" descr="C:\Users\junrh\Pictures\output\Cyrene_(13_meter)_at_4.24PM.JPG"/>
            <p:cNvPicPr>
              <a:picLocks noChangeAspect="1" noChangeArrowheads="1"/>
            </p:cNvPicPr>
            <p:nvPr/>
          </p:nvPicPr>
          <p:blipFill>
            <a:blip r:embed="rId3" cstate="print"/>
            <a:srcRect l="7276" t="27295" r="8328" b="8316"/>
            <a:stretch>
              <a:fillRect/>
            </a:stretch>
          </p:blipFill>
          <p:spPr bwMode="auto">
            <a:xfrm>
              <a:off x="2850347" y="-667794"/>
              <a:ext cx="4176464" cy="4248472"/>
            </a:xfrm>
            <a:prstGeom prst="rect">
              <a:avLst/>
            </a:prstGeom>
            <a:noFill/>
          </p:spPr>
        </p:pic>
        <p:sp>
          <p:nvSpPr>
            <p:cNvPr id="9" name="円/楕円 8"/>
            <p:cNvSpPr/>
            <p:nvPr/>
          </p:nvSpPr>
          <p:spPr>
            <a:xfrm>
              <a:off x="4451226" y="1052736"/>
              <a:ext cx="432048" cy="72008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テキスト ボックス 9"/>
            <p:cNvSpPr txBox="1"/>
            <p:nvPr/>
          </p:nvSpPr>
          <p:spPr>
            <a:xfrm>
              <a:off x="5076057" y="1196751"/>
              <a:ext cx="1555494" cy="471087"/>
            </a:xfrm>
            <a:prstGeom prst="rect">
              <a:avLst/>
            </a:prstGeom>
            <a:solidFill>
              <a:schemeClr val="bg1"/>
            </a:solidFill>
          </p:spPr>
          <p:txBody>
            <a:bodyPr wrap="square" rtlCol="0">
              <a:spAutoFit/>
            </a:bodyPr>
            <a:lstStyle/>
            <a:p>
              <a:r>
                <a:rPr kumimoji="1" lang="en-US" altLang="ja-JP" sz="1400" dirty="0" err="1" smtClean="0"/>
                <a:t>eRacon</a:t>
              </a:r>
              <a:r>
                <a:rPr kumimoji="1" lang="en-US" altLang="ja-JP" sz="1400" dirty="0" smtClean="0"/>
                <a:t> A</a:t>
              </a:r>
              <a:endParaRPr kumimoji="1" lang="ja-JP" altLang="en-US" sz="1400" dirty="0"/>
            </a:p>
          </p:txBody>
        </p:sp>
      </p:grpSp>
      <p:grpSp>
        <p:nvGrpSpPr>
          <p:cNvPr id="12" name="グループ化 11"/>
          <p:cNvGrpSpPr>
            <a:grpSpLocks noChangeAspect="1"/>
          </p:cNvGrpSpPr>
          <p:nvPr/>
        </p:nvGrpSpPr>
        <p:grpSpPr>
          <a:xfrm>
            <a:off x="179512" y="3501008"/>
            <a:ext cx="2633693" cy="3064660"/>
            <a:chOff x="2627784" y="1279916"/>
            <a:chExt cx="3960440" cy="4608512"/>
          </a:xfrm>
        </p:grpSpPr>
        <p:pic>
          <p:nvPicPr>
            <p:cNvPr id="13" name="Picture 2" descr="C:\Users\junrh\Pictures\output\Jong_(7.8_meter)_at_3.27PM.JPG"/>
            <p:cNvPicPr>
              <a:picLocks noChangeAspect="1" noChangeArrowheads="1"/>
            </p:cNvPicPr>
            <p:nvPr/>
          </p:nvPicPr>
          <p:blipFill>
            <a:blip r:embed="rId4" cstate="print"/>
            <a:srcRect l="17535" t="26685" r="18168" b="17202"/>
            <a:stretch>
              <a:fillRect/>
            </a:stretch>
          </p:blipFill>
          <p:spPr bwMode="auto">
            <a:xfrm>
              <a:off x="2627784" y="1279916"/>
              <a:ext cx="3960440" cy="4608512"/>
            </a:xfrm>
            <a:prstGeom prst="rect">
              <a:avLst/>
            </a:prstGeom>
            <a:noFill/>
          </p:spPr>
        </p:pic>
        <p:sp>
          <p:nvSpPr>
            <p:cNvPr id="14" name="円/楕円 13"/>
            <p:cNvSpPr/>
            <p:nvPr/>
          </p:nvSpPr>
          <p:spPr>
            <a:xfrm>
              <a:off x="4595242" y="2523102"/>
              <a:ext cx="432048" cy="72008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400"/>
            </a:p>
          </p:txBody>
        </p:sp>
        <p:sp>
          <p:nvSpPr>
            <p:cNvPr id="15" name="テキスト ボックス 14"/>
            <p:cNvSpPr txBox="1"/>
            <p:nvPr/>
          </p:nvSpPr>
          <p:spPr>
            <a:xfrm>
              <a:off x="4355975" y="1988840"/>
              <a:ext cx="1368151" cy="439681"/>
            </a:xfrm>
            <a:prstGeom prst="rect">
              <a:avLst/>
            </a:prstGeom>
            <a:solidFill>
              <a:schemeClr val="bg1"/>
            </a:solidFill>
          </p:spPr>
          <p:txBody>
            <a:bodyPr wrap="square" rtlCol="0">
              <a:spAutoFit/>
            </a:bodyPr>
            <a:lstStyle/>
            <a:p>
              <a:r>
                <a:rPr kumimoji="1" lang="en-US" altLang="ja-JP" sz="1400" dirty="0" err="1" smtClean="0"/>
                <a:t>eRaconB</a:t>
              </a:r>
              <a:endParaRPr kumimoji="1" lang="ja-JP" altLang="en-US" sz="1400" dirty="0"/>
            </a:p>
          </p:txBody>
        </p:sp>
      </p:grpSp>
      <p:grpSp>
        <p:nvGrpSpPr>
          <p:cNvPr id="16" name="グループ化 15"/>
          <p:cNvGrpSpPr>
            <a:grpSpLocks noChangeAspect="1"/>
          </p:cNvGrpSpPr>
          <p:nvPr/>
        </p:nvGrpSpPr>
        <p:grpSpPr>
          <a:xfrm>
            <a:off x="6588224" y="404664"/>
            <a:ext cx="2304256" cy="2738053"/>
            <a:chOff x="5868144" y="1988840"/>
            <a:chExt cx="3291794" cy="3911504"/>
          </a:xfrm>
        </p:grpSpPr>
        <p:pic>
          <p:nvPicPr>
            <p:cNvPr id="17" name="Picture 2" descr="C:\Users\junrh\Pictures\output\Selegi_(9.5_meter)_at_2.51PM.JPG"/>
            <p:cNvPicPr>
              <a:picLocks noChangeAspect="1" noChangeArrowheads="1"/>
            </p:cNvPicPr>
            <p:nvPr/>
          </p:nvPicPr>
          <p:blipFill>
            <a:blip r:embed="rId5" cstate="print"/>
            <a:srcRect l="12601" t="12151" b="9546"/>
            <a:stretch>
              <a:fillRect/>
            </a:stretch>
          </p:blipFill>
          <p:spPr bwMode="auto">
            <a:xfrm>
              <a:off x="5868144" y="1988840"/>
              <a:ext cx="3274399" cy="3911504"/>
            </a:xfrm>
            <a:prstGeom prst="rect">
              <a:avLst/>
            </a:prstGeom>
            <a:noFill/>
          </p:spPr>
        </p:pic>
        <p:sp>
          <p:nvSpPr>
            <p:cNvPr id="18" name="円/楕円 17"/>
            <p:cNvSpPr/>
            <p:nvPr/>
          </p:nvSpPr>
          <p:spPr>
            <a:xfrm>
              <a:off x="7308304" y="2255664"/>
              <a:ext cx="383850" cy="630872"/>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400"/>
            </a:p>
          </p:txBody>
        </p:sp>
        <p:sp>
          <p:nvSpPr>
            <p:cNvPr id="19" name="テキスト ボックス 18"/>
            <p:cNvSpPr txBox="1"/>
            <p:nvPr/>
          </p:nvSpPr>
          <p:spPr>
            <a:xfrm>
              <a:off x="7640444" y="2278291"/>
              <a:ext cx="1519494" cy="439681"/>
            </a:xfrm>
            <a:prstGeom prst="rect">
              <a:avLst/>
            </a:prstGeom>
            <a:solidFill>
              <a:schemeClr val="bg1"/>
            </a:solidFill>
          </p:spPr>
          <p:txBody>
            <a:bodyPr wrap="square" rtlCol="0">
              <a:spAutoFit/>
            </a:bodyPr>
            <a:lstStyle/>
            <a:p>
              <a:r>
                <a:rPr kumimoji="1" lang="en-US" altLang="ja-JP" sz="1400" dirty="0" err="1" smtClean="0"/>
                <a:t>eRacon</a:t>
              </a:r>
              <a:r>
                <a:rPr kumimoji="1" lang="en-US" altLang="ja-JP" sz="1400" dirty="0" smtClean="0"/>
                <a:t> C</a:t>
              </a:r>
              <a:endParaRPr kumimoji="1" lang="ja-JP" altLang="en-US" sz="1400" dirty="0"/>
            </a:p>
          </p:txBody>
        </p:sp>
      </p:gr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b="1" dirty="0" err="1" smtClean="0"/>
              <a:t>eRadar</a:t>
            </a:r>
            <a:r>
              <a:rPr kumimoji="1" lang="en-US" altLang="ja-JP" b="1" dirty="0" smtClean="0"/>
              <a:t> Installation on </a:t>
            </a:r>
            <a:r>
              <a:rPr kumimoji="1" lang="en-US" altLang="ja-JP" b="1" dirty="0" err="1" smtClean="0"/>
              <a:t>Panduan</a:t>
            </a:r>
            <a:endParaRPr kumimoji="1" lang="ja-JP" altLang="en-US" b="1" dirty="0"/>
          </a:p>
        </p:txBody>
      </p:sp>
      <p:sp>
        <p:nvSpPr>
          <p:cNvPr id="11" name="スライド番号プレースホルダ 10"/>
          <p:cNvSpPr>
            <a:spLocks noGrp="1"/>
          </p:cNvSpPr>
          <p:nvPr>
            <p:ph type="sldNum" sz="quarter" idx="10"/>
          </p:nvPr>
        </p:nvSpPr>
        <p:spPr/>
        <p:txBody>
          <a:bodyPr/>
          <a:lstStyle/>
          <a:p>
            <a:fld id="{D2D8002D-B5B0-4BAC-B1F6-782DDCCE6D9C}" type="slidenum">
              <a:rPr kumimoji="1" lang="ja-JP" altLang="en-US" smtClean="0"/>
              <a:pPr/>
              <a:t>7</a:t>
            </a:fld>
            <a:endParaRPr kumimoji="1" lang="ja-JP" altLang="en-US"/>
          </a:p>
        </p:txBody>
      </p:sp>
      <p:pic>
        <p:nvPicPr>
          <p:cNvPr id="12" name="Picture 3" descr="K:\第2研究室\_プロジェクト\レーダー通信\Phase3\300_実験\2015-11-04_実験データ\写真\山林Iphone\IMG_3423.JPG"/>
          <p:cNvPicPr>
            <a:picLocks noGrp="1" noChangeAspect="1" noChangeArrowheads="1"/>
          </p:cNvPicPr>
          <p:nvPr>
            <p:ph idx="1"/>
          </p:nvPr>
        </p:nvPicPr>
        <p:blipFill>
          <a:blip r:embed="rId3" cstate="print"/>
          <a:srcRect/>
          <a:stretch>
            <a:fillRect/>
          </a:stretch>
        </p:blipFill>
        <p:spPr bwMode="auto">
          <a:xfrm>
            <a:off x="779580" y="980728"/>
            <a:ext cx="7296810" cy="5472608"/>
          </a:xfrm>
          <a:prstGeom prst="rect">
            <a:avLst/>
          </a:prstGeom>
          <a:noFill/>
        </p:spPr>
      </p:pic>
      <p:sp>
        <p:nvSpPr>
          <p:cNvPr id="13" name="円/楕円 12"/>
          <p:cNvSpPr/>
          <p:nvPr/>
        </p:nvSpPr>
        <p:spPr>
          <a:xfrm>
            <a:off x="1547664" y="1268760"/>
            <a:ext cx="509822" cy="522415"/>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円/楕円 13"/>
          <p:cNvSpPr/>
          <p:nvPr/>
        </p:nvSpPr>
        <p:spPr>
          <a:xfrm>
            <a:off x="4067944" y="2420888"/>
            <a:ext cx="864096" cy="1044829"/>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テキスト ボックス 14"/>
          <p:cNvSpPr txBox="1"/>
          <p:nvPr/>
        </p:nvSpPr>
        <p:spPr>
          <a:xfrm>
            <a:off x="2195736" y="1412776"/>
            <a:ext cx="1522814" cy="369332"/>
          </a:xfrm>
          <a:prstGeom prst="rect">
            <a:avLst/>
          </a:prstGeom>
          <a:solidFill>
            <a:schemeClr val="bg1"/>
          </a:solidFill>
        </p:spPr>
        <p:txBody>
          <a:bodyPr wrap="square" rtlCol="0">
            <a:spAutoFit/>
          </a:bodyPr>
          <a:lstStyle/>
          <a:p>
            <a:r>
              <a:rPr lang="en-US" altLang="ja-JP" dirty="0" smtClean="0"/>
              <a:t>GPS Antenna</a:t>
            </a:r>
            <a:endParaRPr kumimoji="1" lang="ja-JP" altLang="en-US" dirty="0"/>
          </a:p>
        </p:txBody>
      </p:sp>
      <p:sp>
        <p:nvSpPr>
          <p:cNvPr id="16" name="テキスト ボックス 15"/>
          <p:cNvSpPr txBox="1"/>
          <p:nvPr/>
        </p:nvSpPr>
        <p:spPr>
          <a:xfrm>
            <a:off x="3059832" y="2060848"/>
            <a:ext cx="1189585" cy="369332"/>
          </a:xfrm>
          <a:prstGeom prst="rect">
            <a:avLst/>
          </a:prstGeom>
          <a:solidFill>
            <a:schemeClr val="bg1"/>
          </a:solidFill>
        </p:spPr>
        <p:txBody>
          <a:bodyPr wrap="square" rtlCol="0">
            <a:spAutoFit/>
          </a:bodyPr>
          <a:lstStyle/>
          <a:p>
            <a:r>
              <a:rPr lang="en-US" altLang="ja-JP" dirty="0" err="1" smtClean="0"/>
              <a:t>eRadar</a:t>
            </a:r>
            <a:endParaRPr lang="ja-JP" altLang="en-US" dirty="0" smtClean="0"/>
          </a:p>
        </p:txBody>
      </p:sp>
      <p:pic>
        <p:nvPicPr>
          <p:cNvPr id="9" name="図 8" descr="IMG_3428.JPG"/>
          <p:cNvPicPr>
            <a:picLocks noChangeAspect="1"/>
          </p:cNvPicPr>
          <p:nvPr/>
        </p:nvPicPr>
        <p:blipFill>
          <a:blip r:embed="rId4" cstate="print"/>
          <a:stretch>
            <a:fillRect/>
          </a:stretch>
        </p:blipFill>
        <p:spPr>
          <a:xfrm>
            <a:off x="5436096" y="980728"/>
            <a:ext cx="3456384" cy="2592288"/>
          </a:xfrm>
          <a:prstGeom prst="rect">
            <a:avLst/>
          </a:prstGeom>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altLang="ja-JP" b="1" dirty="0" smtClean="0"/>
              <a:t>Pulse configurations</a:t>
            </a:r>
            <a:endParaRPr kumimoji="1" lang="ja-JP" altLang="en-US" b="1" dirty="0"/>
          </a:p>
        </p:txBody>
      </p:sp>
      <p:sp>
        <p:nvSpPr>
          <p:cNvPr id="3" name="コンテンツ プレースホルダ 2"/>
          <p:cNvSpPr>
            <a:spLocks noGrp="1"/>
          </p:cNvSpPr>
          <p:nvPr>
            <p:ph idx="1"/>
          </p:nvPr>
        </p:nvSpPr>
        <p:spPr>
          <a:xfrm>
            <a:off x="179512" y="692696"/>
            <a:ext cx="8382000" cy="1008112"/>
          </a:xfrm>
        </p:spPr>
        <p:txBody>
          <a:bodyPr/>
          <a:lstStyle/>
          <a:p>
            <a:r>
              <a:rPr kumimoji="1" lang="en-US" altLang="ja-JP" sz="2400" dirty="0" smtClean="0"/>
              <a:t>FSK modulation scheme is used in first dash of signal from </a:t>
            </a:r>
            <a:r>
              <a:rPr kumimoji="1" lang="en-US" altLang="ja-JP" sz="2400" dirty="0" err="1" smtClean="0"/>
              <a:t>eRacon</a:t>
            </a:r>
            <a:r>
              <a:rPr kumimoji="1" lang="en-US" altLang="ja-JP" sz="2400" dirty="0" smtClean="0"/>
              <a:t>.</a:t>
            </a:r>
            <a:endParaRPr kumimoji="1" lang="ja-JP" altLang="en-US" sz="2400" dirty="0"/>
          </a:p>
        </p:txBody>
      </p:sp>
      <p:grpSp>
        <p:nvGrpSpPr>
          <p:cNvPr id="31" name="グループ化 30"/>
          <p:cNvGrpSpPr>
            <a:grpSpLocks noChangeAspect="1"/>
          </p:cNvGrpSpPr>
          <p:nvPr/>
        </p:nvGrpSpPr>
        <p:grpSpPr>
          <a:xfrm>
            <a:off x="252710" y="3356992"/>
            <a:ext cx="6983586" cy="3265519"/>
            <a:chOff x="191065" y="2525906"/>
            <a:chExt cx="8729482" cy="4081899"/>
          </a:xfrm>
        </p:grpSpPr>
        <p:pic>
          <p:nvPicPr>
            <p:cNvPr id="16385" name="Picture 1"/>
            <p:cNvPicPr>
              <a:picLocks noChangeAspect="1" noChangeArrowheads="1"/>
            </p:cNvPicPr>
            <p:nvPr/>
          </p:nvPicPr>
          <p:blipFill>
            <a:blip r:embed="rId3" cstate="print"/>
            <a:srcRect/>
            <a:stretch>
              <a:fillRect/>
            </a:stretch>
          </p:blipFill>
          <p:spPr bwMode="auto">
            <a:xfrm>
              <a:off x="381583" y="2699628"/>
              <a:ext cx="8538964" cy="3888432"/>
            </a:xfrm>
            <a:prstGeom prst="rect">
              <a:avLst/>
            </a:prstGeom>
            <a:noFill/>
            <a:ln w="9525">
              <a:noFill/>
              <a:miter lim="800000"/>
              <a:headEnd/>
              <a:tailEnd/>
            </a:ln>
          </p:spPr>
        </p:pic>
        <p:sp>
          <p:nvSpPr>
            <p:cNvPr id="5" name="テキスト ボックス 4"/>
            <p:cNvSpPr txBox="1"/>
            <p:nvPr/>
          </p:nvSpPr>
          <p:spPr>
            <a:xfrm>
              <a:off x="191065" y="4173828"/>
              <a:ext cx="693588" cy="738664"/>
            </a:xfrm>
            <a:prstGeom prst="rect">
              <a:avLst/>
            </a:prstGeom>
            <a:solidFill>
              <a:schemeClr val="bg1"/>
            </a:solidFill>
          </p:spPr>
          <p:txBody>
            <a:bodyPr wrap="none" rtlCol="0">
              <a:spAutoFit/>
            </a:bodyPr>
            <a:lstStyle/>
            <a:p>
              <a:r>
                <a:rPr kumimoji="1" lang="en-US" altLang="ja-JP" sz="1400" dirty="0" smtClean="0"/>
                <a:t>Radar</a:t>
              </a:r>
            </a:p>
            <a:p>
              <a:pPr algn="ctr"/>
              <a:r>
                <a:rPr kumimoji="1" lang="en-US" altLang="ja-JP" sz="1400" dirty="0" smtClean="0"/>
                <a:t>Pulse</a:t>
              </a:r>
            </a:p>
            <a:p>
              <a:pPr algn="ctr"/>
              <a:r>
                <a:rPr lang="en-US" altLang="ja-JP" sz="1400" dirty="0" smtClean="0"/>
                <a:t>Freq.</a:t>
              </a:r>
              <a:endParaRPr kumimoji="1" lang="ja-JP" altLang="en-US" sz="1400" dirty="0"/>
            </a:p>
          </p:txBody>
        </p:sp>
        <p:sp>
          <p:nvSpPr>
            <p:cNvPr id="6" name="テキスト ボックス 5"/>
            <p:cNvSpPr txBox="1"/>
            <p:nvPr/>
          </p:nvSpPr>
          <p:spPr>
            <a:xfrm>
              <a:off x="3394717" y="6300028"/>
              <a:ext cx="755015" cy="307777"/>
            </a:xfrm>
            <a:prstGeom prst="rect">
              <a:avLst/>
            </a:prstGeom>
            <a:solidFill>
              <a:schemeClr val="bg1"/>
            </a:solidFill>
          </p:spPr>
          <p:txBody>
            <a:bodyPr wrap="none" rtlCol="0">
              <a:spAutoFit/>
            </a:bodyPr>
            <a:lstStyle/>
            <a:p>
              <a:r>
                <a:rPr kumimoji="1" lang="en-US" altLang="ja-JP" sz="1400" dirty="0" smtClean="0"/>
                <a:t>37.3 us</a:t>
              </a:r>
              <a:endParaRPr kumimoji="1" lang="ja-JP" altLang="en-US" sz="1400" dirty="0"/>
            </a:p>
          </p:txBody>
        </p:sp>
        <p:sp>
          <p:nvSpPr>
            <p:cNvPr id="7" name="テキスト ボックス 6"/>
            <p:cNvSpPr txBox="1"/>
            <p:nvPr/>
          </p:nvSpPr>
          <p:spPr>
            <a:xfrm>
              <a:off x="2555776" y="5980097"/>
              <a:ext cx="615874" cy="215444"/>
            </a:xfrm>
            <a:prstGeom prst="rect">
              <a:avLst/>
            </a:prstGeom>
            <a:solidFill>
              <a:schemeClr val="bg1"/>
            </a:solidFill>
          </p:spPr>
          <p:txBody>
            <a:bodyPr wrap="none" tIns="0" bIns="0" rtlCol="0">
              <a:spAutoFit/>
            </a:bodyPr>
            <a:lstStyle/>
            <a:p>
              <a:r>
                <a:rPr kumimoji="1" lang="en-US" altLang="ja-JP" sz="1400" dirty="0" smtClean="0"/>
                <a:t>16 us</a:t>
              </a:r>
              <a:endParaRPr kumimoji="1" lang="ja-JP" altLang="en-US" sz="1400" dirty="0"/>
            </a:p>
          </p:txBody>
        </p:sp>
        <p:sp>
          <p:nvSpPr>
            <p:cNvPr id="8" name="テキスト ボックス 7"/>
            <p:cNvSpPr txBox="1"/>
            <p:nvPr/>
          </p:nvSpPr>
          <p:spPr>
            <a:xfrm>
              <a:off x="7524328" y="5969464"/>
              <a:ext cx="575799" cy="215444"/>
            </a:xfrm>
            <a:prstGeom prst="rect">
              <a:avLst/>
            </a:prstGeom>
            <a:solidFill>
              <a:schemeClr val="bg1"/>
            </a:solidFill>
          </p:spPr>
          <p:txBody>
            <a:bodyPr wrap="none" tIns="0" bIns="0" rtlCol="0">
              <a:spAutoFit/>
            </a:bodyPr>
            <a:lstStyle/>
            <a:p>
              <a:r>
                <a:rPr kumimoji="1" lang="en-US" altLang="ja-JP" sz="1400" dirty="0" smtClean="0"/>
                <a:t>Time</a:t>
              </a:r>
              <a:endParaRPr kumimoji="1" lang="ja-JP" altLang="en-US" sz="1400" dirty="0"/>
            </a:p>
          </p:txBody>
        </p:sp>
        <p:sp>
          <p:nvSpPr>
            <p:cNvPr id="9" name="テキスト ボックス 8"/>
            <p:cNvSpPr txBox="1"/>
            <p:nvPr/>
          </p:nvSpPr>
          <p:spPr>
            <a:xfrm rot="18271896">
              <a:off x="2509105" y="2918834"/>
              <a:ext cx="1001300" cy="215444"/>
            </a:xfrm>
            <a:prstGeom prst="rect">
              <a:avLst/>
            </a:prstGeom>
            <a:solidFill>
              <a:schemeClr val="bg1"/>
            </a:solidFill>
          </p:spPr>
          <p:txBody>
            <a:bodyPr wrap="none" tIns="0" bIns="0" rtlCol="0">
              <a:spAutoFit/>
            </a:bodyPr>
            <a:lstStyle/>
            <a:p>
              <a:r>
                <a:rPr kumimoji="1" lang="en-US" altLang="ja-JP" sz="1400" dirty="0" smtClean="0"/>
                <a:t>Frequency</a:t>
              </a:r>
              <a:endParaRPr kumimoji="1" lang="ja-JP" altLang="en-US" sz="1400" dirty="0"/>
            </a:p>
          </p:txBody>
        </p:sp>
        <p:sp>
          <p:nvSpPr>
            <p:cNvPr id="10" name="テキスト ボックス 9"/>
            <p:cNvSpPr txBox="1"/>
            <p:nvPr/>
          </p:nvSpPr>
          <p:spPr>
            <a:xfrm rot="18271896">
              <a:off x="1653242" y="3971828"/>
              <a:ext cx="776175" cy="215444"/>
            </a:xfrm>
            <a:prstGeom prst="rect">
              <a:avLst/>
            </a:prstGeom>
            <a:solidFill>
              <a:schemeClr val="bg1"/>
            </a:solidFill>
          </p:spPr>
          <p:txBody>
            <a:bodyPr wrap="none" tIns="0" bIns="0" rtlCol="0">
              <a:spAutoFit/>
            </a:bodyPr>
            <a:lstStyle/>
            <a:p>
              <a:r>
                <a:rPr kumimoji="1" lang="en-US" altLang="ja-JP" sz="1400" dirty="0" smtClean="0"/>
                <a:t>15 MHz</a:t>
              </a:r>
              <a:endParaRPr kumimoji="1" lang="ja-JP" altLang="en-US" sz="1400" dirty="0"/>
            </a:p>
          </p:txBody>
        </p:sp>
        <p:sp>
          <p:nvSpPr>
            <p:cNvPr id="11" name="テキスト ボックス 10"/>
            <p:cNvSpPr txBox="1"/>
            <p:nvPr/>
          </p:nvSpPr>
          <p:spPr>
            <a:xfrm rot="18271896">
              <a:off x="962494" y="5036515"/>
              <a:ext cx="776175" cy="215444"/>
            </a:xfrm>
            <a:prstGeom prst="rect">
              <a:avLst/>
            </a:prstGeom>
            <a:solidFill>
              <a:schemeClr val="bg1"/>
            </a:solidFill>
          </p:spPr>
          <p:txBody>
            <a:bodyPr wrap="none" tIns="0" bIns="0" rtlCol="0">
              <a:spAutoFit/>
            </a:bodyPr>
            <a:lstStyle/>
            <a:p>
              <a:r>
                <a:rPr kumimoji="1" lang="en-US" altLang="ja-JP" sz="1400" dirty="0" smtClean="0"/>
                <a:t>15 MHz</a:t>
              </a:r>
              <a:endParaRPr kumimoji="1" lang="ja-JP" altLang="en-US" sz="1400" dirty="0"/>
            </a:p>
          </p:txBody>
        </p:sp>
      </p:grpSp>
      <p:sp>
        <p:nvSpPr>
          <p:cNvPr id="12" name="スライド番号プレースホルダ 11"/>
          <p:cNvSpPr>
            <a:spLocks noGrp="1"/>
          </p:cNvSpPr>
          <p:nvPr>
            <p:ph type="sldNum" sz="quarter" idx="10"/>
          </p:nvPr>
        </p:nvSpPr>
        <p:spPr/>
        <p:txBody>
          <a:bodyPr/>
          <a:lstStyle/>
          <a:p>
            <a:fld id="{D2D8002D-B5B0-4BAC-B1F6-782DDCCE6D9C}" type="slidenum">
              <a:rPr kumimoji="1" lang="ja-JP" altLang="en-US" smtClean="0"/>
              <a:pPr/>
              <a:t>8</a:t>
            </a:fld>
            <a:endParaRPr kumimoji="1" lang="ja-JP" altLang="en-US"/>
          </a:p>
        </p:txBody>
      </p:sp>
      <p:grpSp>
        <p:nvGrpSpPr>
          <p:cNvPr id="32" name="グループ化 31"/>
          <p:cNvGrpSpPr>
            <a:grpSpLocks noChangeAspect="1"/>
          </p:cNvGrpSpPr>
          <p:nvPr/>
        </p:nvGrpSpPr>
        <p:grpSpPr>
          <a:xfrm>
            <a:off x="2594593" y="1052736"/>
            <a:ext cx="6549407" cy="2950238"/>
            <a:chOff x="265635" y="1916832"/>
            <a:chExt cx="8186758" cy="3687797"/>
          </a:xfrm>
        </p:grpSpPr>
        <p:pic>
          <p:nvPicPr>
            <p:cNvPr id="33" name="Picture 2"/>
            <p:cNvPicPr>
              <a:picLocks noChangeAspect="1" noChangeArrowheads="1"/>
            </p:cNvPicPr>
            <p:nvPr/>
          </p:nvPicPr>
          <p:blipFill>
            <a:blip r:embed="rId4" cstate="print"/>
            <a:srcRect l="5114" t="7031" b="10228"/>
            <a:stretch>
              <a:fillRect/>
            </a:stretch>
          </p:blipFill>
          <p:spPr bwMode="auto">
            <a:xfrm>
              <a:off x="691606" y="1916832"/>
              <a:ext cx="7760787" cy="3024336"/>
            </a:xfrm>
            <a:prstGeom prst="rect">
              <a:avLst/>
            </a:prstGeom>
            <a:noFill/>
            <a:ln w="9525">
              <a:noFill/>
              <a:miter lim="800000"/>
              <a:headEnd/>
              <a:tailEnd/>
            </a:ln>
            <a:effectLst/>
          </p:spPr>
        </p:pic>
        <p:sp>
          <p:nvSpPr>
            <p:cNvPr id="34" name="テキスト ボックス 33"/>
            <p:cNvSpPr txBox="1"/>
            <p:nvPr/>
          </p:nvSpPr>
          <p:spPr>
            <a:xfrm>
              <a:off x="1510095" y="4196142"/>
              <a:ext cx="1048674" cy="360184"/>
            </a:xfrm>
            <a:prstGeom prst="rect">
              <a:avLst/>
            </a:prstGeom>
            <a:solidFill>
              <a:schemeClr val="bg1"/>
            </a:solidFill>
          </p:spPr>
          <p:txBody>
            <a:bodyPr wrap="none" lIns="36000" tIns="36000" rIns="36000" bIns="36000" rtlCol="0">
              <a:spAutoFit/>
            </a:bodyPr>
            <a:lstStyle/>
            <a:p>
              <a:r>
                <a:rPr lang="en-US" altLang="ja-JP" sz="1400" dirty="0" smtClean="0">
                  <a:solidFill>
                    <a:srgbClr val="FF0000"/>
                  </a:solidFill>
                  <a:latin typeface="Arial" pitchFamily="34" charset="0"/>
                  <a:cs typeface="Arial" pitchFamily="34" charset="0"/>
                </a:rPr>
                <a:t>Preamble</a:t>
              </a:r>
              <a:endParaRPr kumimoji="1" lang="ja-JP" altLang="en-US" sz="1400" dirty="0">
                <a:solidFill>
                  <a:srgbClr val="FF0000"/>
                </a:solidFill>
                <a:latin typeface="Arial" pitchFamily="34" charset="0"/>
                <a:cs typeface="Arial" pitchFamily="34" charset="0"/>
              </a:endParaRPr>
            </a:p>
          </p:txBody>
        </p:sp>
        <p:cxnSp>
          <p:nvCxnSpPr>
            <p:cNvPr id="35" name="直線矢印コネクタ 34"/>
            <p:cNvCxnSpPr/>
            <p:nvPr/>
          </p:nvCxnSpPr>
          <p:spPr>
            <a:xfrm flipV="1">
              <a:off x="1353445" y="4172454"/>
              <a:ext cx="1152000" cy="0"/>
            </a:xfrm>
            <a:prstGeom prst="straightConnector1">
              <a:avLst/>
            </a:prstGeom>
            <a:ln w="19050">
              <a:solidFill>
                <a:srgbClr val="FF0000"/>
              </a:solidFill>
              <a:headEnd type="arrow" w="med" len="med"/>
              <a:tailEnd type="arrow" w="med" len="med"/>
            </a:ln>
          </p:spPr>
          <p:style>
            <a:lnRef idx="1">
              <a:schemeClr val="accent1"/>
            </a:lnRef>
            <a:fillRef idx="0">
              <a:schemeClr val="accent1"/>
            </a:fillRef>
            <a:effectRef idx="0">
              <a:schemeClr val="accent1"/>
            </a:effectRef>
            <a:fontRef idx="minor">
              <a:schemeClr val="tx1"/>
            </a:fontRef>
          </p:style>
        </p:cxnSp>
        <p:sp>
          <p:nvSpPr>
            <p:cNvPr id="36" name="テキスト ボックス 35"/>
            <p:cNvSpPr txBox="1"/>
            <p:nvPr/>
          </p:nvSpPr>
          <p:spPr>
            <a:xfrm>
              <a:off x="2626750" y="4196142"/>
              <a:ext cx="1096764" cy="360184"/>
            </a:xfrm>
            <a:prstGeom prst="rect">
              <a:avLst/>
            </a:prstGeom>
            <a:solidFill>
              <a:schemeClr val="bg1"/>
            </a:solidFill>
          </p:spPr>
          <p:txBody>
            <a:bodyPr wrap="none" lIns="36000" tIns="36000" rIns="36000" bIns="36000" rtlCol="0">
              <a:spAutoFit/>
            </a:bodyPr>
            <a:lstStyle/>
            <a:p>
              <a:r>
                <a:rPr kumimoji="1" lang="en-US" altLang="ja-JP" sz="1400" dirty="0" smtClean="0">
                  <a:solidFill>
                    <a:srgbClr val="FF0000"/>
                  </a:solidFill>
                  <a:latin typeface="Arial" pitchFamily="34" charset="0"/>
                  <a:cs typeface="Arial" pitchFamily="34" charset="0"/>
                </a:rPr>
                <a:t>Lat or Lon</a:t>
              </a:r>
              <a:endParaRPr kumimoji="1" lang="ja-JP" altLang="en-US" sz="1400" dirty="0">
                <a:solidFill>
                  <a:srgbClr val="FF0000"/>
                </a:solidFill>
                <a:latin typeface="Arial" pitchFamily="34" charset="0"/>
                <a:cs typeface="Arial" pitchFamily="34" charset="0"/>
              </a:endParaRPr>
            </a:p>
          </p:txBody>
        </p:sp>
        <p:sp>
          <p:nvSpPr>
            <p:cNvPr id="37" name="テキスト ボックス 36"/>
            <p:cNvSpPr txBox="1"/>
            <p:nvPr/>
          </p:nvSpPr>
          <p:spPr>
            <a:xfrm>
              <a:off x="3667226" y="4196142"/>
              <a:ext cx="577791" cy="360184"/>
            </a:xfrm>
            <a:prstGeom prst="rect">
              <a:avLst/>
            </a:prstGeom>
            <a:solidFill>
              <a:schemeClr val="bg1"/>
            </a:solidFill>
          </p:spPr>
          <p:txBody>
            <a:bodyPr wrap="none" lIns="36000" tIns="36000" rIns="36000" bIns="36000" rtlCol="0">
              <a:spAutoFit/>
            </a:bodyPr>
            <a:lstStyle/>
            <a:p>
              <a:r>
                <a:rPr kumimoji="1" lang="en-US" altLang="ja-JP" sz="1400" dirty="0" smtClean="0">
                  <a:solidFill>
                    <a:srgbClr val="FF0000"/>
                  </a:solidFill>
                  <a:latin typeface="Arial" pitchFamily="34" charset="0"/>
                  <a:cs typeface="Arial" pitchFamily="34" charset="0"/>
                </a:rPr>
                <a:t>CRC</a:t>
              </a:r>
              <a:endParaRPr kumimoji="1" lang="ja-JP" altLang="en-US" sz="1400" dirty="0">
                <a:solidFill>
                  <a:srgbClr val="FF0000"/>
                </a:solidFill>
                <a:latin typeface="Arial" pitchFamily="34" charset="0"/>
                <a:cs typeface="Arial" pitchFamily="34" charset="0"/>
              </a:endParaRPr>
            </a:p>
          </p:txBody>
        </p:sp>
        <p:cxnSp>
          <p:nvCxnSpPr>
            <p:cNvPr id="38" name="直線矢印コネクタ 37"/>
            <p:cNvCxnSpPr/>
            <p:nvPr/>
          </p:nvCxnSpPr>
          <p:spPr>
            <a:xfrm>
              <a:off x="1312501" y="4540188"/>
              <a:ext cx="2915989" cy="1588"/>
            </a:xfrm>
            <a:prstGeom prst="straightConnector1">
              <a:avLst/>
            </a:prstGeom>
            <a:ln w="19050">
              <a:solidFill>
                <a:srgbClr val="FF0000"/>
              </a:solidFill>
              <a:headEnd type="arrow" w="med" len="med"/>
              <a:tailEnd type="arrow" w="med" len="med"/>
            </a:ln>
          </p:spPr>
          <p:style>
            <a:lnRef idx="1">
              <a:schemeClr val="accent1"/>
            </a:lnRef>
            <a:fillRef idx="0">
              <a:schemeClr val="accent1"/>
            </a:fillRef>
            <a:effectRef idx="0">
              <a:schemeClr val="accent1"/>
            </a:effectRef>
            <a:fontRef idx="minor">
              <a:schemeClr val="tx1"/>
            </a:fontRef>
          </p:style>
        </p:cxnSp>
        <p:sp>
          <p:nvSpPr>
            <p:cNvPr id="39" name="テキスト ボックス 38"/>
            <p:cNvSpPr txBox="1"/>
            <p:nvPr/>
          </p:nvSpPr>
          <p:spPr>
            <a:xfrm>
              <a:off x="2481982" y="4564879"/>
              <a:ext cx="613859" cy="360184"/>
            </a:xfrm>
            <a:prstGeom prst="rect">
              <a:avLst/>
            </a:prstGeom>
            <a:solidFill>
              <a:schemeClr val="bg1"/>
            </a:solidFill>
          </p:spPr>
          <p:txBody>
            <a:bodyPr wrap="none" lIns="36000" tIns="36000" rIns="36000" bIns="36000" rtlCol="0">
              <a:spAutoFit/>
            </a:bodyPr>
            <a:lstStyle/>
            <a:p>
              <a:r>
                <a:rPr kumimoji="1" lang="en-US" altLang="ja-JP" sz="1400" dirty="0" smtClean="0">
                  <a:solidFill>
                    <a:srgbClr val="FF0000"/>
                  </a:solidFill>
                  <a:latin typeface="Arial" pitchFamily="34" charset="0"/>
                  <a:cs typeface="Arial" pitchFamily="34" charset="0"/>
                </a:rPr>
                <a:t>Dash</a:t>
              </a:r>
              <a:endParaRPr kumimoji="1" lang="ja-JP" altLang="en-US" sz="1400" dirty="0">
                <a:solidFill>
                  <a:srgbClr val="FF0000"/>
                </a:solidFill>
                <a:latin typeface="Arial" pitchFamily="34" charset="0"/>
                <a:cs typeface="Arial" pitchFamily="34" charset="0"/>
              </a:endParaRPr>
            </a:p>
          </p:txBody>
        </p:sp>
        <p:sp>
          <p:nvSpPr>
            <p:cNvPr id="40" name="テキスト ボックス 39"/>
            <p:cNvSpPr txBox="1"/>
            <p:nvPr/>
          </p:nvSpPr>
          <p:spPr>
            <a:xfrm rot="16200000">
              <a:off x="-974889" y="3293043"/>
              <a:ext cx="2865769" cy="384721"/>
            </a:xfrm>
            <a:prstGeom prst="rect">
              <a:avLst/>
            </a:prstGeom>
            <a:noFill/>
          </p:spPr>
          <p:txBody>
            <a:bodyPr wrap="none" rtlCol="0">
              <a:spAutoFit/>
            </a:bodyPr>
            <a:lstStyle/>
            <a:p>
              <a:r>
                <a:rPr lang="en-US" altLang="ja-JP" sz="1400" b="1" dirty="0" smtClean="0">
                  <a:latin typeface="Arial" pitchFamily="34" charset="0"/>
                  <a:cs typeface="Arial" pitchFamily="34" charset="0"/>
                </a:rPr>
                <a:t>ADC sample value [digit]</a:t>
              </a:r>
            </a:p>
          </p:txBody>
        </p:sp>
        <p:sp>
          <p:nvSpPr>
            <p:cNvPr id="41" name="テキスト ボックス 40"/>
            <p:cNvSpPr txBox="1"/>
            <p:nvPr/>
          </p:nvSpPr>
          <p:spPr>
            <a:xfrm>
              <a:off x="4355976" y="5219908"/>
              <a:ext cx="749725" cy="384721"/>
            </a:xfrm>
            <a:prstGeom prst="rect">
              <a:avLst/>
            </a:prstGeom>
            <a:noFill/>
          </p:spPr>
          <p:txBody>
            <a:bodyPr wrap="none" rtlCol="0">
              <a:spAutoFit/>
            </a:bodyPr>
            <a:lstStyle/>
            <a:p>
              <a:r>
                <a:rPr lang="en-US" altLang="ja-JP" sz="1400" b="1" dirty="0" smtClean="0">
                  <a:latin typeface="Arial" pitchFamily="34" charset="0"/>
                  <a:cs typeface="Arial" pitchFamily="34" charset="0"/>
                </a:rPr>
                <a:t>Time</a:t>
              </a:r>
            </a:p>
          </p:txBody>
        </p:sp>
        <p:cxnSp>
          <p:nvCxnSpPr>
            <p:cNvPr id="42" name="直線矢印コネクタ 41"/>
            <p:cNvCxnSpPr/>
            <p:nvPr/>
          </p:nvCxnSpPr>
          <p:spPr>
            <a:xfrm flipV="1">
              <a:off x="2490715" y="4172454"/>
              <a:ext cx="1152000" cy="0"/>
            </a:xfrm>
            <a:prstGeom prst="straightConnector1">
              <a:avLst/>
            </a:prstGeom>
            <a:ln w="19050">
              <a:solidFill>
                <a:srgbClr val="FF0000"/>
              </a:solidFill>
              <a:headEnd type="arrow"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43" name="直線矢印コネクタ 42"/>
            <p:cNvCxnSpPr/>
            <p:nvPr/>
          </p:nvCxnSpPr>
          <p:spPr>
            <a:xfrm flipV="1">
              <a:off x="3617894" y="4172454"/>
              <a:ext cx="576000" cy="0"/>
            </a:xfrm>
            <a:prstGeom prst="straightConnector1">
              <a:avLst/>
            </a:prstGeom>
            <a:ln w="19050">
              <a:solidFill>
                <a:srgbClr val="FF0000"/>
              </a:solidFill>
              <a:headEnd type="arrow"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44" name="直線矢印コネクタ 43"/>
            <p:cNvCxnSpPr/>
            <p:nvPr/>
          </p:nvCxnSpPr>
          <p:spPr>
            <a:xfrm>
              <a:off x="5169869" y="4540188"/>
              <a:ext cx="1008112" cy="1588"/>
            </a:xfrm>
            <a:prstGeom prst="straightConnector1">
              <a:avLst/>
            </a:prstGeom>
            <a:ln w="19050">
              <a:solidFill>
                <a:srgbClr val="FF0000"/>
              </a:solidFill>
              <a:headEnd type="arrow" w="med" len="med"/>
              <a:tailEnd type="arrow" w="med" len="med"/>
            </a:ln>
          </p:spPr>
          <p:style>
            <a:lnRef idx="1">
              <a:schemeClr val="accent1"/>
            </a:lnRef>
            <a:fillRef idx="0">
              <a:schemeClr val="accent1"/>
            </a:fillRef>
            <a:effectRef idx="0">
              <a:schemeClr val="accent1"/>
            </a:effectRef>
            <a:fontRef idx="minor">
              <a:schemeClr val="tx1"/>
            </a:fontRef>
          </p:style>
        </p:cxnSp>
        <p:sp>
          <p:nvSpPr>
            <p:cNvPr id="45" name="テキスト ボックス 44"/>
            <p:cNvSpPr txBox="1"/>
            <p:nvPr/>
          </p:nvSpPr>
          <p:spPr>
            <a:xfrm>
              <a:off x="5457901" y="4564879"/>
              <a:ext cx="439532" cy="360184"/>
            </a:xfrm>
            <a:prstGeom prst="rect">
              <a:avLst/>
            </a:prstGeom>
            <a:solidFill>
              <a:schemeClr val="bg1"/>
            </a:solidFill>
          </p:spPr>
          <p:txBody>
            <a:bodyPr wrap="none" lIns="36000" tIns="36000" rIns="36000" bIns="36000" rtlCol="0">
              <a:spAutoFit/>
            </a:bodyPr>
            <a:lstStyle/>
            <a:p>
              <a:r>
                <a:rPr kumimoji="1" lang="en-US" altLang="ja-JP" sz="1400" dirty="0" smtClean="0">
                  <a:solidFill>
                    <a:srgbClr val="FF0000"/>
                  </a:solidFill>
                  <a:latin typeface="Arial" pitchFamily="34" charset="0"/>
                  <a:cs typeface="Arial" pitchFamily="34" charset="0"/>
                </a:rPr>
                <a:t>Dot</a:t>
              </a:r>
              <a:endParaRPr kumimoji="1" lang="ja-JP" altLang="en-US" sz="1400" dirty="0">
                <a:solidFill>
                  <a:srgbClr val="FF0000"/>
                </a:solidFill>
                <a:latin typeface="Arial" pitchFamily="34" charset="0"/>
                <a:cs typeface="Arial" pitchFamily="34" charset="0"/>
              </a:endParaRPr>
            </a:p>
          </p:txBody>
        </p:sp>
        <p:cxnSp>
          <p:nvCxnSpPr>
            <p:cNvPr id="46" name="直線矢印コネクタ 45"/>
            <p:cNvCxnSpPr/>
            <p:nvPr/>
          </p:nvCxnSpPr>
          <p:spPr>
            <a:xfrm>
              <a:off x="7115648" y="4540188"/>
              <a:ext cx="1008112" cy="1588"/>
            </a:xfrm>
            <a:prstGeom prst="straightConnector1">
              <a:avLst/>
            </a:prstGeom>
            <a:ln w="19050">
              <a:solidFill>
                <a:srgbClr val="FF0000"/>
              </a:solidFill>
              <a:headEnd type="arrow" w="med" len="med"/>
              <a:tailEnd type="arrow" w="med" len="med"/>
            </a:ln>
          </p:spPr>
          <p:style>
            <a:lnRef idx="1">
              <a:schemeClr val="accent1"/>
            </a:lnRef>
            <a:fillRef idx="0">
              <a:schemeClr val="accent1"/>
            </a:fillRef>
            <a:effectRef idx="0">
              <a:schemeClr val="accent1"/>
            </a:effectRef>
            <a:fontRef idx="minor">
              <a:schemeClr val="tx1"/>
            </a:fontRef>
          </p:style>
        </p:cxnSp>
        <p:sp>
          <p:nvSpPr>
            <p:cNvPr id="47" name="テキスト ボックス 46"/>
            <p:cNvSpPr txBox="1"/>
            <p:nvPr/>
          </p:nvSpPr>
          <p:spPr>
            <a:xfrm>
              <a:off x="7403681" y="4564879"/>
              <a:ext cx="439532" cy="360184"/>
            </a:xfrm>
            <a:prstGeom prst="rect">
              <a:avLst/>
            </a:prstGeom>
            <a:solidFill>
              <a:schemeClr val="bg1"/>
            </a:solidFill>
          </p:spPr>
          <p:txBody>
            <a:bodyPr wrap="none" lIns="36000" tIns="36000" rIns="36000" bIns="36000" rtlCol="0">
              <a:spAutoFit/>
            </a:bodyPr>
            <a:lstStyle/>
            <a:p>
              <a:r>
                <a:rPr kumimoji="1" lang="en-US" altLang="ja-JP" sz="1400" dirty="0" smtClean="0">
                  <a:solidFill>
                    <a:srgbClr val="FF0000"/>
                  </a:solidFill>
                  <a:latin typeface="Arial" pitchFamily="34" charset="0"/>
                  <a:cs typeface="Arial" pitchFamily="34" charset="0"/>
                </a:rPr>
                <a:t>Dot</a:t>
              </a:r>
              <a:endParaRPr kumimoji="1" lang="ja-JP" altLang="en-US" sz="1400" dirty="0">
                <a:solidFill>
                  <a:srgbClr val="FF0000"/>
                </a:solidFill>
                <a:latin typeface="Arial" pitchFamily="34" charset="0"/>
                <a:cs typeface="Arial" pitchFamily="34" charset="0"/>
              </a:endParaRPr>
            </a:p>
          </p:txBody>
        </p:sp>
        <p:cxnSp>
          <p:nvCxnSpPr>
            <p:cNvPr id="48" name="直線矢印コネクタ 47"/>
            <p:cNvCxnSpPr/>
            <p:nvPr/>
          </p:nvCxnSpPr>
          <p:spPr>
            <a:xfrm>
              <a:off x="1312501" y="4876333"/>
              <a:ext cx="6809696" cy="1588"/>
            </a:xfrm>
            <a:prstGeom prst="straightConnector1">
              <a:avLst/>
            </a:prstGeom>
            <a:ln w="19050">
              <a:solidFill>
                <a:srgbClr val="FF0000"/>
              </a:solidFill>
              <a:headEnd type="arrow" w="med" len="med"/>
              <a:tailEnd type="arrow" w="med" len="med"/>
            </a:ln>
          </p:spPr>
          <p:style>
            <a:lnRef idx="1">
              <a:schemeClr val="accent1"/>
            </a:lnRef>
            <a:fillRef idx="0">
              <a:schemeClr val="accent1"/>
            </a:fillRef>
            <a:effectRef idx="0">
              <a:schemeClr val="accent1"/>
            </a:effectRef>
            <a:fontRef idx="minor">
              <a:schemeClr val="tx1"/>
            </a:fontRef>
          </p:style>
        </p:cxnSp>
        <p:sp>
          <p:nvSpPr>
            <p:cNvPr id="49" name="テキスト ボックス 48"/>
            <p:cNvSpPr txBox="1"/>
            <p:nvPr/>
          </p:nvSpPr>
          <p:spPr>
            <a:xfrm>
              <a:off x="4431472" y="4900984"/>
              <a:ext cx="824252" cy="360184"/>
            </a:xfrm>
            <a:prstGeom prst="rect">
              <a:avLst/>
            </a:prstGeom>
            <a:solidFill>
              <a:schemeClr val="bg1"/>
            </a:solidFill>
          </p:spPr>
          <p:txBody>
            <a:bodyPr wrap="none" lIns="36000" tIns="36000" rIns="36000" bIns="36000" rtlCol="0">
              <a:spAutoFit/>
            </a:bodyPr>
            <a:lstStyle/>
            <a:p>
              <a:r>
                <a:rPr lang="en-US" altLang="ja-JP" sz="1400" dirty="0" smtClean="0">
                  <a:solidFill>
                    <a:srgbClr val="FF0000"/>
                  </a:solidFill>
                  <a:latin typeface="Arial" pitchFamily="34" charset="0"/>
                  <a:cs typeface="Arial" pitchFamily="34" charset="0"/>
                </a:rPr>
                <a:t>37.3 us</a:t>
              </a:r>
              <a:endParaRPr kumimoji="1" lang="ja-JP" altLang="en-US" sz="1400" dirty="0">
                <a:solidFill>
                  <a:srgbClr val="FF0000"/>
                </a:solidFill>
                <a:latin typeface="Arial" pitchFamily="34" charset="0"/>
                <a:cs typeface="Arial" pitchFamily="34" charset="0"/>
              </a:endParaRPr>
            </a:p>
          </p:txBody>
        </p:sp>
      </p:gr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381000" y="68400"/>
            <a:ext cx="6999312" cy="432000"/>
          </a:xfrm>
        </p:spPr>
        <p:txBody>
          <a:bodyPr/>
          <a:lstStyle/>
          <a:p>
            <a:r>
              <a:rPr kumimoji="1" lang="en-US" altLang="ja-JP" sz="2800" b="1" dirty="0" smtClean="0"/>
              <a:t>Real time position display on ECDIS</a:t>
            </a:r>
            <a:endParaRPr kumimoji="1" lang="ja-JP" altLang="en-US" sz="2800" b="1" dirty="0"/>
          </a:p>
        </p:txBody>
      </p:sp>
      <p:sp>
        <p:nvSpPr>
          <p:cNvPr id="11" name="スライド番号プレースホルダ 10"/>
          <p:cNvSpPr>
            <a:spLocks noGrp="1"/>
          </p:cNvSpPr>
          <p:nvPr>
            <p:ph type="sldNum" sz="quarter" idx="10"/>
          </p:nvPr>
        </p:nvSpPr>
        <p:spPr/>
        <p:txBody>
          <a:bodyPr/>
          <a:lstStyle/>
          <a:p>
            <a:fld id="{D2D8002D-B5B0-4BAC-B1F6-782DDCCE6D9C}" type="slidenum">
              <a:rPr kumimoji="1" lang="ja-JP" altLang="en-US" smtClean="0"/>
              <a:pPr/>
              <a:t>9</a:t>
            </a:fld>
            <a:endParaRPr kumimoji="1" lang="ja-JP" altLang="en-US"/>
          </a:p>
        </p:txBody>
      </p:sp>
      <p:pic>
        <p:nvPicPr>
          <p:cNvPr id="10" name="コンテンツ プレースホルダ 9" descr="IMG_3358.JPG"/>
          <p:cNvPicPr>
            <a:picLocks noGrp="1" noChangeAspect="1"/>
          </p:cNvPicPr>
          <p:nvPr>
            <p:ph idx="1"/>
          </p:nvPr>
        </p:nvPicPr>
        <p:blipFill>
          <a:blip r:embed="rId3" cstate="print"/>
          <a:stretch>
            <a:fillRect/>
          </a:stretch>
        </p:blipFill>
        <p:spPr>
          <a:xfrm>
            <a:off x="822325" y="928688"/>
            <a:ext cx="7499349" cy="5624512"/>
          </a:xfrm>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テーマ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ユーザー定義 1">
      <a:majorFont>
        <a:latin typeface="Tahoma"/>
        <a:ea typeface="ＭＳ Ｐゴシック"/>
        <a:cs typeface=""/>
      </a:majorFont>
      <a:minorFont>
        <a:latin typeface="Tahoma"/>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lnDef>
      <a:spPr>
        <a:ln w="25400">
          <a:solidFill>
            <a:schemeClr val="tx1"/>
          </a:solidFill>
        </a:ln>
      </a:spPr>
      <a:bodyPr/>
      <a:lstStyle/>
      <a:style>
        <a:lnRef idx="1">
          <a:schemeClr val="accent1"/>
        </a:lnRef>
        <a:fillRef idx="0">
          <a:schemeClr val="accent1"/>
        </a:fillRef>
        <a:effectRef idx="0">
          <a:schemeClr val="accent1"/>
        </a:effectRef>
        <a:fontRef idx="minor">
          <a:schemeClr val="tx1"/>
        </a:fontRef>
      </a:style>
    </a:lnDef>
  </a:objectDefaults>
  <a:extraClrSchemeLst>
    <a:extraClrScheme>
      <a:clrScheme name="標準デザイン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標準デザイン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標準デザイン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標準デザイン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標準デザイン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標準デザイン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標準デザイン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標準デザイン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標準デザイン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標準デザイン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標準デザイン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標準デザイン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テーマ1</Template>
  <TotalTime>7107</TotalTime>
  <Words>1116</Words>
  <Application>Microsoft Office PowerPoint</Application>
  <PresentationFormat>On-screen Show (4:3)</PresentationFormat>
  <Paragraphs>162</Paragraphs>
  <Slides>16</Slides>
  <Notes>9</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16</vt:i4>
      </vt:variant>
    </vt:vector>
  </HeadingPairs>
  <TitlesOfParts>
    <vt:vector size="26" baseType="lpstr">
      <vt:lpstr>ＭＳ ゴシック</vt:lpstr>
      <vt:lpstr>ＭＳ 明朝</vt:lpstr>
      <vt:lpstr>ＭＳ Ｐゴシック</vt:lpstr>
      <vt:lpstr>Arial</vt:lpstr>
      <vt:lpstr>Calibri</vt:lpstr>
      <vt:lpstr>Courier New</vt:lpstr>
      <vt:lpstr>Symbol</vt:lpstr>
      <vt:lpstr>Tahoma</vt:lpstr>
      <vt:lpstr>Wingdings</vt:lpstr>
      <vt:lpstr>テーマ1</vt:lpstr>
      <vt:lpstr>Trial results of Radar Positioning in Singapore for resilient positioning</vt:lpstr>
      <vt:lpstr>Agenda</vt:lpstr>
      <vt:lpstr>Concept of Enhanced Radar Positioning</vt:lpstr>
      <vt:lpstr>Purposes of trial-ENAV17-13.16-</vt:lpstr>
      <vt:lpstr>Singapore Trial</vt:lpstr>
      <vt:lpstr>Conditions of installed eRacon</vt:lpstr>
      <vt:lpstr>eRadar Installation on Panduan</vt:lpstr>
      <vt:lpstr>Pulse configurations</vt:lpstr>
      <vt:lpstr>Real time position display on ECDIS</vt:lpstr>
      <vt:lpstr>Summaries of test results</vt:lpstr>
      <vt:lpstr>Calculated positions using one eRacon</vt:lpstr>
      <vt:lpstr>Calculated position using 2 eRacons</vt:lpstr>
      <vt:lpstr>Berth trial</vt:lpstr>
      <vt:lpstr>Conclusions</vt:lpstr>
      <vt:lpstr>Note: eRacon’s operation difficulties</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Radar/Racon Positioning for resilient positioning</dc:title>
  <dc:creator>柏 卓夫</dc:creator>
  <cp:lastModifiedBy>Seamus Doyle</cp:lastModifiedBy>
  <cp:revision>875</cp:revision>
  <dcterms:modified xsi:type="dcterms:W3CDTF">2016-03-13T08:13:59Z</dcterms:modified>
</cp:coreProperties>
</file>