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slideMasters/slideMaster5.xml" ContentType="application/vnd.openxmlformats-officedocument.presentationml.slideMaster+xml"/>
  <Override PartName="/ppt/notesSlides/notesSlide6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5.xml" ContentType="application/vnd.openxmlformats-officedocument.presentationml.notesSlid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6.xml" ContentType="application/vnd.openxmlformats-officedocument.theme+xml"/>
  <Override PartName="/ppt/theme/theme3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  <p:sldMasterId id="2147483709" r:id="rId2"/>
    <p:sldMasterId id="2147483712" r:id="rId3"/>
    <p:sldMasterId id="2147483713" r:id="rId4"/>
    <p:sldMasterId id="2147483716" r:id="rId5"/>
  </p:sldMasterIdLst>
  <p:notesMasterIdLst>
    <p:notesMasterId r:id="rId14"/>
  </p:notesMasterIdLst>
  <p:sldIdLst>
    <p:sldId id="263" r:id="rId6"/>
    <p:sldId id="264" r:id="rId7"/>
    <p:sldId id="256" r:id="rId8"/>
    <p:sldId id="265" r:id="rId9"/>
    <p:sldId id="266" r:id="rId10"/>
    <p:sldId id="269" r:id="rId11"/>
    <p:sldId id="270" r:id="rId12"/>
    <p:sldId id="271" r:id="rId13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00FF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693" autoAdjust="0"/>
    <p:restoredTop sz="95223" autoAdjust="0"/>
  </p:normalViewPr>
  <p:slideViewPr>
    <p:cSldViewPr snapToGrid="0">
      <p:cViewPr varScale="1">
        <p:scale>
          <a:sx n="67" d="100"/>
          <a:sy n="67" d="100"/>
        </p:scale>
        <p:origin x="1260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customXml" Target="../customXml/item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AEC5F-9E19-4A95-98FC-EB67DE58624F}" type="datetimeFigureOut">
              <a:rPr kumimoji="1" lang="ja-JP" altLang="en-US" smtClean="0"/>
              <a:t>2024/3/7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17C32-B7E1-467D-9F61-AD95F26B1D7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05187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17C32-B7E1-467D-9F61-AD95F26B1D72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0063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17C32-B7E1-467D-9F61-AD95F26B1D72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8031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17C32-B7E1-467D-9F61-AD95F26B1D72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5677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17C32-B7E1-467D-9F61-AD95F26B1D72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79049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17C32-B7E1-467D-9F61-AD95F26B1D72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2958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17C32-B7E1-467D-9F61-AD95F26B1D72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7671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17C32-B7E1-467D-9F61-AD95F26B1D72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389774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17C32-B7E1-467D-9F61-AD95F26B1D72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90785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ppjtitl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6076950"/>
            <a:ext cx="12211538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4"/>
          <p:cNvSpPr>
            <a:spLocks noChangeArrowheads="1"/>
          </p:cNvSpPr>
          <p:nvPr userDrawn="1"/>
        </p:nvSpPr>
        <p:spPr bwMode="auto">
          <a:xfrm>
            <a:off x="2256715" y="3284607"/>
            <a:ext cx="9935307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2215" dirty="0">
              <a:solidFill>
                <a:srgbClr val="000000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196123" y="2133669"/>
            <a:ext cx="9995877" cy="1470025"/>
          </a:xfrm>
        </p:spPr>
        <p:txBody>
          <a:bodyPr/>
          <a:lstStyle>
            <a:lvl1pPr>
              <a:defRPr sz="4923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kumimoji="0"/>
            </a:lvl1pPr>
          </a:lstStyle>
          <a:p>
            <a:r>
              <a:rPr lang="ja-JP" altLang="en-US"/>
              <a:t>国土交通省　観光庁</a:t>
            </a:r>
          </a:p>
          <a:p>
            <a:r>
              <a:rPr lang="ja-JP" altLang="en-US"/>
              <a:t>○○課</a:t>
            </a:r>
          </a:p>
          <a:p>
            <a:r>
              <a:rPr lang="ja-JP" altLang="en-US"/>
              <a:t>平成○○年○○月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C983B-4A3C-4011-B48F-4B1A95B6BB23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679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7051E-5270-4375-A243-9E4BFF7661A6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879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686802" y="3"/>
            <a:ext cx="2895600" cy="6126163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4" y="3"/>
            <a:ext cx="8499231" cy="6126163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0FED5-3084-467F-AEC8-2182149A5A45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085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0" y="3"/>
            <a:ext cx="11582400" cy="612616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27FF6-0507-47A6-B209-AE7E6A074F3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870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5498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EADA46-06F7-45B3-8E22-91B873C03A8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56467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49374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EADA46-06F7-45B3-8E22-91B873C03A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11415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5427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24F9B-1059-4270-837C-682AF1019EFE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577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273" y="4406969"/>
            <a:ext cx="10363200" cy="1362075"/>
          </a:xfrm>
        </p:spPr>
        <p:txBody>
          <a:bodyPr anchor="t"/>
          <a:lstStyle>
            <a:lvl1pPr algn="l">
              <a:defRPr sz="4923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273" y="2906713"/>
            <a:ext cx="10363200" cy="1500187"/>
          </a:xfrm>
        </p:spPr>
        <p:txBody>
          <a:bodyPr anchor="b"/>
          <a:lstStyle>
            <a:lvl1pPr marL="0" indent="0">
              <a:buNone/>
              <a:defRPr sz="2462"/>
            </a:lvl1pPr>
            <a:lvl2pPr marL="562722" indent="0">
              <a:buNone/>
              <a:defRPr sz="2215"/>
            </a:lvl2pPr>
            <a:lvl3pPr marL="1125444" indent="0">
              <a:buNone/>
              <a:defRPr sz="1969"/>
            </a:lvl3pPr>
            <a:lvl4pPr marL="1688165" indent="0">
              <a:buNone/>
              <a:defRPr sz="1723"/>
            </a:lvl4pPr>
            <a:lvl5pPr marL="2250887" indent="0">
              <a:buNone/>
              <a:defRPr sz="1723"/>
            </a:lvl5pPr>
            <a:lvl6pPr marL="2813609" indent="0">
              <a:buNone/>
              <a:defRPr sz="1723"/>
            </a:lvl6pPr>
            <a:lvl7pPr marL="3376331" indent="0">
              <a:buNone/>
              <a:defRPr sz="1723"/>
            </a:lvl7pPr>
            <a:lvl8pPr marL="3939052" indent="0">
              <a:buNone/>
              <a:defRPr sz="1723"/>
            </a:lvl8pPr>
            <a:lvl9pPr marL="4501774" indent="0">
              <a:buNone/>
              <a:defRPr sz="1723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6FC1E-97FB-47E8-8A15-62CBE3A8CCD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449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9641" y="1600206"/>
            <a:ext cx="5392617" cy="4525963"/>
          </a:xfr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89824" y="1600206"/>
            <a:ext cx="5392617" cy="4525963"/>
          </a:xfr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E6122-BD14-4142-9E60-93220B4E82C1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805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736" y="1535113"/>
            <a:ext cx="5388708" cy="639762"/>
          </a:xfr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736" y="2174875"/>
            <a:ext cx="5388708" cy="3951288"/>
          </a:xfr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6070F-1EA7-49A7-BE4B-955743FF1353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081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F3B0B-B1E1-4C03-891B-B254E7649D4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735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F643B-1E2A-4F03-8182-047C0680F225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216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247" cy="1162050"/>
          </a:xfr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7385" y="273055"/>
            <a:ext cx="6815017" cy="5853113"/>
          </a:xfrm>
        </p:spPr>
        <p:txBody>
          <a:bodyPr/>
          <a:lstStyle>
            <a:lvl1pPr>
              <a:defRPr sz="3939"/>
            </a:lvl1pPr>
            <a:lvl2pPr>
              <a:defRPr sz="3446"/>
            </a:lvl2pPr>
            <a:lvl3pPr>
              <a:defRPr sz="2954"/>
            </a:lvl3pPr>
            <a:lvl4pPr>
              <a:defRPr sz="2462"/>
            </a:lvl4pPr>
            <a:lvl5pPr>
              <a:defRPr sz="2462"/>
            </a:lvl5pPr>
            <a:lvl6pPr>
              <a:defRPr sz="2462"/>
            </a:lvl6pPr>
            <a:lvl7pPr>
              <a:defRPr sz="2462"/>
            </a:lvl7pPr>
            <a:lvl8pPr>
              <a:defRPr sz="2462"/>
            </a:lvl8pPr>
            <a:lvl9pPr>
              <a:defRPr sz="2462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247" cy="4691063"/>
          </a:xfr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40BB9-DC62-40AE-AFEB-DEDC9D7564A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780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</p:spPr>
        <p:txBody>
          <a:bodyPr/>
          <a:lstStyle>
            <a:lvl1pPr marL="0" indent="0">
              <a:buNone/>
              <a:defRPr sz="3939"/>
            </a:lvl1pPr>
            <a:lvl2pPr marL="562722" indent="0">
              <a:buNone/>
              <a:defRPr sz="3446"/>
            </a:lvl2pPr>
            <a:lvl3pPr marL="1125444" indent="0">
              <a:buNone/>
              <a:defRPr sz="2954"/>
            </a:lvl3pPr>
            <a:lvl4pPr marL="1688165" indent="0">
              <a:buNone/>
              <a:defRPr sz="2462"/>
            </a:lvl4pPr>
            <a:lvl5pPr marL="2250887" indent="0">
              <a:buNone/>
              <a:defRPr sz="2462"/>
            </a:lvl5pPr>
            <a:lvl6pPr marL="2813609" indent="0">
              <a:buNone/>
              <a:defRPr sz="2462"/>
            </a:lvl6pPr>
            <a:lvl7pPr marL="3376331" indent="0">
              <a:buNone/>
              <a:defRPr sz="2462"/>
            </a:lvl7pPr>
            <a:lvl8pPr marL="3939052" indent="0">
              <a:buNone/>
              <a:defRPr sz="2462"/>
            </a:lvl8pPr>
            <a:lvl9pPr marL="4501774" indent="0">
              <a:buNone/>
              <a:defRPr sz="2462"/>
            </a:lvl9pPr>
          </a:lstStyle>
          <a:p>
            <a:pPr lvl="0"/>
            <a:endParaRPr lang="ja-JP" altLang="en-US" noProof="0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109A3-A064-4A10-ADA6-4A4FD1722D1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971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723">
                <a:latin typeface="Arial" charset="0"/>
                <a:ea typeface="ＭＳ Ｐゴシック" pitchFamily="5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723">
                <a:latin typeface="Arial" charset="0"/>
                <a:ea typeface="ＭＳ Ｐゴシック" pitchFamily="5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6237288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723">
                <a:latin typeface="Arial" charset="0"/>
                <a:ea typeface="ＭＳ Ｐゴシック" pitchFamily="5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36B547-3939-4448-B510-15C4227AECE5}" type="slidenum">
              <a:rPr lang="en-US" altLang="ja-JP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0" y="4"/>
            <a:ext cx="12192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2215" dirty="0">
              <a:solidFill>
                <a:srgbClr val="000000"/>
              </a:solidFill>
            </a:endParaRP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0" y="333378"/>
            <a:ext cx="12192000" cy="214313"/>
            <a:chOff x="0" y="255"/>
            <a:chExt cx="6240" cy="135"/>
          </a:xfrm>
        </p:grpSpPr>
        <p:sp>
          <p:nvSpPr>
            <p:cNvPr id="30748" name="Rectangle 28"/>
            <p:cNvSpPr>
              <a:spLocks noChangeArrowheads="1"/>
            </p:cNvSpPr>
            <p:nvPr userDrawn="1"/>
          </p:nvSpPr>
          <p:spPr bwMode="auto">
            <a:xfrm>
              <a:off x="0" y="345"/>
              <a:ext cx="6240" cy="45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2215" dirty="0">
                <a:solidFill>
                  <a:srgbClr val="000000"/>
                </a:solidFill>
              </a:endParaRPr>
            </a:p>
          </p:txBody>
        </p:sp>
        <p:sp>
          <p:nvSpPr>
            <p:cNvPr id="30749" name="Rectangle 29"/>
            <p:cNvSpPr>
              <a:spLocks noChangeArrowheads="1"/>
            </p:cNvSpPr>
            <p:nvPr userDrawn="1"/>
          </p:nvSpPr>
          <p:spPr bwMode="auto">
            <a:xfrm>
              <a:off x="0" y="300"/>
              <a:ext cx="6240" cy="45"/>
            </a:xfrm>
            <a:prstGeom prst="rect">
              <a:avLst/>
            </a:prstGeom>
            <a:solidFill>
              <a:srgbClr val="FF3399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2215" dirty="0">
                <a:solidFill>
                  <a:srgbClr val="000000"/>
                </a:solidFill>
              </a:endParaRPr>
            </a:p>
          </p:txBody>
        </p:sp>
        <p:sp>
          <p:nvSpPr>
            <p:cNvPr id="30750" name="Rectangle 30"/>
            <p:cNvSpPr>
              <a:spLocks noChangeArrowheads="1"/>
            </p:cNvSpPr>
            <p:nvPr userDrawn="1"/>
          </p:nvSpPr>
          <p:spPr bwMode="auto">
            <a:xfrm>
              <a:off x="0" y="255"/>
              <a:ext cx="6240" cy="45"/>
            </a:xfrm>
            <a:prstGeom prst="rect">
              <a:avLst/>
            </a:prstGeom>
            <a:solidFill>
              <a:srgbClr val="FFCC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2215" dirty="0">
                <a:solidFill>
                  <a:srgbClr val="000000"/>
                </a:solidFill>
              </a:endParaRPr>
            </a:p>
          </p:txBody>
        </p:sp>
      </p:grpSp>
      <p:sp>
        <p:nvSpPr>
          <p:cNvPr id="7176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3" y="0"/>
            <a:ext cx="1017367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pic>
        <p:nvPicPr>
          <p:cNvPr id="7177" name="Picture 32" descr="ppjtitle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705165" y="4"/>
            <a:ext cx="1486876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5721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446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446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446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446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446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3446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3446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3446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3446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422041" indent="-422041" algn="l" rtl="0" eaLnBrk="0" fontAlgn="base" hangingPunct="0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ＭＳ Ｐゴシック" pitchFamily="50" charset="-128"/>
          <a:cs typeface="+mn-cs"/>
        </a:defRPr>
      </a:lvl1pPr>
      <a:lvl2pPr marL="914423" indent="-351701" algn="l" rtl="0" eaLnBrk="0" fontAlgn="base" hangingPunct="0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ＭＳ Ｐゴシック" pitchFamily="50" charset="-128"/>
        </a:defRPr>
      </a:lvl2pPr>
      <a:lvl3pPr marL="1406804" indent="-281361" algn="l" rtl="0" eaLnBrk="0" fontAlgn="base" hangingPunct="0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ＭＳ Ｐゴシック" pitchFamily="50" charset="-128"/>
        </a:defRPr>
      </a:lvl3pPr>
      <a:lvl4pPr marL="1969526" indent="-281361" algn="l" rtl="0" eaLnBrk="0" fontAlgn="base" hangingPunct="0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ＭＳ Ｐゴシック" pitchFamily="50" charset="-128"/>
        </a:defRPr>
      </a:lvl4pPr>
      <a:lvl5pPr marL="2532248" indent="-281361" algn="l" rtl="0" eaLnBrk="0" fontAlgn="base" hangingPunct="0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ＭＳ Ｐゴシック" pitchFamily="50" charset="-128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4" y="6457160"/>
            <a:ext cx="10477323" cy="398769"/>
          </a:xfrm>
          <a:prstGeom prst="rect">
            <a:avLst/>
          </a:prstGeom>
          <a:gradFill>
            <a:gsLst>
              <a:gs pos="0">
                <a:schemeClr val="accent5">
                  <a:lumMod val="50000"/>
                </a:schemeClr>
              </a:gs>
              <a:gs pos="39000">
                <a:schemeClr val="accent5">
                  <a:lumMod val="97000"/>
                  <a:lumOff val="3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215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58" y="6039064"/>
            <a:ext cx="891078" cy="395826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378" y="6069453"/>
            <a:ext cx="1770654" cy="375138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456407" y="6469530"/>
            <a:ext cx="2657779" cy="34086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2215" i="1" dirty="0">
                <a:solidFill>
                  <a:schemeClr val="bg1"/>
                </a:solidFill>
                <a:latin typeface="Eras Bold ITC" panose="020B0907030504020204" pitchFamily="34" charset="0"/>
              </a:rPr>
              <a:t>J</a:t>
            </a:r>
            <a:r>
              <a:rPr lang="en-US" altLang="ja-JP" sz="1723" i="1" dirty="0">
                <a:solidFill>
                  <a:schemeClr val="bg1"/>
                </a:solidFill>
                <a:latin typeface="Eras Bold ITC" panose="020B0907030504020204" pitchFamily="34" charset="0"/>
              </a:rPr>
              <a:t>APAN </a:t>
            </a:r>
            <a:r>
              <a:rPr lang="en-US" altLang="ja-JP" sz="2215" i="1" dirty="0">
                <a:solidFill>
                  <a:schemeClr val="bg1"/>
                </a:solidFill>
                <a:latin typeface="Eras Bold ITC" panose="020B0907030504020204" pitchFamily="34" charset="0"/>
              </a:rPr>
              <a:t>C</a:t>
            </a:r>
            <a:r>
              <a:rPr lang="en-US" altLang="ja-JP" sz="1723" i="1" dirty="0">
                <a:solidFill>
                  <a:schemeClr val="bg1"/>
                </a:solidFill>
                <a:latin typeface="Eras Bold ITC" panose="020B0907030504020204" pitchFamily="34" charset="0"/>
              </a:rPr>
              <a:t>OAST </a:t>
            </a:r>
            <a:r>
              <a:rPr lang="en-US" altLang="ja-JP" sz="2215" i="1" dirty="0">
                <a:solidFill>
                  <a:schemeClr val="bg1"/>
                </a:solidFill>
                <a:latin typeface="Eras Bold ITC" panose="020B0907030504020204" pitchFamily="34" charset="0"/>
              </a:rPr>
              <a:t>G</a:t>
            </a:r>
            <a:r>
              <a:rPr lang="en-US" altLang="ja-JP" sz="1723" i="1" dirty="0">
                <a:solidFill>
                  <a:schemeClr val="bg1"/>
                </a:solidFill>
                <a:latin typeface="Eras Bold ITC" panose="020B0907030504020204" pitchFamily="34" charset="0"/>
              </a:rPr>
              <a:t>UARD</a:t>
            </a:r>
            <a:endParaRPr lang="ja-JP" altLang="en-US" sz="1723" i="1" dirty="0">
              <a:solidFill>
                <a:schemeClr val="bg1"/>
              </a:solidFill>
              <a:latin typeface="Eras Bold ITC" panose="020B0907030504020204" pitchFamily="34" charset="0"/>
            </a:endParaRPr>
          </a:p>
        </p:txBody>
      </p:sp>
      <p:cxnSp>
        <p:nvCxnSpPr>
          <p:cNvPr id="11" name="直線コネクタ 10"/>
          <p:cNvCxnSpPr/>
          <p:nvPr/>
        </p:nvCxnSpPr>
        <p:spPr>
          <a:xfrm>
            <a:off x="1786159" y="2282881"/>
            <a:ext cx="9027111" cy="33330"/>
          </a:xfrm>
          <a:prstGeom prst="line">
            <a:avLst/>
          </a:prstGeom>
          <a:ln w="88900">
            <a:gradFill flip="none" rotWithShape="1">
              <a:gsLst>
                <a:gs pos="0">
                  <a:schemeClr val="accent5">
                    <a:lumMod val="70000"/>
                  </a:schemeClr>
                </a:gs>
                <a:gs pos="24000">
                  <a:schemeClr val="accent5">
                    <a:lumMod val="88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16200000" scaled="1"/>
              <a:tileRect/>
            </a:gra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1786159" y="2179928"/>
            <a:ext cx="9027111" cy="3333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104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3959" y="72519"/>
            <a:ext cx="812379" cy="36086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6384" y="65809"/>
            <a:ext cx="1770654" cy="375138"/>
          </a:xfrm>
          <a:prstGeom prst="rect">
            <a:avLst/>
          </a:prstGeom>
        </p:spPr>
      </p:pic>
      <p:cxnSp>
        <p:nvCxnSpPr>
          <p:cNvPr id="9" name="直線コネクタ 8"/>
          <p:cNvCxnSpPr/>
          <p:nvPr/>
        </p:nvCxnSpPr>
        <p:spPr>
          <a:xfrm>
            <a:off x="78522" y="534898"/>
            <a:ext cx="12007385" cy="20837"/>
          </a:xfrm>
          <a:prstGeom prst="line">
            <a:avLst/>
          </a:prstGeom>
          <a:ln w="88900">
            <a:gradFill flip="none" rotWithShape="1">
              <a:gsLst>
                <a:gs pos="0">
                  <a:schemeClr val="accent5">
                    <a:lumMod val="70000"/>
                  </a:schemeClr>
                </a:gs>
                <a:gs pos="8000">
                  <a:schemeClr val="accent5">
                    <a:lumMod val="88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16200000" scaled="1"/>
              <a:tileRect/>
            </a:gra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78522" y="433384"/>
            <a:ext cx="12007385" cy="20837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97051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4" y="6457160"/>
            <a:ext cx="10477323" cy="398769"/>
          </a:xfrm>
          <a:prstGeom prst="rect">
            <a:avLst/>
          </a:prstGeom>
          <a:gradFill>
            <a:gsLst>
              <a:gs pos="0">
                <a:schemeClr val="accent5">
                  <a:lumMod val="50000"/>
                </a:schemeClr>
              </a:gs>
              <a:gs pos="39000">
                <a:schemeClr val="accent5">
                  <a:lumMod val="97000"/>
                  <a:lumOff val="3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215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58" y="6039064"/>
            <a:ext cx="891078" cy="395826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378" y="6069453"/>
            <a:ext cx="1770654" cy="375138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456407" y="6469530"/>
            <a:ext cx="2657779" cy="34086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2215" i="1" dirty="0">
                <a:solidFill>
                  <a:schemeClr val="bg1"/>
                </a:solidFill>
                <a:latin typeface="Eras Bold ITC" panose="020B0907030504020204" pitchFamily="34" charset="0"/>
              </a:rPr>
              <a:t>J</a:t>
            </a:r>
            <a:r>
              <a:rPr lang="en-US" altLang="ja-JP" sz="1723" i="1" dirty="0">
                <a:solidFill>
                  <a:schemeClr val="bg1"/>
                </a:solidFill>
                <a:latin typeface="Eras Bold ITC" panose="020B0907030504020204" pitchFamily="34" charset="0"/>
              </a:rPr>
              <a:t>APAN </a:t>
            </a:r>
            <a:r>
              <a:rPr lang="en-US" altLang="ja-JP" sz="2215" i="1" dirty="0">
                <a:solidFill>
                  <a:schemeClr val="bg1"/>
                </a:solidFill>
                <a:latin typeface="Eras Bold ITC" panose="020B0907030504020204" pitchFamily="34" charset="0"/>
              </a:rPr>
              <a:t>C</a:t>
            </a:r>
            <a:r>
              <a:rPr lang="en-US" altLang="ja-JP" sz="1723" i="1" dirty="0">
                <a:solidFill>
                  <a:schemeClr val="bg1"/>
                </a:solidFill>
                <a:latin typeface="Eras Bold ITC" panose="020B0907030504020204" pitchFamily="34" charset="0"/>
              </a:rPr>
              <a:t>OAST </a:t>
            </a:r>
            <a:r>
              <a:rPr lang="en-US" altLang="ja-JP" sz="2215" i="1" dirty="0">
                <a:solidFill>
                  <a:schemeClr val="bg1"/>
                </a:solidFill>
                <a:latin typeface="Eras Bold ITC" panose="020B0907030504020204" pitchFamily="34" charset="0"/>
              </a:rPr>
              <a:t>G</a:t>
            </a:r>
            <a:r>
              <a:rPr lang="en-US" altLang="ja-JP" sz="1723" i="1" dirty="0">
                <a:solidFill>
                  <a:schemeClr val="bg1"/>
                </a:solidFill>
                <a:latin typeface="Eras Bold ITC" panose="020B0907030504020204" pitchFamily="34" charset="0"/>
              </a:rPr>
              <a:t>UARD</a:t>
            </a:r>
            <a:endParaRPr lang="ja-JP" altLang="en-US" sz="1723" i="1" dirty="0">
              <a:solidFill>
                <a:schemeClr val="bg1"/>
              </a:solidFill>
              <a:latin typeface="Eras Bold ITC" panose="020B0907030504020204" pitchFamily="34" charset="0"/>
            </a:endParaRPr>
          </a:p>
        </p:txBody>
      </p:sp>
      <p:cxnSp>
        <p:nvCxnSpPr>
          <p:cNvPr id="11" name="直線コネクタ 10"/>
          <p:cNvCxnSpPr/>
          <p:nvPr/>
        </p:nvCxnSpPr>
        <p:spPr>
          <a:xfrm>
            <a:off x="1786159" y="2282881"/>
            <a:ext cx="9027111" cy="0"/>
          </a:xfrm>
          <a:prstGeom prst="line">
            <a:avLst/>
          </a:prstGeom>
          <a:ln w="88900">
            <a:gradFill flip="none" rotWithShape="1">
              <a:gsLst>
                <a:gs pos="0">
                  <a:schemeClr val="accent5">
                    <a:lumMod val="70000"/>
                  </a:schemeClr>
                </a:gs>
                <a:gs pos="24000">
                  <a:schemeClr val="accent5">
                    <a:lumMod val="88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16200000" scaled="1"/>
              <a:tileRect/>
            </a:gra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1786159" y="2179928"/>
            <a:ext cx="9027111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327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3959" y="72519"/>
            <a:ext cx="812379" cy="36086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6384" y="65809"/>
            <a:ext cx="1770654" cy="375138"/>
          </a:xfrm>
          <a:prstGeom prst="rect">
            <a:avLst/>
          </a:prstGeom>
        </p:spPr>
      </p:pic>
      <p:cxnSp>
        <p:nvCxnSpPr>
          <p:cNvPr id="9" name="直線コネクタ 8"/>
          <p:cNvCxnSpPr/>
          <p:nvPr/>
        </p:nvCxnSpPr>
        <p:spPr>
          <a:xfrm>
            <a:off x="78522" y="551832"/>
            <a:ext cx="12007385" cy="0"/>
          </a:xfrm>
          <a:prstGeom prst="line">
            <a:avLst/>
          </a:prstGeom>
          <a:ln w="88900">
            <a:gradFill flip="none" rotWithShape="1">
              <a:gsLst>
                <a:gs pos="0">
                  <a:schemeClr val="accent5">
                    <a:lumMod val="70000"/>
                  </a:schemeClr>
                </a:gs>
                <a:gs pos="8000">
                  <a:schemeClr val="accent5">
                    <a:lumMod val="88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16200000" scaled="1"/>
              <a:tileRect/>
            </a:gra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78522" y="450318"/>
            <a:ext cx="12007385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54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4a"/><Relationship Id="rId3" Type="http://schemas.microsoft.com/office/2007/relationships/media" Target="../media/media2.m4a"/><Relationship Id="rId7" Type="http://schemas.microsoft.com/office/2007/relationships/media" Target="../media/media4.m4a"/><Relationship Id="rId12" Type="http://schemas.openxmlformats.org/officeDocument/2006/relationships/image" Target="../media/image12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audio" Target="../media/media3.m4a"/><Relationship Id="rId11" Type="http://schemas.openxmlformats.org/officeDocument/2006/relationships/image" Target="../media/image5.jpg"/><Relationship Id="rId5" Type="http://schemas.microsoft.com/office/2007/relationships/media" Target="../media/media3.m4a"/><Relationship Id="rId10" Type="http://schemas.openxmlformats.org/officeDocument/2006/relationships/notesSlide" Target="../notesSlides/notesSlide6.xml"/><Relationship Id="rId4" Type="http://schemas.openxmlformats.org/officeDocument/2006/relationships/audio" Target="../media/media2.m4a"/><Relationship Id="rId9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media8.m4a"/><Relationship Id="rId3" Type="http://schemas.microsoft.com/office/2007/relationships/media" Target="../media/media6.m4a"/><Relationship Id="rId7" Type="http://schemas.microsoft.com/office/2007/relationships/media" Target="../media/media8.m4a"/><Relationship Id="rId12" Type="http://schemas.openxmlformats.org/officeDocument/2006/relationships/image" Target="../media/image12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audio" Target="../media/media7.m4a"/><Relationship Id="rId11" Type="http://schemas.openxmlformats.org/officeDocument/2006/relationships/image" Target="../media/image5.jpg"/><Relationship Id="rId5" Type="http://schemas.microsoft.com/office/2007/relationships/media" Target="../media/media7.m4a"/><Relationship Id="rId10" Type="http://schemas.openxmlformats.org/officeDocument/2006/relationships/notesSlide" Target="../notesSlides/notesSlide7.xml"/><Relationship Id="rId4" Type="http://schemas.openxmlformats.org/officeDocument/2006/relationships/audio" Target="../media/media6.m4a"/><Relationship Id="rId9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/>
          <p:cNvSpPr txBox="1"/>
          <p:nvPr/>
        </p:nvSpPr>
        <p:spPr>
          <a:xfrm>
            <a:off x="2146575" y="533986"/>
            <a:ext cx="767492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800" b="1" dirty="0" smtClean="0"/>
              <a:t>Demonstration on</a:t>
            </a:r>
          </a:p>
          <a:p>
            <a:pPr algn="ctr"/>
            <a:r>
              <a:rPr lang="en-US" altLang="ja-JP" sz="4800" b="1" dirty="0" smtClean="0"/>
              <a:t> Digital Voice Communication</a:t>
            </a:r>
            <a:endParaRPr lang="ja-JP" altLang="en-US" sz="4800" b="1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888178" y="4306423"/>
            <a:ext cx="4191725" cy="7741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431" dirty="0" smtClean="0"/>
              <a:t>Miyuki </a:t>
            </a:r>
            <a:r>
              <a:rPr lang="en-US" altLang="ja-JP" sz="4431" dirty="0" err="1" smtClean="0"/>
              <a:t>Haraguchi</a:t>
            </a:r>
            <a:endParaRPr lang="ja-JP" altLang="en-US" sz="443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756567" y="5080609"/>
            <a:ext cx="445493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/>
              <a:t>Maritime Traffic Department,</a:t>
            </a:r>
          </a:p>
          <a:p>
            <a:pPr algn="ctr"/>
            <a:r>
              <a:rPr lang="en-US" altLang="ja-JP" sz="2800" dirty="0"/>
              <a:t>Japan Coast Guard</a:t>
            </a:r>
            <a:endParaRPr lang="ja-JP" altLang="en-US" sz="28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9089182" y="5950035"/>
            <a:ext cx="3102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DTEC2, 18 March 2024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9851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94942" y="0"/>
            <a:ext cx="245127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3200" b="1" i="1" dirty="0"/>
              <a:t>Contents</a:t>
            </a:r>
            <a:endParaRPr lang="ja-JP" altLang="en-US" sz="3200" b="1" i="1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440" y="41189"/>
            <a:ext cx="3611742" cy="384549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6453448"/>
            <a:ext cx="12192000" cy="37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2479" tIns="56239" rIns="112479" bIns="5623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kumimoji="0" lang="ja-JP" altLang="en-US" sz="1723" dirty="0">
                <a:solidFill>
                  <a:srgbClr val="000000"/>
                </a:solidFill>
                <a:latin typeface="+mn-ea"/>
              </a:rPr>
              <a:t>　　　　　　　　　　　　　　　　　　　　　　　　　　　　　　　　　　　　　　　　　　　　　　　　　　　　　　　　　　　　　　　　　　　　　　　　　　　　　　　　</a:t>
            </a:r>
            <a:r>
              <a:rPr kumimoji="0" lang="en-US" altLang="ja-JP" sz="1723" dirty="0" smtClean="0">
                <a:solidFill>
                  <a:srgbClr val="000000"/>
                </a:solidFill>
                <a:latin typeface="+mn-ea"/>
              </a:rPr>
              <a:t>2</a:t>
            </a:r>
            <a:endParaRPr kumimoji="0" lang="en-US" altLang="ja-JP" sz="1723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1286" y="602764"/>
            <a:ext cx="1190942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ja-JP" sz="3200" dirty="0" smtClean="0"/>
              <a:t>Need to consider Digitalization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ja-JP" sz="3200" dirty="0"/>
              <a:t>Characteristics of Digital voice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ja-JP" sz="3200" dirty="0" smtClean="0"/>
              <a:t>Demonstration</a:t>
            </a:r>
            <a:endParaRPr lang="en-US" altLang="ja-JP" sz="3200" dirty="0"/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3200" dirty="0" smtClean="0"/>
              <a:t>Analog and digital voice </a:t>
            </a:r>
            <a:endParaRPr lang="en-US" altLang="ja-JP" sz="3200" dirty="0"/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3200" dirty="0" smtClean="0"/>
              <a:t>Analog voice received by digital device</a:t>
            </a: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3200" dirty="0" smtClean="0"/>
              <a:t>Digital voice </a:t>
            </a:r>
            <a:r>
              <a:rPr lang="en-US" altLang="ja-JP" sz="3200" dirty="0"/>
              <a:t>received by </a:t>
            </a:r>
            <a:r>
              <a:rPr lang="en-US" altLang="ja-JP" sz="3200" dirty="0" smtClean="0"/>
              <a:t>analog </a:t>
            </a:r>
            <a:r>
              <a:rPr lang="en-US" altLang="ja-JP" sz="3200" dirty="0"/>
              <a:t>device</a:t>
            </a: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3200" dirty="0" smtClean="0"/>
              <a:t>Analog and digital voice against interference </a:t>
            </a:r>
            <a:endParaRPr lang="en-US" altLang="ja-JP" sz="3200" dirty="0"/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3200" dirty="0" smtClean="0">
                <a:cs typeface="Calibri" panose="020F0502020204030204" pitchFamily="34" charset="0"/>
              </a:rPr>
              <a:t>Music through analog and digital signal</a:t>
            </a:r>
            <a:r>
              <a:rPr lang="ja-JP" altLang="en-US" sz="3200" dirty="0" smtClean="0">
                <a:cs typeface="Calibri" panose="020F0502020204030204" pitchFamily="34" charset="0"/>
              </a:rPr>
              <a:t>　</a:t>
            </a:r>
            <a:endParaRPr kumimoji="1" lang="ja-JP" altLang="en-US" sz="32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64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41286" y="41189"/>
            <a:ext cx="5995109" cy="38454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indent="-514350">
              <a:buFont typeface="+mj-lt"/>
              <a:buAutoNum type="arabicPeriod"/>
            </a:pPr>
            <a:r>
              <a:rPr lang="en-US" altLang="ja-JP" sz="3200" b="1" i="1" dirty="0"/>
              <a:t>Need to consider </a:t>
            </a:r>
            <a:r>
              <a:rPr lang="en-US" altLang="ja-JP" sz="3200" b="1" i="1" dirty="0" smtClean="0"/>
              <a:t>digitalization</a:t>
            </a:r>
            <a:endParaRPr lang="en-US" altLang="ja-JP" sz="3200" b="1" i="1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267" y="41189"/>
            <a:ext cx="3611733" cy="384548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6453448"/>
            <a:ext cx="12192000" cy="37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2479" tIns="56239" rIns="112479" bIns="5623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kumimoji="0" lang="ja-JP" altLang="en-US" sz="1723" dirty="0">
                <a:solidFill>
                  <a:srgbClr val="000000"/>
                </a:solidFill>
                <a:latin typeface="+mn-ea"/>
              </a:rPr>
              <a:t>　　　　　　　　　　　　　　　　　　　　　　　　　　　　　　　　　　　　　　　　　　　　　　　　　　　　　　　　　　　　　　　　　　　　　　　　　　　　　　　　</a:t>
            </a:r>
            <a:r>
              <a:rPr kumimoji="0" lang="en-US" altLang="ja-JP" sz="1723" dirty="0" smtClean="0">
                <a:solidFill>
                  <a:srgbClr val="000000"/>
                </a:solidFill>
                <a:latin typeface="+mn-ea"/>
              </a:rPr>
              <a:t>3</a:t>
            </a:r>
            <a:endParaRPr kumimoji="0" lang="en-US" altLang="ja-JP" sz="1723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36168" y="609322"/>
            <a:ext cx="73164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Ø"/>
            </a:pPr>
            <a:r>
              <a:rPr kumimoji="1" lang="en-US" altLang="ja-JP" sz="2800" dirty="0" smtClean="0"/>
              <a:t>Congestion in the VHF </a:t>
            </a:r>
            <a:r>
              <a:rPr lang="en-US" altLang="ja-JP" sz="2800" dirty="0"/>
              <a:t>m</a:t>
            </a:r>
            <a:r>
              <a:rPr kumimoji="1" lang="en-US" altLang="ja-JP" sz="2800" dirty="0" smtClean="0"/>
              <a:t>aritime mobile </a:t>
            </a:r>
            <a:r>
              <a:rPr lang="en-US" altLang="ja-JP" sz="2800" dirty="0"/>
              <a:t>f</a:t>
            </a:r>
            <a:r>
              <a:rPr kumimoji="1" lang="en-US" altLang="ja-JP" sz="2800" dirty="0" smtClean="0"/>
              <a:t>requency band </a:t>
            </a:r>
            <a:r>
              <a:rPr lang="en-US" altLang="ja-JP" sz="2800" dirty="0" smtClean="0"/>
              <a:t>has become severe </a:t>
            </a:r>
            <a:r>
              <a:rPr kumimoji="1" lang="en-US" altLang="ja-JP" sz="2800" dirty="0" smtClean="0"/>
              <a:t>due to:</a:t>
            </a:r>
          </a:p>
          <a:p>
            <a:r>
              <a:rPr lang="en-US" altLang="ja-JP" sz="2800" dirty="0" smtClean="0"/>
              <a:t>      - Implementation of VDES</a:t>
            </a:r>
          </a:p>
          <a:p>
            <a:r>
              <a:rPr lang="en-US" altLang="ja-JP" sz="2800" dirty="0"/>
              <a:t> </a:t>
            </a:r>
            <a:r>
              <a:rPr lang="en-US" altLang="ja-JP" sz="2800" dirty="0" smtClean="0"/>
              <a:t>     - Increased usage of AIS</a:t>
            </a:r>
            <a:r>
              <a:rPr lang="en-US" altLang="ja-JP" sz="2800" dirty="0"/>
              <a:t>,</a:t>
            </a:r>
            <a:r>
              <a:rPr lang="en-US" altLang="ja-JP" sz="2800" dirty="0" smtClean="0"/>
              <a:t> DSC</a:t>
            </a:r>
          </a:p>
        </p:txBody>
      </p:sp>
      <p:sp>
        <p:nvSpPr>
          <p:cNvPr id="61" name="下矢印 60"/>
          <p:cNvSpPr/>
          <p:nvPr/>
        </p:nvSpPr>
        <p:spPr>
          <a:xfrm rot="16200000">
            <a:off x="272649" y="2694658"/>
            <a:ext cx="293423" cy="421776"/>
          </a:xfrm>
          <a:prstGeom prst="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131553" y="4416697"/>
            <a:ext cx="7316483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Digital voice communication can be implemented in the </a:t>
            </a:r>
            <a:r>
              <a:rPr kumimoji="1" lang="en-US" altLang="ja-JP" sz="2800" u="sng" dirty="0" smtClean="0"/>
              <a:t>6.25kHz</a:t>
            </a:r>
            <a:r>
              <a:rPr kumimoji="1" lang="en-US" altLang="ja-JP" sz="2800" dirty="0" smtClean="0"/>
              <a:t> frequency bandwidth whereas analog is the </a:t>
            </a:r>
            <a:r>
              <a:rPr kumimoji="1" lang="en-US" altLang="ja-JP" sz="2800" u="sng" dirty="0" smtClean="0"/>
              <a:t>25kHz</a:t>
            </a:r>
            <a:r>
              <a:rPr kumimoji="1" lang="en-US" altLang="ja-JP" sz="2800" dirty="0" smtClean="0"/>
              <a:t> bandwidth.</a:t>
            </a:r>
          </a:p>
          <a:p>
            <a:r>
              <a:rPr lang="ja-JP" altLang="en-US" sz="2800" dirty="0" smtClean="0"/>
              <a:t>⇒　</a:t>
            </a:r>
            <a:r>
              <a:rPr lang="en-US" altLang="ja-JP" sz="2800" dirty="0" smtClean="0"/>
              <a:t>Four digital channels are available </a:t>
            </a:r>
          </a:p>
          <a:p>
            <a:r>
              <a:rPr lang="en-US" altLang="ja-JP" sz="2800" dirty="0"/>
              <a:t> </a:t>
            </a:r>
            <a:r>
              <a:rPr lang="en-US" altLang="ja-JP" sz="2800" dirty="0" smtClean="0"/>
              <a:t>      in one analog channel.</a:t>
            </a:r>
            <a:endParaRPr kumimoji="1" lang="ja-JP" altLang="en-US" sz="2800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759" y="1564340"/>
            <a:ext cx="4483133" cy="3928402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494056" y="2464540"/>
            <a:ext cx="68109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360000">
              <a:buFont typeface="Arial" panose="020B0604020202020204" pitchFamily="34" charset="0"/>
              <a:buChar char="•"/>
            </a:pPr>
            <a:r>
              <a:rPr lang="en-US" altLang="ja-JP" sz="2800" u="sng" dirty="0" smtClean="0"/>
              <a:t>Increase the amount of data exchange</a:t>
            </a:r>
          </a:p>
          <a:p>
            <a:pPr marL="457200" indent="-360000">
              <a:buFont typeface="Arial" panose="020B0604020202020204" pitchFamily="34" charset="0"/>
              <a:buChar char="•"/>
            </a:pPr>
            <a:r>
              <a:rPr lang="en-US" altLang="ja-JP" sz="2800" u="sng" dirty="0" smtClean="0"/>
              <a:t>Possibility of further </a:t>
            </a:r>
            <a:r>
              <a:rPr lang="en-US" altLang="ja-JP" sz="2800" u="sng" dirty="0"/>
              <a:t>expansion of </a:t>
            </a:r>
            <a:r>
              <a:rPr lang="en-US" altLang="ja-JP" sz="2800" u="sng" dirty="0" smtClean="0"/>
              <a:t>congestion</a:t>
            </a:r>
            <a:endParaRPr lang="ja-JP" altLang="en-US" sz="2800" u="sng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30249" y="3849535"/>
            <a:ext cx="61283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rgbClr val="FF0000"/>
                </a:solidFill>
              </a:rPr>
              <a:t>“Efficient use of frequency” is necessary.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60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0891" y="33251"/>
            <a:ext cx="8403029" cy="39248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altLang="ja-JP" sz="3200" b="1" i="1" dirty="0" smtClean="0"/>
              <a:t>2. Characteristics of Digital voice</a:t>
            </a:r>
            <a:endParaRPr lang="en-US" altLang="ja-JP" sz="3200" b="1" i="1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267" y="41189"/>
            <a:ext cx="3611733" cy="384548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1942" y="6440527"/>
            <a:ext cx="12192000" cy="37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2479" tIns="56239" rIns="112479" bIns="5623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kumimoji="0" lang="ja-JP" altLang="en-US" sz="1723" dirty="0">
                <a:solidFill>
                  <a:srgbClr val="000000"/>
                </a:solidFill>
                <a:latin typeface="+mn-ea"/>
              </a:rPr>
              <a:t>　　　　　　　　　　　　　　　　　　　　　　　　　　　　　　　　　　　　　　　　　　　　　　　　　　　　　　　　　　　　　　　　　　　　　　　　　　　　　　　　</a:t>
            </a:r>
            <a:r>
              <a:rPr kumimoji="0" lang="en-US" altLang="ja-JP" sz="1723" dirty="0" smtClean="0">
                <a:solidFill>
                  <a:srgbClr val="000000"/>
                </a:solidFill>
                <a:latin typeface="+mn-ea"/>
              </a:rPr>
              <a:t>4</a:t>
            </a:r>
            <a:endParaRPr kumimoji="0" lang="en-US" altLang="ja-JP" sz="1723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41568" y="860227"/>
            <a:ext cx="110728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800" dirty="0" smtClean="0"/>
              <a:t>Clear voice</a:t>
            </a:r>
            <a:endParaRPr lang="en-US" altLang="ja-JP" sz="2800" dirty="0"/>
          </a:p>
          <a:p>
            <a:pPr lvl="1"/>
            <a:r>
              <a:rPr kumimoji="1" lang="en-US" altLang="ja-JP" sz="2800" dirty="0" smtClean="0"/>
              <a:t>Noises are cut in the process of the </a:t>
            </a:r>
            <a:r>
              <a:rPr lang="en-US" altLang="ja-JP" sz="2800" dirty="0" smtClean="0"/>
              <a:t>digitalization</a:t>
            </a:r>
            <a:r>
              <a:rPr kumimoji="1" lang="en-US" altLang="ja-JP" sz="2800" dirty="0" smtClean="0"/>
              <a:t>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800" dirty="0" smtClean="0"/>
              <a:t>Delay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kumimoji="1" lang="en-US" altLang="ja-JP" sz="2800" dirty="0" smtClean="0"/>
              <a:t>Slight difficulty with non-English language processing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23838" y="6271241"/>
            <a:ext cx="1249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Analog</a:t>
            </a:r>
            <a:endParaRPr kumimoji="1" lang="ja-JP" altLang="en-US" dirty="0"/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3905806" y="6280860"/>
            <a:ext cx="1171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Sampling</a:t>
            </a:r>
            <a:endParaRPr kumimoji="1" lang="ja-JP" altLang="en-US" dirty="0"/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6839028" y="6302021"/>
            <a:ext cx="1263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Quantizing</a:t>
            </a:r>
            <a:endParaRPr kumimoji="1" lang="ja-JP" altLang="en-US" dirty="0"/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9724304" y="6331785"/>
            <a:ext cx="1263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Coding</a:t>
            </a:r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28" y="4179251"/>
            <a:ext cx="2271502" cy="202058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555" y="4162264"/>
            <a:ext cx="2303916" cy="2037567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897" y="4162264"/>
            <a:ext cx="2543629" cy="2037567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7952" y="4162264"/>
            <a:ext cx="2301678" cy="2314755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0" y="3476890"/>
            <a:ext cx="3748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/>
              <a:t>【Process of Digitalizatio</a:t>
            </a:r>
            <a:r>
              <a:rPr lang="en-US" altLang="ja-JP" sz="2400" dirty="0"/>
              <a:t>n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12179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0891" y="24938"/>
            <a:ext cx="5995109" cy="39248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altLang="ja-JP" sz="3200" b="1" i="1" dirty="0"/>
              <a:t>3</a:t>
            </a:r>
            <a:r>
              <a:rPr lang="en-US" altLang="ja-JP" sz="3200" b="1" i="1" dirty="0" smtClean="0"/>
              <a:t>. Demonstration</a:t>
            </a:r>
            <a:endParaRPr lang="en-US" altLang="ja-JP" sz="3200" b="1" i="1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267" y="41189"/>
            <a:ext cx="3611733" cy="384548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6453448"/>
            <a:ext cx="12192000" cy="37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2479" tIns="56239" rIns="112479" bIns="5623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kumimoji="0" lang="ja-JP" altLang="en-US" sz="1723" dirty="0">
                <a:solidFill>
                  <a:srgbClr val="000000"/>
                </a:solidFill>
                <a:latin typeface="+mn-ea"/>
              </a:rPr>
              <a:t>　　　　　　　　　　　　　　　　　　　　　　　　　　　　　　　　　　　　　　　　　　　　　　　　　　　　　　　　　　　　　　　　　　　　　　　　　　　　　　　　</a:t>
            </a:r>
            <a:r>
              <a:rPr kumimoji="0" lang="en-US" altLang="ja-JP" sz="1723" dirty="0" smtClean="0">
                <a:solidFill>
                  <a:srgbClr val="000000"/>
                </a:solidFill>
                <a:latin typeface="+mn-ea"/>
              </a:rPr>
              <a:t>5</a:t>
            </a:r>
            <a:endParaRPr kumimoji="0" lang="en-US" altLang="ja-JP" sz="1723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647287"/>
            <a:ext cx="876748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71550" lvl="1" indent="-514350">
              <a:lnSpc>
                <a:spcPct val="150000"/>
              </a:lnSpc>
              <a:buFont typeface="+mj-lt"/>
              <a:buAutoNum type="alphaUcParenR"/>
            </a:pPr>
            <a:r>
              <a:rPr lang="en-US" altLang="ja-JP" sz="3200" dirty="0" smtClean="0"/>
              <a:t>Analog </a:t>
            </a:r>
            <a:r>
              <a:rPr lang="en-US" altLang="ja-JP" sz="3200" dirty="0"/>
              <a:t>and </a:t>
            </a:r>
            <a:r>
              <a:rPr lang="en-US" altLang="ja-JP" sz="3200" dirty="0" smtClean="0"/>
              <a:t>digital </a:t>
            </a:r>
            <a:r>
              <a:rPr lang="en-US" altLang="ja-JP" sz="3200" dirty="0"/>
              <a:t>voice </a:t>
            </a:r>
          </a:p>
          <a:p>
            <a:pPr marL="971550" lvl="1" indent="-514350">
              <a:lnSpc>
                <a:spcPct val="150000"/>
              </a:lnSpc>
              <a:buFont typeface="+mj-lt"/>
              <a:buAutoNum type="alphaUcParenR"/>
            </a:pPr>
            <a:r>
              <a:rPr lang="en-US" altLang="ja-JP" sz="3200" dirty="0" smtClean="0"/>
              <a:t>Analog </a:t>
            </a:r>
            <a:r>
              <a:rPr lang="en-US" altLang="ja-JP" sz="3200" dirty="0"/>
              <a:t>voice received by digital device</a:t>
            </a:r>
          </a:p>
          <a:p>
            <a:pPr marL="971550" lvl="1" indent="-514350">
              <a:lnSpc>
                <a:spcPct val="150000"/>
              </a:lnSpc>
              <a:buFont typeface="+mj-lt"/>
              <a:buAutoNum type="alphaUcParenR"/>
            </a:pPr>
            <a:r>
              <a:rPr lang="en-US" altLang="ja-JP" sz="3200" dirty="0" smtClean="0"/>
              <a:t>Digital </a:t>
            </a:r>
            <a:r>
              <a:rPr lang="en-US" altLang="ja-JP" sz="3200" dirty="0"/>
              <a:t>voice received by </a:t>
            </a:r>
            <a:r>
              <a:rPr lang="en-US" altLang="ja-JP" sz="3200" dirty="0" smtClean="0"/>
              <a:t>analog </a:t>
            </a:r>
            <a:r>
              <a:rPr lang="en-US" altLang="ja-JP" sz="3200" dirty="0"/>
              <a:t>device</a:t>
            </a:r>
          </a:p>
          <a:p>
            <a:pPr marL="971550" lvl="1" indent="-514350">
              <a:lnSpc>
                <a:spcPct val="150000"/>
              </a:lnSpc>
              <a:buFont typeface="+mj-lt"/>
              <a:buAutoNum type="alphaUcParenR"/>
            </a:pPr>
            <a:r>
              <a:rPr lang="en-US" altLang="ja-JP" sz="3200" dirty="0" smtClean="0"/>
              <a:t>Analog </a:t>
            </a:r>
            <a:r>
              <a:rPr lang="en-US" altLang="ja-JP" sz="3200" dirty="0"/>
              <a:t>and </a:t>
            </a:r>
            <a:r>
              <a:rPr lang="en-US" altLang="ja-JP" sz="3200" dirty="0" smtClean="0"/>
              <a:t>digital </a:t>
            </a:r>
            <a:r>
              <a:rPr lang="en-US" altLang="ja-JP" sz="3200" dirty="0"/>
              <a:t>voice against interference </a:t>
            </a:r>
          </a:p>
          <a:p>
            <a:pPr marL="971550" lvl="1" indent="-514350">
              <a:lnSpc>
                <a:spcPct val="150000"/>
              </a:lnSpc>
              <a:buFont typeface="+mj-lt"/>
              <a:buAutoNum type="alphaUcParenR"/>
            </a:pPr>
            <a:r>
              <a:rPr lang="en-US" altLang="ja-JP" sz="3200" dirty="0">
                <a:cs typeface="Calibri" panose="020F0502020204030204" pitchFamily="34" charset="0"/>
              </a:rPr>
              <a:t>Music through </a:t>
            </a:r>
            <a:r>
              <a:rPr lang="en-US" altLang="ja-JP" sz="3200" dirty="0" smtClean="0">
                <a:cs typeface="Calibri" panose="020F0502020204030204" pitchFamily="34" charset="0"/>
              </a:rPr>
              <a:t>analog </a:t>
            </a:r>
            <a:r>
              <a:rPr lang="en-US" altLang="ja-JP" sz="3200" dirty="0">
                <a:cs typeface="Calibri" panose="020F0502020204030204" pitchFamily="34" charset="0"/>
              </a:rPr>
              <a:t>and </a:t>
            </a:r>
            <a:r>
              <a:rPr lang="en-US" altLang="ja-JP" sz="3200" dirty="0" smtClean="0">
                <a:cs typeface="Calibri" panose="020F0502020204030204" pitchFamily="34" charset="0"/>
              </a:rPr>
              <a:t>digital wave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9" r="4145"/>
          <a:stretch/>
        </p:blipFill>
        <p:spPr>
          <a:xfrm>
            <a:off x="8184777" y="3602577"/>
            <a:ext cx="3446929" cy="2999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22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0891" y="47240"/>
            <a:ext cx="5995109" cy="39248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altLang="ja-JP" sz="3200" b="1" i="1" dirty="0"/>
              <a:t>3</a:t>
            </a:r>
            <a:r>
              <a:rPr lang="en-US" altLang="ja-JP" sz="3200" b="1" i="1" dirty="0" smtClean="0"/>
              <a:t>. Demonstration</a:t>
            </a:r>
            <a:endParaRPr lang="en-US" altLang="ja-JP" sz="3200" b="1" i="1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267" y="41189"/>
            <a:ext cx="3611733" cy="384548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6453448"/>
            <a:ext cx="12192000" cy="37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2479" tIns="56239" rIns="112479" bIns="5623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kumimoji="0" lang="ja-JP" altLang="en-US" sz="1723" dirty="0">
                <a:solidFill>
                  <a:srgbClr val="000000"/>
                </a:solidFill>
                <a:latin typeface="+mn-ea"/>
              </a:rPr>
              <a:t>　　　　　　　　　　　　　　　　　　　　　　　　　　　　　　　　　　　　　　　　　　　　　　　　　　　　　　　　　　　　　　　　　　　　　　　　　　　　　　　　</a:t>
            </a:r>
            <a:r>
              <a:rPr kumimoji="0" lang="en-US" altLang="ja-JP" sz="1723" dirty="0" smtClean="0">
                <a:solidFill>
                  <a:srgbClr val="000000"/>
                </a:solidFill>
                <a:latin typeface="+mn-ea"/>
              </a:rPr>
              <a:t>6</a:t>
            </a:r>
            <a:endParaRPr kumimoji="0" lang="en-US" altLang="ja-JP" sz="1723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692690"/>
            <a:ext cx="96427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71550" lvl="1" indent="-514350">
              <a:lnSpc>
                <a:spcPct val="150000"/>
              </a:lnSpc>
              <a:buFont typeface="+mj-lt"/>
              <a:buAutoNum type="alphaUcParenR"/>
            </a:pPr>
            <a:r>
              <a:rPr lang="en-US" altLang="ja-JP" sz="3200" dirty="0" smtClean="0"/>
              <a:t>Analog </a:t>
            </a:r>
            <a:r>
              <a:rPr lang="en-US" altLang="ja-JP" sz="3200" dirty="0"/>
              <a:t>and </a:t>
            </a:r>
            <a:r>
              <a:rPr lang="en-US" altLang="ja-JP" sz="3200" dirty="0" smtClean="0"/>
              <a:t>digital voice</a:t>
            </a:r>
          </a:p>
          <a:p>
            <a:pPr lvl="1">
              <a:lnSpc>
                <a:spcPct val="150000"/>
              </a:lnSpc>
            </a:pPr>
            <a:endParaRPr lang="en-US" altLang="ja-JP" sz="3200" dirty="0" smtClean="0"/>
          </a:p>
          <a:p>
            <a:pPr marL="971550" lvl="1" indent="-514350">
              <a:lnSpc>
                <a:spcPct val="150000"/>
              </a:lnSpc>
              <a:buFont typeface="+mj-lt"/>
              <a:buAutoNum type="alphaUcParenR" startAt="2"/>
            </a:pPr>
            <a:endParaRPr lang="en-US" altLang="ja-JP" sz="3200" dirty="0" smtClean="0"/>
          </a:p>
          <a:p>
            <a:pPr marL="971550" lvl="1" indent="-514350">
              <a:lnSpc>
                <a:spcPct val="150000"/>
              </a:lnSpc>
              <a:buFont typeface="+mj-lt"/>
              <a:buAutoNum type="alphaUcParenR" startAt="2"/>
            </a:pPr>
            <a:r>
              <a:rPr lang="en-US" altLang="ja-JP" sz="3200" dirty="0" smtClean="0"/>
              <a:t>Analog </a:t>
            </a:r>
            <a:r>
              <a:rPr lang="en-US" altLang="ja-JP" sz="3200" dirty="0"/>
              <a:t>voice received by digital </a:t>
            </a:r>
            <a:r>
              <a:rPr lang="en-US" altLang="ja-JP" sz="3200" dirty="0" smtClean="0"/>
              <a:t>device</a:t>
            </a:r>
          </a:p>
          <a:p>
            <a:pPr marL="971550" lvl="1" indent="-514350">
              <a:lnSpc>
                <a:spcPct val="150000"/>
              </a:lnSpc>
              <a:buFont typeface="+mj-lt"/>
              <a:buAutoNum type="alphaUcParenR" startAt="2"/>
            </a:pPr>
            <a:endParaRPr lang="en-US" altLang="ja-JP" sz="3200" dirty="0"/>
          </a:p>
          <a:p>
            <a:pPr marL="971550" lvl="1" indent="-514350">
              <a:lnSpc>
                <a:spcPct val="150000"/>
              </a:lnSpc>
              <a:buFont typeface="+mj-lt"/>
              <a:buAutoNum type="alphaUcParenR" startAt="2"/>
            </a:pPr>
            <a:r>
              <a:rPr lang="en-US" altLang="ja-JP" sz="3200" dirty="0" smtClean="0"/>
              <a:t>Digital </a:t>
            </a:r>
            <a:r>
              <a:rPr lang="en-US" altLang="ja-JP" sz="3200" dirty="0"/>
              <a:t>voice received by </a:t>
            </a:r>
            <a:r>
              <a:rPr lang="en-US" altLang="ja-JP" sz="3200" dirty="0" smtClean="0"/>
              <a:t>analog device</a:t>
            </a:r>
            <a:endParaRPr kumimoji="1" lang="ja-JP" altLang="en-US" dirty="0"/>
          </a:p>
        </p:txBody>
      </p:sp>
      <p:pic>
        <p:nvPicPr>
          <p:cNvPr id="6" name="A.1_Analog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422044" y="2263080"/>
            <a:ext cx="609600" cy="609600"/>
          </a:xfrm>
          <a:prstGeom prst="rect">
            <a:avLst/>
          </a:prstGeom>
        </p:spPr>
      </p:pic>
      <p:pic>
        <p:nvPicPr>
          <p:cNvPr id="7" name="A.2_Digital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3886198" y="2263080"/>
            <a:ext cx="609600" cy="609600"/>
          </a:xfrm>
          <a:prstGeom prst="rect">
            <a:avLst/>
          </a:prstGeom>
        </p:spPr>
      </p:pic>
      <p:pic>
        <p:nvPicPr>
          <p:cNvPr id="8" name="B_Analog_rec by D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422044" y="3795701"/>
            <a:ext cx="609600" cy="609600"/>
          </a:xfrm>
          <a:prstGeom prst="rect">
            <a:avLst/>
          </a:prstGeom>
        </p:spPr>
      </p:pic>
      <p:pic>
        <p:nvPicPr>
          <p:cNvPr id="9" name="C_Digital_rec by A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422044" y="5363923"/>
            <a:ext cx="609600" cy="60960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580786" y="1592942"/>
            <a:ext cx="12204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Digital</a:t>
            </a:r>
            <a:endParaRPr kumimoji="1" lang="ja-JP" altLang="en-US" sz="2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16632" y="1592942"/>
            <a:ext cx="12204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Analog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817363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8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78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99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200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0891" y="24938"/>
            <a:ext cx="5995109" cy="39248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altLang="ja-JP" sz="3200" b="1" i="1" dirty="0"/>
              <a:t>3</a:t>
            </a:r>
            <a:r>
              <a:rPr lang="en-US" altLang="ja-JP" sz="3200" b="1" i="1" dirty="0" smtClean="0"/>
              <a:t>. Demonstration</a:t>
            </a:r>
            <a:endParaRPr lang="en-US" altLang="ja-JP" sz="3200" b="1" i="1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267" y="41189"/>
            <a:ext cx="3611733" cy="384548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6453448"/>
            <a:ext cx="12192000" cy="37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2479" tIns="56239" rIns="112479" bIns="5623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kumimoji="0" lang="ja-JP" altLang="en-US" sz="1723" dirty="0">
                <a:solidFill>
                  <a:srgbClr val="000000"/>
                </a:solidFill>
                <a:latin typeface="+mn-ea"/>
              </a:rPr>
              <a:t>　　　　　　　　　　　　　　　　　　　　　　　　　　　　　　　　　　　　　　　　　　　　　　　　　　　　　　　　　　　　　　　　　　　　　　　　　　　　　　　　</a:t>
            </a:r>
            <a:r>
              <a:rPr kumimoji="0" lang="en-US" altLang="ja-JP" sz="1723" dirty="0" smtClean="0">
                <a:solidFill>
                  <a:srgbClr val="000000"/>
                </a:solidFill>
                <a:latin typeface="+mn-ea"/>
              </a:rPr>
              <a:t>7</a:t>
            </a:r>
            <a:endParaRPr kumimoji="0" lang="en-US" altLang="ja-JP" sz="1723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1252404"/>
            <a:ext cx="96427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71550" lvl="1" indent="-514350">
              <a:lnSpc>
                <a:spcPct val="150000"/>
              </a:lnSpc>
              <a:buFont typeface="+mj-lt"/>
              <a:buAutoNum type="alphaUcParenR" startAt="4"/>
            </a:pPr>
            <a:r>
              <a:rPr lang="en-US" altLang="ja-JP" sz="3200" dirty="0" smtClean="0"/>
              <a:t>Analog </a:t>
            </a:r>
            <a:r>
              <a:rPr lang="en-US" altLang="ja-JP" sz="3200" dirty="0"/>
              <a:t>and </a:t>
            </a:r>
            <a:r>
              <a:rPr lang="en-US" altLang="ja-JP" sz="3200" dirty="0" smtClean="0"/>
              <a:t>digital </a:t>
            </a:r>
            <a:r>
              <a:rPr lang="en-US" altLang="ja-JP" sz="3200" dirty="0"/>
              <a:t>voice against </a:t>
            </a:r>
            <a:r>
              <a:rPr lang="en-US" altLang="ja-JP" sz="3200" dirty="0" smtClean="0"/>
              <a:t>interference</a:t>
            </a:r>
          </a:p>
          <a:p>
            <a:pPr lvl="1">
              <a:lnSpc>
                <a:spcPct val="150000"/>
              </a:lnSpc>
            </a:pPr>
            <a:endParaRPr lang="en-US" altLang="ja-JP" sz="3200" dirty="0" smtClean="0"/>
          </a:p>
          <a:p>
            <a:pPr lvl="1">
              <a:lnSpc>
                <a:spcPct val="150000"/>
              </a:lnSpc>
            </a:pPr>
            <a:endParaRPr lang="en-US" altLang="ja-JP" sz="3200" dirty="0" smtClean="0"/>
          </a:p>
          <a:p>
            <a:pPr marL="971550" lvl="1" indent="-514350">
              <a:lnSpc>
                <a:spcPct val="150000"/>
              </a:lnSpc>
              <a:buFont typeface="+mj-lt"/>
              <a:buAutoNum type="alphaUcParenR" startAt="5"/>
            </a:pPr>
            <a:r>
              <a:rPr lang="en-US" altLang="ja-JP" sz="3200" dirty="0" smtClean="0">
                <a:cs typeface="Calibri" panose="020F0502020204030204" pitchFamily="34" charset="0"/>
              </a:rPr>
              <a:t>Music </a:t>
            </a:r>
            <a:r>
              <a:rPr lang="en-US" altLang="ja-JP" sz="3200" dirty="0">
                <a:cs typeface="Calibri" panose="020F0502020204030204" pitchFamily="34" charset="0"/>
              </a:rPr>
              <a:t>through </a:t>
            </a:r>
            <a:r>
              <a:rPr lang="en-US" altLang="ja-JP" sz="3200" dirty="0" smtClean="0">
                <a:cs typeface="Calibri" panose="020F0502020204030204" pitchFamily="34" charset="0"/>
              </a:rPr>
              <a:t>analog </a:t>
            </a:r>
            <a:r>
              <a:rPr lang="en-US" altLang="ja-JP" sz="3200" dirty="0">
                <a:cs typeface="Calibri" panose="020F0502020204030204" pitchFamily="34" charset="0"/>
              </a:rPr>
              <a:t>and </a:t>
            </a:r>
            <a:r>
              <a:rPr lang="en-US" altLang="ja-JP" sz="3200" dirty="0" smtClean="0">
                <a:cs typeface="Calibri" panose="020F0502020204030204" pitchFamily="34" charset="0"/>
              </a:rPr>
              <a:t>digital wave</a:t>
            </a:r>
            <a:endParaRPr kumimoji="1" lang="ja-JP" altLang="en-US" dirty="0"/>
          </a:p>
        </p:txBody>
      </p:sp>
      <p:pic>
        <p:nvPicPr>
          <p:cNvPr id="6" name="D.1_ Interfere_Analog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622611" y="2733948"/>
            <a:ext cx="609600" cy="609600"/>
          </a:xfrm>
          <a:prstGeom prst="rect">
            <a:avLst/>
          </a:prstGeom>
        </p:spPr>
      </p:pic>
      <p:pic>
        <p:nvPicPr>
          <p:cNvPr id="7" name="D.2_Interfere_Digital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5486400" y="2733948"/>
            <a:ext cx="609600" cy="60960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317199" y="2054848"/>
            <a:ext cx="12204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Analog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58575" y="2054848"/>
            <a:ext cx="12204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Digital</a:t>
            </a:r>
            <a:endParaRPr kumimoji="1" lang="ja-JP" altLang="en-US" sz="2800" dirty="0"/>
          </a:p>
        </p:txBody>
      </p:sp>
      <p:pic>
        <p:nvPicPr>
          <p:cNvPr id="10" name="E.1_Music_Analog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622610" y="4888004"/>
            <a:ext cx="609600" cy="609600"/>
          </a:xfrm>
          <a:prstGeom prst="rect">
            <a:avLst/>
          </a:prstGeom>
        </p:spPr>
      </p:pic>
      <p:pic>
        <p:nvPicPr>
          <p:cNvPr id="11" name="E.2_Music_Digital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5486400" y="4893405"/>
            <a:ext cx="609600" cy="609600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1317199" y="4208904"/>
            <a:ext cx="12204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Analog</a:t>
            </a:r>
            <a:endParaRPr kumimoji="1" lang="ja-JP" altLang="en-US" sz="28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158575" y="4208904"/>
            <a:ext cx="12204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Digital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046864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4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66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357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663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267" y="41189"/>
            <a:ext cx="3611733" cy="384548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6453448"/>
            <a:ext cx="12192000" cy="37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2479" tIns="56239" rIns="112479" bIns="56239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kumimoji="0" lang="ja-JP" altLang="en-US" sz="1723" dirty="0">
                <a:solidFill>
                  <a:srgbClr val="000000"/>
                </a:solidFill>
                <a:latin typeface="+mn-ea"/>
              </a:rPr>
              <a:t>　　　　　　　　　　　　　　　　　　　　　　　　　　　　　　　　　　　　　　　　　　　　　　　　　　　　　　　　　　　　　　　　　　　　　　　　　　　　　　　　</a:t>
            </a:r>
            <a:r>
              <a:rPr kumimoji="0" lang="en-US" altLang="ja-JP" sz="1723" dirty="0" smtClean="0">
                <a:solidFill>
                  <a:srgbClr val="000000"/>
                </a:solidFill>
                <a:latin typeface="+mn-ea"/>
              </a:rPr>
              <a:t>8</a:t>
            </a:r>
            <a:endParaRPr kumimoji="0" lang="en-US" altLang="ja-JP" sz="1723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19362" y="1177261"/>
            <a:ext cx="71532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Thank you very much for your attention.</a:t>
            </a:r>
          </a:p>
        </p:txBody>
      </p:sp>
      <p:grpSp>
        <p:nvGrpSpPr>
          <p:cNvPr id="7" name="グループ化 6"/>
          <p:cNvGrpSpPr/>
          <p:nvPr/>
        </p:nvGrpSpPr>
        <p:grpSpPr>
          <a:xfrm>
            <a:off x="7086948" y="2776517"/>
            <a:ext cx="3299185" cy="3774610"/>
            <a:chOff x="8684996" y="1117411"/>
            <a:chExt cx="3299185" cy="3774610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93"/>
            <a:stretch/>
          </p:blipFill>
          <p:spPr>
            <a:xfrm rot="5400000">
              <a:off x="8447284" y="1355123"/>
              <a:ext cx="3774610" cy="3299185"/>
            </a:xfrm>
            <a:prstGeom prst="rect">
              <a:avLst/>
            </a:prstGeom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8684996" y="4661189"/>
              <a:ext cx="167820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Source : Japan Coast Guard </a:t>
              </a:r>
              <a:endParaRPr kumimoji="1" lang="ja-JP" altLang="en-US" sz="900" dirty="0"/>
            </a:p>
          </p:txBody>
        </p:sp>
      </p:grpSp>
      <p:grpSp>
        <p:nvGrpSpPr>
          <p:cNvPr id="10" name="グループ化 9"/>
          <p:cNvGrpSpPr>
            <a:grpSpLocks noChangeAspect="1"/>
          </p:cNvGrpSpPr>
          <p:nvPr/>
        </p:nvGrpSpPr>
        <p:grpSpPr>
          <a:xfrm>
            <a:off x="1217060" y="2776516"/>
            <a:ext cx="5195771" cy="3766175"/>
            <a:chOff x="4536042" y="3694951"/>
            <a:chExt cx="3976201" cy="2882165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9083" y="3700585"/>
              <a:ext cx="3833160" cy="2876531"/>
            </a:xfrm>
            <a:prstGeom prst="rect">
              <a:avLst/>
            </a:prstGeom>
          </p:spPr>
        </p:pic>
        <p:sp>
          <p:nvSpPr>
            <p:cNvPr id="12" name="テキスト ボックス 11"/>
            <p:cNvSpPr txBox="1"/>
            <p:nvPr/>
          </p:nvSpPr>
          <p:spPr>
            <a:xfrm>
              <a:off x="4536042" y="3694951"/>
              <a:ext cx="164658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>
                  <a:solidFill>
                    <a:schemeClr val="bg1"/>
                  </a:solidFill>
                </a:rPr>
                <a:t>Source : Japan Coast Guard </a:t>
              </a:r>
              <a:endParaRPr kumimoji="1" lang="ja-JP" altLang="en-US" sz="9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059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標準デザイン">
  <a:themeElements>
    <a:clrScheme name="2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>
          <a:solidFill>
            <a:srgbClr val="FF0000"/>
          </a:solidFill>
          <a:prstDash val="sysDash"/>
          <a:round/>
          <a:headEnd/>
          <a:tailEnd/>
        </a:ln>
        <a:effectLst/>
      </a:spPr>
      <a:bodyPr wrap="square" lIns="91422" tIns="45710" rIns="91422" bIns="45710" rtlCol="0" anchor="t" anchorCtr="0">
        <a:spAutoFit/>
      </a:bodyPr>
      <a:lstStyle>
        <a:defPPr marL="1338263" algn="ctr">
          <a:lnSpc>
            <a:spcPct val="130000"/>
          </a:lnSpc>
          <a:tabLst>
            <a:tab pos="3136900" algn="ctr"/>
          </a:tabLst>
          <a:defRPr kumimoji="1" sz="1200" dirty="0" smtClean="0">
            <a:latin typeface="+mj-ea"/>
            <a:ea typeface="+mj-ea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66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2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012FC331-EA41-42EE-8DF3-CCDF5AFEE72F}" vid="{1FF9BE57-7F58-4102-880C-C4EC35A5DDCE}"/>
    </a:ext>
  </a:extLst>
</a:theme>
</file>

<file path=ppt/theme/theme3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012FC331-EA41-42EE-8DF3-CCDF5AFEE72F}" vid="{05CFCC31-A24E-4E22-9C01-FE8AA9EC78EA}"/>
    </a:ext>
  </a:extLst>
</a:theme>
</file>

<file path=ppt/theme/theme4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19BA872-484E-4501-BF2A-F49DA5DBA955}" vid="{A003A6B8-FDE0-439B-8064-CE54B8F2B14D}"/>
    </a:ext>
  </a:extLst>
</a:theme>
</file>

<file path=ppt/theme/theme5.xml><?xml version="1.0" encoding="utf-8"?>
<a:theme xmlns:a="http://schemas.openxmlformats.org/drawingml/2006/main" name="3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19BA872-484E-4501-BF2A-F49DA5DBA955}" vid="{E163ADD0-2558-4FFF-8854-DBEA6A00A0C2}"/>
    </a:ext>
  </a:extLst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4C6AB7F4ADAA4ABC48D93214FE8FD2" ma:contentTypeVersion="18" ma:contentTypeDescription="Create a new document." ma:contentTypeScope="" ma:versionID="a17fa82a8844458a6a0c8620d34b563f">
  <xsd:schema xmlns:xsd="http://www.w3.org/2001/XMLSchema" xmlns:xs="http://www.w3.org/2001/XMLSchema" xmlns:p="http://schemas.microsoft.com/office/2006/metadata/properties" xmlns:ns2="ac5f8115-f13f-4d01-aff4-515a67108c33" xmlns:ns3="06022411-6e02-423b-85fd-39e0748b9219" targetNamespace="http://schemas.microsoft.com/office/2006/metadata/properties" ma:root="true" ma:fieldsID="a78a909af5cc50c69a19459e6e32af70" ns2:_="" ns3:_="">
    <xsd:import namespace="ac5f8115-f13f-4d01-aff4-515a67108c33"/>
    <xsd:import namespace="06022411-6e02-423b-85fd-39e0748b92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5f8115-f13f-4d01-aff4-515a67108c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1604d76-ecdf-464b-8720-89396eb59a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022411-6e02-423b-85fd-39e0748b921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f2b8b40-6d33-49af-abef-1171a80bfd6f}" ma:internalName="TaxCatchAll" ma:showField="CatchAllData" ma:web="06022411-6e02-423b-85fd-39e0748b92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EC43E4-A7BD-4053-A197-5E459D524B55}"/>
</file>

<file path=customXml/itemProps2.xml><?xml version="1.0" encoding="utf-8"?>
<ds:datastoreItem xmlns:ds="http://schemas.openxmlformats.org/officeDocument/2006/customXml" ds:itemID="{3066F567-D6B1-49A3-B5EA-7F396782246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7600</TotalTime>
  <Words>840</Words>
  <Application>Microsoft Office PowerPoint</Application>
  <PresentationFormat>ワイド画面</PresentationFormat>
  <Paragraphs>77</Paragraphs>
  <Slides>8</Slides>
  <Notes>8</Notes>
  <HiddenSlides>0</HiddenSlides>
  <MMClips>8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5</vt:i4>
      </vt:variant>
      <vt:variant>
        <vt:lpstr>スライド タイトル</vt:lpstr>
      </vt:variant>
      <vt:variant>
        <vt:i4>8</vt:i4>
      </vt:variant>
    </vt:vector>
  </HeadingPairs>
  <TitlesOfParts>
    <vt:vector size="20" baseType="lpstr">
      <vt:lpstr>HGP創英角ｺﾞｼｯｸUB</vt:lpstr>
      <vt:lpstr>ＭＳ Ｐゴシック</vt:lpstr>
      <vt:lpstr>Arial</vt:lpstr>
      <vt:lpstr>Calibri</vt:lpstr>
      <vt:lpstr>Calibri Light</vt:lpstr>
      <vt:lpstr>Eras Bold ITC</vt:lpstr>
      <vt:lpstr>Wingdings</vt:lpstr>
      <vt:lpstr>2_標準デザイン</vt:lpstr>
      <vt:lpstr>デザインの設定</vt:lpstr>
      <vt:lpstr>2_デザインの設定</vt:lpstr>
      <vt:lpstr>1_デザインの設定</vt:lpstr>
      <vt:lpstr>3_デザインの設定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haraguti-f94bc</cp:lastModifiedBy>
  <cp:revision>1</cp:revision>
  <cp:lastPrinted>2023-09-13T06:05:31Z</cp:lastPrinted>
  <dcterms:created xsi:type="dcterms:W3CDTF">2014-07-11T05:38:36Z</dcterms:created>
  <dcterms:modified xsi:type="dcterms:W3CDTF">2024-03-07T05:27:17Z</dcterms:modified>
</cp:coreProperties>
</file>