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1007" r:id="rId5"/>
    <p:sldId id="1016" r:id="rId6"/>
    <p:sldId id="1017" r:id="rId7"/>
    <p:sldId id="1011" r:id="rId8"/>
    <p:sldId id="1019" r:id="rId9"/>
    <p:sldId id="1023" r:id="rId10"/>
    <p:sldId id="1022" r:id="rId11"/>
    <p:sldId id="1014" r:id="rId12"/>
    <p:sldId id="1021" r:id="rId13"/>
    <p:sldId id="1015" r:id="rId14"/>
  </p:sldIdLst>
  <p:sldSz cx="12192000" cy="6858000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3366CC"/>
    <a:srgbClr val="1A3281"/>
    <a:srgbClr val="C5E0B4"/>
    <a:srgbClr val="92D050"/>
    <a:srgbClr val="DEEBF7"/>
    <a:srgbClr val="000000"/>
    <a:srgbClr val="009900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1" autoAdjust="0"/>
    <p:restoredTop sz="95546" autoAdjust="0"/>
  </p:normalViewPr>
  <p:slideViewPr>
    <p:cSldViewPr snapToGrid="0" showGuides="1">
      <p:cViewPr>
        <p:scale>
          <a:sx n="80" d="100"/>
          <a:sy n="80" d="100"/>
        </p:scale>
        <p:origin x="624" y="303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-111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40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C0587A7D-DBC6-4FD1-B78F-B8B06BDB5F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2771ADF-C335-49B6-BC40-6D7AFA8912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7FEFD-91B3-4436-9E54-88E4E05B8C69}" type="datetimeFigureOut">
              <a:rPr lang="ko-KR" altLang="en-US" smtClean="0"/>
              <a:t>2024-03-13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89AB639-D40C-41FD-8681-AE34DE8727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3D141F7-F200-4A83-B2F8-DEF3FABE18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4611F-4D66-450E-BB0C-217F6BA0D5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800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D2342-7D98-47F5-A20C-309CAEEE73C6}" type="datetimeFigureOut">
              <a:rPr lang="ko-KR" altLang="en-US" smtClean="0"/>
              <a:t>2024-03-13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A30D0-3F0D-4241-B616-BF9AD2DBDCD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06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114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128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766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1039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4896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154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78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422275" y="4783307"/>
            <a:ext cx="5962650" cy="3913614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A30D0-3F0D-4241-B616-BF9AD2DBDCDE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560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ynctechno.com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2">
            <a:extLst>
              <a:ext uri="{FF2B5EF4-FFF2-40B4-BE49-F238E27FC236}">
                <a16:creationId xmlns:a16="http://schemas.microsoft.com/office/drawing/2014/main" id="{9261FE9D-E8DA-4067-85E4-31A9B3B09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77376" y="2728103"/>
            <a:ext cx="423724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>
              <a:defRPr lang="ko-KR" altLang="en-US" sz="32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altLang="ko-KR" sz="3200" b="1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PowerPoint</a:t>
            </a:r>
            <a:endParaRPr lang="ko-KR" altLang="en-US" sz="3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텍스트 개체 틀 14">
            <a:extLst>
              <a:ext uri="{FF2B5EF4-FFF2-40B4-BE49-F238E27FC236}">
                <a16:creationId xmlns:a16="http://schemas.microsoft.com/office/drawing/2014/main" id="{182D6B39-45AB-460D-92B3-AB56F66F53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89163" y="2323377"/>
            <a:ext cx="241367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>
              <a:buNone/>
              <a:defRPr lang="ko-KR" altLang="en-US" sz="1800" smtClean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smtClean="0"/>
            </a:lvl2pPr>
            <a:lvl3pPr>
              <a:defRPr lang="ko-KR" altLang="en-US" sz="1800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r>
              <a:rPr lang="en-US" altLang="ko-KR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PowerPoint</a:t>
            </a:r>
            <a:endParaRPr lang="ko-KR" alt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텍스트 개체 틀 16">
            <a:extLst>
              <a:ext uri="{FF2B5EF4-FFF2-40B4-BE49-F238E27FC236}">
                <a16:creationId xmlns:a16="http://schemas.microsoft.com/office/drawing/2014/main" id="{A51EEAEB-4B86-4AC2-B6B6-234B6F49DE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36008" y="4304953"/>
            <a:ext cx="251998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>
              <a:buNone/>
              <a:defRPr lang="ko-KR" altLang="en-US" sz="180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smtClean="0"/>
            </a:lvl2pPr>
            <a:lvl3pPr>
              <a:defRPr lang="ko-KR" altLang="en-US" sz="1800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r>
              <a:rPr lang="en-US" altLang="ko-K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2021.00.00 _</a:t>
            </a:r>
            <a:r>
              <a:rPr lang="ko-KR" alt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endParaRPr lang="en-US" altLang="ko-KR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890B1C-7270-4B16-84E5-2D77793BE31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974821" y="1171575"/>
            <a:ext cx="2242359" cy="441325"/>
          </a:xfrm>
          <a:prstGeom prst="rect">
            <a:avLst/>
          </a:prstGeom>
        </p:spPr>
        <p:txBody>
          <a:bodyPr anchor="ctr"/>
          <a:lstStyle>
            <a:lvl1pPr>
              <a:buNone/>
              <a:defRPr sz="1600"/>
            </a:lvl1pPr>
          </a:lstStyle>
          <a:p>
            <a:pPr lvl="0"/>
            <a:r>
              <a:rPr lang="ko-KR" altLang="en-US" sz="1600"/>
              <a:t>고객사 이름 또는 로고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96FE583-68E4-4A70-936B-D07F44203497}"/>
              </a:ext>
            </a:extLst>
          </p:cNvPr>
          <p:cNvSpPr/>
          <p:nvPr userDrawn="1"/>
        </p:nvSpPr>
        <p:spPr>
          <a:xfrm>
            <a:off x="0" y="5617029"/>
            <a:ext cx="12192000" cy="1240971"/>
          </a:xfrm>
          <a:prstGeom prst="rect">
            <a:avLst/>
          </a:prstGeom>
          <a:solidFill>
            <a:srgbClr val="1A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1553C00-C745-43F2-A21F-EBBCBDC229DA}"/>
              </a:ext>
            </a:extLst>
          </p:cNvPr>
          <p:cNvGrpSpPr/>
          <p:nvPr userDrawn="1"/>
        </p:nvGrpSpPr>
        <p:grpSpPr>
          <a:xfrm>
            <a:off x="4017802" y="5995738"/>
            <a:ext cx="4156397" cy="411929"/>
            <a:chOff x="3732500" y="6074115"/>
            <a:chExt cx="4156397" cy="411929"/>
          </a:xfrm>
        </p:grpSpPr>
        <p:pic>
          <p:nvPicPr>
            <p:cNvPr id="9" name="그림 8" descr="텍스트, 클립아트이(가) 표시된 사진&#10;&#10;자동 생성된 설명">
              <a:extLst>
                <a:ext uri="{FF2B5EF4-FFF2-40B4-BE49-F238E27FC236}">
                  <a16:creationId xmlns:a16="http://schemas.microsoft.com/office/drawing/2014/main" id="{723D8635-330A-4ACD-BCC4-FC602981F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2500" y="6074115"/>
              <a:ext cx="948570" cy="411929"/>
            </a:xfrm>
            <a:prstGeom prst="rect">
              <a:avLst/>
            </a:prstGeom>
          </p:spPr>
        </p:pic>
        <p:pic>
          <p:nvPicPr>
            <p:cNvPr id="10" name="그래픽 9">
              <a:extLst>
                <a:ext uri="{FF2B5EF4-FFF2-40B4-BE49-F238E27FC236}">
                  <a16:creationId xmlns:a16="http://schemas.microsoft.com/office/drawing/2014/main" id="{B75DCDC2-0581-4DD5-B687-B0918025B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91377" y="6074115"/>
              <a:ext cx="2797520" cy="3676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589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C7E235-EA4C-208F-814F-8E44AA0E32FC}"/>
              </a:ext>
            </a:extLst>
          </p:cNvPr>
          <p:cNvSpPr txBox="1"/>
          <p:nvPr userDrawn="1"/>
        </p:nvSpPr>
        <p:spPr>
          <a:xfrm>
            <a:off x="994462" y="172217"/>
            <a:ext cx="11069719" cy="338554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1000">
                <a:srgbClr val="3366CC"/>
              </a:gs>
              <a:gs pos="100000">
                <a:srgbClr val="0000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endParaRPr lang="ko-KR" altLang="en-US" sz="1600" b="1" spc="100" dirty="0">
              <a:solidFill>
                <a:schemeClr val="bg1"/>
              </a:solidFill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B356E0-F44E-5FF7-5EE4-2963485B4101}"/>
              </a:ext>
            </a:extLst>
          </p:cNvPr>
          <p:cNvSpPr txBox="1"/>
          <p:nvPr userDrawn="1"/>
        </p:nvSpPr>
        <p:spPr>
          <a:xfrm>
            <a:off x="10065774" y="156828"/>
            <a:ext cx="19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i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fornian FB" panose="0207040306080B030204" pitchFamily="18" charset="0"/>
              </a:rPr>
              <a:t>Be Creative with Us</a:t>
            </a:r>
            <a:endParaRPr lang="ko-KR" altLang="en-US" sz="1600" b="1" i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40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3">
            <a:extLst>
              <a:ext uri="{FF2B5EF4-FFF2-40B4-BE49-F238E27FC236}">
                <a16:creationId xmlns:a16="http://schemas.microsoft.com/office/drawing/2014/main" id="{6FF79AC1-7FD7-4545-B458-8D9D026995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163" y="2429880"/>
            <a:ext cx="241367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buNone/>
              <a:defRPr lang="ko-KR" altLang="en-US" sz="1800" smtClean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smtClean="0"/>
            </a:lvl2pPr>
            <a:lvl3pPr>
              <a:defRPr lang="ko-KR" altLang="en-US" sz="1800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r>
              <a:rPr lang="en-US" altLang="ko-KR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PowerPoint</a:t>
            </a:r>
            <a:endParaRPr lang="ko-KR" alt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제목 14">
            <a:extLst>
              <a:ext uri="{FF2B5EF4-FFF2-40B4-BE49-F238E27FC236}">
                <a16:creationId xmlns:a16="http://schemas.microsoft.com/office/drawing/2014/main" id="{301F9F78-FD2C-4F46-82A4-D58FCA761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2362" y="3153802"/>
            <a:ext cx="4567276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ctr">
              <a:defRPr lang="ko-KR" altLang="en-US" sz="32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altLang="ko-KR" sz="32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01. </a:t>
            </a:r>
            <a:r>
              <a:rPr lang="ko-KR" altLang="en-US" sz="32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목차를 입력해주세요</a:t>
            </a:r>
            <a:endParaRPr lang="ko-KR" altLang="en-US" sz="3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CF266B-B6F2-3C11-9909-341CEB7E9234}"/>
              </a:ext>
            </a:extLst>
          </p:cNvPr>
          <p:cNvSpPr txBox="1"/>
          <p:nvPr userDrawn="1"/>
        </p:nvSpPr>
        <p:spPr>
          <a:xfrm>
            <a:off x="10065774" y="156828"/>
            <a:ext cx="1998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i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fornian FB" panose="0207040306080B030204" pitchFamily="18" charset="0"/>
              </a:rPr>
              <a:t>Be Creative with Us</a:t>
            </a:r>
            <a:endParaRPr lang="ko-KR" altLang="en-US" sz="1600" b="1" i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00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73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>
            <a:extLst>
              <a:ext uri="{FF2B5EF4-FFF2-40B4-BE49-F238E27FC236}">
                <a16:creationId xmlns:a16="http://schemas.microsoft.com/office/drawing/2014/main" id="{025A735F-8447-4314-98D5-3EE10DF5A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84950" y="827370"/>
            <a:ext cx="322210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ko-KR" altLang="en-US" sz="24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2400" b="1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sz="24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PowerPoint</a:t>
            </a:r>
            <a:endParaRPr lang="ko-KR" altLang="en-US" sz="2400" b="1" dirty="0">
              <a:solidFill>
                <a:srgbClr val="1A328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그래픽 1">
            <a:extLst>
              <a:ext uri="{FF2B5EF4-FFF2-40B4-BE49-F238E27FC236}">
                <a16:creationId xmlns:a16="http://schemas.microsoft.com/office/drawing/2014/main" id="{D7B5A62F-1194-9CFC-AEDA-88C782867E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8405" y="69169"/>
            <a:ext cx="1603169" cy="21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1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>
            <a:extLst>
              <a:ext uri="{FF2B5EF4-FFF2-40B4-BE49-F238E27FC236}">
                <a16:creationId xmlns:a16="http://schemas.microsoft.com/office/drawing/2014/main" id="{025A735F-8447-4314-98D5-3EE10DF5A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84950" y="827370"/>
            <a:ext cx="322210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ko-KR" altLang="en-US" sz="24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2400" b="1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sz="24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PowerPoint</a:t>
            </a:r>
            <a:endParaRPr lang="ko-KR" altLang="en-US" sz="2400" b="1" dirty="0">
              <a:solidFill>
                <a:srgbClr val="1A328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0948F17-B6A8-45FB-8796-5301E0759B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1638" y="1431244"/>
            <a:ext cx="1054872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buNone/>
              <a:defRPr lang="ko-KR" altLang="en-US" sz="1800" b="0" i="0" smtClean="0"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smtClean="0"/>
            </a:lvl2pPr>
            <a:lvl3pPr>
              <a:defRPr lang="ko-KR" altLang="en-US" sz="1800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algn="ctr" latinLnBrk="0"/>
            <a:r>
              <a:rPr lang="en-US" altLang="ko-KR" b="0" i="0" dirty="0"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 mission is to help people and businesses through our motivation, expertise, network, and sync together as fundamental values.</a:t>
            </a:r>
          </a:p>
        </p:txBody>
      </p:sp>
      <p:pic>
        <p:nvPicPr>
          <p:cNvPr id="2" name="그래픽 1">
            <a:extLst>
              <a:ext uri="{FF2B5EF4-FFF2-40B4-BE49-F238E27FC236}">
                <a16:creationId xmlns:a16="http://schemas.microsoft.com/office/drawing/2014/main" id="{BEA4D18D-30AC-77A9-3B0E-B5779FCC14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8405" y="69169"/>
            <a:ext cx="1603169" cy="21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5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0">
            <a:extLst>
              <a:ext uri="{FF2B5EF4-FFF2-40B4-BE49-F238E27FC236}">
                <a16:creationId xmlns:a16="http://schemas.microsoft.com/office/drawing/2014/main" id="{8AD132FB-466C-45E0-87CB-690B3FCF60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84950" y="827370"/>
            <a:ext cx="322210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ko-KR" altLang="en-US" sz="24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2400" b="1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sz="24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PowerPoint</a:t>
            </a:r>
            <a:endParaRPr lang="ko-KR" altLang="en-US" sz="2400" b="1" dirty="0">
              <a:solidFill>
                <a:srgbClr val="1A328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텍스트 개체 틀 13">
            <a:extLst>
              <a:ext uri="{FF2B5EF4-FFF2-40B4-BE49-F238E27FC236}">
                <a16:creationId xmlns:a16="http://schemas.microsoft.com/office/drawing/2014/main" id="{E499364A-4375-411F-BA0E-A4B4CF06FF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6917" y="5298150"/>
            <a:ext cx="11658167" cy="914400"/>
          </a:xfrm>
          <a:prstGeom prst="rect">
            <a:avLst/>
          </a:prstGeom>
          <a:solidFill>
            <a:srgbClr val="1A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buNone/>
              <a:defRPr lang="ko-KR" altLang="en-US" sz="1800" b="0" i="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dirty="0" smtClean="0">
                <a:solidFill>
                  <a:schemeClr val="lt1"/>
                </a:solidFill>
              </a:defRPr>
            </a:lvl2pPr>
            <a:lvl3pPr>
              <a:buNone/>
              <a:defRPr lang="ko-KR" altLang="en-US" sz="1800" dirty="0" smtClean="0">
                <a:solidFill>
                  <a:schemeClr val="lt1"/>
                </a:solidFill>
              </a:defRPr>
            </a:lvl3pPr>
            <a:lvl4pPr>
              <a:defRPr lang="ko-KR" altLang="en-US" dirty="0" smtClean="0">
                <a:solidFill>
                  <a:schemeClr val="lt1"/>
                </a:solidFill>
              </a:defRPr>
            </a:lvl4pPr>
            <a:lvl5pPr>
              <a:defRPr lang="ko-KR" altLang="en-US" dirty="0">
                <a:solidFill>
                  <a:schemeClr val="lt1"/>
                </a:solidFill>
              </a:defRPr>
            </a:lvl5pPr>
          </a:lstStyle>
          <a:p>
            <a:pPr algn="ctr" latinLnBrk="0">
              <a:lnSpc>
                <a:spcPct val="130000"/>
              </a:lnSpc>
            </a:pPr>
            <a:r>
              <a:rPr lang="en-US" altLang="ko-KR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 mission is to help people and businesses through our motivation, expertise, network, and sync together as fundamental values.</a:t>
            </a:r>
          </a:p>
        </p:txBody>
      </p:sp>
      <p:pic>
        <p:nvPicPr>
          <p:cNvPr id="2" name="그래픽 1">
            <a:extLst>
              <a:ext uri="{FF2B5EF4-FFF2-40B4-BE49-F238E27FC236}">
                <a16:creationId xmlns:a16="http://schemas.microsoft.com/office/drawing/2014/main" id="{14F60B7C-5BFF-87C9-6BB8-0B72AA795B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8405" y="69169"/>
            <a:ext cx="1603169" cy="21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6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>
            <a:extLst>
              <a:ext uri="{FF2B5EF4-FFF2-40B4-BE49-F238E27FC236}">
                <a16:creationId xmlns:a16="http://schemas.microsoft.com/office/drawing/2014/main" id="{4D6D6E8B-6C23-4CBB-9E00-29C441FFD3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84950" y="823057"/>
            <a:ext cx="322210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ko-KR" altLang="en-US" sz="2400" b="1">
                <a:solidFill>
                  <a:srgbClr val="1A328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marL="0" lvl="0" algn="ctr"/>
            <a:r>
              <a:rPr lang="en-US" altLang="ko-KR" sz="2400" b="1" dirty="0" err="1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SyncTechno</a:t>
            </a:r>
            <a:r>
              <a:rPr lang="en-US" altLang="ko-KR" sz="2400" b="1" dirty="0">
                <a:solidFill>
                  <a:srgbClr val="1A328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PowerPoint</a:t>
            </a:r>
            <a:endParaRPr lang="ko-KR" altLang="en-US" dirty="0"/>
          </a:p>
        </p:txBody>
      </p:sp>
      <p:sp>
        <p:nvSpPr>
          <p:cNvPr id="11" name="텍스트 개체 틀 13">
            <a:extLst>
              <a:ext uri="{FF2B5EF4-FFF2-40B4-BE49-F238E27FC236}">
                <a16:creationId xmlns:a16="http://schemas.microsoft.com/office/drawing/2014/main" id="{175B0D9D-9079-43FB-BE1F-18FC46716C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917" y="1443318"/>
            <a:ext cx="11658167" cy="914400"/>
          </a:xfrm>
          <a:prstGeom prst="rect">
            <a:avLst/>
          </a:prstGeom>
          <a:solidFill>
            <a:srgbClr val="1A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buNone/>
              <a:defRPr lang="ko-KR" altLang="en-US" sz="1800" b="0" i="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lang="ko-KR" altLang="en-US" sz="1800" dirty="0" smtClean="0">
                <a:solidFill>
                  <a:schemeClr val="lt1"/>
                </a:solidFill>
              </a:defRPr>
            </a:lvl2pPr>
            <a:lvl3pPr>
              <a:buNone/>
              <a:defRPr lang="ko-KR" altLang="en-US" sz="1800" dirty="0" smtClean="0">
                <a:solidFill>
                  <a:schemeClr val="lt1"/>
                </a:solidFill>
              </a:defRPr>
            </a:lvl3pPr>
            <a:lvl4pPr>
              <a:defRPr lang="ko-KR" altLang="en-US" dirty="0" smtClean="0">
                <a:solidFill>
                  <a:schemeClr val="lt1"/>
                </a:solidFill>
              </a:defRPr>
            </a:lvl4pPr>
            <a:lvl5pPr>
              <a:defRPr lang="ko-KR" altLang="en-US" dirty="0">
                <a:solidFill>
                  <a:schemeClr val="lt1"/>
                </a:solidFill>
              </a:defRPr>
            </a:lvl5pPr>
          </a:lstStyle>
          <a:p>
            <a:pPr algn="ctr" latinLnBrk="0">
              <a:lnSpc>
                <a:spcPct val="130000"/>
              </a:lnSpc>
            </a:pPr>
            <a:r>
              <a:rPr lang="en-US" altLang="ko-KR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 mission is to help people and businesses through our motivation, expertise, network, and sync together as fundamental values.</a:t>
            </a:r>
          </a:p>
        </p:txBody>
      </p:sp>
      <p:pic>
        <p:nvPicPr>
          <p:cNvPr id="2" name="그래픽 1">
            <a:extLst>
              <a:ext uri="{FF2B5EF4-FFF2-40B4-BE49-F238E27FC236}">
                <a16:creationId xmlns:a16="http://schemas.microsoft.com/office/drawing/2014/main" id="{54CE35C4-BAA6-F836-E502-9880CBE6CC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8405" y="69169"/>
            <a:ext cx="1603169" cy="21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1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1">
            <a:extLst>
              <a:ext uri="{FF2B5EF4-FFF2-40B4-BE49-F238E27FC236}">
                <a16:creationId xmlns:a16="http://schemas.microsoft.com/office/drawing/2014/main" id="{8026625B-E393-43C3-909B-7F55601223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60963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1667F-91A8-4B35-9846-B1D3F6737F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293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7C3F596A-B79C-46C9-9F1D-31D4A9D420F0}"/>
              </a:ext>
            </a:extLst>
          </p:cNvPr>
          <p:cNvGrpSpPr/>
          <p:nvPr userDrawn="1"/>
        </p:nvGrpSpPr>
        <p:grpSpPr>
          <a:xfrm>
            <a:off x="3980923" y="2657485"/>
            <a:ext cx="4230155" cy="2054067"/>
            <a:chOff x="3856772" y="2516644"/>
            <a:chExt cx="4230155" cy="205406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495680-B261-4F77-8B1A-9772EC338550}"/>
                </a:ext>
              </a:extLst>
            </p:cNvPr>
            <p:cNvSpPr txBox="1"/>
            <p:nvPr userDrawn="1"/>
          </p:nvSpPr>
          <p:spPr>
            <a:xfrm>
              <a:off x="4471545" y="2516644"/>
              <a:ext cx="32489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4800" b="1" dirty="0">
                  <a:solidFill>
                    <a:srgbClr val="1A328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THANK YOU</a:t>
              </a:r>
              <a:endParaRPr lang="ko-KR" altLang="en-US" sz="48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D085258-C91E-4A33-B913-AB96681076BB}"/>
                </a:ext>
              </a:extLst>
            </p:cNvPr>
            <p:cNvSpPr txBox="1"/>
            <p:nvPr userDrawn="1"/>
          </p:nvSpPr>
          <p:spPr>
            <a:xfrm>
              <a:off x="3856772" y="3690342"/>
              <a:ext cx="4230155" cy="88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hlinkClick r:id="rId2"/>
                </a:rPr>
                <a:t>www.synctechno.com</a:t>
              </a:r>
              <a:endParaRPr lang="en-US" altLang="ko-K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ko-KR" dirty="0">
                  <a:solidFill>
                    <a:schemeClr val="bg2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Contact: info@synctechno.com</a:t>
              </a:r>
            </a:p>
          </p:txBody>
        </p:sp>
      </p:grpSp>
      <p:sp>
        <p:nvSpPr>
          <p:cNvPr id="7" name="직사각형 6">
            <a:extLst>
              <a:ext uri="{FF2B5EF4-FFF2-40B4-BE49-F238E27FC236}">
                <a16:creationId xmlns:a16="http://schemas.microsoft.com/office/drawing/2014/main" id="{0C85DF90-5181-4B75-B750-256450D91F3E}"/>
              </a:ext>
            </a:extLst>
          </p:cNvPr>
          <p:cNvSpPr/>
          <p:nvPr userDrawn="1"/>
        </p:nvSpPr>
        <p:spPr>
          <a:xfrm>
            <a:off x="0" y="5617029"/>
            <a:ext cx="12192000" cy="1240971"/>
          </a:xfrm>
          <a:prstGeom prst="rect">
            <a:avLst/>
          </a:prstGeom>
          <a:solidFill>
            <a:srgbClr val="1A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텍스트, 클립아트이(가) 표시된 사진&#10;&#10;자동 생성된 설명">
            <a:extLst>
              <a:ext uri="{FF2B5EF4-FFF2-40B4-BE49-F238E27FC236}">
                <a16:creationId xmlns:a16="http://schemas.microsoft.com/office/drawing/2014/main" id="{C8676562-E2DA-4200-A579-8513C2E16E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172" y="5995738"/>
            <a:ext cx="948570" cy="4119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1DC78E-7181-CE44-CA75-F0F7A539DCCA}"/>
              </a:ext>
            </a:extLst>
          </p:cNvPr>
          <p:cNvSpPr txBox="1"/>
          <p:nvPr userDrawn="1"/>
        </p:nvSpPr>
        <p:spPr>
          <a:xfrm>
            <a:off x="4807973" y="5940092"/>
            <a:ext cx="3598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800" b="1" i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fornian FB" panose="0207040306080B030204" pitchFamily="18" charset="0"/>
              </a:rPr>
              <a:t>Be Creative with Us.</a:t>
            </a:r>
            <a:endParaRPr lang="ko-KR" altLang="en-US" sz="2800" b="1" i="1" cap="none" spc="0" dirty="0">
              <a:ln w="1016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4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AF8A8AE3-2BE5-407E-BDF0-FE4D24FD0B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17" y="213310"/>
            <a:ext cx="554721" cy="240895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8EA4EE44-806C-8596-8905-6DA026746C4E}"/>
              </a:ext>
            </a:extLst>
          </p:cNvPr>
          <p:cNvSpPr txBox="1">
            <a:spLocks/>
          </p:cNvSpPr>
          <p:nvPr userDrawn="1"/>
        </p:nvSpPr>
        <p:spPr>
          <a:xfrm>
            <a:off x="27759" y="6488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A1667F-91A8-4B35-9846-B1D3F6737F7F}" type="slidenum">
              <a:rPr lang="ko-KR" altLang="en-US" sz="1100" smtClean="0">
                <a:solidFill>
                  <a:srgbClr val="00206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pPr/>
              <a:t>‹#›</a:t>
            </a:fld>
            <a:endParaRPr lang="ko-KR" altLang="en-US" sz="1400" dirty="0">
              <a:solidFill>
                <a:srgbClr val="00206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493634-AD02-6F67-AE01-98A5CEE2F43F}"/>
              </a:ext>
            </a:extLst>
          </p:cNvPr>
          <p:cNvSpPr txBox="1"/>
          <p:nvPr userDrawn="1"/>
        </p:nvSpPr>
        <p:spPr>
          <a:xfrm>
            <a:off x="544277" y="6532418"/>
            <a:ext cx="2585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© 2024. SyncTechno Inc. all rights reserved.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FD35E-326B-18E8-61B8-22CB276284C6}"/>
              </a:ext>
            </a:extLst>
          </p:cNvPr>
          <p:cNvSpPr txBox="1"/>
          <p:nvPr userDrawn="1"/>
        </p:nvSpPr>
        <p:spPr>
          <a:xfrm>
            <a:off x="7366820" y="6530825"/>
            <a:ext cx="477215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ko-KR" sz="900" dirty="0">
                <a:latin typeface="Calibri" panose="020F0502020204030204" pitchFamily="34" charset="0"/>
                <a:cs typeface="Calibri" panose="020F0502020204030204" pitchFamily="34" charset="0"/>
              </a:rPr>
              <a:t>IALA DTEC#2, 25-29 March 2024, IALA headquarter, France</a:t>
            </a:r>
          </a:p>
        </p:txBody>
      </p:sp>
    </p:spTree>
    <p:extLst>
      <p:ext uri="{BB962C8B-B14F-4D97-AF65-F5344CB8AC3E}">
        <p14:creationId xmlns:p14="http://schemas.microsoft.com/office/powerpoint/2010/main" val="296647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7" r:id="rId5"/>
    <p:sldLayoutId id="2147483653" r:id="rId6"/>
    <p:sldLayoutId id="2147483654" r:id="rId7"/>
    <p:sldLayoutId id="2147483655" r:id="rId8"/>
    <p:sldLayoutId id="2147483656" r:id="rId9"/>
  </p:sldLayoutIdLst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extcloud.iala-aism.org/index.php/f/25282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861BF07F-B3FA-BE75-F636-095F869D2BF6}"/>
              </a:ext>
            </a:extLst>
          </p:cNvPr>
          <p:cNvGrpSpPr/>
          <p:nvPr/>
        </p:nvGrpSpPr>
        <p:grpSpPr>
          <a:xfrm>
            <a:off x="0" y="2356529"/>
            <a:ext cx="12191999" cy="1357976"/>
            <a:chOff x="1" y="2352021"/>
            <a:chExt cx="12191999" cy="1357976"/>
          </a:xfrm>
        </p:grpSpPr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9E030CED-68F8-10F3-7B35-8E93A9E77880}"/>
                </a:ext>
              </a:extLst>
            </p:cNvPr>
            <p:cNvGrpSpPr/>
            <p:nvPr/>
          </p:nvGrpSpPr>
          <p:grpSpPr>
            <a:xfrm>
              <a:off x="1104317" y="2352021"/>
              <a:ext cx="11087683" cy="1357976"/>
              <a:chOff x="1" y="2397741"/>
              <a:chExt cx="12191999" cy="1357976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D9F5748E-839B-6B4F-AA59-1167617A8977}"/>
                  </a:ext>
                </a:extLst>
              </p:cNvPr>
              <p:cNvSpPr/>
              <p:nvPr/>
            </p:nvSpPr>
            <p:spPr>
              <a:xfrm>
                <a:off x="1" y="2397742"/>
                <a:ext cx="12191999" cy="13579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" name="텍스트 개체 틀 2">
                <a:extLst>
                  <a:ext uri="{FF2B5EF4-FFF2-40B4-BE49-F238E27FC236}">
                    <a16:creationId xmlns:a16="http://schemas.microsoft.com/office/drawing/2014/main" id="{0416D6D6-9F33-8E8D-18C3-557466D377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8011" y="2397741"/>
                <a:ext cx="11143988" cy="1357976"/>
              </a:xfrm>
              <a:prstGeom prst="rect">
                <a:avLst/>
              </a:prstGeom>
            </p:spPr>
            <p:txBody>
              <a:bodyPr anchor="ctr"/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altLang="ko-KR" sz="3200" b="1" spc="-1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3GPP Standardization Update for Release 19 &amp; Release 20</a:t>
                </a:r>
                <a:endParaRPr lang="ko-KR" altLang="en-US" sz="2400" b="1" spc="-1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AEB00FD8-D716-DBD2-696C-620B1DA2330B}"/>
                </a:ext>
              </a:extLst>
            </p:cNvPr>
            <p:cNvSpPr/>
            <p:nvPr/>
          </p:nvSpPr>
          <p:spPr>
            <a:xfrm>
              <a:off x="1" y="2352022"/>
              <a:ext cx="2057400" cy="135797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>
                  <a:latin typeface="Calibri" panose="020F0502020204030204" pitchFamily="34" charset="0"/>
                  <a:ea typeface="나눔스퀘어 Bold" panose="020B0600000101010101" pitchFamily="50" charset="-127"/>
                  <a:cs typeface="Calibri" panose="020F0502020204030204" pitchFamily="34" charset="0"/>
                </a:rPr>
                <a:t>3GPP </a:t>
              </a:r>
            </a:p>
            <a:p>
              <a:pPr algn="ctr"/>
              <a:r>
                <a:rPr lang="en-US" altLang="ko-KR" sz="3200" b="1" dirty="0">
                  <a:latin typeface="Calibri" panose="020F0502020204030204" pitchFamily="34" charset="0"/>
                  <a:ea typeface="나눔스퀘어 Bold" panose="020B0600000101010101" pitchFamily="50" charset="-127"/>
                  <a:cs typeface="Calibri" panose="020F0502020204030204" pitchFamily="34" charset="0"/>
                </a:rPr>
                <a:t>UPDATE</a:t>
              </a:r>
              <a:endParaRPr lang="ko-KR" altLang="en-US" sz="3200" b="1" dirty="0">
                <a:latin typeface="Calibri" panose="020F0502020204030204" pitchFamily="34" charset="0"/>
                <a:ea typeface="나눔스퀘어 Bold" panose="020B0600000101010101" pitchFamily="50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2F55147-82B6-36D2-3F25-D27C368E57D9}"/>
              </a:ext>
            </a:extLst>
          </p:cNvPr>
          <p:cNvSpPr txBox="1"/>
          <p:nvPr/>
        </p:nvSpPr>
        <p:spPr>
          <a:xfrm>
            <a:off x="10617382" y="6342643"/>
            <a:ext cx="1574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2024.03.25</a:t>
            </a:r>
            <a:endParaRPr lang="ko-KR" altLang="en-US" dirty="0">
              <a:solidFill>
                <a:srgbClr val="0070C0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9BF5E190-1262-4686-792C-DD24890E4D7F}"/>
              </a:ext>
            </a:extLst>
          </p:cNvPr>
          <p:cNvGrpSpPr/>
          <p:nvPr/>
        </p:nvGrpSpPr>
        <p:grpSpPr>
          <a:xfrm>
            <a:off x="2823129" y="4345093"/>
            <a:ext cx="7650056" cy="1020792"/>
            <a:chOff x="2853237" y="4327452"/>
            <a:chExt cx="7650056" cy="1020792"/>
          </a:xfrm>
        </p:grpSpPr>
        <p:sp>
          <p:nvSpPr>
            <p:cNvPr id="4" name="텍스트 개체 틀 3">
              <a:extLst>
                <a:ext uri="{FF2B5EF4-FFF2-40B4-BE49-F238E27FC236}">
                  <a16:creationId xmlns:a16="http://schemas.microsoft.com/office/drawing/2014/main" id="{FD7345B1-E2F7-727C-8287-8A58032C69D8}"/>
                </a:ext>
              </a:extLst>
            </p:cNvPr>
            <p:cNvSpPr txBox="1">
              <a:spLocks/>
            </p:cNvSpPr>
            <p:nvPr/>
          </p:nvSpPr>
          <p:spPr>
            <a:xfrm>
              <a:off x="4651058" y="4327452"/>
              <a:ext cx="5852235" cy="1020792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altLang="ko-KR" sz="2000" b="1" dirty="0">
                  <a:solidFill>
                    <a:srgbClr val="3366CC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Hyounhee KOO / 3GPP liaison person for IALA</a:t>
              </a:r>
              <a:endParaRPr lang="ko-KR" altLang="en-US" sz="2000" b="1" dirty="0">
                <a:solidFill>
                  <a:srgbClr val="3366CC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71267897-2F6F-B894-3AA2-49D6A53E4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3237" y="4483830"/>
              <a:ext cx="1630430" cy="708036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91FB2D1-722A-CA6F-478D-2C1A84C013B0}"/>
              </a:ext>
            </a:extLst>
          </p:cNvPr>
          <p:cNvSpPr txBox="1"/>
          <p:nvPr/>
        </p:nvSpPr>
        <p:spPr>
          <a:xfrm>
            <a:off x="0" y="310847"/>
            <a:ext cx="12106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3600" b="1" u="sng" dirty="0">
                <a:solidFill>
                  <a:srgbClr val="00206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IALA DTEC#2 meeting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95B51B-00F0-5584-F237-4E8645037D61}"/>
              </a:ext>
            </a:extLst>
          </p:cNvPr>
          <p:cNvSpPr txBox="1"/>
          <p:nvPr/>
        </p:nvSpPr>
        <p:spPr>
          <a:xfrm>
            <a:off x="0" y="6554847"/>
            <a:ext cx="96652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>
                <a:latin typeface="Calibri" panose="020F0502020204030204" pitchFamily="34" charset="0"/>
                <a:cs typeface="Calibri" panose="020F0502020204030204" pitchFamily="34" charset="0"/>
              </a:rPr>
              <a:t>IALA DTEC#2, 25</a:t>
            </a:r>
            <a:r>
              <a:rPr lang="en-US" altLang="ko-KR" sz="10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ko-KR" sz="1050" dirty="0">
                <a:latin typeface="Calibri" panose="020F0502020204030204" pitchFamily="34" charset="0"/>
                <a:cs typeface="Calibri" panose="020F0502020204030204" pitchFamily="34" charset="0"/>
              </a:rPr>
              <a:t> - 29</a:t>
            </a:r>
            <a:r>
              <a:rPr lang="en-US" altLang="ko-KR" sz="10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altLang="ko-KR" sz="1050" dirty="0">
                <a:latin typeface="Calibri" panose="020F0502020204030204" pitchFamily="34" charset="0"/>
                <a:cs typeface="Calibri" panose="020F0502020204030204" pitchFamily="34" charset="0"/>
              </a:rPr>
              <a:t>  March 2024, IALA headquarter at Saint Germain </a:t>
            </a:r>
            <a:r>
              <a:rPr lang="en-US" altLang="ko-KR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ko-KR" sz="10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Laye</a:t>
            </a:r>
            <a:r>
              <a:rPr lang="en-US" altLang="ko-KR" sz="1050" dirty="0">
                <a:latin typeface="Calibri" panose="020F0502020204030204" pitchFamily="34" charset="0"/>
                <a:cs typeface="Calibri" panose="020F0502020204030204" pitchFamily="34" charset="0"/>
              </a:rPr>
              <a:t>, France  </a:t>
            </a:r>
            <a:endParaRPr lang="ko-KR" alt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101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4844B67E-A3C6-4F84-BA86-0266617FF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951" y="1323916"/>
            <a:ext cx="1714098" cy="74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7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A5894D-C8E8-7A39-68C1-A7CF0461B3AA}"/>
              </a:ext>
            </a:extLst>
          </p:cNvPr>
          <p:cNvSpPr txBox="1"/>
          <p:nvPr/>
        </p:nvSpPr>
        <p:spPr>
          <a:xfrm>
            <a:off x="0" y="1838436"/>
            <a:ext cx="12192000" cy="3181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Background information about ‘</a:t>
            </a:r>
            <a:r>
              <a:rPr lang="en-US" altLang="ko-KR" sz="2600" b="1" i="1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Release 19 &amp; Upcoming IMT-2030 Standardization</a:t>
            </a: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</a:p>
          <a:p>
            <a:pPr algn="ctr">
              <a:lnSpc>
                <a:spcPct val="200000"/>
              </a:lnSpc>
            </a:pP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can be found from the 3GPP update presented at IALA DTEC#01 plenary meeting </a:t>
            </a:r>
          </a:p>
          <a:p>
            <a:pPr algn="ctr">
              <a:lnSpc>
                <a:spcPct val="200000"/>
              </a:lnSpc>
            </a:pP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which is downloadable from IALA DTEC1 </a:t>
            </a:r>
            <a:r>
              <a:rPr lang="en-US" altLang="ko-KR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fileshare</a:t>
            </a: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 folder as follows: </a:t>
            </a:r>
          </a:p>
          <a:p>
            <a:pPr algn="ctr">
              <a:lnSpc>
                <a:spcPct val="200000"/>
              </a:lnSpc>
            </a:pP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https://nextcloud.iala-aism.org/index.php/f/252820</a:t>
            </a:r>
            <a:r>
              <a:rPr lang="en-US" altLang="ko-KR" sz="2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C8AEBA-AFBF-6AA5-3B29-61DEFEE96FD2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spc="100" dirty="0">
                <a:solidFill>
                  <a:prstClr val="white"/>
                </a:solidFill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3GPP update at IALA DTEC#1</a:t>
            </a:r>
          </a:p>
        </p:txBody>
      </p:sp>
    </p:spTree>
    <p:extLst>
      <p:ext uri="{BB962C8B-B14F-4D97-AF65-F5344CB8AC3E}">
        <p14:creationId xmlns:p14="http://schemas.microsoft.com/office/powerpoint/2010/main" val="143544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98963095-0595-0BD7-1095-0B2717193833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spc="100" dirty="0">
                <a:solidFill>
                  <a:prstClr val="white"/>
                </a:solidFill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3GPP Release 19 timeline</a:t>
            </a:r>
          </a:p>
        </p:txBody>
      </p:sp>
      <p:sp>
        <p:nvSpPr>
          <p:cNvPr id="42" name="TextBox 1">
            <a:extLst>
              <a:ext uri="{FF2B5EF4-FFF2-40B4-BE49-F238E27FC236}">
                <a16:creationId xmlns:a16="http://schemas.microsoft.com/office/drawing/2014/main" id="{33509BA1-C8D0-8C42-E141-363B34B66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669" y="5540582"/>
            <a:ext cx="1348446" cy="184666"/>
          </a:xfrm>
          <a:prstGeom prst="rect">
            <a:avLst/>
          </a:prstGeom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99118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en-US" sz="6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</a:t>
            </a:r>
            <a:r>
              <a:rPr lang="en-GB" altLang="en-US" sz="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All starting dates are indicative</a:t>
            </a:r>
          </a:p>
        </p:txBody>
      </p:sp>
      <p:sp>
        <p:nvSpPr>
          <p:cNvPr id="91" name="TextBox 8">
            <a:extLst>
              <a:ext uri="{FF2B5EF4-FFF2-40B4-BE49-F238E27FC236}">
                <a16:creationId xmlns:a16="http://schemas.microsoft.com/office/drawing/2014/main" id="{BA785227-7325-4282-11B7-99FA9ED0A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065" y="6146599"/>
            <a:ext cx="9160600" cy="32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116" tIns="49557" rIns="99116" bIns="49557" anchor="ctr"/>
          <a:lstStyle>
            <a:lvl1pPr>
              <a:spcBef>
                <a:spcPct val="20000"/>
              </a:spcBef>
              <a:buBlip>
                <a:blip r:embed="rId2"/>
              </a:buBlip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defTabSz="991185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en-US" sz="1100" dirty="0">
                <a:solidFill>
                  <a:srgbClr val="0066FF"/>
                </a:solidFill>
                <a:cs typeface="Calibri" panose="020F0502020204030204" pitchFamily="34" charset="0"/>
              </a:rPr>
              <a:t>Source: SP-230390 </a:t>
            </a:r>
            <a:r>
              <a:rPr lang="en-GB" altLang="en-US" sz="900" dirty="0">
                <a:solidFill>
                  <a:srgbClr val="0066FF"/>
                </a:solidFill>
                <a:cs typeface="Calibri" panose="020F0502020204030204" pitchFamily="34" charset="0"/>
              </a:rPr>
              <a:t>-  3GPP TSG#99, 20 -24 March 2023, Rotterdam, The Netherlands</a:t>
            </a:r>
          </a:p>
        </p:txBody>
      </p:sp>
      <p:grpSp>
        <p:nvGrpSpPr>
          <p:cNvPr id="132" name="그룹 131">
            <a:extLst>
              <a:ext uri="{FF2B5EF4-FFF2-40B4-BE49-F238E27FC236}">
                <a16:creationId xmlns:a16="http://schemas.microsoft.com/office/drawing/2014/main" id="{5790E675-9452-D408-558E-64903972C01E}"/>
              </a:ext>
            </a:extLst>
          </p:cNvPr>
          <p:cNvGrpSpPr/>
          <p:nvPr/>
        </p:nvGrpSpPr>
        <p:grpSpPr>
          <a:xfrm>
            <a:off x="751250" y="1091893"/>
            <a:ext cx="4009000" cy="4834205"/>
            <a:chOff x="751250" y="1091893"/>
            <a:chExt cx="4009000" cy="4834205"/>
          </a:xfrm>
        </p:grpSpPr>
        <p:cxnSp>
          <p:nvCxnSpPr>
            <p:cNvPr id="30" name="Straight Connector 114">
              <a:extLst>
                <a:ext uri="{FF2B5EF4-FFF2-40B4-BE49-F238E27FC236}">
                  <a16:creationId xmlns:a16="http://schemas.microsoft.com/office/drawing/2014/main" id="{DE1E3007-6598-3B3C-91C9-82735AB2E1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162705" y="2755428"/>
              <a:ext cx="17447" cy="3170670"/>
            </a:xfrm>
            <a:prstGeom prst="line">
              <a:avLst/>
            </a:prstGeom>
            <a:noFill/>
            <a:ln w="28575" algn="ctr">
              <a:solidFill>
                <a:schemeClr val="accent3"/>
              </a:solidFill>
              <a:round/>
              <a:headEnd/>
              <a:tailEnd/>
            </a:ln>
          </p:spPr>
        </p:cxnSp>
        <p:sp>
          <p:nvSpPr>
            <p:cNvPr id="31" name="TextBox 86">
              <a:extLst>
                <a:ext uri="{FF2B5EF4-FFF2-40B4-BE49-F238E27FC236}">
                  <a16:creationId xmlns:a16="http://schemas.microsoft.com/office/drawing/2014/main" id="{1815E60C-F732-0FAA-F934-F34D0F155D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2025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TSG#101</a:t>
              </a:r>
            </a:p>
          </p:txBody>
        </p:sp>
        <p:cxnSp>
          <p:nvCxnSpPr>
            <p:cNvPr id="33" name="Straight Connector 114">
              <a:extLst>
                <a:ext uri="{FF2B5EF4-FFF2-40B4-BE49-F238E27FC236}">
                  <a16:creationId xmlns:a16="http://schemas.microsoft.com/office/drawing/2014/main" id="{16BB75BE-03E8-5FEC-10BC-3AC2849B53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43959" y="2722806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34" name="Straight Connector 114">
              <a:extLst>
                <a:ext uri="{FF2B5EF4-FFF2-40B4-BE49-F238E27FC236}">
                  <a16:creationId xmlns:a16="http://schemas.microsoft.com/office/drawing/2014/main" id="{CA55AED3-DE64-DB5C-65E9-3EF43B3F1D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426087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sp>
          <p:nvSpPr>
            <p:cNvPr id="43" name="TextBox 86">
              <a:extLst>
                <a:ext uri="{FF2B5EF4-FFF2-40B4-BE49-F238E27FC236}">
                  <a16:creationId xmlns:a16="http://schemas.microsoft.com/office/drawing/2014/main" id="{7DFE2EDC-A0A1-C932-7E93-D2A514E98F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1795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TSG#102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4" name="TextBox 86">
              <a:extLst>
                <a:ext uri="{FF2B5EF4-FFF2-40B4-BE49-F238E27FC236}">
                  <a16:creationId xmlns:a16="http://schemas.microsoft.com/office/drawing/2014/main" id="{84A50143-32E0-E283-798E-794C04608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963" y="2436239"/>
              <a:ext cx="49885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TSG#99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9" name="TextBox 2">
              <a:extLst>
                <a:ext uri="{FF2B5EF4-FFF2-40B4-BE49-F238E27FC236}">
                  <a16:creationId xmlns:a16="http://schemas.microsoft.com/office/drawing/2014/main" id="{80E1D63A-7C21-B5C6-F38B-3A31FEB27A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0610" y="2536097"/>
              <a:ext cx="3177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Sep.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205BEF1-8EFF-1816-271E-1FEAF60B3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9096" y="2559278"/>
              <a:ext cx="3177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Sep.</a:t>
              </a:r>
            </a:p>
          </p:txBody>
        </p:sp>
        <p:sp>
          <p:nvSpPr>
            <p:cNvPr id="69" name="TextBox 69">
              <a:extLst>
                <a:ext uri="{FF2B5EF4-FFF2-40B4-BE49-F238E27FC236}">
                  <a16:creationId xmlns:a16="http://schemas.microsoft.com/office/drawing/2014/main" id="{4F42A986-7BD1-CCCD-5860-1042143B26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9809" y="2536097"/>
              <a:ext cx="32252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Dec.</a:t>
              </a:r>
            </a:p>
          </p:txBody>
        </p:sp>
        <p:sp>
          <p:nvSpPr>
            <p:cNvPr id="84" name="TextBox 86">
              <a:extLst>
                <a:ext uri="{FF2B5EF4-FFF2-40B4-BE49-F238E27FC236}">
                  <a16:creationId xmlns:a16="http://schemas.microsoft.com/office/drawing/2014/main" id="{D646E928-AB6E-46AC-B97D-1B969DBD5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60917" y="2439805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TSG#100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85" name="TextBox 60">
              <a:extLst>
                <a:ext uri="{FF2B5EF4-FFF2-40B4-BE49-F238E27FC236}">
                  <a16:creationId xmlns:a16="http://schemas.microsoft.com/office/drawing/2014/main" id="{6446C9AB-0F17-7849-24AE-639CABACCE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99" y="2555711"/>
              <a:ext cx="3273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June</a:t>
              </a:r>
            </a:p>
          </p:txBody>
        </p:sp>
        <p:cxnSp>
          <p:nvCxnSpPr>
            <p:cNvPr id="86" name="Straight Connector 114">
              <a:extLst>
                <a:ext uri="{FF2B5EF4-FFF2-40B4-BE49-F238E27FC236}">
                  <a16:creationId xmlns:a16="http://schemas.microsoft.com/office/drawing/2014/main" id="{C8816AA2-FC51-5F57-D7ED-2129952E5E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41808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71797D0D-CEB7-2C94-A55C-9A7C318DE9B0}"/>
                </a:ext>
              </a:extLst>
            </p:cNvPr>
            <p:cNvSpPr txBox="1"/>
            <p:nvPr/>
          </p:nvSpPr>
          <p:spPr>
            <a:xfrm>
              <a:off x="1788332" y="2158063"/>
              <a:ext cx="473206" cy="2616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1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2023</a:t>
              </a:r>
            </a:p>
          </p:txBody>
        </p:sp>
        <p:sp>
          <p:nvSpPr>
            <p:cNvPr id="88" name="Chevron 60">
              <a:extLst>
                <a:ext uri="{FF2B5EF4-FFF2-40B4-BE49-F238E27FC236}">
                  <a16:creationId xmlns:a16="http://schemas.microsoft.com/office/drawing/2014/main" id="{C851C849-283B-F1AA-C1DD-08C162EE7A03}"/>
                </a:ext>
              </a:extLst>
            </p:cNvPr>
            <p:cNvSpPr/>
            <p:nvPr/>
          </p:nvSpPr>
          <p:spPr bwMode="auto">
            <a:xfrm>
              <a:off x="2298148" y="2801791"/>
              <a:ext cx="893635" cy="249645"/>
            </a:xfrm>
            <a:prstGeom prst="chevron">
              <a:avLst/>
            </a:prstGeom>
            <a:gradFill>
              <a:gsLst>
                <a:gs pos="1770">
                  <a:schemeClr val="bg1"/>
                </a:gs>
                <a:gs pos="22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100%</a:t>
              </a:r>
            </a:p>
          </p:txBody>
        </p:sp>
        <p:sp>
          <p:nvSpPr>
            <p:cNvPr id="89" name="Chevron 60">
              <a:extLst>
                <a:ext uri="{FF2B5EF4-FFF2-40B4-BE49-F238E27FC236}">
                  <a16:creationId xmlns:a16="http://schemas.microsoft.com/office/drawing/2014/main" id="{E981A8C0-ED46-3C6D-5C91-69616CCA6891}"/>
                </a:ext>
              </a:extLst>
            </p:cNvPr>
            <p:cNvSpPr/>
            <p:nvPr/>
          </p:nvSpPr>
          <p:spPr bwMode="auto">
            <a:xfrm>
              <a:off x="751250" y="2798224"/>
              <a:ext cx="1703915" cy="249645"/>
            </a:xfrm>
            <a:prstGeom prst="chevron">
              <a:avLst/>
            </a:prstGeom>
            <a:gradFill>
              <a:gsLst>
                <a:gs pos="1770">
                  <a:schemeClr val="bg1"/>
                </a:gs>
                <a:gs pos="22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SA1 Stage 1        80%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CEB3E66-F28A-A594-F847-04F3D7814886}"/>
                </a:ext>
              </a:extLst>
            </p:cNvPr>
            <p:cNvSpPr/>
            <p:nvPr/>
          </p:nvSpPr>
          <p:spPr>
            <a:xfrm>
              <a:off x="2903025" y="2395716"/>
              <a:ext cx="538281" cy="335258"/>
            </a:xfrm>
            <a:prstGeom prst="ellipse">
              <a:avLst/>
            </a:prstGeom>
            <a:noFill/>
            <a:ln>
              <a:solidFill>
                <a:srgbClr val="0066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/>
            </a:p>
          </p:txBody>
        </p:sp>
        <p:cxnSp>
          <p:nvCxnSpPr>
            <p:cNvPr id="100" name="직선 화살표 연결선 99">
              <a:extLst>
                <a:ext uri="{FF2B5EF4-FFF2-40B4-BE49-F238E27FC236}">
                  <a16:creationId xmlns:a16="http://schemas.microsoft.com/office/drawing/2014/main" id="{724D4FAB-6F8E-6A9E-CDF6-40DAE62BFC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4987" y="1842608"/>
              <a:ext cx="6748" cy="544876"/>
            </a:xfrm>
            <a:prstGeom prst="straightConnector1">
              <a:avLst/>
            </a:prstGeom>
            <a:ln>
              <a:solidFill>
                <a:srgbClr val="0066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화살표: 오각형 111">
              <a:extLst>
                <a:ext uri="{FF2B5EF4-FFF2-40B4-BE49-F238E27FC236}">
                  <a16:creationId xmlns:a16="http://schemas.microsoft.com/office/drawing/2014/main" id="{3A352CFD-FF86-FD8F-9237-8D0AD67C6208}"/>
                </a:ext>
              </a:extLst>
            </p:cNvPr>
            <p:cNvSpPr/>
            <p:nvPr/>
          </p:nvSpPr>
          <p:spPr>
            <a:xfrm>
              <a:off x="1435289" y="1091893"/>
              <a:ext cx="3324961" cy="758710"/>
            </a:xfrm>
            <a:prstGeom prst="homePlat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Release 19 Stage 1 Freeze</a:t>
              </a:r>
              <a:endParaRPr lang="ko-KR" altLang="en-US" sz="1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5" name="그룹 134">
            <a:extLst>
              <a:ext uri="{FF2B5EF4-FFF2-40B4-BE49-F238E27FC236}">
                <a16:creationId xmlns:a16="http://schemas.microsoft.com/office/drawing/2014/main" id="{B3D44281-F568-EA39-12C0-91A38F8FE518}"/>
              </a:ext>
            </a:extLst>
          </p:cNvPr>
          <p:cNvGrpSpPr/>
          <p:nvPr/>
        </p:nvGrpSpPr>
        <p:grpSpPr>
          <a:xfrm>
            <a:off x="1199037" y="1091893"/>
            <a:ext cx="6619796" cy="4834205"/>
            <a:chOff x="1199037" y="1091893"/>
            <a:chExt cx="6619796" cy="4834205"/>
          </a:xfrm>
        </p:grpSpPr>
        <p:cxnSp>
          <p:nvCxnSpPr>
            <p:cNvPr id="29" name="Straight Connector 114">
              <a:extLst>
                <a:ext uri="{FF2B5EF4-FFF2-40B4-BE49-F238E27FC236}">
                  <a16:creationId xmlns:a16="http://schemas.microsoft.com/office/drawing/2014/main" id="{BDA75008-CA1F-EAF3-503B-D25705B3503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512379" y="2755428"/>
              <a:ext cx="0" cy="3170670"/>
            </a:xfrm>
            <a:prstGeom prst="line">
              <a:avLst/>
            </a:prstGeom>
            <a:noFill/>
            <a:ln w="28575" algn="ctr">
              <a:solidFill>
                <a:schemeClr val="accent3"/>
              </a:solidFill>
              <a:round/>
              <a:headEnd/>
              <a:tailEnd/>
            </a:ln>
          </p:spPr>
        </p:cxnSp>
        <p:cxnSp>
          <p:nvCxnSpPr>
            <p:cNvPr id="32" name="Straight Connector 115">
              <a:extLst>
                <a:ext uri="{FF2B5EF4-FFF2-40B4-BE49-F238E27FC236}">
                  <a16:creationId xmlns:a16="http://schemas.microsoft.com/office/drawing/2014/main" id="{759F0832-5D14-D20F-4698-C2B48EA8AD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02063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39" name="Straight Connector 114">
              <a:extLst>
                <a:ext uri="{FF2B5EF4-FFF2-40B4-BE49-F238E27FC236}">
                  <a16:creationId xmlns:a16="http://schemas.microsoft.com/office/drawing/2014/main" id="{660AAFEC-1CF8-B741-55F6-677F02BF98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785454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40" name="Straight Connector 114">
              <a:extLst>
                <a:ext uri="{FF2B5EF4-FFF2-40B4-BE49-F238E27FC236}">
                  <a16:creationId xmlns:a16="http://schemas.microsoft.com/office/drawing/2014/main" id="{A10EB405-A185-69C8-07D9-E10F7A30F0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51112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sp>
          <p:nvSpPr>
            <p:cNvPr id="44" name="TextBox 86">
              <a:extLst>
                <a:ext uri="{FF2B5EF4-FFF2-40B4-BE49-F238E27FC236}">
                  <a16:creationId xmlns:a16="http://schemas.microsoft.com/office/drawing/2014/main" id="{004DAF30-7BBD-4DA6-9922-05752DA877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4341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TSG#103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5" name="TextBox 86">
              <a:extLst>
                <a:ext uri="{FF2B5EF4-FFF2-40B4-BE49-F238E27FC236}">
                  <a16:creationId xmlns:a16="http://schemas.microsoft.com/office/drawing/2014/main" id="{61AB360A-94E3-C81D-68F3-2CDEAAFA19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467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TSG#104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6" name="TextBox 86">
              <a:extLst>
                <a:ext uri="{FF2B5EF4-FFF2-40B4-BE49-F238E27FC236}">
                  <a16:creationId xmlns:a16="http://schemas.microsoft.com/office/drawing/2014/main" id="{2F1BD858-A228-D055-B7B1-A34D7B066D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0377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TSG#105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7" name="TextBox 86">
              <a:extLst>
                <a:ext uri="{FF2B5EF4-FFF2-40B4-BE49-F238E27FC236}">
                  <a16:creationId xmlns:a16="http://schemas.microsoft.com/office/drawing/2014/main" id="{22A62341-B2FA-8681-227E-0A0A08063A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0166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TSG#106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34B4265-E4F0-DAAA-4921-7D56C81B8CF9}"/>
                </a:ext>
              </a:extLst>
            </p:cNvPr>
            <p:cNvSpPr txBox="1"/>
            <p:nvPr/>
          </p:nvSpPr>
          <p:spPr>
            <a:xfrm>
              <a:off x="4546774" y="2154496"/>
              <a:ext cx="473206" cy="2616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1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2024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17C6B14-FF58-4961-5361-F7F118264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0462" y="2521831"/>
              <a:ext cx="3337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Mar.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8A8C54A-9B0F-3473-ED6C-FAA74D0F0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9818" y="2536097"/>
              <a:ext cx="3080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Jun.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5EC0F70-D8D1-2FB7-83BF-4240C2CB8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5789" y="2536097"/>
              <a:ext cx="3177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Sep.</a:t>
              </a:r>
            </a:p>
          </p:txBody>
        </p:sp>
        <p:sp>
          <p:nvSpPr>
            <p:cNvPr id="70" name="TextBox 70">
              <a:extLst>
                <a:ext uri="{FF2B5EF4-FFF2-40B4-BE49-F238E27FC236}">
                  <a16:creationId xmlns:a16="http://schemas.microsoft.com/office/drawing/2014/main" id="{50D41FA1-325D-FB20-BD4B-58E16A572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8841" y="2536097"/>
              <a:ext cx="32252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Dec.</a:t>
              </a:r>
            </a:p>
          </p:txBody>
        </p:sp>
        <p:grpSp>
          <p:nvGrpSpPr>
            <p:cNvPr id="134" name="그룹 133">
              <a:extLst>
                <a:ext uri="{FF2B5EF4-FFF2-40B4-BE49-F238E27FC236}">
                  <a16:creationId xmlns:a16="http://schemas.microsoft.com/office/drawing/2014/main" id="{16C8D3EB-F7F5-3812-A90C-2D4258C5A46A}"/>
                </a:ext>
              </a:extLst>
            </p:cNvPr>
            <p:cNvGrpSpPr/>
            <p:nvPr/>
          </p:nvGrpSpPr>
          <p:grpSpPr>
            <a:xfrm>
              <a:off x="1199037" y="3138812"/>
              <a:ext cx="5350174" cy="1246442"/>
              <a:chOff x="1199037" y="3138812"/>
              <a:chExt cx="5350174" cy="1246442"/>
            </a:xfrm>
          </p:grpSpPr>
          <p:sp>
            <p:nvSpPr>
              <p:cNvPr id="79" name="Chevron 60">
                <a:extLst>
                  <a:ext uri="{FF2B5EF4-FFF2-40B4-BE49-F238E27FC236}">
                    <a16:creationId xmlns:a16="http://schemas.microsoft.com/office/drawing/2014/main" id="{C5D745DD-64E6-6AEC-C21F-5A536F313D77}"/>
                  </a:ext>
                </a:extLst>
              </p:cNvPr>
              <p:cNvSpPr/>
              <p:nvPr/>
            </p:nvSpPr>
            <p:spPr bwMode="auto">
              <a:xfrm>
                <a:off x="2681965" y="4135609"/>
                <a:ext cx="3867246" cy="249645"/>
              </a:xfrm>
              <a:prstGeom prst="chevron">
                <a:avLst/>
              </a:prstGeom>
              <a:gradFill>
                <a:gsLst>
                  <a:gs pos="1770">
                    <a:schemeClr val="bg1"/>
                  </a:gs>
                  <a:gs pos="22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>
                      <a:lumMod val="75000"/>
                    </a:schemeClr>
                  </a:gs>
                </a:gsLst>
                <a:lin ang="18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rIns="0"/>
              <a:lstStyle/>
              <a:p>
                <a:pPr algn="ctr" defTabSz="991185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fr-FR" sz="1000" dirty="0">
                    <a:solidFill>
                      <a:prstClr val="black"/>
                    </a:solidFill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</a:rPr>
                  <a:t>Stage 2 (SA2, SA6,…)</a:t>
                </a:r>
              </a:p>
            </p:txBody>
          </p:sp>
          <p:grpSp>
            <p:nvGrpSpPr>
              <p:cNvPr id="133" name="그룹 132">
                <a:extLst>
                  <a:ext uri="{FF2B5EF4-FFF2-40B4-BE49-F238E27FC236}">
                    <a16:creationId xmlns:a16="http://schemas.microsoft.com/office/drawing/2014/main" id="{E0EAF49C-E6F5-9622-F78F-1F7592BEC8F9}"/>
                  </a:ext>
                </a:extLst>
              </p:cNvPr>
              <p:cNvGrpSpPr/>
              <p:nvPr/>
            </p:nvGrpSpPr>
            <p:grpSpPr>
              <a:xfrm>
                <a:off x="1199037" y="3138812"/>
                <a:ext cx="2803025" cy="955785"/>
                <a:chOff x="1199037" y="3138812"/>
                <a:chExt cx="2803025" cy="955785"/>
              </a:xfrm>
            </p:grpSpPr>
            <p:sp>
              <p:nvSpPr>
                <p:cNvPr id="55" name="Chevron 60">
                  <a:extLst>
                    <a:ext uri="{FF2B5EF4-FFF2-40B4-BE49-F238E27FC236}">
                      <a16:creationId xmlns:a16="http://schemas.microsoft.com/office/drawing/2014/main" id="{AFACDBD9-6AE7-CD3F-0890-C2E2962F4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01812" y="3188742"/>
                  <a:ext cx="1000250" cy="315622"/>
                </a:xfrm>
                <a:prstGeom prst="chevron">
                  <a:avLst>
                    <a:gd name="adj" fmla="val 50086"/>
                  </a:avLst>
                </a:prstGeom>
                <a:solidFill>
                  <a:srgbClr val="006600">
                    <a:alpha val="30196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0" rIns="0"/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8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RAN4 </a:t>
                  </a:r>
                </a:p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8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content def.</a:t>
                  </a:r>
                </a:p>
              </p:txBody>
            </p:sp>
            <p:sp>
              <p:nvSpPr>
                <p:cNvPr id="56" name="Chevron 60">
                  <a:extLst>
                    <a:ext uri="{FF2B5EF4-FFF2-40B4-BE49-F238E27FC236}">
                      <a16:creationId xmlns:a16="http://schemas.microsoft.com/office/drawing/2014/main" id="{506A5962-25D0-0C29-6433-74E85C1518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1070" y="3188742"/>
                  <a:ext cx="1449975" cy="315622"/>
                </a:xfrm>
                <a:prstGeom prst="chevron">
                  <a:avLst>
                    <a:gd name="adj" fmla="val 49975"/>
                  </a:avLst>
                </a:prstGeom>
                <a:gradFill flip="none" rotWithShape="1">
                  <a:gsLst>
                    <a:gs pos="12000">
                      <a:schemeClr val="accent3">
                        <a:lumMod val="40000"/>
                        <a:lumOff val="60000"/>
                      </a:schemeClr>
                    </a:gs>
                    <a:gs pos="60000">
                      <a:srgbClr val="92D050"/>
                    </a:gs>
                    <a:gs pos="83000">
                      <a:srgbClr val="92D050"/>
                    </a:gs>
                    <a:gs pos="100000">
                      <a:srgbClr val="92D050"/>
                    </a:gs>
                  </a:gsLst>
                  <a:lin ang="3600000" scaled="0"/>
                  <a:tileRect/>
                </a:gradFill>
                <a:ln>
                  <a:noFill/>
                </a:ln>
              </p:spPr>
              <p:txBody>
                <a:bodyPr lIns="0" rIns="0"/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fr-FR" altLang="en-US" sz="900" b="1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 </a:t>
                  </a:r>
                  <a:r>
                    <a:rPr lang="fr-FR" altLang="en-US" sz="9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RAN Content </a:t>
                  </a:r>
                  <a:r>
                    <a:rPr lang="fr-FR" altLang="en-US" sz="900" dirty="0" err="1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def</a:t>
                  </a:r>
                  <a:r>
                    <a:rPr lang="fr-FR" altLang="en-US" sz="9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.</a:t>
                  </a:r>
                </a:p>
              </p:txBody>
            </p:sp>
            <p:sp>
              <p:nvSpPr>
                <p:cNvPr id="73" name="Diamond 3">
                  <a:extLst>
                    <a:ext uri="{FF2B5EF4-FFF2-40B4-BE49-F238E27FC236}">
                      <a16:creationId xmlns:a16="http://schemas.microsoft.com/office/drawing/2014/main" id="{89AF8F70-5CF0-393D-AC72-88233553DD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8422" y="3138812"/>
                  <a:ext cx="1095234" cy="440445"/>
                </a:xfrm>
                <a:prstGeom prst="diamond">
                  <a:avLst/>
                </a:prstGeom>
                <a:solidFill>
                  <a:srgbClr val="92D05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sz="800">
                    <a:solidFill>
                      <a:prstClr val="black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4" name="TextBox 6">
                  <a:extLst>
                    <a:ext uri="{FF2B5EF4-FFF2-40B4-BE49-F238E27FC236}">
                      <a16:creationId xmlns:a16="http://schemas.microsoft.com/office/drawing/2014/main" id="{489683E0-91A8-057B-BC99-23A5D66AC79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346360" y="3231538"/>
                  <a:ext cx="80446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800" b="1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 </a:t>
                  </a:r>
                  <a:r>
                    <a:rPr lang="fr-FR" altLang="en-US" sz="80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RAN Rel-19 workshop</a:t>
                  </a:r>
                </a:p>
              </p:txBody>
            </p:sp>
            <p:sp>
              <p:nvSpPr>
                <p:cNvPr id="75" name="Diamond 16">
                  <a:extLst>
                    <a:ext uri="{FF2B5EF4-FFF2-40B4-BE49-F238E27FC236}">
                      <a16:creationId xmlns:a16="http://schemas.microsoft.com/office/drawing/2014/main" id="{09FDD1FC-3033-0903-0ADA-AD59A3A69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9037" y="3680899"/>
                  <a:ext cx="1058404" cy="413698"/>
                </a:xfrm>
                <a:prstGeom prst="diamond">
                  <a:avLst/>
                </a:prstGeom>
                <a:solidFill>
                  <a:srgbClr val="31859C">
                    <a:alpha val="50195"/>
                  </a:srgb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sz="1100">
                    <a:solidFill>
                      <a:prstClr val="black"/>
                    </a:solidFill>
                    <a:latin typeface="Calibri" panose="020F0502020204030204" pitchFamily="34" charset="0"/>
                    <a:ea typeface="MS PGothic" panose="020B0600070205080204" pitchFamily="34" charset="-128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2" name="Chevron 60">
                  <a:extLst>
                    <a:ext uri="{FF2B5EF4-FFF2-40B4-BE49-F238E27FC236}">
                      <a16:creationId xmlns:a16="http://schemas.microsoft.com/office/drawing/2014/main" id="{6DC9E05F-D782-FE36-B544-759028711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86055" y="3720129"/>
                  <a:ext cx="1279390" cy="315622"/>
                </a:xfrm>
                <a:prstGeom prst="chevron">
                  <a:avLst>
                    <a:gd name="adj" fmla="val 49975"/>
                  </a:avLst>
                </a:prstGeom>
                <a:gradFill flip="none" rotWithShape="1">
                  <a:gsLst>
                    <a:gs pos="12000">
                      <a:schemeClr val="bg1"/>
                    </a:gs>
                    <a:gs pos="60000">
                      <a:srgbClr val="31859C"/>
                    </a:gs>
                    <a:gs pos="83000">
                      <a:srgbClr val="31859C"/>
                    </a:gs>
                    <a:gs pos="100000">
                      <a:srgbClr val="31859C"/>
                    </a:gs>
                  </a:gsLst>
                  <a:lin ang="3600000" scaled="0"/>
                  <a:tileRect/>
                </a:gradFill>
                <a:ln>
                  <a:noFill/>
                </a:ln>
              </p:spPr>
              <p:txBody>
                <a:bodyPr lIns="0" rIns="0"/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fr-FR" altLang="en-US" sz="9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St.2 Content </a:t>
                  </a:r>
                </a:p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fr-FR" altLang="en-US" sz="900" dirty="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approval</a:t>
                  </a:r>
                </a:p>
              </p:txBody>
            </p:sp>
            <p:sp>
              <p:nvSpPr>
                <p:cNvPr id="83" name="TextBox 7">
                  <a:extLst>
                    <a:ext uri="{FF2B5EF4-FFF2-40B4-BE49-F238E27FC236}">
                      <a16:creationId xmlns:a16="http://schemas.microsoft.com/office/drawing/2014/main" id="{993A4705-9845-742F-25B7-36ABB11FF50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25149" y="3712996"/>
                  <a:ext cx="615874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80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SA Rel-19 </a:t>
                  </a:r>
                </a:p>
                <a:p>
                  <a:pPr algn="ctr" defTabSz="991185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FR" altLang="en-US" sz="800">
                      <a:solidFill>
                        <a:prstClr val="black"/>
                      </a:solidFill>
                      <a:latin typeface="Calibri" panose="020F0502020204030204" pitchFamily="34" charset="0"/>
                      <a:ea typeface="MS PGothic" panose="020B0600070205080204" pitchFamily="34" charset="-128"/>
                      <a:cs typeface="Calibri" panose="020F0502020204030204" pitchFamily="34" charset="0"/>
                    </a:rPr>
                    <a:t>Workshop</a:t>
                  </a:r>
                </a:p>
              </p:txBody>
            </p:sp>
          </p:grpSp>
        </p:grpSp>
        <p:sp>
          <p:nvSpPr>
            <p:cNvPr id="94" name="타원 93">
              <a:extLst>
                <a:ext uri="{FF2B5EF4-FFF2-40B4-BE49-F238E27FC236}">
                  <a16:creationId xmlns:a16="http://schemas.microsoft.com/office/drawing/2014/main" id="{086FC300-CD89-8F11-C3B5-FB9BAE425C11}"/>
                </a:ext>
              </a:extLst>
            </p:cNvPr>
            <p:cNvSpPr/>
            <p:nvPr/>
          </p:nvSpPr>
          <p:spPr>
            <a:xfrm>
              <a:off x="6202007" y="2376906"/>
              <a:ext cx="538281" cy="335258"/>
            </a:xfrm>
            <a:prstGeom prst="ellipse">
              <a:avLst/>
            </a:prstGeom>
            <a:noFill/>
            <a:ln>
              <a:solidFill>
                <a:srgbClr val="0066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23" name="화살표: 갈매기형 수장 122">
              <a:extLst>
                <a:ext uri="{FF2B5EF4-FFF2-40B4-BE49-F238E27FC236}">
                  <a16:creationId xmlns:a16="http://schemas.microsoft.com/office/drawing/2014/main" id="{F5EEF466-1AB6-61DA-084E-D22B42E4EA6D}"/>
                </a:ext>
              </a:extLst>
            </p:cNvPr>
            <p:cNvSpPr/>
            <p:nvPr/>
          </p:nvSpPr>
          <p:spPr>
            <a:xfrm>
              <a:off x="4581087" y="1091893"/>
              <a:ext cx="3237746" cy="758710"/>
            </a:xfrm>
            <a:prstGeom prst="chevron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Release 19 Stage 2 Freeze</a:t>
              </a:r>
              <a:endParaRPr lang="ko-KR" altLang="en-US" sz="1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5" name="직선 화살표 연결선 124">
              <a:extLst>
                <a:ext uri="{FF2B5EF4-FFF2-40B4-BE49-F238E27FC236}">
                  <a16:creationId xmlns:a16="http://schemas.microsoft.com/office/drawing/2014/main" id="{70B2AF73-47B3-0E44-5550-BB044655A448}"/>
                </a:ext>
              </a:extLst>
            </p:cNvPr>
            <p:cNvCxnSpPr>
              <a:cxnSpLocks/>
              <a:stCxn id="94" idx="0"/>
            </p:cNvCxnSpPr>
            <p:nvPr/>
          </p:nvCxnSpPr>
          <p:spPr>
            <a:xfrm flipV="1">
              <a:off x="6471148" y="1842608"/>
              <a:ext cx="14093" cy="534298"/>
            </a:xfrm>
            <a:prstGeom prst="straightConnector1">
              <a:avLst/>
            </a:prstGeom>
            <a:ln>
              <a:solidFill>
                <a:srgbClr val="0066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그룹 135">
            <a:extLst>
              <a:ext uri="{FF2B5EF4-FFF2-40B4-BE49-F238E27FC236}">
                <a16:creationId xmlns:a16="http://schemas.microsoft.com/office/drawing/2014/main" id="{8535FDE6-5A59-029A-A0CB-0E9CDDACD788}"/>
              </a:ext>
            </a:extLst>
          </p:cNvPr>
          <p:cNvGrpSpPr/>
          <p:nvPr/>
        </p:nvGrpSpPr>
        <p:grpSpPr>
          <a:xfrm>
            <a:off x="3257691" y="1089850"/>
            <a:ext cx="8183058" cy="4836248"/>
            <a:chOff x="3257691" y="1089850"/>
            <a:chExt cx="8183058" cy="4836248"/>
          </a:xfrm>
        </p:grpSpPr>
        <p:cxnSp>
          <p:nvCxnSpPr>
            <p:cNvPr id="28" name="Straight Connector 114">
              <a:extLst>
                <a:ext uri="{FF2B5EF4-FFF2-40B4-BE49-F238E27FC236}">
                  <a16:creationId xmlns:a16="http://schemas.microsoft.com/office/drawing/2014/main" id="{BA8E1905-ED64-A00D-897B-4CBB1E1781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832978" y="2755428"/>
              <a:ext cx="0" cy="3170670"/>
            </a:xfrm>
            <a:prstGeom prst="line">
              <a:avLst/>
            </a:prstGeom>
            <a:noFill/>
            <a:ln w="28575" algn="ctr">
              <a:solidFill>
                <a:schemeClr val="accent3"/>
              </a:solidFill>
              <a:round/>
              <a:headEnd/>
              <a:tailEnd/>
            </a:ln>
          </p:spPr>
        </p:cxnSp>
        <p:cxnSp>
          <p:nvCxnSpPr>
            <p:cNvPr id="35" name="Straight Connector 114">
              <a:extLst>
                <a:ext uri="{FF2B5EF4-FFF2-40B4-BE49-F238E27FC236}">
                  <a16:creationId xmlns:a16="http://schemas.microsoft.com/office/drawing/2014/main" id="{4084EF94-1184-8688-FD7D-A38B14E29D5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538580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36" name="Straight Connector 114">
              <a:extLst>
                <a:ext uri="{FF2B5EF4-FFF2-40B4-BE49-F238E27FC236}">
                  <a16:creationId xmlns:a16="http://schemas.microsoft.com/office/drawing/2014/main" id="{C240ADFC-70E6-8A09-1EA4-4ADC3DF713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9020759" y="2722806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37" name="Straight Connector 114">
              <a:extLst>
                <a:ext uri="{FF2B5EF4-FFF2-40B4-BE49-F238E27FC236}">
                  <a16:creationId xmlns:a16="http://schemas.microsoft.com/office/drawing/2014/main" id="{B82EAB7A-33BC-9E43-D8E5-7547250FCAA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20722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Straight Connector 114">
              <a:extLst>
                <a:ext uri="{FF2B5EF4-FFF2-40B4-BE49-F238E27FC236}">
                  <a16:creationId xmlns:a16="http://schemas.microsoft.com/office/drawing/2014/main" id="{0F8FE8F2-3DEF-6E33-4D79-D723F69CF1D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171709" y="2722805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cxnSp>
          <p:nvCxnSpPr>
            <p:cNvPr id="41" name="Straight Connector 114">
              <a:extLst>
                <a:ext uri="{FF2B5EF4-FFF2-40B4-BE49-F238E27FC236}">
                  <a16:creationId xmlns:a16="http://schemas.microsoft.com/office/drawing/2014/main" id="{87C7374F-7AE2-AD2B-7A6D-BF0C4F0971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189906" y="2722806"/>
              <a:ext cx="0" cy="3170670"/>
            </a:xfrm>
            <a:prstGeom prst="line">
              <a:avLst/>
            </a:prstGeom>
            <a:noFill/>
            <a:ln w="9525" algn="ctr">
              <a:solidFill>
                <a:schemeClr val="accent3"/>
              </a:solidFill>
              <a:prstDash val="dash"/>
              <a:round/>
              <a:headEnd/>
              <a:tailEnd/>
            </a:ln>
          </p:spPr>
        </p:cxnSp>
        <p:sp>
          <p:nvSpPr>
            <p:cNvPr id="48" name="TextBox 86">
              <a:extLst>
                <a:ext uri="{FF2B5EF4-FFF2-40B4-BE49-F238E27FC236}">
                  <a16:creationId xmlns:a16="http://schemas.microsoft.com/office/drawing/2014/main" id="{DA27825F-F3CE-63F8-9034-4543D74983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3046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TSG#107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9" name="TextBox 86">
              <a:extLst>
                <a:ext uri="{FF2B5EF4-FFF2-40B4-BE49-F238E27FC236}">
                  <a16:creationId xmlns:a16="http://schemas.microsoft.com/office/drawing/2014/main" id="{BBA5F269-0D14-998A-F876-EAC414FD2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38478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TSG#108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0" name="TextBox 86">
              <a:extLst>
                <a:ext uri="{FF2B5EF4-FFF2-40B4-BE49-F238E27FC236}">
                  <a16:creationId xmlns:a16="http://schemas.microsoft.com/office/drawing/2014/main" id="{B9777CF4-EC7C-A8EF-6398-562C903EC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8237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TSG#109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1" name="TextBox 86">
              <a:extLst>
                <a:ext uri="{FF2B5EF4-FFF2-40B4-BE49-F238E27FC236}">
                  <a16:creationId xmlns:a16="http://schemas.microsoft.com/office/drawing/2014/main" id="{9BA1F5D0-8557-FEC4-CCAC-5E9C4739AB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5871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TSG#110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2" name="TextBox 86">
              <a:extLst>
                <a:ext uri="{FF2B5EF4-FFF2-40B4-BE49-F238E27FC236}">
                  <a16:creationId xmlns:a16="http://schemas.microsoft.com/office/drawing/2014/main" id="{52D4AE0E-01C8-6317-7329-30DD87A34D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66581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TSG#111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3" name="TextBox 86">
              <a:extLst>
                <a:ext uri="{FF2B5EF4-FFF2-40B4-BE49-F238E27FC236}">
                  <a16:creationId xmlns:a16="http://schemas.microsoft.com/office/drawing/2014/main" id="{31734E1A-2B23-D4EA-9309-F5086BEFC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90598" y="2420190"/>
              <a:ext cx="5501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2"/>
                </a:buBlip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C00000"/>
                </a:buClr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GB" altLang="en-US" sz="800">
                  <a:solidFill>
                    <a:prstClr val="black"/>
                  </a:solidFill>
                  <a:cs typeface="Calibri" panose="020F0502020204030204" pitchFamily="34" charset="0"/>
                </a:rPr>
                <a:t>TSG#112</a:t>
              </a:r>
              <a:endParaRPr lang="en-GB" altLang="en-US" sz="500">
                <a:solidFill>
                  <a:prstClr val="black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39D58EE-B5F5-690A-BE8B-EAA9E3AB01CE}"/>
                </a:ext>
              </a:extLst>
            </p:cNvPr>
            <p:cNvSpPr txBox="1"/>
            <p:nvPr/>
          </p:nvSpPr>
          <p:spPr>
            <a:xfrm>
              <a:off x="7847986" y="2154496"/>
              <a:ext cx="473206" cy="2616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1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2025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C75D191-98D2-82D0-5A59-5FD485A2F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05963" y="2536097"/>
              <a:ext cx="3337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Mar.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8E1C258-53AD-4EE2-6538-C1FA540923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5151" y="2536097"/>
              <a:ext cx="3337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Mar.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060E1CC-D0C0-E119-67E8-FA05DF4CA7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2662" y="2536097"/>
              <a:ext cx="3080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Jun.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21EE4A7-61F5-3AD6-6932-D90E8B51D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07690" y="2536097"/>
              <a:ext cx="3080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Jun.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BABA219-2673-9343-198D-AA720E319A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21096" y="2536097"/>
              <a:ext cx="31771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Sep.</a:t>
              </a:r>
            </a:p>
          </p:txBody>
        </p:sp>
        <p:sp>
          <p:nvSpPr>
            <p:cNvPr id="71" name="TextBox 71">
              <a:extLst>
                <a:ext uri="{FF2B5EF4-FFF2-40B4-BE49-F238E27FC236}">
                  <a16:creationId xmlns:a16="http://schemas.microsoft.com/office/drawing/2014/main" id="{8E2F1161-1AD6-3200-D9AD-4F8109B03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4238" y="2536097"/>
              <a:ext cx="32252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6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Dec.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FFB4D16-63A4-E9D0-5C60-1B3E79B6C6C3}"/>
                </a:ext>
              </a:extLst>
            </p:cNvPr>
            <p:cNvSpPr txBox="1"/>
            <p:nvPr/>
          </p:nvSpPr>
          <p:spPr>
            <a:xfrm>
              <a:off x="10893320" y="2133098"/>
              <a:ext cx="473206" cy="2616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1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2026</a:t>
              </a:r>
            </a:p>
          </p:txBody>
        </p:sp>
        <p:sp>
          <p:nvSpPr>
            <p:cNvPr id="76" name="Chevron 79">
              <a:extLst>
                <a:ext uri="{FF2B5EF4-FFF2-40B4-BE49-F238E27FC236}">
                  <a16:creationId xmlns:a16="http://schemas.microsoft.com/office/drawing/2014/main" id="{FD4E2F2B-6C8F-4DC0-0FCE-FBFC9EAFC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6297" y="4766855"/>
              <a:ext cx="911080" cy="235380"/>
            </a:xfrm>
            <a:prstGeom prst="chevron">
              <a:avLst>
                <a:gd name="adj" fmla="val 50046"/>
              </a:avLst>
            </a:prstGeom>
            <a:solidFill>
              <a:srgbClr val="006600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800">
                  <a:solidFill>
                    <a:prstClr val="black"/>
                  </a:solidFill>
                  <a:latin typeface="Calibri" panose="020F0502020204030204" pitchFamily="34" charset="0"/>
                  <a:ea typeface="MS PGothic" panose="020B0600070205080204" pitchFamily="34" charset="-128"/>
                  <a:cs typeface="Calibri" panose="020F0502020204030204" pitchFamily="34" charset="0"/>
                </a:rPr>
                <a:t>RAN4_Perf </a:t>
              </a:r>
              <a:endParaRPr lang="fr-FR" altLang="en-US" sz="600">
                <a:solidFill>
                  <a:prstClr val="black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endParaRPr>
            </a:p>
          </p:txBody>
        </p:sp>
        <p:sp>
          <p:nvSpPr>
            <p:cNvPr id="77" name="Chevron 58">
              <a:extLst>
                <a:ext uri="{FF2B5EF4-FFF2-40B4-BE49-F238E27FC236}">
                  <a16:creationId xmlns:a16="http://schemas.microsoft.com/office/drawing/2014/main" id="{C874F23A-A883-C475-96ED-C7A3FFD91B74}"/>
                </a:ext>
              </a:extLst>
            </p:cNvPr>
            <p:cNvSpPr/>
            <p:nvPr/>
          </p:nvSpPr>
          <p:spPr bwMode="auto">
            <a:xfrm>
              <a:off x="4360680" y="5046816"/>
              <a:ext cx="4663956" cy="253212"/>
            </a:xfrm>
            <a:prstGeom prst="chevron">
              <a:avLst/>
            </a:prstGeom>
            <a:gradFill>
              <a:gsLst>
                <a:gs pos="1770">
                  <a:schemeClr val="bg1"/>
                </a:gs>
                <a:gs pos="22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9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Stage 3 (CT &amp; SA) </a:t>
              </a:r>
            </a:p>
          </p:txBody>
        </p:sp>
        <p:sp>
          <p:nvSpPr>
            <p:cNvPr id="78" name="Chevron 60">
              <a:extLst>
                <a:ext uri="{FF2B5EF4-FFF2-40B4-BE49-F238E27FC236}">
                  <a16:creationId xmlns:a16="http://schemas.microsoft.com/office/drawing/2014/main" id="{05EC50DF-C15B-5188-3FB0-9670637A596A}"/>
                </a:ext>
              </a:extLst>
            </p:cNvPr>
            <p:cNvSpPr/>
            <p:nvPr/>
          </p:nvSpPr>
          <p:spPr bwMode="auto">
            <a:xfrm>
              <a:off x="3257691" y="4460149"/>
              <a:ext cx="4902387" cy="233597"/>
            </a:xfrm>
            <a:prstGeom prst="chevron">
              <a:avLst/>
            </a:prstGeom>
            <a:gradFill>
              <a:gsLst>
                <a:gs pos="12000">
                  <a:schemeClr val="accent3">
                    <a:lumMod val="40000"/>
                    <a:lumOff val="60000"/>
                  </a:schemeClr>
                </a:gs>
                <a:gs pos="60000">
                  <a:srgbClr val="92D050"/>
                </a:gs>
                <a:gs pos="83000">
                  <a:srgbClr val="92D050"/>
                </a:gs>
                <a:gs pos="100000">
                  <a:srgbClr val="92D050"/>
                </a:gs>
              </a:gsLst>
              <a:lin ang="36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RAN1</a:t>
              </a:r>
            </a:p>
          </p:txBody>
        </p:sp>
        <p:sp>
          <p:nvSpPr>
            <p:cNvPr id="80" name="Chevron 60">
              <a:extLst>
                <a:ext uri="{FF2B5EF4-FFF2-40B4-BE49-F238E27FC236}">
                  <a16:creationId xmlns:a16="http://schemas.microsoft.com/office/drawing/2014/main" id="{5A82F849-7FB4-E7A1-6C2C-412BD5F11D53}"/>
                </a:ext>
              </a:extLst>
            </p:cNvPr>
            <p:cNvSpPr/>
            <p:nvPr/>
          </p:nvSpPr>
          <p:spPr bwMode="auto">
            <a:xfrm>
              <a:off x="4013694" y="4770422"/>
              <a:ext cx="4902387" cy="233597"/>
            </a:xfrm>
            <a:prstGeom prst="chevron">
              <a:avLst/>
            </a:prstGeom>
            <a:gradFill>
              <a:gsLst>
                <a:gs pos="12000">
                  <a:schemeClr val="accent3">
                    <a:lumMod val="40000"/>
                    <a:lumOff val="60000"/>
                  </a:schemeClr>
                </a:gs>
                <a:gs pos="60000">
                  <a:srgbClr val="92D050"/>
                </a:gs>
                <a:gs pos="83000">
                  <a:srgbClr val="92D050"/>
                </a:gs>
                <a:gs pos="100000">
                  <a:srgbClr val="92D050"/>
                </a:gs>
              </a:gsLst>
              <a:lin ang="36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RAN </a:t>
              </a:r>
              <a:r>
                <a:rPr lang="fr-FR" sz="1000" dirty="0" err="1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Completion</a:t>
              </a:r>
              <a:r>
                <a:rPr lang="fr-FR" sz="10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 (RAN2/3/4core)</a:t>
              </a:r>
            </a:p>
          </p:txBody>
        </p:sp>
        <p:sp>
          <p:nvSpPr>
            <p:cNvPr id="81" name="Chevron 58">
              <a:extLst>
                <a:ext uri="{FF2B5EF4-FFF2-40B4-BE49-F238E27FC236}">
                  <a16:creationId xmlns:a16="http://schemas.microsoft.com/office/drawing/2014/main" id="{5E38B84C-725C-46E6-ADB5-15D19C0FFA45}"/>
                </a:ext>
              </a:extLst>
            </p:cNvPr>
            <p:cNvSpPr/>
            <p:nvPr/>
          </p:nvSpPr>
          <p:spPr bwMode="auto">
            <a:xfrm>
              <a:off x="6964043" y="5394536"/>
              <a:ext cx="2913518" cy="269261"/>
            </a:xfrm>
            <a:prstGeom prst="chevron">
              <a:avLst/>
            </a:prstGeom>
            <a:gradFill>
              <a:gsLst>
                <a:gs pos="1770">
                  <a:schemeClr val="bg1"/>
                </a:gs>
                <a:gs pos="22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rIns="0"/>
            <a:lstStyle/>
            <a:p>
              <a:pPr algn="ctr" defTabSz="99118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900" dirty="0">
                  <a:solidFill>
                    <a:prstClr val="black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ASN.1 &amp; Open APIs 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3CF7FC53-383D-40B9-6824-59C646A1904E}"/>
                </a:ext>
              </a:extLst>
            </p:cNvPr>
            <p:cNvSpPr/>
            <p:nvPr/>
          </p:nvSpPr>
          <p:spPr>
            <a:xfrm>
              <a:off x="8726663" y="2401311"/>
              <a:ext cx="532342" cy="302631"/>
            </a:xfrm>
            <a:prstGeom prst="ellipse">
              <a:avLst/>
            </a:prstGeom>
            <a:noFill/>
            <a:ln>
              <a:solidFill>
                <a:srgbClr val="0066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24" name="화살표: 갈매기형 수장 123">
              <a:extLst>
                <a:ext uri="{FF2B5EF4-FFF2-40B4-BE49-F238E27FC236}">
                  <a16:creationId xmlns:a16="http://schemas.microsoft.com/office/drawing/2014/main" id="{13FEE773-ED9D-E452-9EC3-CBE0F357B253}"/>
                </a:ext>
              </a:extLst>
            </p:cNvPr>
            <p:cNvSpPr/>
            <p:nvPr/>
          </p:nvSpPr>
          <p:spPr>
            <a:xfrm>
              <a:off x="7642657" y="1089850"/>
              <a:ext cx="3064063" cy="758710"/>
            </a:xfrm>
            <a:prstGeom prst="chevr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b="1" i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Release 19 Stage 3 Freeze</a:t>
              </a:r>
              <a:endParaRPr lang="ko-KR" altLang="en-US" sz="18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6" name="직선 화살표 연결선 125">
              <a:extLst>
                <a:ext uri="{FF2B5EF4-FFF2-40B4-BE49-F238E27FC236}">
                  <a16:creationId xmlns:a16="http://schemas.microsoft.com/office/drawing/2014/main" id="{FAFB2336-9022-460D-D8FA-1C2A3C1251B3}"/>
                </a:ext>
              </a:extLst>
            </p:cNvPr>
            <p:cNvCxnSpPr>
              <a:cxnSpLocks/>
              <a:stCxn id="95" idx="0"/>
              <a:endCxn id="124" idx="2"/>
            </p:cNvCxnSpPr>
            <p:nvPr/>
          </p:nvCxnSpPr>
          <p:spPr>
            <a:xfrm flipH="1" flipV="1">
              <a:off x="8985011" y="1848560"/>
              <a:ext cx="7823" cy="552751"/>
            </a:xfrm>
            <a:prstGeom prst="straightConnector1">
              <a:avLst/>
            </a:prstGeom>
            <a:ln>
              <a:solidFill>
                <a:srgbClr val="0066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562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2B05149C-B779-4387-BCD7-67AA416CE91D}"/>
              </a:ext>
            </a:extLst>
          </p:cNvPr>
          <p:cNvSpPr/>
          <p:nvPr/>
        </p:nvSpPr>
        <p:spPr>
          <a:xfrm>
            <a:off x="7268439" y="1147113"/>
            <a:ext cx="4776355" cy="5283778"/>
          </a:xfrm>
          <a:prstGeom prst="roundRect">
            <a:avLst>
              <a:gd name="adj" fmla="val 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Release 19 contents for Stage 2 and Stage 3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A7A4E806-36F3-64C0-E7EA-467480411E3A}"/>
              </a:ext>
            </a:extLst>
          </p:cNvPr>
          <p:cNvGrpSpPr/>
          <p:nvPr/>
        </p:nvGrpSpPr>
        <p:grpSpPr>
          <a:xfrm>
            <a:off x="264969" y="851173"/>
            <a:ext cx="5564331" cy="5604164"/>
            <a:chOff x="264969" y="851173"/>
            <a:chExt cx="6587836" cy="5604164"/>
          </a:xfrm>
        </p:grpSpPr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7C6CFE58-11DB-6F02-7F91-8DC64FCE7A5B}"/>
                </a:ext>
              </a:extLst>
            </p:cNvPr>
            <p:cNvSpPr/>
            <p:nvPr/>
          </p:nvSpPr>
          <p:spPr>
            <a:xfrm>
              <a:off x="264969" y="1171559"/>
              <a:ext cx="6587836" cy="5283778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Rectangle: Rounded Corners 3">
              <a:extLst>
                <a:ext uri="{FF2B5EF4-FFF2-40B4-BE49-F238E27FC236}">
                  <a16:creationId xmlns:a16="http://schemas.microsoft.com/office/drawing/2014/main" id="{CB4BA65A-0814-37B2-7809-F6DAA5E3DE94}"/>
                </a:ext>
              </a:extLst>
            </p:cNvPr>
            <p:cNvSpPr/>
            <p:nvPr/>
          </p:nvSpPr>
          <p:spPr>
            <a:xfrm>
              <a:off x="416041" y="5026585"/>
              <a:ext cx="6239338" cy="1260343"/>
            </a:xfrm>
            <a:prstGeom prst="roundRect">
              <a:avLst>
                <a:gd name="adj" fmla="val 0"/>
              </a:avLst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marL="285750" indent="-285750">
                <a:buFontTx/>
                <a:buChar char="-"/>
              </a:pPr>
              <a:endParaRPr lang="en-US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Roaming value-added services (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RVAS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Energy Efficiency as service criteria (</a:t>
              </a:r>
              <a:r>
                <a:rPr lang="en-GB" sz="1400" dirty="0" err="1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EnergyServ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spc="-100" dirty="0">
                  <a:latin typeface="Calibri" panose="020F0502020204030204" pitchFamily="34" charset="0"/>
                  <a:cs typeface="Calibri" panose="020F0502020204030204" pitchFamily="34" charset="0"/>
                </a:rPr>
                <a:t>Upper layer traffic steering, switching and split over dual 3GPP access (</a:t>
              </a:r>
              <a:r>
                <a:rPr lang="en-GB" sz="1400" spc="-1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DualSteer</a:t>
              </a:r>
              <a:r>
                <a:rPr lang="en-GB" sz="1400" spc="-1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en-US" sz="1400" spc="-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AI/ML Model Transfer_Phase2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AIML_MT_Ph2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Network Sharing Aspects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NetShare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7" name="Rectangle: Rounded Corners 4">
              <a:extLst>
                <a:ext uri="{FF2B5EF4-FFF2-40B4-BE49-F238E27FC236}">
                  <a16:creationId xmlns:a16="http://schemas.microsoft.com/office/drawing/2014/main" id="{683268E7-61C3-BE72-6653-7DE919881557}"/>
                </a:ext>
              </a:extLst>
            </p:cNvPr>
            <p:cNvSpPr/>
            <p:nvPr/>
          </p:nvSpPr>
          <p:spPr>
            <a:xfrm>
              <a:off x="416041" y="1636103"/>
              <a:ext cx="6239338" cy="905369"/>
            </a:xfrm>
            <a:prstGeom prst="roundRect">
              <a:avLst>
                <a:gd name="adj" fmla="val 0"/>
              </a:avLst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en-US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Integrated Sensing and Communication (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  <a:hlinkClick r:id="rId3" action="ppaction://hlinksldjump"/>
                </a:rPr>
                <a:t>Sensing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Ambient power-enabled Internet of Things (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  <a:hlinkClick r:id="rId3" action="ppaction://hlinksldjump"/>
                </a:rPr>
                <a:t>Ambient IoT</a:t>
              </a:r>
              <a:r>
                <a:rPr lang="de-DE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Localized Mobile Metaverse Services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Metaverse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Rectangle: Rounded Corners 5">
              <a:extLst>
                <a:ext uri="{FF2B5EF4-FFF2-40B4-BE49-F238E27FC236}">
                  <a16:creationId xmlns:a16="http://schemas.microsoft.com/office/drawing/2014/main" id="{ABFB03BB-990B-EF3D-BF09-4A11B79DBED3}"/>
                </a:ext>
              </a:extLst>
            </p:cNvPr>
            <p:cNvSpPr/>
            <p:nvPr/>
          </p:nvSpPr>
          <p:spPr>
            <a:xfrm>
              <a:off x="416041" y="3073189"/>
              <a:ext cx="6239338" cy="1314356"/>
            </a:xfrm>
            <a:prstGeom prst="roundRect">
              <a:avLst>
                <a:gd name="adj" fmla="val 0"/>
              </a:avLst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marL="285750" indent="-285750">
                <a:buFontTx/>
                <a:buChar char="-"/>
              </a:pPr>
              <a:endParaRPr lang="en-US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Network of Service Robots with Ambient Intelligence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SOBOT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Satellite access 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- Phase 3 (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5GSAT_Ph3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UAV Phase 3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UAV_Ph3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FRMCS - Phase 5 (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FRMCS_Ph5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 marL="182563" indent="-182563">
                <a:buFontTx/>
                <a:buChar char="-"/>
              </a:pP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Interconnect of SNPN 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  <a:hlinkClick r:id="" action="ppaction://noaction"/>
                </a:rPr>
                <a:t>FS_ISN</a:t>
              </a:r>
              <a:r>
                <a:rPr lang="en-GB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B3F679C6-6A82-3F72-2AC6-C617E56E7C33}"/>
                </a:ext>
              </a:extLst>
            </p:cNvPr>
            <p:cNvSpPr/>
            <p:nvPr/>
          </p:nvSpPr>
          <p:spPr>
            <a:xfrm>
              <a:off x="710911" y="4775797"/>
              <a:ext cx="2266696" cy="371528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Enhancements</a:t>
              </a:r>
            </a:p>
          </p:txBody>
        </p:sp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id="{0022DD27-75CF-BDE5-BBC9-FDC12C1FE909}"/>
                </a:ext>
              </a:extLst>
            </p:cNvPr>
            <p:cNvSpPr/>
            <p:nvPr/>
          </p:nvSpPr>
          <p:spPr>
            <a:xfrm>
              <a:off x="716799" y="1447965"/>
              <a:ext cx="2259905" cy="36689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New Features </a:t>
              </a: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2903AE39-93BD-81C4-FA99-2391524FF2A7}"/>
                </a:ext>
              </a:extLst>
            </p:cNvPr>
            <p:cNvSpPr/>
            <p:nvPr/>
          </p:nvSpPr>
          <p:spPr>
            <a:xfrm>
              <a:off x="710912" y="2856692"/>
              <a:ext cx="2266695" cy="39426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Verticals + NTN focused </a:t>
              </a:r>
            </a:p>
          </p:txBody>
        </p:sp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5B942FC3-F943-F21E-B40C-AA046F43392F}"/>
                </a:ext>
              </a:extLst>
            </p:cNvPr>
            <p:cNvSpPr/>
            <p:nvPr/>
          </p:nvSpPr>
          <p:spPr>
            <a:xfrm>
              <a:off x="264969" y="851173"/>
              <a:ext cx="6587836" cy="3001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Contents for Release 19 Stage 1</a:t>
              </a:r>
              <a:endParaRPr lang="ko-KR" altLang="en-US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DDD84B2A-97B3-7382-4F3C-80F0B851138B}"/>
              </a:ext>
            </a:extLst>
          </p:cNvPr>
          <p:cNvSpPr/>
          <p:nvPr/>
        </p:nvSpPr>
        <p:spPr>
          <a:xfrm>
            <a:off x="7268440" y="847013"/>
            <a:ext cx="4776355" cy="3001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Contents for Release 19 Stage 2 &amp; Stage 3</a:t>
            </a:r>
            <a:endParaRPr lang="ko-KR" altLang="en-US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B347E1-CDCE-7750-BA44-AF1036F6072A}"/>
              </a:ext>
            </a:extLst>
          </p:cNvPr>
          <p:cNvSpPr txBox="1"/>
          <p:nvPr/>
        </p:nvSpPr>
        <p:spPr>
          <a:xfrm>
            <a:off x="7268437" y="1403108"/>
            <a:ext cx="477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Release 19 Stage 2 and Stage 3 standardization are targeted to enhance 5G-Advanced features while preparing for upcoming standardization for IMT-2030.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27244B24-81D2-304B-B376-62D015DAE808}"/>
              </a:ext>
            </a:extLst>
          </p:cNvPr>
          <p:cNvSpPr/>
          <p:nvPr/>
        </p:nvSpPr>
        <p:spPr>
          <a:xfrm>
            <a:off x="6355777" y="847013"/>
            <a:ext cx="477982" cy="5608324"/>
          </a:xfrm>
          <a:prstGeom prst="rightArrow">
            <a:avLst>
              <a:gd name="adj1" fmla="val 100000"/>
              <a:gd name="adj2" fmla="val 100000"/>
            </a:avLst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C643BA-0546-B401-5F03-E6B1CF6A2F8B}"/>
              </a:ext>
            </a:extLst>
          </p:cNvPr>
          <p:cNvSpPr txBox="1"/>
          <p:nvPr/>
        </p:nvSpPr>
        <p:spPr>
          <a:xfrm>
            <a:off x="7268437" y="2890391"/>
            <a:ext cx="477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Contents for SA2 and RAN WGs standardization were decided based on the outcome of Release 19 prioritization at 3GPP TSG plenaries in December 2023.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23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Release 19 contents for Stage 2 standardization in SA WG2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1E71BC98-DC2C-0545-9968-5E2434ACF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023866"/>
              </p:ext>
            </p:extLst>
          </p:nvPr>
        </p:nvGraphicFramePr>
        <p:xfrm>
          <a:off x="273968" y="1128102"/>
          <a:ext cx="11644064" cy="4866451"/>
        </p:xfrm>
        <a:graphic>
          <a:graphicData uri="http://schemas.openxmlformats.org/drawingml/2006/table">
            <a:tbl>
              <a:tblPr/>
              <a:tblGrid>
                <a:gridCol w="455853">
                  <a:extLst>
                    <a:ext uri="{9D8B030D-6E8A-4147-A177-3AD203B41FA5}">
                      <a16:colId xmlns:a16="http://schemas.microsoft.com/office/drawing/2014/main" val="3721693189"/>
                    </a:ext>
                  </a:extLst>
                </a:gridCol>
                <a:gridCol w="6796873">
                  <a:extLst>
                    <a:ext uri="{9D8B030D-6E8A-4147-A177-3AD203B41FA5}">
                      <a16:colId xmlns:a16="http://schemas.microsoft.com/office/drawing/2014/main" val="1521028444"/>
                    </a:ext>
                  </a:extLst>
                </a:gridCol>
                <a:gridCol w="1673290">
                  <a:extLst>
                    <a:ext uri="{9D8B030D-6E8A-4147-A177-3AD203B41FA5}">
                      <a16:colId xmlns:a16="http://schemas.microsoft.com/office/drawing/2014/main" val="775768983"/>
                    </a:ext>
                  </a:extLst>
                </a:gridCol>
                <a:gridCol w="1063689">
                  <a:extLst>
                    <a:ext uri="{9D8B030D-6E8A-4147-A177-3AD203B41FA5}">
                      <a16:colId xmlns:a16="http://schemas.microsoft.com/office/drawing/2014/main" val="3080678877"/>
                    </a:ext>
                  </a:extLst>
                </a:gridCol>
                <a:gridCol w="1654359">
                  <a:extLst>
                    <a:ext uri="{9D8B030D-6E8A-4147-A177-3AD203B41FA5}">
                      <a16:colId xmlns:a16="http://schemas.microsoft.com/office/drawing/2014/main" val="2729283309"/>
                    </a:ext>
                  </a:extLst>
                </a:gridCol>
              </a:tblGrid>
              <a:tr h="3239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#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Topic for Release 19 standardization in SA WG2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Abbreviation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Document #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NOTE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234410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Integration of satellite components in the 5G architecture Phase 3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FS_5GSAT_Ph3_ARCH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SP-231199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Studies whose standardization is going since their approval at 3GPP TSG SA#101 plenary in Sept. 2023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527323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system architecture for next generation real time communication services phase 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FS_NG_RTC_Ph2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SP-231196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664770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Extended Reality and Media Service (XRM) Phase 2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FS_XRM_Ph2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SP-231671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11046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Energy Efficiency and Energy Saving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FS_EnergySys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SP-231391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784652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MPS for IMS Messaging and SMS services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FS_MPS4msg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SP-231197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433765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SID on System Enhancement for Proximity-based Services in 5GS - Phase 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FS_5G_ProSe_Ph3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SP-231798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Studies approved to be standardized at 3GPP TSG SA#102 plenary in Dec. 2023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527576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UPF enhancement for Exposure and SBA Phase 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FS_UPEAS_Ph2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SP-231279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02090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System aspects of 5G NR </a:t>
                      </a: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Femto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FS_5G_Femto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SP-231675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065242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SID on Core Network Enhanced Support for Artificial Intelligence (AI)/Machine Learning (ML)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FS_AIML_CN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SP-231800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338221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SID on Architecture Enhancements for Vehicle Mounted Relays (VMR) Phase 2.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FS_VMR_Ph2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SP-231799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Studies approved to be standardized with their scope reduction at 3GPP TSG SA#102 plenary in Dec. 2023</a:t>
                      </a:r>
                      <a:endParaRPr lang="ko-KR" altLang="en-US" sz="1200" b="0" kern="0" spc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764311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the Enhancement of Usage of User Identifiers in the 5G System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FS_eUUI5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SP-231804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444339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Enhancement of support for Edge Computing in 5G Core network phase 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FS_eEDGE_5GC_ph3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SP-231772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901537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SID on Phase 3 for UAS, UAV and UAM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FS_UAS_Ph3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SP-231801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902513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SID on Multi-Access (</a:t>
                      </a: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DualSteer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and ATSSS_Ph4)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FS_MASSS 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SP-231802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704404"/>
                  </a:ext>
                </a:extLst>
              </a:tr>
              <a:tr h="1789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Architecture support of Ambient power-enabled Internet of Things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FS_AmbientIoT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SP-231803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5941" marR="35941" marT="35941" marB="3594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009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22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Release 19 contents for Stage 2 standardization in SA WGs except for SA WG2 and CT WGs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4C6277-6B21-FA45-625A-291C76F41589}"/>
              </a:ext>
            </a:extLst>
          </p:cNvPr>
          <p:cNvSpPr txBox="1"/>
          <p:nvPr/>
        </p:nvSpPr>
        <p:spPr>
          <a:xfrm>
            <a:off x="0" y="1701502"/>
            <a:ext cx="12192000" cy="29091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3200" i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SA WGs except for SA WG2 and CT WGs are expected to </a:t>
            </a:r>
          </a:p>
          <a:p>
            <a:pPr algn="ctr">
              <a:lnSpc>
                <a:spcPct val="200000"/>
              </a:lnSpc>
            </a:pPr>
            <a:r>
              <a:rPr lang="en-US" altLang="ko-KR" sz="3200" i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complete the standardization of planned studies and works </a:t>
            </a:r>
          </a:p>
          <a:p>
            <a:pPr algn="ctr">
              <a:lnSpc>
                <a:spcPct val="200000"/>
              </a:lnSpc>
            </a:pPr>
            <a:r>
              <a:rPr lang="en-US" altLang="ko-KR" sz="3200" i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timely within the Release 19 timeline.</a:t>
            </a:r>
            <a:endParaRPr lang="ko-KR" altLang="en-US" sz="3200" i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302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Release 19 contents for Stage 2/3 standardization in </a:t>
            </a:r>
            <a:r>
              <a:rPr lang="en-US" altLang="ko-KR" sz="1600" b="1" spc="100" dirty="0">
                <a:solidFill>
                  <a:prstClr val="white"/>
                </a:solidFill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RAN</a:t>
            </a:r>
            <a:r>
              <a:rPr lang="ko-KR" altLang="en-US" sz="1600" b="1" spc="100" dirty="0">
                <a:solidFill>
                  <a:prstClr val="white"/>
                </a:solidFill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600" b="1" spc="100" dirty="0">
                <a:solidFill>
                  <a:prstClr val="white"/>
                </a:solidFill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WGs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47508ED1-FE10-3BB5-B2FF-8945D81BF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390604"/>
              </p:ext>
            </p:extLst>
          </p:nvPr>
        </p:nvGraphicFramePr>
        <p:xfrm>
          <a:off x="274908" y="704899"/>
          <a:ext cx="11642184" cy="5601384"/>
        </p:xfrm>
        <a:graphic>
          <a:graphicData uri="http://schemas.openxmlformats.org/drawingml/2006/table">
            <a:tbl>
              <a:tblPr/>
              <a:tblGrid>
                <a:gridCol w="998793">
                  <a:extLst>
                    <a:ext uri="{9D8B030D-6E8A-4147-A177-3AD203B41FA5}">
                      <a16:colId xmlns:a16="http://schemas.microsoft.com/office/drawing/2014/main" val="2442583548"/>
                    </a:ext>
                  </a:extLst>
                </a:gridCol>
                <a:gridCol w="6844355">
                  <a:extLst>
                    <a:ext uri="{9D8B030D-6E8A-4147-A177-3AD203B41FA5}">
                      <a16:colId xmlns:a16="http://schemas.microsoft.com/office/drawing/2014/main" val="1503108036"/>
                    </a:ext>
                  </a:extLst>
                </a:gridCol>
                <a:gridCol w="2530635">
                  <a:extLst>
                    <a:ext uri="{9D8B030D-6E8A-4147-A177-3AD203B41FA5}">
                      <a16:colId xmlns:a16="http://schemas.microsoft.com/office/drawing/2014/main" val="2902361454"/>
                    </a:ext>
                  </a:extLst>
                </a:gridCol>
                <a:gridCol w="1268401">
                  <a:extLst>
                    <a:ext uri="{9D8B030D-6E8A-4147-A177-3AD203B41FA5}">
                      <a16:colId xmlns:a16="http://schemas.microsoft.com/office/drawing/2014/main" val="4019578737"/>
                    </a:ext>
                  </a:extLst>
                </a:gridCol>
              </a:tblGrid>
              <a:tr h="2768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RAN WGs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Topic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for Release 19 standardization in RAN WGs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Abbreviation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Document #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1259714"/>
                  </a:ext>
                </a:extLst>
              </a:tr>
              <a:tr h="157161">
                <a:tc row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RAN1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Artificial Intelligence (AI)/Machine Learning (ML) for NR air interface*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NR_AIML_air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-Core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-234039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3579587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NR MIMO Phase 5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NR_MIMO_Ph5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RP-234007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510846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Evolution of NR duplex operation: Sub-band full duplex (SBFD)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NR_duplex_evo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RP-234035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14471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solutions for Ambient IoT (Internet of Things) in NR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FS_Ambient_IoT_solutions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RP-234058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389674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Enhancements of Network energy savings for NR*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Netw_Energy_NR_enh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-Core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RP-234065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031065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Low-power wake-up signal and receiver for NR (LP-WUS/WUR)*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NR_LPWUS-Core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RP-234056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5981387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channel modelling for Integrated Sensing And Communication (ISAC) for NR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FS_Sensing_NR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RP-234069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8462431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Study on channel modelling enhancements for 7-24GHz for NR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FS_NR_7_24GHz_CHmod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RP-234018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725304"/>
                  </a:ext>
                </a:extLst>
              </a:tr>
              <a:tr h="157161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RAN2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NR mobility enhancements Phase 4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NR_Mob_Ph4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RP-234036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4620043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XR (</a:t>
                      </a: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eXtended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Reality) for NR Phase 3*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NR_XR_Ph3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RP-234080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5095479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Non-Terrestrial Networks (NTN) for NR Phase 3*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NR_NTN_Ph3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RP-234078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163361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Non-Terrestrial Networks (NTN) for Internet of Things (IoT) Phase 3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IoT_NTN_Ph3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RP-234077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7365801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Artificial Intelligence (AI)/Machine Learning (ML) for mobility in NR </a:t>
                      </a:r>
                      <a:endParaRPr lang="it-IT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it-IT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FS_NR_AIML_Mob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RP-234055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815055"/>
                  </a:ext>
                </a:extLst>
              </a:tr>
              <a:tr h="15716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RAN3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enhancements for Artificial Intelligence (AI)/Machine Learning (ML) for NG-RAN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FS_NR_AIML_NGRAN_enh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RP-234054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4380623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Data collection for SON (Self-</a:t>
                      </a:r>
                      <a:r>
                        <a:rPr lang="en-US" sz="1400" kern="0" spc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Organising</a:t>
                      </a: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Networks)/MDT (Minimization of Drive Tests) in NR standalone and MR-DC (Multi-Radio Dual Connectivity) Phase 4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NR_ENDC_SON_MDT_Ph4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RP-234038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8900383"/>
                  </a:ext>
                </a:extLst>
              </a:tr>
              <a:tr h="1571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Study on additional topological enhancements for NR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FS_NR_WAB_5GFemto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RP-234041</a:t>
                      </a:r>
                    </a:p>
                  </a:txBody>
                  <a:tcPr marL="84111" marR="84111" marT="42055" marB="4205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83638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B859A2C-9F70-98CB-DF0A-2E985F35A214}"/>
              </a:ext>
            </a:extLst>
          </p:cNvPr>
          <p:cNvSpPr txBox="1"/>
          <p:nvPr/>
        </p:nvSpPr>
        <p:spPr>
          <a:xfrm>
            <a:off x="221120" y="6306283"/>
            <a:ext cx="11875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rgbClr val="0066FF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* RAN4 standardization is planned as well for these topics and  all contents for RAN 4 are scheduled to be decided at 3GPP TSG RAN#103 (18 to 22 March 2024) in Netherlands.</a:t>
            </a:r>
            <a:endParaRPr lang="ko-KR" altLang="en-US" sz="1200" dirty="0">
              <a:solidFill>
                <a:srgbClr val="00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059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직사각형 79">
            <a:extLst>
              <a:ext uri="{FF2B5EF4-FFF2-40B4-BE49-F238E27FC236}">
                <a16:creationId xmlns:a16="http://schemas.microsoft.com/office/drawing/2014/main" id="{6609EFD9-2E12-1474-CB3C-0990ACCBB1F5}"/>
              </a:ext>
            </a:extLst>
          </p:cNvPr>
          <p:cNvSpPr/>
          <p:nvPr/>
        </p:nvSpPr>
        <p:spPr>
          <a:xfrm>
            <a:off x="404148" y="2028171"/>
            <a:ext cx="2207072" cy="41217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DEFDB560-0B3F-7FC3-6D9B-D86B15B2E98E}"/>
              </a:ext>
            </a:extLst>
          </p:cNvPr>
          <p:cNvSpPr/>
          <p:nvPr/>
        </p:nvSpPr>
        <p:spPr>
          <a:xfrm>
            <a:off x="3093915" y="2037606"/>
            <a:ext cx="2207072" cy="41217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3GPP Release 20 timeline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669346EA-AF28-46CA-38E3-CBFBA9209596}"/>
              </a:ext>
            </a:extLst>
          </p:cNvPr>
          <p:cNvGrpSpPr/>
          <p:nvPr/>
        </p:nvGrpSpPr>
        <p:grpSpPr>
          <a:xfrm>
            <a:off x="5280083" y="2632620"/>
            <a:ext cx="6523694" cy="3444250"/>
            <a:chOff x="5414250" y="2205849"/>
            <a:chExt cx="6523694" cy="3444250"/>
          </a:xfrm>
        </p:grpSpPr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B6D3525D-A309-8C30-2D80-B1C9EEDCCA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8505" y="2205849"/>
              <a:ext cx="1" cy="34442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797DD4A-25F9-BFDB-3A1D-07DF470BD645}"/>
                </a:ext>
              </a:extLst>
            </p:cNvPr>
            <p:cNvSpPr txBox="1"/>
            <p:nvPr/>
          </p:nvSpPr>
          <p:spPr>
            <a:xfrm>
              <a:off x="5414250" y="2219633"/>
              <a:ext cx="369332" cy="64633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r"/>
              <a:r>
                <a:rPr lang="en-US" altLang="ko-KR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endParaRPr lang="ko-KR" altLang="en-US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F8F325-0C7C-B352-22CA-7271D044135B}"/>
                </a:ext>
              </a:extLst>
            </p:cNvPr>
            <p:cNvSpPr txBox="1"/>
            <p:nvPr/>
          </p:nvSpPr>
          <p:spPr>
            <a:xfrm>
              <a:off x="5738506" y="2377897"/>
              <a:ext cx="790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Stage 1</a:t>
              </a:r>
              <a:endParaRPr lang="ko-KR" alt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사각형: 둥근 모서리 40">
              <a:extLst>
                <a:ext uri="{FF2B5EF4-FFF2-40B4-BE49-F238E27FC236}">
                  <a16:creationId xmlns:a16="http://schemas.microsoft.com/office/drawing/2014/main" id="{7405622F-481D-5F26-B5BC-663ED127B7FC}"/>
                </a:ext>
              </a:extLst>
            </p:cNvPr>
            <p:cNvSpPr/>
            <p:nvPr/>
          </p:nvSpPr>
          <p:spPr>
            <a:xfrm>
              <a:off x="6483157" y="2337204"/>
              <a:ext cx="882791" cy="41118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SA1</a:t>
              </a:r>
            </a:p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Requirements</a:t>
              </a:r>
              <a:endParaRPr lang="ko-KR" altLang="en-US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2F3BB14-7B13-8C23-EB7F-6FE15837D8CB}"/>
                </a:ext>
              </a:extLst>
            </p:cNvPr>
            <p:cNvSpPr txBox="1"/>
            <p:nvPr/>
          </p:nvSpPr>
          <p:spPr>
            <a:xfrm>
              <a:off x="5738505" y="4273442"/>
              <a:ext cx="790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Stage 2</a:t>
              </a:r>
              <a:endParaRPr lang="ko-KR" alt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227BD7A-9288-0E2D-43D7-CFB9F3345954}"/>
                </a:ext>
              </a:extLst>
            </p:cNvPr>
            <p:cNvSpPr txBox="1"/>
            <p:nvPr/>
          </p:nvSpPr>
          <p:spPr>
            <a:xfrm>
              <a:off x="5750337" y="5290618"/>
              <a:ext cx="7903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Stage 3</a:t>
              </a:r>
              <a:endParaRPr lang="ko-KR" alt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사각형: 둥근 모서리 44">
              <a:extLst>
                <a:ext uri="{FF2B5EF4-FFF2-40B4-BE49-F238E27FC236}">
                  <a16:creationId xmlns:a16="http://schemas.microsoft.com/office/drawing/2014/main" id="{2F60E73C-B937-1EBB-6979-7A0455620114}"/>
                </a:ext>
              </a:extLst>
            </p:cNvPr>
            <p:cNvSpPr/>
            <p:nvPr/>
          </p:nvSpPr>
          <p:spPr>
            <a:xfrm>
              <a:off x="6483155" y="5238913"/>
              <a:ext cx="4501783" cy="41118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CT WGs</a:t>
              </a:r>
            </a:p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 Protocols &amp; Coding</a:t>
              </a:r>
              <a:endParaRPr lang="ko-KR" altLang="en-US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사각형: 둥근 모서리 49">
              <a:extLst>
                <a:ext uri="{FF2B5EF4-FFF2-40B4-BE49-F238E27FC236}">
                  <a16:creationId xmlns:a16="http://schemas.microsoft.com/office/drawing/2014/main" id="{15E7000C-8092-19A6-B45D-2F29563D54A2}"/>
                </a:ext>
              </a:extLst>
            </p:cNvPr>
            <p:cNvSpPr/>
            <p:nvPr/>
          </p:nvSpPr>
          <p:spPr>
            <a:xfrm>
              <a:off x="11147579" y="3041515"/>
              <a:ext cx="790365" cy="2608584"/>
            </a:xfrm>
            <a:prstGeom prst="roundRect">
              <a:avLst>
                <a:gd name="adj" fmla="val 1256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RAN WGs</a:t>
              </a:r>
            </a:p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Radio Access</a:t>
              </a:r>
              <a:endParaRPr lang="ko-KR" altLang="en-US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사각형: 둥근 모서리 50">
              <a:extLst>
                <a:ext uri="{FF2B5EF4-FFF2-40B4-BE49-F238E27FC236}">
                  <a16:creationId xmlns:a16="http://schemas.microsoft.com/office/drawing/2014/main" id="{5B2C4D19-B634-D1D1-E269-66EBC7EFD3E9}"/>
                </a:ext>
              </a:extLst>
            </p:cNvPr>
            <p:cNvSpPr/>
            <p:nvPr/>
          </p:nvSpPr>
          <p:spPr>
            <a:xfrm>
              <a:off x="7339505" y="4238919"/>
              <a:ext cx="732828" cy="41118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SA2</a:t>
              </a:r>
            </a:p>
            <a:p>
              <a:pPr algn="ctr"/>
              <a:r>
                <a:rPr lang="en-US" altLang="ko-K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Architecture</a:t>
              </a:r>
              <a:endParaRPr lang="ko-KR" altLang="en-US" sz="1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52" name="그룹 51">
              <a:extLst>
                <a:ext uri="{FF2B5EF4-FFF2-40B4-BE49-F238E27FC236}">
                  <a16:creationId xmlns:a16="http://schemas.microsoft.com/office/drawing/2014/main" id="{7868D09A-0272-CF3B-8501-7919089FFB78}"/>
                </a:ext>
              </a:extLst>
            </p:cNvPr>
            <p:cNvGrpSpPr/>
            <p:nvPr/>
          </p:nvGrpSpPr>
          <p:grpSpPr>
            <a:xfrm>
              <a:off x="8168779" y="4226609"/>
              <a:ext cx="2816168" cy="418624"/>
              <a:chOff x="8247417" y="4022163"/>
              <a:chExt cx="3220650" cy="418624"/>
            </a:xfrm>
          </p:grpSpPr>
          <p:sp>
            <p:nvSpPr>
              <p:cNvPr id="67" name="사각형: 둥근 모서리 66">
                <a:extLst>
                  <a:ext uri="{FF2B5EF4-FFF2-40B4-BE49-F238E27FC236}">
                    <a16:creationId xmlns:a16="http://schemas.microsoft.com/office/drawing/2014/main" id="{FAEB8C17-0F70-90B3-CD37-0885CD43A35B}"/>
                  </a:ext>
                </a:extLst>
              </p:cNvPr>
              <p:cNvSpPr/>
              <p:nvPr/>
            </p:nvSpPr>
            <p:spPr>
              <a:xfrm>
                <a:off x="8247417" y="4029601"/>
                <a:ext cx="732828" cy="41118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SA3</a:t>
                </a:r>
              </a:p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Security</a:t>
                </a:r>
                <a:endParaRPr lang="ko-KR" alt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8" name="사각형: 둥근 모서리 67">
                <a:extLst>
                  <a:ext uri="{FF2B5EF4-FFF2-40B4-BE49-F238E27FC236}">
                    <a16:creationId xmlns:a16="http://schemas.microsoft.com/office/drawing/2014/main" id="{F42AC56F-983F-8705-AAFE-EAB9A2FD6ABD}"/>
                  </a:ext>
                </a:extLst>
              </p:cNvPr>
              <p:cNvSpPr/>
              <p:nvPr/>
            </p:nvSpPr>
            <p:spPr>
              <a:xfrm>
                <a:off x="9076691" y="4028267"/>
                <a:ext cx="732828" cy="41118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SA4</a:t>
                </a:r>
              </a:p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Media</a:t>
                </a:r>
                <a:endParaRPr lang="ko-KR" alt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사각형: 둥근 모서리 68">
                <a:extLst>
                  <a:ext uri="{FF2B5EF4-FFF2-40B4-BE49-F238E27FC236}">
                    <a16:creationId xmlns:a16="http://schemas.microsoft.com/office/drawing/2014/main" id="{DB22160E-5D38-BA0C-9D22-1EC9F5B4CB02}"/>
                  </a:ext>
                </a:extLst>
              </p:cNvPr>
              <p:cNvSpPr/>
              <p:nvPr/>
            </p:nvSpPr>
            <p:spPr>
              <a:xfrm>
                <a:off x="9905965" y="4023395"/>
                <a:ext cx="732828" cy="41118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SA5</a:t>
                </a:r>
              </a:p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OAM</a:t>
                </a:r>
                <a:endParaRPr lang="ko-KR" alt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사각형: 둥근 모서리 69">
                <a:extLst>
                  <a:ext uri="{FF2B5EF4-FFF2-40B4-BE49-F238E27FC236}">
                    <a16:creationId xmlns:a16="http://schemas.microsoft.com/office/drawing/2014/main" id="{518A6FC4-208D-A36E-40EF-9267582C7FD9}"/>
                  </a:ext>
                </a:extLst>
              </p:cNvPr>
              <p:cNvSpPr/>
              <p:nvPr/>
            </p:nvSpPr>
            <p:spPr>
              <a:xfrm>
                <a:off x="10735239" y="4022163"/>
                <a:ext cx="732828" cy="41118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SA6</a:t>
                </a:r>
              </a:p>
              <a:p>
                <a:pPr algn="ctr"/>
                <a:r>
                  <a:rPr lang="en-US" altLang="ko-K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Apps/MC</a:t>
                </a:r>
                <a:endParaRPr lang="ko-KR" altLang="en-US" sz="1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54" name="직선 화살표 연결선 53">
              <a:extLst>
                <a:ext uri="{FF2B5EF4-FFF2-40B4-BE49-F238E27FC236}">
                  <a16:creationId xmlns:a16="http://schemas.microsoft.com/office/drawing/2014/main" id="{98DC16A8-D6B5-172B-730A-01B736355E00}"/>
                </a:ext>
              </a:extLst>
            </p:cNvPr>
            <p:cNvCxnSpPr>
              <a:stCxn id="41" idx="2"/>
            </p:cNvCxnSpPr>
            <p:nvPr/>
          </p:nvCxnSpPr>
          <p:spPr>
            <a:xfrm>
              <a:off x="6924553" y="2748390"/>
              <a:ext cx="8026" cy="2490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4FDFD67B-717C-2892-B635-703442F0DBD9}"/>
                </a:ext>
              </a:extLst>
            </p:cNvPr>
            <p:cNvCxnSpPr>
              <a:stCxn id="51" idx="2"/>
            </p:cNvCxnSpPr>
            <p:nvPr/>
          </p:nvCxnSpPr>
          <p:spPr>
            <a:xfrm flipH="1">
              <a:off x="7704306" y="4650105"/>
              <a:ext cx="1613" cy="588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93CF864F-9091-89D7-B5A4-4535B09F33D7}"/>
                </a:ext>
              </a:extLst>
            </p:cNvPr>
            <p:cNvCxnSpPr/>
            <p:nvPr/>
          </p:nvCxnSpPr>
          <p:spPr>
            <a:xfrm flipH="1">
              <a:off x="8487562" y="4647758"/>
              <a:ext cx="1613" cy="588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화살표 연결선 56">
              <a:extLst>
                <a:ext uri="{FF2B5EF4-FFF2-40B4-BE49-F238E27FC236}">
                  <a16:creationId xmlns:a16="http://schemas.microsoft.com/office/drawing/2014/main" id="{A26B59BE-4C59-581C-AC86-61E49EC386FD}"/>
                </a:ext>
              </a:extLst>
            </p:cNvPr>
            <p:cNvCxnSpPr/>
            <p:nvPr/>
          </p:nvCxnSpPr>
          <p:spPr>
            <a:xfrm flipH="1">
              <a:off x="9212687" y="4644566"/>
              <a:ext cx="1613" cy="588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>
              <a:extLst>
                <a:ext uri="{FF2B5EF4-FFF2-40B4-BE49-F238E27FC236}">
                  <a16:creationId xmlns:a16="http://schemas.microsoft.com/office/drawing/2014/main" id="{B68AAC7E-BD85-B30B-274F-C20168ACB9F2}"/>
                </a:ext>
              </a:extLst>
            </p:cNvPr>
            <p:cNvCxnSpPr/>
            <p:nvPr/>
          </p:nvCxnSpPr>
          <p:spPr>
            <a:xfrm flipH="1">
              <a:off x="9936199" y="4639027"/>
              <a:ext cx="1613" cy="588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04E89600-47F9-BC90-CDEE-C8F6FAA03C18}"/>
                </a:ext>
              </a:extLst>
            </p:cNvPr>
            <p:cNvCxnSpPr/>
            <p:nvPr/>
          </p:nvCxnSpPr>
          <p:spPr>
            <a:xfrm flipH="1">
              <a:off x="10658904" y="4642545"/>
              <a:ext cx="1613" cy="5888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연결선: 구부러짐 60">
              <a:extLst>
                <a:ext uri="{FF2B5EF4-FFF2-40B4-BE49-F238E27FC236}">
                  <a16:creationId xmlns:a16="http://schemas.microsoft.com/office/drawing/2014/main" id="{09889428-0E4D-C815-9B9C-95504FC14FA6}"/>
                </a:ext>
              </a:extLst>
            </p:cNvPr>
            <p:cNvCxnSpPr>
              <a:stCxn id="41" idx="3"/>
              <a:endCxn id="51" idx="0"/>
            </p:cNvCxnSpPr>
            <p:nvPr/>
          </p:nvCxnSpPr>
          <p:spPr>
            <a:xfrm>
              <a:off x="7365948" y="2542797"/>
              <a:ext cx="339971" cy="1696122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연결선: 구부러짐 61">
              <a:extLst>
                <a:ext uri="{FF2B5EF4-FFF2-40B4-BE49-F238E27FC236}">
                  <a16:creationId xmlns:a16="http://schemas.microsoft.com/office/drawing/2014/main" id="{34F3778A-E902-B5D4-ACC8-B9D21FD2710D}"/>
                </a:ext>
              </a:extLst>
            </p:cNvPr>
            <p:cNvCxnSpPr>
              <a:stCxn id="41" idx="3"/>
              <a:endCxn id="67" idx="0"/>
            </p:cNvCxnSpPr>
            <p:nvPr/>
          </p:nvCxnSpPr>
          <p:spPr>
            <a:xfrm>
              <a:off x="7365948" y="2542797"/>
              <a:ext cx="1123227" cy="1691250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연결선: 구부러짐 62">
              <a:extLst>
                <a:ext uri="{FF2B5EF4-FFF2-40B4-BE49-F238E27FC236}">
                  <a16:creationId xmlns:a16="http://schemas.microsoft.com/office/drawing/2014/main" id="{FDDEFBD3-69BF-58D9-A45D-5699605BCB7C}"/>
                </a:ext>
              </a:extLst>
            </p:cNvPr>
            <p:cNvCxnSpPr>
              <a:stCxn id="41" idx="3"/>
              <a:endCxn id="68" idx="0"/>
            </p:cNvCxnSpPr>
            <p:nvPr/>
          </p:nvCxnSpPr>
          <p:spPr>
            <a:xfrm>
              <a:off x="7365948" y="2542797"/>
              <a:ext cx="1848352" cy="1689916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연결선: 구부러짐 64">
              <a:extLst>
                <a:ext uri="{FF2B5EF4-FFF2-40B4-BE49-F238E27FC236}">
                  <a16:creationId xmlns:a16="http://schemas.microsoft.com/office/drawing/2014/main" id="{6C3AAB09-D57B-E8C8-AF44-5A4269F34001}"/>
                </a:ext>
              </a:extLst>
            </p:cNvPr>
            <p:cNvCxnSpPr>
              <a:stCxn id="41" idx="3"/>
              <a:endCxn id="69" idx="0"/>
            </p:cNvCxnSpPr>
            <p:nvPr/>
          </p:nvCxnSpPr>
          <p:spPr>
            <a:xfrm>
              <a:off x="7365948" y="2542797"/>
              <a:ext cx="2573478" cy="1685044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연결선: 구부러짐 65">
              <a:extLst>
                <a:ext uri="{FF2B5EF4-FFF2-40B4-BE49-F238E27FC236}">
                  <a16:creationId xmlns:a16="http://schemas.microsoft.com/office/drawing/2014/main" id="{F3FA1D27-14EC-81D0-F629-D95EE4E55F00}"/>
                </a:ext>
              </a:extLst>
            </p:cNvPr>
            <p:cNvCxnSpPr>
              <a:stCxn id="41" idx="3"/>
              <a:endCxn id="70" idx="0"/>
            </p:cNvCxnSpPr>
            <p:nvPr/>
          </p:nvCxnSpPr>
          <p:spPr>
            <a:xfrm>
              <a:off x="7365948" y="2542797"/>
              <a:ext cx="3298603" cy="1683812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연결선: 구부러짐 70">
            <a:extLst>
              <a:ext uri="{FF2B5EF4-FFF2-40B4-BE49-F238E27FC236}">
                <a16:creationId xmlns:a16="http://schemas.microsoft.com/office/drawing/2014/main" id="{4C77D61D-24E2-CD69-45AB-294D8AFC16CD}"/>
              </a:ext>
            </a:extLst>
          </p:cNvPr>
          <p:cNvCxnSpPr>
            <a:cxnSpLocks/>
            <a:stCxn id="41" idx="3"/>
            <a:endCxn id="50" idx="0"/>
          </p:cNvCxnSpPr>
          <p:nvPr/>
        </p:nvCxnSpPr>
        <p:spPr>
          <a:xfrm>
            <a:off x="7231781" y="2969568"/>
            <a:ext cx="4176814" cy="49871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텍스트 개체 틀 2">
            <a:extLst>
              <a:ext uri="{FF2B5EF4-FFF2-40B4-BE49-F238E27FC236}">
                <a16:creationId xmlns:a16="http://schemas.microsoft.com/office/drawing/2014/main" id="{40BA120D-CDBE-4985-7FB0-68933E5D08AA}"/>
              </a:ext>
            </a:extLst>
          </p:cNvPr>
          <p:cNvSpPr txBox="1">
            <a:spLocks/>
          </p:cNvSpPr>
          <p:nvPr/>
        </p:nvSpPr>
        <p:spPr>
          <a:xfrm>
            <a:off x="5706296" y="6141910"/>
            <a:ext cx="5938216" cy="369332"/>
          </a:xfrm>
          <a:prstGeom prst="rect">
            <a:avLst/>
          </a:prstGeom>
        </p:spPr>
        <p:txBody>
          <a:bodyPr anchor="ctr"/>
          <a:lstStyle>
            <a:lvl1pPr marL="357188" indent="-357188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1200"/>
              </a:spcAft>
              <a:buClr>
                <a:schemeClr val="accent1"/>
              </a:buClr>
              <a:buSzPct val="102000"/>
              <a:buFontTx/>
              <a:buBlip>
                <a:blip r:embed="rId3"/>
              </a:buBlip>
              <a:defRPr sz="2000" kern="1200" spc="-50" baseline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120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§"/>
              <a:defRPr sz="1800" kern="1200" spc="-50" baseline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1200"/>
              </a:spcAft>
              <a:buClr>
                <a:schemeClr val="accent1"/>
              </a:buClr>
              <a:buFont typeface="나눔스퀘어" panose="020B0600000101010101" pitchFamily="50" charset="-127"/>
              <a:buChar char="-"/>
              <a:defRPr sz="1600" kern="1200" spc="-50" baseline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 spc="-50" baseline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 spc="-50" baseline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1800"/>
              </a:spcAft>
              <a:buClr>
                <a:srgbClr val="4472C4"/>
              </a:buClr>
              <a:buSzPct val="102000"/>
              <a:buNone/>
              <a:tabLst/>
              <a:defRPr/>
            </a:pPr>
            <a:r>
              <a:rPr kumimoji="0" lang="en-US" altLang="ko-KR" sz="16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&lt;Standardization process among 3GPP working groups&gt;</a:t>
            </a: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id="{20B57147-BE59-FCD3-6702-C714F588C3D5}"/>
              </a:ext>
            </a:extLst>
          </p:cNvPr>
          <p:cNvGrpSpPr/>
          <p:nvPr/>
        </p:nvGrpSpPr>
        <p:grpSpPr>
          <a:xfrm>
            <a:off x="404148" y="2632620"/>
            <a:ext cx="11399629" cy="3478463"/>
            <a:chOff x="553616" y="2597329"/>
            <a:chExt cx="5542384" cy="3478463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83617CDC-F14D-A93D-FB44-AB401B2571CD}"/>
                </a:ext>
              </a:extLst>
            </p:cNvPr>
            <p:cNvCxnSpPr>
              <a:cxnSpLocks/>
            </p:cNvCxnSpPr>
            <p:nvPr/>
          </p:nvCxnSpPr>
          <p:spPr>
            <a:xfrm>
              <a:off x="553616" y="3433353"/>
              <a:ext cx="5542384" cy="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>
              <a:extLst>
                <a:ext uri="{FF2B5EF4-FFF2-40B4-BE49-F238E27FC236}">
                  <a16:creationId xmlns:a16="http://schemas.microsoft.com/office/drawing/2014/main" id="{90617845-E474-105C-5998-A8CCAD7CDECA}"/>
                </a:ext>
              </a:extLst>
            </p:cNvPr>
            <p:cNvCxnSpPr>
              <a:cxnSpLocks/>
            </p:cNvCxnSpPr>
            <p:nvPr/>
          </p:nvCxnSpPr>
          <p:spPr>
            <a:xfrm>
              <a:off x="553616" y="5234468"/>
              <a:ext cx="5542384" cy="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>
              <a:extLst>
                <a:ext uri="{FF2B5EF4-FFF2-40B4-BE49-F238E27FC236}">
                  <a16:creationId xmlns:a16="http://schemas.microsoft.com/office/drawing/2014/main" id="{F3A26E92-671C-F284-F5C6-9392EAD1CC54}"/>
                </a:ext>
              </a:extLst>
            </p:cNvPr>
            <p:cNvCxnSpPr>
              <a:cxnSpLocks/>
            </p:cNvCxnSpPr>
            <p:nvPr/>
          </p:nvCxnSpPr>
          <p:spPr>
            <a:xfrm>
              <a:off x="553616" y="6075792"/>
              <a:ext cx="5542384" cy="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>
              <a:extLst>
                <a:ext uri="{FF2B5EF4-FFF2-40B4-BE49-F238E27FC236}">
                  <a16:creationId xmlns:a16="http://schemas.microsoft.com/office/drawing/2014/main" id="{0A628640-B265-37E0-8319-1DB46500F711}"/>
                </a:ext>
              </a:extLst>
            </p:cNvPr>
            <p:cNvCxnSpPr>
              <a:cxnSpLocks/>
            </p:cNvCxnSpPr>
            <p:nvPr/>
          </p:nvCxnSpPr>
          <p:spPr>
            <a:xfrm>
              <a:off x="553616" y="2597329"/>
              <a:ext cx="5542384" cy="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9E75CCA7-41A5-0DC8-8E69-AB9936C48170}"/>
              </a:ext>
            </a:extLst>
          </p:cNvPr>
          <p:cNvSpPr txBox="1"/>
          <p:nvPr/>
        </p:nvSpPr>
        <p:spPr>
          <a:xfrm>
            <a:off x="404148" y="2167579"/>
            <a:ext cx="2207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Release 19 timeline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6A9EA81-DB8C-056F-2956-3031C7F0781C}"/>
              </a:ext>
            </a:extLst>
          </p:cNvPr>
          <p:cNvSpPr txBox="1"/>
          <p:nvPr/>
        </p:nvSpPr>
        <p:spPr>
          <a:xfrm>
            <a:off x="3052354" y="2167579"/>
            <a:ext cx="2309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Release 20 timeline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8014AC2-FB20-8F82-EBD4-76B51A28E8E2}"/>
              </a:ext>
            </a:extLst>
          </p:cNvPr>
          <p:cNvSpPr txBox="1"/>
          <p:nvPr/>
        </p:nvSpPr>
        <p:spPr>
          <a:xfrm>
            <a:off x="574499" y="2789954"/>
            <a:ext cx="192757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Stage 1 freeze </a:t>
            </a:r>
          </a:p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by Dec. 2023 (TSG#102)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72E9676-7CED-E307-71E9-CEE5AF950247}"/>
              </a:ext>
            </a:extLst>
          </p:cNvPr>
          <p:cNvSpPr txBox="1"/>
          <p:nvPr/>
        </p:nvSpPr>
        <p:spPr>
          <a:xfrm>
            <a:off x="569179" y="5419480"/>
            <a:ext cx="192757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Stage 3 freeze </a:t>
            </a:r>
          </a:p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by Sept. 2025 (TSG#109)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736211B-72EF-0460-5331-CA02D88A6805}"/>
              </a:ext>
            </a:extLst>
          </p:cNvPr>
          <p:cNvSpPr txBox="1"/>
          <p:nvPr/>
        </p:nvSpPr>
        <p:spPr>
          <a:xfrm>
            <a:off x="574499" y="4098479"/>
            <a:ext cx="192757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Stage 2 freeze </a:t>
            </a:r>
          </a:p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by Dec. 2024 (TSG#106)</a:t>
            </a:r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5D82C00E-B528-64AB-07BA-361A880659CC}"/>
              </a:ext>
            </a:extLst>
          </p:cNvPr>
          <p:cNvSpPr/>
          <p:nvPr/>
        </p:nvSpPr>
        <p:spPr>
          <a:xfrm>
            <a:off x="2631055" y="2771999"/>
            <a:ext cx="462860" cy="541175"/>
          </a:xfrm>
          <a:prstGeom prst="rightArrow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20AE7877-2588-92DF-D518-1A493A71AA26}"/>
              </a:ext>
            </a:extLst>
          </p:cNvPr>
          <p:cNvSpPr/>
          <p:nvPr/>
        </p:nvSpPr>
        <p:spPr>
          <a:xfrm>
            <a:off x="2631055" y="4098479"/>
            <a:ext cx="462860" cy="541175"/>
          </a:xfrm>
          <a:prstGeom prst="rightArrow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9E637881-79BD-69C4-A628-0B1BFEF0A077}"/>
              </a:ext>
            </a:extLst>
          </p:cNvPr>
          <p:cNvSpPr/>
          <p:nvPr/>
        </p:nvSpPr>
        <p:spPr>
          <a:xfrm>
            <a:off x="2632986" y="5470203"/>
            <a:ext cx="462860" cy="541175"/>
          </a:xfrm>
          <a:prstGeom prst="rightArrow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1541F5B-2F7F-2FFF-711E-12E46F69612F}"/>
              </a:ext>
            </a:extLst>
          </p:cNvPr>
          <p:cNvSpPr txBox="1"/>
          <p:nvPr/>
        </p:nvSpPr>
        <p:spPr>
          <a:xfrm>
            <a:off x="3087279" y="3016642"/>
            <a:ext cx="2207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studies expected </a:t>
            </a:r>
          </a:p>
          <a:p>
            <a:pPr algn="ctr"/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approved in 1H24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2636031-2D40-1C2E-0463-780E4C13F813}"/>
              </a:ext>
            </a:extLst>
          </p:cNvPr>
          <p:cNvSpPr txBox="1"/>
          <p:nvPr/>
        </p:nvSpPr>
        <p:spPr>
          <a:xfrm>
            <a:off x="3235313" y="4098276"/>
            <a:ext cx="192757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[TBD]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860C87-4D82-2551-C1C0-5ED4DB7E6294}"/>
              </a:ext>
            </a:extLst>
          </p:cNvPr>
          <p:cNvSpPr txBox="1"/>
          <p:nvPr/>
        </p:nvSpPr>
        <p:spPr>
          <a:xfrm>
            <a:off x="3232882" y="5563713"/>
            <a:ext cx="192757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[TBD]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F8CA27-F334-68DF-1151-D58D5B8191D1}"/>
              </a:ext>
            </a:extLst>
          </p:cNvPr>
          <p:cNvSpPr txBox="1"/>
          <p:nvPr/>
        </p:nvSpPr>
        <p:spPr>
          <a:xfrm>
            <a:off x="3226910" y="2718325"/>
            <a:ext cx="192757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[TBD]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3B0C6A-403C-4715-422D-EDE16950F7E1}"/>
              </a:ext>
            </a:extLst>
          </p:cNvPr>
          <p:cNvSpPr txBox="1"/>
          <p:nvPr/>
        </p:nvSpPr>
        <p:spPr>
          <a:xfrm>
            <a:off x="3112076" y="4499904"/>
            <a:ext cx="2198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Stage 2 works expected to be started in 2025</a:t>
            </a:r>
          </a:p>
        </p:txBody>
      </p:sp>
      <p:sp>
        <p:nvSpPr>
          <p:cNvPr id="8" name="화살표: 굽음 7">
            <a:extLst>
              <a:ext uri="{FF2B5EF4-FFF2-40B4-BE49-F238E27FC236}">
                <a16:creationId xmlns:a16="http://schemas.microsoft.com/office/drawing/2014/main" id="{0C0F7FD4-6000-3B03-78BF-9506D1035916}"/>
              </a:ext>
            </a:extLst>
          </p:cNvPr>
          <p:cNvSpPr/>
          <p:nvPr/>
        </p:nvSpPr>
        <p:spPr>
          <a:xfrm>
            <a:off x="3087279" y="1574954"/>
            <a:ext cx="2431866" cy="480308"/>
          </a:xfrm>
          <a:prstGeom prst="bentArrow">
            <a:avLst>
              <a:gd name="adj1" fmla="val 35813"/>
              <a:gd name="adj2" fmla="val 31057"/>
              <a:gd name="adj3" fmla="val 50000"/>
              <a:gd name="adj4" fmla="val 30787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8BAA19-28D8-B2D9-2B9A-F2F5B201DDF3}"/>
              </a:ext>
            </a:extLst>
          </p:cNvPr>
          <p:cNvSpPr txBox="1"/>
          <p:nvPr/>
        </p:nvSpPr>
        <p:spPr>
          <a:xfrm>
            <a:off x="3226910" y="1565849"/>
            <a:ext cx="187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IMT-2030</a:t>
            </a:r>
            <a:endParaRPr lang="ko-KR" alt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DB11F0-2A07-FCE7-12CF-7F996B8EF3BA}"/>
              </a:ext>
            </a:extLst>
          </p:cNvPr>
          <p:cNvSpPr txBox="1"/>
          <p:nvPr/>
        </p:nvSpPr>
        <p:spPr>
          <a:xfrm>
            <a:off x="457624" y="806501"/>
            <a:ext cx="1143412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400" b="1" i="1" dirty="0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3GPP Release 20 timeline is to be decided this year.</a:t>
            </a:r>
            <a:endParaRPr lang="ko-KR" altLang="en-US" sz="2400" b="1" i="1" dirty="0">
              <a:ln w="0"/>
              <a:solidFill>
                <a:srgbClr val="00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912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BBA31187-791C-A56B-3A35-26BB5635AABC}"/>
              </a:ext>
            </a:extLst>
          </p:cNvPr>
          <p:cNvSpPr txBox="1"/>
          <p:nvPr/>
        </p:nvSpPr>
        <p:spPr>
          <a:xfrm>
            <a:off x="977144" y="155511"/>
            <a:ext cx="9119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1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KoPub돋움체 Bold" panose="02020603020101020101" pitchFamily="18" charset="-127"/>
                <a:cs typeface="Arial" panose="020B0604020202020204" pitchFamily="34" charset="0"/>
              </a:rPr>
              <a:t>Remark</a:t>
            </a:r>
            <a:endParaRPr kumimoji="0" lang="ko-KR" altLang="en-US" sz="1600" b="1" i="0" u="none" strike="noStrike" kern="1200" cap="none" spc="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KoPub돋움체 Bold" panose="0202060302010102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DB11F0-2A07-FCE7-12CF-7F996B8EF3BA}"/>
              </a:ext>
            </a:extLst>
          </p:cNvPr>
          <p:cNvSpPr txBox="1"/>
          <p:nvPr/>
        </p:nvSpPr>
        <p:spPr>
          <a:xfrm>
            <a:off x="0" y="1427112"/>
            <a:ext cx="12192000" cy="36132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4000" b="1" i="1" dirty="0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Further review &amp; discussion on 3GPP update </a:t>
            </a:r>
          </a:p>
          <a:p>
            <a:pPr algn="ctr">
              <a:lnSpc>
                <a:spcPct val="200000"/>
              </a:lnSpc>
            </a:pPr>
            <a:r>
              <a:rPr lang="en-US" altLang="ko-KR" sz="4000" b="1" i="1" dirty="0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will be continued during IALA DTEC2 WG2 and </a:t>
            </a:r>
          </a:p>
          <a:p>
            <a:pPr algn="ctr">
              <a:lnSpc>
                <a:spcPct val="200000"/>
              </a:lnSpc>
            </a:pPr>
            <a:r>
              <a:rPr lang="en-US" altLang="ko-KR" sz="4000" b="1" i="1" dirty="0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TG meetings on Marine </a:t>
            </a:r>
            <a:r>
              <a:rPr lang="en-US" altLang="ko-KR" sz="4000" b="1" i="1" dirty="0" err="1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AtoN</a:t>
            </a:r>
            <a:r>
              <a:rPr lang="en-US" altLang="ko-KR" sz="4000" b="1" i="1" dirty="0">
                <a:ln w="0"/>
                <a:solidFill>
                  <a:srgbClr val="0066FF"/>
                </a:solidFill>
                <a:latin typeface="Calibri" panose="020F0502020204030204" pitchFamily="34" charset="0"/>
                <a:ea typeface="Source Sans Pro SemiBold" panose="020B0603030403020204" pitchFamily="34" charset="0"/>
                <a:cs typeface="Calibri" panose="020F0502020204030204" pitchFamily="34" charset="0"/>
              </a:rPr>
              <a:t> over IMT-2030.</a:t>
            </a:r>
            <a:endParaRPr lang="ko-KR" altLang="en-US" sz="4000" b="1" i="1" dirty="0">
              <a:ln w="0"/>
              <a:solidFill>
                <a:srgbClr val="00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31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8" ma:contentTypeDescription="Create a new document." ma:contentTypeScope="" ma:versionID="a17fa82a8844458a6a0c8620d34b563f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a78a909af5cc50c69a19459e6e32af70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5f8115-f13f-4d01-aff4-515a67108c33">
      <Terms xmlns="http://schemas.microsoft.com/office/infopath/2007/PartnerControls"/>
    </lcf76f155ced4ddcb4097134ff3c332f>
    <TaxCatchAll xmlns="06022411-6e02-423b-85fd-39e0748b9219" xsi:nil="true"/>
  </documentManagement>
</p:properties>
</file>

<file path=customXml/itemProps1.xml><?xml version="1.0" encoding="utf-8"?>
<ds:datastoreItem xmlns:ds="http://schemas.openxmlformats.org/officeDocument/2006/customXml" ds:itemID="{7D681E67-D6D5-4DD7-976E-3BB3EE107C69}"/>
</file>

<file path=customXml/itemProps2.xml><?xml version="1.0" encoding="utf-8"?>
<ds:datastoreItem xmlns:ds="http://schemas.openxmlformats.org/officeDocument/2006/customXml" ds:itemID="{70156DBD-6CFE-426C-BE84-4DF7356EC4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49BDF7-345F-4318-9A2E-28E95274850F}">
  <ds:schemaRefs>
    <ds:schemaRef ds:uri="http://purl.org/dc/terms/"/>
    <ds:schemaRef ds:uri="3f8e9eca-daa8-4cea-b9e9-f5ff81719d42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13417</TotalTime>
  <Words>1393</Words>
  <Application>Microsoft Office PowerPoint</Application>
  <PresentationFormat>와이드스크린</PresentationFormat>
  <Paragraphs>270</Paragraphs>
  <Slides>10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KoPub돋움체 Bold</vt:lpstr>
      <vt:lpstr>맑은 고딕</vt:lpstr>
      <vt:lpstr>Angsana New</vt:lpstr>
      <vt:lpstr>Arial</vt:lpstr>
      <vt:lpstr>Arial Narrow</vt:lpstr>
      <vt:lpstr>Calibri</vt:lpstr>
      <vt:lpstr>Californian FB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 혜수</dc:creator>
  <cp:lastModifiedBy>Hyounhee KOO [구현희]</cp:lastModifiedBy>
  <cp:revision>2467</cp:revision>
  <cp:lastPrinted>2021-08-23T02:27:02Z</cp:lastPrinted>
  <dcterms:created xsi:type="dcterms:W3CDTF">2021-01-21T00:33:34Z</dcterms:created>
  <dcterms:modified xsi:type="dcterms:W3CDTF">2024-03-13T04:31:15Z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0x010100808298800EFCE341BC3E42E9EEF34B9C</vt:lpwstr>
  </property>
  <property fmtid="{D5CDD505-2E9C-101B-9397-08002B2CF9AE}" pid="3" name="MediaServiceImageTags">
    <vt:lpwstr/>
  </property>
</Properties>
</file>