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508" r:id="rId2"/>
    <p:sldId id="497" r:id="rId3"/>
    <p:sldId id="484" r:id="rId4"/>
    <p:sldId id="500" r:id="rId5"/>
    <p:sldId id="505" r:id="rId6"/>
    <p:sldId id="502" r:id="rId7"/>
    <p:sldId id="506" r:id="rId8"/>
    <p:sldId id="507" r:id="rId9"/>
    <p:sldId id="504" r:id="rId10"/>
    <p:sldId id="496" r:id="rId11"/>
  </p:sldIdLst>
  <p:sldSz cx="9144000" cy="6858000" type="screen4x3"/>
  <p:notesSz cx="6805613" cy="99441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 Safar" initials="J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7121"/>
    <a:srgbClr val="476E7D"/>
    <a:srgbClr val="08374B"/>
    <a:srgbClr val="ACD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Ingen typografi, tabelgit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ema til typografi 2 - Markering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ema til typografi 2 - Markering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ema til typografi 2 - Markerin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ema til typografi 2 - Markering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Mellemlayou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17" autoAdjust="0"/>
  </p:normalViewPr>
  <p:slideViewPr>
    <p:cSldViewPr>
      <p:cViewPr varScale="1">
        <p:scale>
          <a:sx n="75" d="100"/>
          <a:sy n="75" d="100"/>
        </p:scale>
        <p:origin x="-158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4939" y="1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A0195EA1-A8B3-40C4-927C-05F9E9D9510D}" type="datetimeFigureOut">
              <a:rPr lang="da-DK" smtClean="0"/>
              <a:t>01-09-2018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9445169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0EFE153-D828-47E9-A4A1-4420C9E9721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9253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7717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FE153-D828-47E9-A4A1-4420C9E9721C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31749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FE153-D828-47E9-A4A1-4420C9E9721C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49464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800" marR="0" lvl="0" indent="-1728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/>
              <a:t>The concept of the</a:t>
            </a:r>
            <a:r>
              <a:rPr lang="en-GB" sz="2800" baseline="0" dirty="0"/>
              <a:t> </a:t>
            </a:r>
            <a:r>
              <a:rPr lang="en-GB" sz="2800" dirty="0"/>
              <a:t>VHF Data Exchange</a:t>
            </a:r>
            <a:r>
              <a:rPr lang="en-GB" sz="2800" baseline="0" dirty="0"/>
              <a:t> </a:t>
            </a:r>
            <a:r>
              <a:rPr lang="en-GB" sz="2800" dirty="0"/>
              <a:t>System, or VDES, has been developed by the International Association</a:t>
            </a:r>
            <a:r>
              <a:rPr lang="en-GB" sz="2800" baseline="0" dirty="0"/>
              <a:t> of Marine Aids to Navigation and </a:t>
            </a:r>
            <a:r>
              <a:rPr lang="en-GB" sz="2800" dirty="0"/>
              <a:t>Lighthouse Authorities and the International Telecommunication Union, supported also</a:t>
            </a:r>
            <a:r>
              <a:rPr lang="en-GB" sz="2800" baseline="0" dirty="0"/>
              <a:t> </a:t>
            </a:r>
            <a:r>
              <a:rPr lang="en-GB" sz="2800" dirty="0"/>
              <a:t>by the International Maritime Organization.</a:t>
            </a:r>
          </a:p>
          <a:p>
            <a:pPr marL="172800" marR="0" lvl="0" indent="-1728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/>
              <a:t>The idea is to </a:t>
            </a:r>
            <a:r>
              <a:rPr lang="en-GB" sz="1400" dirty="0"/>
              <a:t>Protect the maritime Automatic Identification System, or AIS, from future overload, whilst providing data exchange capability for the</a:t>
            </a:r>
            <a:r>
              <a:rPr lang="en-GB" sz="1400" baseline="0" dirty="0"/>
              <a:t> IMO </a:t>
            </a:r>
            <a:r>
              <a:rPr lang="en-GB" sz="1400" dirty="0"/>
              <a:t>e-Navigation initiative, and to support modernisation of the Global Maritime Distress and Safety System.</a:t>
            </a:r>
            <a:endParaRPr lang="en-GB" sz="1400" baseline="0" dirty="0"/>
          </a:p>
          <a:p>
            <a:pPr marL="172800" marR="0" lvl="0" indent="-1728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/>
              <a:t>VDES will also ensure </a:t>
            </a:r>
            <a:r>
              <a:rPr lang="en-GB" sz="1400" dirty="0"/>
              <a:t>the effective and</a:t>
            </a:r>
            <a:r>
              <a:rPr lang="en-GB" sz="1400" baseline="0" dirty="0"/>
              <a:t> efficient</a:t>
            </a:r>
            <a:r>
              <a:rPr lang="en-GB" sz="1400" dirty="0"/>
              <a:t> use of the maritime VHF band</a:t>
            </a:r>
            <a:r>
              <a:rPr lang="en-GB" sz="1400" baseline="0" dirty="0"/>
              <a:t>, transferring from analogue to digital, bringing maritime communications into the 21</a:t>
            </a:r>
            <a:r>
              <a:rPr lang="en-GB" sz="1400" baseline="30000" dirty="0"/>
              <a:t>st</a:t>
            </a:r>
            <a:r>
              <a:rPr lang="en-GB" sz="1400" baseline="0" dirty="0"/>
              <a:t> century.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53C056-A8A4-4E72-8C8D-09077DC63D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90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FE153-D828-47E9-A4A1-4420C9E9721C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57490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3558" r="33562" b="41592"/>
          <a:stretch/>
        </p:blipFill>
        <p:spPr bwMode="auto">
          <a:xfrm>
            <a:off x="251520" y="329703"/>
            <a:ext cx="8194362" cy="428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759175"/>
            <a:ext cx="7772400" cy="1470025"/>
          </a:xfrm>
        </p:spPr>
        <p:txBody>
          <a:bodyPr>
            <a:normAutofit/>
          </a:bodyPr>
          <a:lstStyle>
            <a:lvl1pPr algn="l">
              <a:defRPr sz="2800" baseline="0"/>
            </a:lvl1pPr>
          </a:lstStyle>
          <a:p>
            <a:r>
              <a:rPr lang="da-DK" dirty="0"/>
              <a:t>Klik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83568" y="5157192"/>
            <a:ext cx="6400800" cy="79208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830E-CE86-4331-ABE2-EB70D752EDA6}" type="datetimeFigureOut">
              <a:rPr lang="da-DK" smtClean="0"/>
              <a:t>01-09-2018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 rotWithShape="1">
          <a:blip r:embed="rId3"/>
          <a:srcRect l="2992" t="3705" r="2945" b="3279"/>
          <a:stretch/>
        </p:blipFill>
        <p:spPr>
          <a:xfrm>
            <a:off x="662856" y="6115051"/>
            <a:ext cx="812800" cy="546100"/>
          </a:xfrm>
          <a:prstGeom prst="rect">
            <a:avLst/>
          </a:prstGeom>
        </p:spPr>
      </p:pic>
      <p:sp>
        <p:nvSpPr>
          <p:cNvPr id="10" name="Rectangle 4"/>
          <p:cNvSpPr/>
          <p:nvPr userDrawn="1"/>
        </p:nvSpPr>
        <p:spPr>
          <a:xfrm>
            <a:off x="1547664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>
                <a:solidFill>
                  <a:schemeClr val="bg1"/>
                </a:solidFill>
              </a:rPr>
              <a:t>THIS PROJECT</a:t>
            </a:r>
            <a:r>
              <a:rPr lang="en-US" sz="1200" i="0" baseline="0" dirty="0">
                <a:solidFill>
                  <a:schemeClr val="bg1"/>
                </a:solidFill>
              </a:rPr>
              <a:t> HAS RECEIVED FUNDING FROM THE EUROPEAN UNION’S HORIZON 202O RESEARCH AND INNOVATION PROGRAMME UNDER GRANT AGREEMENT NO. </a:t>
            </a:r>
            <a:r>
              <a:rPr lang="en-US" sz="1200" i="0" dirty="0">
                <a:solidFill>
                  <a:schemeClr val="bg1"/>
                </a:solidFill>
              </a:rPr>
              <a:t>636329</a:t>
            </a:r>
          </a:p>
        </p:txBody>
      </p:sp>
      <p:pic>
        <p:nvPicPr>
          <p:cNvPr id="13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1" t="13982" r="48592" b="23917"/>
          <a:stretch/>
        </p:blipFill>
        <p:spPr bwMode="auto">
          <a:xfrm>
            <a:off x="7723" y="5921896"/>
            <a:ext cx="9136277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09" t="4383" r="1472" b="13134"/>
          <a:stretch/>
        </p:blipFill>
        <p:spPr bwMode="auto">
          <a:xfrm>
            <a:off x="7332454" y="6021288"/>
            <a:ext cx="1488018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/>
          </p:cNvPicPr>
          <p:nvPr userDrawn="1"/>
        </p:nvPicPr>
        <p:blipFill rotWithShape="1">
          <a:blip r:embed="rId3"/>
          <a:srcRect l="2992" t="3705" r="2945" b="4982"/>
          <a:stretch/>
        </p:blipFill>
        <p:spPr>
          <a:xfrm>
            <a:off x="683568" y="6093296"/>
            <a:ext cx="812800" cy="536104"/>
          </a:xfrm>
          <a:prstGeom prst="rect">
            <a:avLst/>
          </a:prstGeom>
        </p:spPr>
      </p:pic>
      <p:sp>
        <p:nvSpPr>
          <p:cNvPr id="16" name="Rectangle 4"/>
          <p:cNvSpPr/>
          <p:nvPr userDrawn="1"/>
        </p:nvSpPr>
        <p:spPr>
          <a:xfrm>
            <a:off x="1619672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>
                <a:solidFill>
                  <a:schemeClr val="bg1"/>
                </a:solidFill>
              </a:rPr>
              <a:t>THIS PROJECT</a:t>
            </a:r>
            <a:r>
              <a:rPr lang="en-US" sz="1200" i="0" baseline="0" dirty="0">
                <a:solidFill>
                  <a:schemeClr val="bg1"/>
                </a:solidFill>
              </a:rPr>
              <a:t> HAS RECEIVED FUNDING FROM THE EUROPEAN UNION’S HORIZON 202O RESEARCH AND INNOVATION PROGRAMME UNDER GRANT AGREEMENT NO. </a:t>
            </a:r>
            <a:r>
              <a:rPr lang="en-US" sz="1200" i="0" dirty="0">
                <a:solidFill>
                  <a:schemeClr val="bg1"/>
                </a:solidFill>
              </a:rPr>
              <a:t>636329</a:t>
            </a:r>
          </a:p>
        </p:txBody>
      </p:sp>
    </p:spTree>
    <p:extLst>
      <p:ext uri="{BB962C8B-B14F-4D97-AF65-F5344CB8AC3E}">
        <p14:creationId xmlns:p14="http://schemas.microsoft.com/office/powerpoint/2010/main" val="54936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2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da-DK" dirty="0"/>
              <a:t>Klik for at redigere i master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0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8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/>
              <a:t>Klik for at redigere i master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/>
              <a:t>Klik for at redigere i master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3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517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/>
              <a:t>Klik for at redigere i master</a:t>
            </a:r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1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75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9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31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/>
              <a:t>Klik for at redigere i master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/>
              <a:t>Klik for at redigere i master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/>
              <a:t>Klik for at redigere i master</a:t>
            </a:r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3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29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gradFill>
            <a:gsLst>
              <a:gs pos="100000">
                <a:srgbClr val="00B5D2"/>
              </a:gs>
              <a:gs pos="0">
                <a:srgbClr val="0076A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>
                <a:solidFill>
                  <a:schemeClr val="bg1"/>
                </a:solidFill>
              </a:rPr>
              <a:t>Date: Insert / Header and footer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/>
              <a:t>Footer can be personalized as follow: Insert / Header and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4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54900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6830E-CE86-4331-ABE2-EB70D752EDA6}" type="datetimeFigureOut">
              <a:rPr lang="da-DK" smtClean="0"/>
              <a:t>01-09-2018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326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an.safar@gla-rrnav.org" TargetMode="External"/><Relationship Id="rId5" Type="http://schemas.openxmlformats.org/officeDocument/2006/relationships/hyperlink" Target="mailto:jcj@iinet.net.au" TargetMode="External"/><Relationship Id="rId10" Type="http://schemas.openxmlformats.org/officeDocument/2006/relationships/image" Target="../media/image19.png"/><Relationship Id="rId4" Type="http://schemas.openxmlformats.org/officeDocument/2006/relationships/hyperlink" Target="mailto:nick.ward@iala-aism.org" TargetMode="External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684213" y="4797152"/>
            <a:ext cx="7775575" cy="64807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AU" dirty="0"/>
              <a:t>Bringing maritime communications into the digital age!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ENAV</a:t>
            </a:r>
            <a:endParaRPr lang="en-I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78068"/>
            <a:ext cx="3444539" cy="197527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39552" y="5784899"/>
            <a:ext cx="8136904" cy="738186"/>
            <a:chOff x="539552" y="5784899"/>
            <a:chExt cx="8136904" cy="738186"/>
          </a:xfrm>
        </p:grpSpPr>
        <p:sp>
          <p:nvSpPr>
            <p:cNvPr id="7" name="Tekstfelt 2"/>
            <p:cNvSpPr txBox="1">
              <a:spLocks noChangeArrowheads="1"/>
            </p:cNvSpPr>
            <p:nvPr/>
          </p:nvSpPr>
          <p:spPr bwMode="auto">
            <a:xfrm>
              <a:off x="5652521" y="5784899"/>
              <a:ext cx="2234333" cy="647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800" dirty="0">
                  <a:solidFill>
                    <a:srgbClr val="08374B"/>
                  </a:solidFill>
                  <a:effectLst/>
                  <a:latin typeface="Helvetica" panose="020B0604020202020204" pitchFamily="34" charset="0"/>
                  <a:ea typeface="Helvetica" panose="020B0604020202020204" pitchFamily="34" charset="0"/>
                  <a:cs typeface="Times New Roman" panose="02020603050405020304" pitchFamily="18" charset="0"/>
                </a:rPr>
                <a:t>“This project has received funding from the </a:t>
              </a:r>
              <a:r>
                <a:rPr lang="en-US" sz="800" i="1" dirty="0">
                  <a:solidFill>
                    <a:srgbClr val="08374B"/>
                  </a:solidFill>
                  <a:effectLst/>
                  <a:latin typeface="Helvetica" panose="020B0604020202020204" pitchFamily="34" charset="0"/>
                  <a:ea typeface="Helvetica" panose="020B0604020202020204" pitchFamily="34" charset="0"/>
                  <a:cs typeface="Times New Roman" panose="02020603050405020304" pitchFamily="18" charset="0"/>
                </a:rPr>
                <a:t>European Union’s Horizon 2020 research and innovation </a:t>
              </a:r>
              <a:r>
                <a:rPr lang="en-US" sz="800" i="1" dirty="0" err="1">
                  <a:solidFill>
                    <a:srgbClr val="08374B"/>
                  </a:solidFill>
                  <a:effectLst/>
                  <a:latin typeface="Helvetica" panose="020B0604020202020204" pitchFamily="34" charset="0"/>
                  <a:ea typeface="Helvetica" panose="020B0604020202020204" pitchFamily="34" charset="0"/>
                  <a:cs typeface="Times New Roman" panose="02020603050405020304" pitchFamily="18" charset="0"/>
                </a:rPr>
                <a:t>programme</a:t>
              </a:r>
              <a:r>
                <a:rPr lang="en-US" sz="800" i="1" dirty="0">
                  <a:solidFill>
                    <a:srgbClr val="08374B"/>
                  </a:solidFill>
                  <a:effectLst/>
                  <a:latin typeface="Helvetica" panose="020B0604020202020204" pitchFamily="34" charset="0"/>
                  <a:ea typeface="Helvetica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800" dirty="0">
                  <a:solidFill>
                    <a:srgbClr val="08374B"/>
                  </a:solidFill>
                  <a:effectLst/>
                  <a:latin typeface="Helvetica" panose="020B0604020202020204" pitchFamily="34" charset="0"/>
                  <a:ea typeface="Helvetica" panose="020B0604020202020204" pitchFamily="34" charset="0"/>
                  <a:cs typeface="Times New Roman" panose="02020603050405020304" pitchFamily="18" charset="0"/>
                </a:rPr>
                <a:t>under grant agreement No 636329”.</a:t>
              </a:r>
              <a:endParaRPr lang="en-IE" sz="1200" dirty="0">
                <a:solidFill>
                  <a:srgbClr val="08374B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000" dirty="0">
                  <a:solidFill>
                    <a:srgbClr val="08374B"/>
                  </a:solidFill>
                  <a:effectLst/>
                  <a:latin typeface="Helvetica" panose="020B0604020202020204" pitchFamily="34" charset="0"/>
                  <a:ea typeface="Helvetica" panose="020B0604020202020204" pitchFamily="34" charset="0"/>
                  <a:cs typeface="Times New Roman" panose="02020603050405020304" pitchFamily="18" charset="0"/>
                </a:rPr>
                <a:t> </a:t>
              </a:r>
              <a:endParaRPr lang="en-IE" sz="1200" dirty="0">
                <a:solidFill>
                  <a:srgbClr val="08374B"/>
                </a:solidFill>
                <a:effectLst/>
                <a:latin typeface="Helvetica" panose="020B0604020202020204" pitchFamily="34" charset="0"/>
                <a:ea typeface="Helvetica" panose="020B06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Billede 4" descr="C:\Users\b002190\AppData\Local\Microsoft\Windows\Temporary Internet Files\Content.Word\Nyt billede (6).bmp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5803941"/>
              <a:ext cx="1365426" cy="7191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Billed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2724" y="5803941"/>
              <a:ext cx="913732" cy="572523"/>
            </a:xfrm>
            <a:prstGeom prst="rect">
              <a:avLst/>
            </a:prstGeom>
            <a:noFill/>
          </p:spPr>
        </p:pic>
      </p:grp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684213" y="1617087"/>
            <a:ext cx="8480760" cy="4473115"/>
          </a:xfrm>
        </p:spPr>
        <p:txBody>
          <a:bodyPr>
            <a:normAutofit fontScale="90000"/>
          </a:bodyPr>
          <a:lstStyle/>
          <a:p>
            <a:pPr algn="l"/>
            <a:r>
              <a:rPr lang="en-AU" b="1" cap="none" dirty="0" smtClean="0">
                <a:solidFill>
                  <a:srgbClr val="00558C"/>
                </a:solidFill>
              </a:rPr>
              <a:t>Deliverable D1.29-1</a:t>
            </a:r>
            <a:br>
              <a:rPr lang="en-AU" b="1" cap="none" dirty="0" smtClean="0">
                <a:solidFill>
                  <a:srgbClr val="00558C"/>
                </a:solidFill>
              </a:rPr>
            </a:br>
            <a:r>
              <a:rPr lang="en-AU" b="1" cap="none" dirty="0">
                <a:solidFill>
                  <a:srgbClr val="00558C"/>
                </a:solidFill>
              </a:rPr>
              <a:t>VDES-MCP Integration</a:t>
            </a:r>
            <a:r>
              <a:rPr lang="en-AU" b="1" cap="none" dirty="0" smtClean="0">
                <a:solidFill>
                  <a:srgbClr val="00558C"/>
                </a:solidFill>
              </a:rPr>
              <a:t/>
            </a:r>
            <a:br>
              <a:rPr lang="en-AU" b="1" cap="none" dirty="0" smtClean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Project no. 			636329</a:t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Project acronym: 		EfficienSea2</a:t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Project full title: 		</a:t>
            </a:r>
            <a:r>
              <a:rPr lang="en-IE" sz="1300" b="1" cap="none" dirty="0" smtClean="0">
                <a:solidFill>
                  <a:srgbClr val="00558C"/>
                </a:solidFill>
              </a:rPr>
              <a:t>EFFICIENSEA2 </a:t>
            </a:r>
            <a:r>
              <a:rPr lang="en-IE" sz="1300" b="1" cap="none" dirty="0">
                <a:solidFill>
                  <a:srgbClr val="00558C"/>
                </a:solidFill>
              </a:rPr>
              <a:t>– efficient, safe and sustainable traffic at sea</a:t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/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/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Funding scheme:		Innovation Action (IA)</a:t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Start date of project: 	</a:t>
            </a:r>
            <a:r>
              <a:rPr lang="en-IE" sz="1300" b="1" cap="none" dirty="0" smtClean="0">
                <a:solidFill>
                  <a:srgbClr val="00558C"/>
                </a:solidFill>
              </a:rPr>
              <a:t>	1 </a:t>
            </a:r>
            <a:r>
              <a:rPr lang="en-IE" sz="1300" b="1" cap="none" dirty="0">
                <a:solidFill>
                  <a:srgbClr val="00558C"/>
                </a:solidFill>
              </a:rPr>
              <a:t>May 2015</a:t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End date of project:		30 April 2018</a:t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Duration: 			36 months</a:t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/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 smtClean="0">
                <a:solidFill>
                  <a:srgbClr val="00558C"/>
                </a:solidFill>
              </a:rPr>
              <a:t>Due </a:t>
            </a:r>
            <a:r>
              <a:rPr lang="en-IE" sz="1300" b="1" cap="none" dirty="0">
                <a:solidFill>
                  <a:srgbClr val="00558C"/>
                </a:solidFill>
              </a:rPr>
              <a:t>date of deliverable: 	</a:t>
            </a:r>
            <a:r>
              <a:rPr lang="en-IE" sz="1300" b="1" cap="none" dirty="0" smtClean="0">
                <a:solidFill>
                  <a:srgbClr val="00558C"/>
                </a:solidFill>
              </a:rPr>
              <a:t>	30.03.2018</a:t>
            </a:r>
            <a:r>
              <a:rPr lang="en-IE" sz="1300" b="1" cap="none" dirty="0">
                <a:solidFill>
                  <a:srgbClr val="00558C"/>
                </a:solidFill>
              </a:rPr>
              <a:t/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Actual submission date:	</a:t>
            </a:r>
            <a:r>
              <a:rPr lang="en-IE" sz="1300" b="1" cap="none" dirty="0" smtClean="0">
                <a:solidFill>
                  <a:srgbClr val="00558C"/>
                </a:solidFill>
              </a:rPr>
              <a:t>	03.03.2018</a:t>
            </a:r>
            <a:r>
              <a:rPr lang="en-IE" sz="1300" b="1" cap="none" dirty="0">
                <a:solidFill>
                  <a:srgbClr val="00558C"/>
                </a:solidFill>
              </a:rPr>
              <a:t/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/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Organisation in </a:t>
            </a:r>
            <a:br>
              <a:rPr lang="en-IE" sz="1300" b="1" cap="none" dirty="0">
                <a:solidFill>
                  <a:srgbClr val="00558C"/>
                </a:solidFill>
              </a:rPr>
            </a:br>
            <a:r>
              <a:rPr lang="en-IE" sz="1300" b="1" cap="none" dirty="0">
                <a:solidFill>
                  <a:srgbClr val="00558C"/>
                </a:solidFill>
              </a:rPr>
              <a:t>charge of deliverable:  	</a:t>
            </a:r>
            <a:r>
              <a:rPr lang="en-IE" sz="1300" b="1" cap="none" dirty="0" smtClean="0">
                <a:solidFill>
                  <a:srgbClr val="00558C"/>
                </a:solidFill>
              </a:rPr>
              <a:t>	IALA</a:t>
            </a:r>
            <a:r>
              <a:rPr lang="en-IE" b="1" cap="none" dirty="0">
                <a:solidFill>
                  <a:srgbClr val="00558C"/>
                </a:solidFill>
              </a:rPr>
              <a:t/>
            </a:r>
            <a:br>
              <a:rPr lang="en-IE" b="1" cap="none" dirty="0">
                <a:solidFill>
                  <a:srgbClr val="00558C"/>
                </a:solidFill>
              </a:rPr>
            </a:br>
            <a:endParaRPr lang="en-AU" b="1" cap="none" dirty="0">
              <a:solidFill>
                <a:srgbClr val="00558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36296" y="404664"/>
            <a:ext cx="1642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ENAV22-4.9.3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5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1" t="13982" r="48592" b="23917"/>
          <a:stretch/>
        </p:blipFill>
        <p:spPr bwMode="auto">
          <a:xfrm>
            <a:off x="-68960" y="-29865"/>
            <a:ext cx="9166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ktangel 9"/>
          <p:cNvSpPr/>
          <p:nvPr/>
        </p:nvSpPr>
        <p:spPr>
          <a:xfrm>
            <a:off x="-36512" y="5949280"/>
            <a:ext cx="9180512" cy="908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6400800" cy="1008112"/>
          </a:xfrm>
        </p:spPr>
        <p:txBody>
          <a:bodyPr>
            <a:noAutofit/>
          </a:bodyPr>
          <a:lstStyle/>
          <a:p>
            <a:r>
              <a:rPr lang="da-DK" sz="1200" dirty="0">
                <a:solidFill>
                  <a:schemeClr val="bg1">
                    <a:lumMod val="75000"/>
                  </a:schemeClr>
                </a:solidFill>
                <a:hlinkClick r:id="rId4"/>
              </a:rPr>
              <a:t>nick.ward@iala-aism.org</a:t>
            </a:r>
            <a:endParaRPr lang="da-DK" sz="12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a-DK" sz="1200" dirty="0">
                <a:solidFill>
                  <a:schemeClr val="bg1">
                    <a:lumMod val="75000"/>
                  </a:schemeClr>
                </a:solidFill>
                <a:hlinkClick r:id="rId5"/>
              </a:rPr>
              <a:t>jcj@iinet.net.au</a:t>
            </a:r>
            <a:endParaRPr lang="da-DK" sz="12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a-DK" sz="1200" dirty="0">
                <a:solidFill>
                  <a:schemeClr val="bg1">
                    <a:lumMod val="75000"/>
                  </a:schemeClr>
                </a:solidFill>
                <a:hlinkClick r:id="rId6"/>
              </a:rPr>
              <a:t>jan.safar@gla-rrnav.org</a:t>
            </a:r>
            <a:endParaRPr lang="da-DK" sz="1200" dirty="0">
              <a:solidFill>
                <a:schemeClr val="bg1">
                  <a:lumMod val="75000"/>
                </a:schemeClr>
              </a:solidFill>
            </a:endParaRPr>
          </a:p>
          <a:p>
            <a:endParaRPr lang="da-DK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kstfelt 3"/>
          <p:cNvSpPr txBox="1"/>
          <p:nvPr/>
        </p:nvSpPr>
        <p:spPr>
          <a:xfrm>
            <a:off x="8912574" y="56607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a-DK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 rotWithShape="1">
          <a:blip r:embed="rId7"/>
          <a:srcRect l="2992" t="3705" r="2945" b="4982"/>
          <a:stretch/>
        </p:blipFill>
        <p:spPr>
          <a:xfrm>
            <a:off x="683568" y="6093296"/>
            <a:ext cx="812800" cy="536104"/>
          </a:xfrm>
          <a:prstGeom prst="rect">
            <a:avLst/>
          </a:prstGeom>
        </p:spPr>
      </p:pic>
      <p:sp>
        <p:nvSpPr>
          <p:cNvPr id="9" name="Rectangle 4"/>
          <p:cNvSpPr/>
          <p:nvPr/>
        </p:nvSpPr>
        <p:spPr>
          <a:xfrm>
            <a:off x="1619672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/>
              <a:t>THIS PROJECT</a:t>
            </a:r>
            <a:r>
              <a:rPr lang="en-US" sz="1200" i="0" baseline="0" dirty="0"/>
              <a:t> HAS RECEIVED FUNDING FROM THE EUROPEAN UNION’S HORIZON 2020 RESEARCH AND INNOVATION PROGRAMME UNDER GRANT AGREEMENT NO. </a:t>
            </a:r>
            <a:r>
              <a:rPr lang="en-US" sz="1200" i="0" dirty="0"/>
              <a:t>636329</a:t>
            </a:r>
          </a:p>
        </p:txBody>
      </p:sp>
      <p:pic>
        <p:nvPicPr>
          <p:cNvPr id="11" name="Picture 3" descr="C:\Users\B002160\Dropbox (DMA e-Navigation)\e-Navigation\Projects\Project X\WP1 - Maximizing impact\Communication\SØFARTSSTYRELSEN FINAL LOGO\E2_Tagline 02 Marine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6" t="33162" r="34039" b="33419"/>
          <a:stretch/>
        </p:blipFill>
        <p:spPr bwMode="auto">
          <a:xfrm>
            <a:off x="683568" y="597425"/>
            <a:ext cx="3024530" cy="232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7788" y="2858573"/>
            <a:ext cx="7268344" cy="1470025"/>
          </a:xfrm>
        </p:spPr>
        <p:txBody>
          <a:bodyPr>
            <a:normAutofit fontScale="90000"/>
          </a:bodyPr>
          <a:lstStyle/>
          <a:p>
            <a:r>
              <a:rPr lang="da-DK" sz="2200" dirty="0">
                <a:solidFill>
                  <a:srgbClr val="FFFFFF"/>
                </a:solidFill>
              </a:rPr>
              <a:t>Questions:</a:t>
            </a:r>
            <a:br>
              <a:rPr lang="da-DK" sz="2200" dirty="0">
                <a:solidFill>
                  <a:srgbClr val="FFFFFF"/>
                </a:solidFill>
              </a:rPr>
            </a:br>
            <a:r>
              <a:rPr lang="da-DK" sz="2200" dirty="0">
                <a:solidFill>
                  <a:srgbClr val="FFFFFF"/>
                </a:solidFill>
              </a:rPr>
              <a:t/>
            </a:r>
            <a:br>
              <a:rPr lang="da-DK" sz="2200" dirty="0">
                <a:solidFill>
                  <a:srgbClr val="FFFFFF"/>
                </a:solidFill>
              </a:rPr>
            </a:br>
            <a:r>
              <a:rPr lang="da-DK" sz="2200" dirty="0">
                <a:solidFill>
                  <a:srgbClr val="FFFFFF"/>
                </a:solidFill>
              </a:rPr>
              <a:t>Is VDES-MCP Integration important?</a:t>
            </a:r>
            <a:br>
              <a:rPr lang="da-DK" sz="2200" dirty="0">
                <a:solidFill>
                  <a:srgbClr val="FFFFFF"/>
                </a:solidFill>
              </a:rPr>
            </a:br>
            <a:r>
              <a:rPr lang="da-DK" sz="2200" dirty="0">
                <a:solidFill>
                  <a:srgbClr val="FFFFFF"/>
                </a:solidFill>
              </a:rPr>
              <a:t/>
            </a:r>
            <a:br>
              <a:rPr lang="da-DK" sz="2200" dirty="0">
                <a:solidFill>
                  <a:srgbClr val="FFFFFF"/>
                </a:solidFill>
              </a:rPr>
            </a:br>
            <a:r>
              <a:rPr lang="da-DK" sz="2200" dirty="0">
                <a:solidFill>
                  <a:srgbClr val="FFFFFF"/>
                </a:solidFill>
              </a:rPr>
              <a:t>How do we progress it?</a:t>
            </a:r>
            <a:br>
              <a:rPr lang="da-DK" sz="2200" dirty="0">
                <a:solidFill>
                  <a:srgbClr val="FFFFFF"/>
                </a:solidFill>
              </a:rPr>
            </a:br>
            <a:r>
              <a:rPr lang="da-DK" sz="2200" dirty="0">
                <a:solidFill>
                  <a:srgbClr val="FFFFFF"/>
                </a:solidFill>
              </a:rPr>
              <a:t/>
            </a:r>
            <a:br>
              <a:rPr lang="da-DK" sz="2200" dirty="0">
                <a:solidFill>
                  <a:srgbClr val="FFFFFF"/>
                </a:solidFill>
              </a:rPr>
            </a:br>
            <a:r>
              <a:rPr lang="da-DK" sz="2200" dirty="0">
                <a:solidFill>
                  <a:srgbClr val="FFFFFF"/>
                </a:solidFill>
              </a:rPr>
              <a:t>Is the testbed workable?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1960" y="980728"/>
            <a:ext cx="1221620" cy="1194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81330" y="1021128"/>
            <a:ext cx="2584928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20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1" t="13982" r="48592" b="23917"/>
          <a:stretch/>
        </p:blipFill>
        <p:spPr bwMode="auto">
          <a:xfrm>
            <a:off x="-22200" y="-11723"/>
            <a:ext cx="9166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ktangel 9"/>
          <p:cNvSpPr/>
          <p:nvPr/>
        </p:nvSpPr>
        <p:spPr>
          <a:xfrm>
            <a:off x="-36512" y="5949280"/>
            <a:ext cx="9180512" cy="908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6400800" cy="1008112"/>
          </a:xfrm>
        </p:spPr>
        <p:txBody>
          <a:bodyPr>
            <a:noAutofit/>
          </a:bodyPr>
          <a:lstStyle/>
          <a:p>
            <a:r>
              <a:rPr lang="da-DK" sz="1200" dirty="0">
                <a:solidFill>
                  <a:schemeClr val="bg1">
                    <a:lumMod val="75000"/>
                  </a:schemeClr>
                </a:solidFill>
              </a:rPr>
              <a:t>Nick Ward, IALA  E2 Project Manager</a:t>
            </a:r>
          </a:p>
          <a:p>
            <a:r>
              <a:rPr lang="da-DK" sz="1200" dirty="0">
                <a:solidFill>
                  <a:schemeClr val="bg1">
                    <a:lumMod val="75000"/>
                  </a:schemeClr>
                </a:solidFill>
              </a:rPr>
              <a:t>Jillian Carson-Jackson, Consultant</a:t>
            </a:r>
          </a:p>
          <a:p>
            <a:r>
              <a:rPr lang="da-DK" sz="1200" dirty="0">
                <a:solidFill>
                  <a:schemeClr val="bg1">
                    <a:lumMod val="75000"/>
                  </a:schemeClr>
                </a:solidFill>
              </a:rPr>
              <a:t>Jan Safar, GLA R&amp;RNAV</a:t>
            </a:r>
          </a:p>
        </p:txBody>
      </p:sp>
      <p:sp>
        <p:nvSpPr>
          <p:cNvPr id="4" name="Tekstfelt 3"/>
          <p:cNvSpPr txBox="1"/>
          <p:nvPr/>
        </p:nvSpPr>
        <p:spPr>
          <a:xfrm>
            <a:off x="8912574" y="56607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a-DK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 rotWithShape="1">
          <a:blip r:embed="rId4"/>
          <a:srcRect l="2992" t="3705" r="2945" b="4982"/>
          <a:stretch/>
        </p:blipFill>
        <p:spPr>
          <a:xfrm>
            <a:off x="683568" y="6093296"/>
            <a:ext cx="812800" cy="536104"/>
          </a:xfrm>
          <a:prstGeom prst="rect">
            <a:avLst/>
          </a:prstGeom>
        </p:spPr>
      </p:pic>
      <p:sp>
        <p:nvSpPr>
          <p:cNvPr id="9" name="Rectangle 4"/>
          <p:cNvSpPr/>
          <p:nvPr/>
        </p:nvSpPr>
        <p:spPr>
          <a:xfrm>
            <a:off x="1619672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/>
              <a:t>THIS PROJECT</a:t>
            </a:r>
            <a:r>
              <a:rPr lang="en-US" sz="1200" i="0" baseline="0" dirty="0"/>
              <a:t> HAS RECEIVED FUNDING FROM THE EUROPEAN UNION’S HORIZON 2020 RESEARCH AND INNOVATION PROGRAMME UNDER GRANT AGREEMENT NO. </a:t>
            </a:r>
            <a:r>
              <a:rPr lang="en-US" sz="1200" i="0" dirty="0"/>
              <a:t>636329</a:t>
            </a:r>
          </a:p>
        </p:txBody>
      </p:sp>
      <p:pic>
        <p:nvPicPr>
          <p:cNvPr id="11" name="Picture 3" descr="C:\Users\B002160\Dropbox (DMA e-Navigation)\e-Navigation\Projects\Project X\WP1 - Maximizing impact\Communication\SØFARTSSTYRELSEN FINAL LOGO\E2_Tagline 02 Marine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6" t="33162" r="34039" b="33419"/>
          <a:stretch/>
        </p:blipFill>
        <p:spPr bwMode="auto">
          <a:xfrm>
            <a:off x="683568" y="632925"/>
            <a:ext cx="2791256" cy="214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50286" y="2846456"/>
            <a:ext cx="7268344" cy="1470025"/>
          </a:xfrm>
        </p:spPr>
        <p:txBody>
          <a:bodyPr>
            <a:normAutofit/>
          </a:bodyPr>
          <a:lstStyle/>
          <a:p>
            <a:r>
              <a:rPr lang="da-DK" sz="2200" dirty="0">
                <a:solidFill>
                  <a:srgbClr val="FFFFFF"/>
                </a:solidFill>
              </a:rPr>
              <a:t>VDES-MCP Integration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2934" y="928032"/>
            <a:ext cx="1221620" cy="1194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8143" y="938751"/>
            <a:ext cx="2586045" cy="78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3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0466"/>
            <a:ext cx="8229600" cy="5073427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Development of VDES and MCP have been objectives of the </a:t>
            </a:r>
            <a:r>
              <a:rPr lang="en-GB" sz="2000" dirty="0" err="1"/>
              <a:t>EfficienSea</a:t>
            </a:r>
            <a:r>
              <a:rPr lang="en-GB" sz="2000" dirty="0"/>
              <a:t> 2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These developments have been carried out in separate work packages, without much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There is potential synergy, but also some problems to overcome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Results of MCP Workshop in Nov 2017 should be noted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VDES-MCP Integration could be subject of a testbed</a:t>
            </a:r>
          </a:p>
        </p:txBody>
      </p:sp>
    </p:spTree>
    <p:extLst>
      <p:ext uri="{BB962C8B-B14F-4D97-AF65-F5344CB8AC3E}">
        <p14:creationId xmlns:p14="http://schemas.microsoft.com/office/powerpoint/2010/main" val="417278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23131" y="1268760"/>
            <a:ext cx="4038600" cy="5073427"/>
          </a:xfrm>
        </p:spPr>
        <p:txBody>
          <a:bodyPr>
            <a:noAutofit/>
          </a:bodyPr>
          <a:lstStyle/>
          <a:p>
            <a:r>
              <a:rPr lang="en-GB" sz="1800" dirty="0"/>
              <a:t>Developed as “A communication framework enabling efficient, secure, reliable and seamless electronic information exchange among all authorized maritime stakeholders across available communication systems”, based on the IMO e-navigation strategy. </a:t>
            </a:r>
          </a:p>
          <a:p>
            <a:endParaRPr lang="en-GB" sz="1800" dirty="0"/>
          </a:p>
          <a:p>
            <a:r>
              <a:rPr lang="en-GB" sz="1800" dirty="0"/>
              <a:t>Reaches beyond the IMO strategy, matching the goals of the EU e-maritime initiative and more.</a:t>
            </a:r>
          </a:p>
          <a:p>
            <a:endParaRPr lang="en-GB" sz="1800" dirty="0"/>
          </a:p>
          <a:p>
            <a:r>
              <a:rPr lang="en-GB" sz="1800" dirty="0"/>
              <a:t>Initially encompassing unregulated services, expanding gradually to take in regulated services.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75294" y="2204864"/>
            <a:ext cx="4461729" cy="275802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/>
              <a:t>Background</a:t>
            </a:r>
            <a:br>
              <a:rPr lang="en-GB" sz="3200" dirty="0"/>
            </a:br>
            <a:r>
              <a:rPr lang="en-GB" sz="2000" dirty="0">
                <a:solidFill>
                  <a:srgbClr val="08374B"/>
                </a:solidFill>
                <a:ea typeface="+mn-ea"/>
                <a:cs typeface="+mn-cs"/>
              </a:rPr>
              <a:t>Maritime Connectivity Platform (formerly the Maritime Cloud)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9630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>
                <a:solidFill>
                  <a:srgbClr val="08374B"/>
                </a:solidFill>
              </a:rPr>
              <a:t>Background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sz="2000" dirty="0"/>
              <a:t>VHF Data Exchange System (VDES)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02812"/>
            <a:ext cx="8442466" cy="2435934"/>
          </a:xfrm>
        </p:spPr>
        <p:txBody>
          <a:bodyPr/>
          <a:lstStyle/>
          <a:p>
            <a:r>
              <a:rPr lang="en-GB" sz="2031" dirty="0"/>
              <a:t>Concept developed by IALA and ITU, supported by IMO, in order to:</a:t>
            </a:r>
          </a:p>
          <a:p>
            <a:pPr lvl="1"/>
            <a:r>
              <a:rPr lang="en-GB" dirty="0"/>
              <a:t>Protect the Automatic Identification System (AIS) from future overload</a:t>
            </a:r>
          </a:p>
          <a:p>
            <a:pPr lvl="1"/>
            <a:r>
              <a:rPr lang="en-GB" dirty="0"/>
              <a:t>Provide data exchange capability to enable e-Navigation applications</a:t>
            </a:r>
          </a:p>
          <a:p>
            <a:pPr lvl="1"/>
            <a:r>
              <a:rPr lang="en-GB" dirty="0"/>
              <a:t>Support modernisation of the Global Maritime Distress and Safety System (GMDSS)</a:t>
            </a:r>
          </a:p>
          <a:p>
            <a:pPr lvl="1"/>
            <a:r>
              <a:rPr lang="en-GB" dirty="0"/>
              <a:t>Ensure the effective and efficient use of the maritime VHF band</a:t>
            </a:r>
          </a:p>
        </p:txBody>
      </p:sp>
      <p:pic>
        <p:nvPicPr>
          <p:cNvPr id="2053" name="Picture 5" descr="C:\Users\jans\AppData\Local\Microsoft\Windows\Temporary Internet Files\Content.IE5\B2JOFD9N\FP_Satellite_icon.svg[1]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613514" y="1429700"/>
            <a:ext cx="852854" cy="85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2858206" y="2438958"/>
            <a:ext cx="1181735" cy="603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62" dirty="0"/>
              <a:t>Satellite</a:t>
            </a:r>
          </a:p>
          <a:p>
            <a:pPr algn="r"/>
            <a:r>
              <a:rPr lang="en-GB" sz="1662" dirty="0"/>
              <a:t>monitoring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014795" y="2444712"/>
            <a:ext cx="1741182" cy="603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62" dirty="0"/>
              <a:t>Satellite uplink / </a:t>
            </a:r>
            <a:br>
              <a:rPr lang="en-GB" sz="1662" dirty="0"/>
            </a:br>
            <a:r>
              <a:rPr lang="en-GB" sz="1662" dirty="0"/>
              <a:t>downlink</a:t>
            </a:r>
          </a:p>
        </p:txBody>
      </p:sp>
      <p:pic>
        <p:nvPicPr>
          <p:cNvPr id="2054" name="Picture 6" descr="C:\Users\jans\AppData\Local\Microsoft\Windows\Temporary Internet Files\Content.IE5\E3OCG64L\Cruise_ship_side_view[1]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809" r="-4809"/>
          <a:stretch/>
        </p:blipFill>
        <p:spPr bwMode="auto">
          <a:xfrm flipH="1">
            <a:off x="6884883" y="3191977"/>
            <a:ext cx="1702192" cy="65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jans\AppData\Local\Microsoft\Windows\Temporary Internet Files\Content.IE5\4SA9NOSN\800px-Ship_from_side[1].pn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805" t="-12253" r="-9022" b="-23992"/>
          <a:stretch/>
        </p:blipFill>
        <p:spPr bwMode="auto">
          <a:xfrm>
            <a:off x="3188846" y="3191976"/>
            <a:ext cx="1702191" cy="65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jans\AppData\Local\Microsoft\Windows\Temporary Internet Files\Content.IE5\4SA9NOSN\lighthouse-silhouette-7463-large[1]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987" r="-26605"/>
          <a:stretch/>
        </p:blipFill>
        <p:spPr bwMode="auto">
          <a:xfrm>
            <a:off x="667462" y="3220365"/>
            <a:ext cx="527538" cy="60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4" name="TextBox 2063"/>
          <p:cNvSpPr txBox="1"/>
          <p:nvPr/>
        </p:nvSpPr>
        <p:spPr>
          <a:xfrm>
            <a:off x="1482434" y="3169549"/>
            <a:ext cx="1418978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62" dirty="0"/>
              <a:t>Shore </a:t>
            </a:r>
            <a:r>
              <a:rPr lang="en-GB" sz="1662" dirty="0">
                <a:sym typeface="Wingdings" panose="05000000000000000000" pitchFamily="2" charset="2"/>
              </a:rPr>
              <a:t>– </a:t>
            </a:r>
            <a:r>
              <a:rPr lang="en-GB" sz="1662" dirty="0"/>
              <a:t>Ship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258202" y="3169548"/>
            <a:ext cx="1277914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62" dirty="0"/>
              <a:t>Ship </a:t>
            </a:r>
            <a:r>
              <a:rPr lang="en-GB" sz="1662" dirty="0">
                <a:sym typeface="Wingdings" panose="05000000000000000000" pitchFamily="2" charset="2"/>
              </a:rPr>
              <a:t>– </a:t>
            </a:r>
            <a:r>
              <a:rPr lang="en-GB" sz="1662" dirty="0"/>
              <a:t>Ship</a:t>
            </a:r>
          </a:p>
        </p:txBody>
      </p:sp>
      <p:pic>
        <p:nvPicPr>
          <p:cNvPr id="28" name="Picture 5" descr="C:\Users\jans\AppData\Local\Microsoft\Windows\Temporary Internet Files\Content.IE5\B2JOFD9N\FP_Satellite_icon.svg[1].pn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09550" y="1439402"/>
            <a:ext cx="852854" cy="852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Arrow Connector 20"/>
          <p:cNvCxnSpPr>
            <a:stCxn id="2056" idx="3"/>
            <a:endCxn id="2055" idx="1"/>
          </p:cNvCxnSpPr>
          <p:nvPr/>
        </p:nvCxnSpPr>
        <p:spPr>
          <a:xfrm>
            <a:off x="1195000" y="3521503"/>
            <a:ext cx="1993846" cy="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055" idx="3"/>
            <a:endCxn id="2054" idx="3"/>
          </p:cNvCxnSpPr>
          <p:nvPr/>
        </p:nvCxnSpPr>
        <p:spPr>
          <a:xfrm>
            <a:off x="4891037" y="3521503"/>
            <a:ext cx="1993846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053" idx="2"/>
            <a:endCxn id="2055" idx="0"/>
          </p:cNvCxnSpPr>
          <p:nvPr/>
        </p:nvCxnSpPr>
        <p:spPr>
          <a:xfrm>
            <a:off x="4039941" y="2282553"/>
            <a:ext cx="1" cy="909423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8" idx="2"/>
            <a:endCxn id="2054" idx="0"/>
          </p:cNvCxnSpPr>
          <p:nvPr/>
        </p:nvCxnSpPr>
        <p:spPr>
          <a:xfrm>
            <a:off x="7735976" y="2292256"/>
            <a:ext cx="2" cy="89972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78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MCP Implementation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1800" b="1" dirty="0"/>
              <a:t>E2 Workshop hosted by IALA in November 2017 – relevant outcomes: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MCP and its technical components are in general seen as a good contribution in the maritime domain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MCP is expected to take down barriers of language and communication, it will be a platform for new business opportunities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Regulated systems need to be managed through international standardisation bodies, non-regulated systems can be handled by competent authorities / companies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Selling points of MCP are provision of infrastructure and free services offered….should focus on end-users and the provision of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Significant body of international regulation applicable to maritime matters, including safety and communication regulation 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9459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Not for profit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Open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Safety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International standardization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Need for Rapid adoption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Need to demonstrate use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Need for TCP/IP connection?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225" y="1124744"/>
            <a:ext cx="4729720" cy="4392488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Synergy/problems</a:t>
            </a:r>
          </a:p>
        </p:txBody>
      </p:sp>
    </p:spTree>
    <p:extLst>
      <p:ext uri="{BB962C8B-B14F-4D97-AF65-F5344CB8AC3E}">
        <p14:creationId xmlns:p14="http://schemas.microsoft.com/office/powerpoint/2010/main" val="304542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VDES-MCP Integration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Option A: VDES to include TCP/IP capability</a:t>
            </a:r>
          </a:p>
          <a:p>
            <a:pPr marL="10287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would see the full functionality of MCP extend to the ship</a:t>
            </a:r>
          </a:p>
          <a:p>
            <a:pPr marL="10287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Implications for bandwidth available for payload transfer</a:t>
            </a:r>
          </a:p>
          <a:p>
            <a:pPr marL="285750" indent="-285750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Option B: Interfacing via ‘Non-IP Media Gateways’</a:t>
            </a:r>
          </a:p>
          <a:p>
            <a:pPr marL="10287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MCP link to VDES occurs at gateways on land and on-board – no direct connection with MCP to the ship via VDES</a:t>
            </a:r>
          </a:p>
          <a:p>
            <a:pPr marL="10287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MCP uses VDES as a transport mechanism for data with conversion of the payload from the TCP/IP of MCP to the VDES transmission to the ship and vice versa</a:t>
            </a:r>
          </a:p>
          <a:p>
            <a:pPr marL="10287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Messages can be routed between MCP components via the Maritime Messaging Service (MMS)</a:t>
            </a:r>
          </a:p>
          <a:p>
            <a:pPr marL="285750" indent="-285750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options</a:t>
            </a:r>
          </a:p>
          <a:p>
            <a:pPr marL="1028700" lvl="1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Perhaps a hybrid where VDE Terrestrial and VDE Satellite work differently – for example VDE-TER has the TCP/IP capability, whereas VDE-SAT doesn’t?</a:t>
            </a:r>
          </a:p>
        </p:txBody>
      </p:sp>
    </p:spTree>
    <p:extLst>
      <p:ext uri="{BB962C8B-B14F-4D97-AF65-F5344CB8AC3E}">
        <p14:creationId xmlns:p14="http://schemas.microsoft.com/office/powerpoint/2010/main" val="191584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Proposed VDES-MCP Testbed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30626"/>
          </a:xfrm>
        </p:spPr>
        <p:txBody>
          <a:bodyPr>
            <a:normAutofit/>
          </a:bodyPr>
          <a:lstStyle/>
          <a:p>
            <a:r>
              <a:rPr lang="en-GB" sz="2000" dirty="0"/>
              <a:t>General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Focus on technical services already developed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Services direct from provider to user in first instance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Use Maritime Identity Registry for VDES message authentication</a:t>
            </a:r>
          </a:p>
          <a:p>
            <a:endParaRPr lang="en-GB" sz="2000" dirty="0"/>
          </a:p>
          <a:p>
            <a:r>
              <a:rPr lang="en-GB" sz="2000" dirty="0"/>
              <a:t>Testbed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Area Notice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Virtual </a:t>
            </a:r>
            <a:r>
              <a:rPr lang="en-GB" sz="2000" dirty="0" err="1"/>
              <a:t>AtoN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AtoN</a:t>
            </a:r>
            <a:r>
              <a:rPr lang="en-GB" sz="2000" dirty="0"/>
              <a:t> Information</a:t>
            </a:r>
          </a:p>
          <a:p>
            <a:endParaRPr lang="en-GB" sz="2000" dirty="0"/>
          </a:p>
          <a:p>
            <a:r>
              <a:rPr lang="en-GB" sz="2000" dirty="0"/>
              <a:t>Phased approach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Phase 1: </a:t>
            </a:r>
            <a:r>
              <a:rPr lang="en-GB" sz="2000" dirty="0" err="1"/>
              <a:t>AtoN</a:t>
            </a:r>
            <a:r>
              <a:rPr lang="en-GB" sz="2000" dirty="0"/>
              <a:t> Provider to own vessels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Phase 2: </a:t>
            </a:r>
            <a:r>
              <a:rPr lang="en-GB" sz="2000" dirty="0" err="1"/>
              <a:t>AtoN</a:t>
            </a:r>
            <a:r>
              <a:rPr lang="en-GB" sz="2000" dirty="0"/>
              <a:t> Provider to other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Phase 3: Third party via </a:t>
            </a:r>
            <a:r>
              <a:rPr lang="en-GB" sz="2000" dirty="0" err="1"/>
              <a:t>AtoN</a:t>
            </a:r>
            <a:r>
              <a:rPr lang="en-GB" sz="2000" dirty="0"/>
              <a:t> Provider to general users</a:t>
            </a:r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8501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ontortema">
  <a:themeElements>
    <a:clrScheme name="EfficienSea 2">
      <a:dk1>
        <a:srgbClr val="08374B"/>
      </a:dk1>
      <a:lt1>
        <a:srgbClr val="FFFFFF"/>
      </a:lt1>
      <a:dk2>
        <a:srgbClr val="ACDAF0"/>
      </a:dk2>
      <a:lt2>
        <a:srgbClr val="ACDAF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11113</TotalTime>
  <Words>738</Words>
  <Application>Microsoft Office PowerPoint</Application>
  <PresentationFormat>On-screen Show (4:3)</PresentationFormat>
  <Paragraphs>104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Kontortema</vt:lpstr>
      <vt:lpstr>Deliverable D1.29-1 VDES-MCP Integration Project no.    636329 Project acronym:   EfficienSea2 Project full title:   EFFICIENSEA2 – efficient, safe and sustainable traffic at sea   Funding scheme:  Innovation Action (IA) Start date of project:   1 May 2015 End date of project:  30 April 2018 Duration:    36 months  Due date of deliverable:   30.03.2018 Actual submission date:  03.03.2018  Organisation in  charge of deliverable:    IALA </vt:lpstr>
      <vt:lpstr>VDES-MCP Integration</vt:lpstr>
      <vt:lpstr>Introduction</vt:lpstr>
      <vt:lpstr>Background Maritime Connectivity Platform (formerly the Maritime Cloud)</vt:lpstr>
      <vt:lpstr>Background  VHF Data Exchange System (VDES) </vt:lpstr>
      <vt:lpstr>MCP Implementation Workshop</vt:lpstr>
      <vt:lpstr>Synergy/problems</vt:lpstr>
      <vt:lpstr>VDES-MCP Integration</vt:lpstr>
      <vt:lpstr>Proposed VDES-MCP Testbed</vt:lpstr>
      <vt:lpstr>Questions:  Is VDES-MCP Integration important?  How do we progress it?  Is the testbed workable?</vt:lpstr>
    </vt:vector>
  </TitlesOfParts>
  <Company>Statens 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Bjørn Borbye Pedersen</dc:creator>
  <cp:lastModifiedBy>Wim</cp:lastModifiedBy>
  <cp:revision>1077</cp:revision>
  <cp:lastPrinted>2015-11-18T08:23:13Z</cp:lastPrinted>
  <dcterms:created xsi:type="dcterms:W3CDTF">2015-05-25T13:22:03Z</dcterms:created>
  <dcterms:modified xsi:type="dcterms:W3CDTF">2018-09-01T12:42:24Z</dcterms:modified>
</cp:coreProperties>
</file>