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notesMasterIdLst>
    <p:notesMasterId r:id="rId10"/>
  </p:notesMasterIdLst>
  <p:sldIdLst>
    <p:sldId id="256" r:id="rId2"/>
    <p:sldId id="319" r:id="rId3"/>
    <p:sldId id="322" r:id="rId4"/>
    <p:sldId id="323" r:id="rId5"/>
    <p:sldId id="324" r:id="rId6"/>
    <p:sldId id="329" r:id="rId7"/>
    <p:sldId id="330" r:id="rId8"/>
    <p:sldId id="333" r:id="rId9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66"/>
    <a:srgbClr val="339933"/>
    <a:srgbClr val="33CC33"/>
    <a:srgbClr val="FF0000"/>
    <a:srgbClr val="FF66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580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9BE1A-A7EB-48B1-8B0C-C2AF7EE5E70A}" type="datetimeFigureOut">
              <a:rPr lang="da-DK" smtClean="0"/>
              <a:pPr/>
              <a:t>23-10-2011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C58F33-2324-4D45-A6E5-47D92F5ED9B4}" type="slidenum">
              <a:rPr lang="da-DK" smtClean="0"/>
              <a:pPr/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Off-shore Renewable Energy  (OREI)	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58F33-2324-4D45-A6E5-47D92F5ED9B4}" type="slidenum">
              <a:rPr lang="da-DK" smtClean="0"/>
              <a:pPr/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Greg and Malcolm 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replaced</a:t>
            </a:r>
            <a:r>
              <a:rPr lang="da-DK" baseline="0" dirty="0" smtClean="0"/>
              <a:t> for the </a:t>
            </a:r>
            <a:r>
              <a:rPr lang="da-DK" baseline="0" dirty="0" err="1" smtClean="0"/>
              <a:t>next</a:t>
            </a:r>
            <a:r>
              <a:rPr lang="da-DK" baseline="0" dirty="0" smtClean="0"/>
              <a:t> ANM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58F33-2324-4D45-A6E5-47D92F5ED9B4}" type="slidenum">
              <a:rPr lang="da-DK" smtClean="0"/>
              <a:pPr/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Greg and Malcolm 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replaced</a:t>
            </a:r>
            <a:r>
              <a:rPr lang="da-DK" baseline="0" dirty="0" smtClean="0"/>
              <a:t> for the </a:t>
            </a:r>
            <a:r>
              <a:rPr lang="da-DK" baseline="0" dirty="0" err="1" smtClean="0"/>
              <a:t>next</a:t>
            </a:r>
            <a:r>
              <a:rPr lang="da-DK" baseline="0" dirty="0" smtClean="0"/>
              <a:t> ANM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58F33-2324-4D45-A6E5-47D92F5ED9B4}" type="slidenum">
              <a:rPr lang="da-DK" smtClean="0"/>
              <a:pPr/>
              <a:t>7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Greg and Malcolm 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replaced</a:t>
            </a:r>
            <a:r>
              <a:rPr lang="da-DK" baseline="0" dirty="0" smtClean="0"/>
              <a:t> for the </a:t>
            </a:r>
            <a:r>
              <a:rPr lang="da-DK" baseline="0" dirty="0" err="1" smtClean="0"/>
              <a:t>next</a:t>
            </a:r>
            <a:r>
              <a:rPr lang="da-DK" baseline="0" dirty="0" smtClean="0"/>
              <a:t> ANM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58F33-2324-4D45-A6E5-47D92F5ED9B4}" type="slidenum">
              <a:rPr lang="da-DK" smtClean="0"/>
              <a:pPr/>
              <a:t>8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C905C-3A4B-4811-9A0F-0D9F3E79E2D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57491-5A07-4DBA-9F1F-1B9602F375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6BC86-2AEA-4AD5-9170-9B28126FC6D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2416C-CCE1-4DFE-B7A8-FA01CBE11E7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6D509-0029-4F17-977B-D38E24235AD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A96DF-57EF-4140-A92D-622FEB2F7E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2D7E0-B3A6-4DBC-A0C0-C843A1AD705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EEEB3-0328-4C67-A4F8-AC72614B015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8C111-6B8D-4CE3-B7E5-F55E9869C26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B9080-DDC8-4C9B-9508-709F6FB5957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EE576-91BA-4023-93F1-02A7B794985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4698232-B206-4B96-9FCB-87CF6CA5EE03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70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2051" name="Photo Editor Photo" r:id="rId4" imgW="762106" imgH="895238" progId="">
              <p:embed/>
            </p:oleObj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1600200"/>
            <a:ext cx="9144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4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IALA </a:t>
            </a:r>
          </a:p>
          <a:p>
            <a:pPr algn="ctr"/>
            <a:endParaRPr lang="en-GB" sz="44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algn="ctr"/>
            <a:r>
              <a:rPr lang="en-GB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AIDS TO NAVIGATION MANAGEMENT</a:t>
            </a:r>
          </a:p>
          <a:p>
            <a:pPr algn="ctr"/>
            <a:endParaRPr lang="en-GB" sz="32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algn="ctr"/>
            <a:r>
              <a:rPr lang="en-GB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GB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ANM17</a:t>
            </a:r>
            <a:endParaRPr lang="en-GB" sz="32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algn="ctr"/>
            <a:endParaRPr lang="en-GB" sz="32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eaLnBrk="0" hangingPunct="0"/>
            <a:endParaRPr lang="en-GB" sz="4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SEA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75779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75779" name="Photo Editor Photo" r:id="rId4" imgW="762106" imgH="895238" progId="">
              <p:embed/>
            </p:oleObj>
          </a:graphicData>
        </a:graphic>
      </p:graphicFrame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381000" y="1752600"/>
            <a:ext cx="8763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 dirty="0" smtClean="0"/>
              <a:t>ANM17</a:t>
            </a:r>
            <a:endParaRPr lang="en-GB" b="1" dirty="0"/>
          </a:p>
          <a:p>
            <a:endParaRPr lang="en-GB" b="1" dirty="0"/>
          </a:p>
          <a:p>
            <a:r>
              <a:rPr lang="en-GB" b="1" dirty="0"/>
              <a:t>The Committee was well attended by </a:t>
            </a:r>
            <a:r>
              <a:rPr lang="en-GB" b="1" dirty="0" smtClean="0"/>
              <a:t>37 members </a:t>
            </a:r>
            <a:r>
              <a:rPr lang="en-GB" b="1" dirty="0"/>
              <a:t>from across   the Globe, attracting </a:t>
            </a:r>
            <a:r>
              <a:rPr lang="en-GB" b="1" dirty="0" smtClean="0"/>
              <a:t>5</a:t>
            </a:r>
            <a:r>
              <a:rPr lang="en-GB" b="1" dirty="0" smtClean="0"/>
              <a:t> </a:t>
            </a:r>
            <a:r>
              <a:rPr lang="en-GB" b="1" dirty="0"/>
              <a:t>new members; </a:t>
            </a:r>
          </a:p>
          <a:p>
            <a:endParaRPr lang="en-GB" b="1" dirty="0"/>
          </a:p>
          <a:p>
            <a:r>
              <a:rPr lang="en-GB" b="1" dirty="0"/>
              <a:t>Apologies from </a:t>
            </a:r>
            <a:r>
              <a:rPr lang="en-GB" b="1" dirty="0" smtClean="0"/>
              <a:t>Denmark and the ITU </a:t>
            </a:r>
          </a:p>
          <a:p>
            <a:endParaRPr lang="en-GB" b="1" dirty="0" smtClean="0"/>
          </a:p>
          <a:p>
            <a:r>
              <a:rPr lang="en-GB" b="1" dirty="0" smtClean="0"/>
              <a:t>Roger Barker stood in as vice chair.  </a:t>
            </a:r>
            <a:endParaRPr lang="en-GB" b="1" dirty="0"/>
          </a:p>
          <a:p>
            <a:endParaRPr lang="en-GB" b="1" dirty="0"/>
          </a:p>
          <a:p>
            <a:r>
              <a:rPr lang="en-GB" b="1" dirty="0" smtClean="0"/>
              <a:t>44 </a:t>
            </a:r>
            <a:r>
              <a:rPr lang="en-GB" b="1" dirty="0"/>
              <a:t>input papers were dealt with.</a:t>
            </a:r>
          </a:p>
          <a:p>
            <a:endParaRPr lang="en-GB" b="1" dirty="0"/>
          </a:p>
          <a:p>
            <a:r>
              <a:rPr lang="en-GB" b="1" dirty="0" smtClean="0"/>
              <a:t>Two Working </a:t>
            </a:r>
            <a:r>
              <a:rPr lang="en-GB" b="1" dirty="0"/>
              <a:t>Groups continued to address their allotted </a:t>
            </a:r>
            <a:r>
              <a:rPr lang="en-GB" b="1" dirty="0" smtClean="0"/>
              <a:t>tasks</a:t>
            </a:r>
            <a:endParaRPr lang="en-GB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SEA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78851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78851" name="Photo Editor Photo" r:id="rId5" imgW="762106" imgH="895238" progId="">
              <p:embed/>
            </p:oleObj>
          </a:graphicData>
        </a:graphic>
      </p:graphicFrame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323850" y="980728"/>
            <a:ext cx="8512175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GB" b="1" dirty="0"/>
          </a:p>
          <a:p>
            <a:pPr marL="457200" indent="-457200"/>
            <a:r>
              <a:rPr lang="en-GB" b="1" dirty="0"/>
              <a:t>Reports from </a:t>
            </a:r>
            <a:r>
              <a:rPr lang="en-GB" b="1" dirty="0" err="1"/>
              <a:t>Rapporteurs</a:t>
            </a:r>
            <a:endParaRPr lang="en-GB" b="1" dirty="0"/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  <a:p>
            <a:pPr marL="457200" indent="-457200"/>
            <a:r>
              <a:rPr lang="en-GB" altLang="ja-JP" b="1" dirty="0">
                <a:ea typeface="MS PGothic" pitchFamily="34" charset="-128"/>
              </a:rPr>
              <a:t>M1		</a:t>
            </a:r>
            <a:r>
              <a:rPr lang="en-GB" altLang="ja-JP" b="1" dirty="0" smtClean="0">
                <a:ea typeface="MS PGothic" pitchFamily="34" charset="-128"/>
              </a:rPr>
              <a:t>Risk Management and Risk Models </a:t>
            </a:r>
            <a:r>
              <a:rPr lang="en-GB" altLang="ja-JP" b="1" dirty="0" smtClean="0">
                <a:ea typeface="MS PGothic" pitchFamily="34" charset="-128"/>
              </a:rPr>
              <a:t>(Roger </a:t>
            </a:r>
            <a:r>
              <a:rPr lang="en-GB" altLang="ja-JP" b="1" dirty="0" smtClean="0">
                <a:ea typeface="MS PGothic" pitchFamily="34" charset="-128"/>
              </a:rPr>
              <a:t>B</a:t>
            </a:r>
            <a:r>
              <a:rPr lang="en-GB" altLang="ja-JP" b="1" dirty="0" smtClean="0">
                <a:ea typeface="MS PGothic" pitchFamily="34" charset="-128"/>
              </a:rPr>
              <a:t>arker on 	behalf of </a:t>
            </a:r>
            <a:r>
              <a:rPr lang="en-GB" altLang="ja-JP" b="1" dirty="0" err="1" smtClean="0">
                <a:ea typeface="MS PGothic" pitchFamily="34" charset="-128"/>
              </a:rPr>
              <a:t>Jakob</a:t>
            </a:r>
            <a:r>
              <a:rPr lang="en-GB" altLang="ja-JP" b="1" dirty="0" smtClean="0">
                <a:ea typeface="MS PGothic" pitchFamily="34" charset="-128"/>
              </a:rPr>
              <a:t> </a:t>
            </a:r>
            <a:r>
              <a:rPr lang="en-GB" altLang="ja-JP" b="1" dirty="0" smtClean="0">
                <a:ea typeface="MS PGothic" pitchFamily="34" charset="-128"/>
              </a:rPr>
              <a:t>Bang)</a:t>
            </a:r>
            <a:endParaRPr lang="en-GB" altLang="ja-JP" dirty="0">
              <a:ea typeface="MS PGothic" pitchFamily="34" charset="-128"/>
            </a:endParaRPr>
          </a:p>
          <a:p>
            <a:pPr marL="457200" indent="-457200"/>
            <a:r>
              <a:rPr lang="en-GB" b="1" dirty="0"/>
              <a:t>M2		</a:t>
            </a:r>
            <a:r>
              <a:rPr lang="en-GB" b="1" dirty="0" smtClean="0"/>
              <a:t>IALA Questionnaire (Jorge </a:t>
            </a:r>
            <a:r>
              <a:rPr lang="en-GB" b="1" dirty="0" err="1" smtClean="0"/>
              <a:t>Teles</a:t>
            </a:r>
            <a:r>
              <a:rPr lang="en-GB" b="1" dirty="0" smtClean="0"/>
              <a:t>)</a:t>
            </a:r>
            <a:endParaRPr lang="en-GB" b="1" dirty="0"/>
          </a:p>
          <a:p>
            <a:pPr marL="457200" indent="-457200"/>
            <a:r>
              <a:rPr lang="en-GB" b="1" dirty="0"/>
              <a:t>M3		</a:t>
            </a:r>
            <a:r>
              <a:rPr lang="en-GB" b="1" dirty="0" smtClean="0"/>
              <a:t>Offshore manmade structures (OREI) (Raven Kurtz)</a:t>
            </a:r>
            <a:endParaRPr lang="en-GB" b="1" dirty="0"/>
          </a:p>
          <a:p>
            <a:pPr marL="457200" indent="-457200"/>
            <a:r>
              <a:rPr lang="en-GB" b="1" dirty="0"/>
              <a:t>M4		</a:t>
            </a:r>
            <a:r>
              <a:rPr lang="en-GB" b="1" dirty="0" smtClean="0"/>
              <a:t>Development of e-Navigation within </a:t>
            </a:r>
            <a:r>
              <a:rPr lang="en-GB" b="1" dirty="0" err="1" smtClean="0"/>
              <a:t>AtoN</a:t>
            </a:r>
            <a:r>
              <a:rPr lang="en-GB" b="1" dirty="0" smtClean="0"/>
              <a:t> Authorities 	(Gerry Brine)</a:t>
            </a:r>
            <a:endParaRPr lang="en-GB" b="1" dirty="0"/>
          </a:p>
          <a:p>
            <a:pPr marL="457200" indent="-457200"/>
            <a:r>
              <a:rPr lang="en-GB" b="1" dirty="0"/>
              <a:t>M5		</a:t>
            </a:r>
            <a:r>
              <a:rPr lang="en-GB" b="1" dirty="0" smtClean="0"/>
              <a:t>Development of e-Navigation for </a:t>
            </a:r>
            <a:r>
              <a:rPr lang="en-GB" b="1" dirty="0" err="1" smtClean="0"/>
              <a:t>AtoN</a:t>
            </a:r>
            <a:r>
              <a:rPr lang="en-GB" b="1" dirty="0" smtClean="0"/>
              <a:t> users </a:t>
            </a:r>
            <a:r>
              <a:rPr lang="en-GB" b="1" dirty="0" smtClean="0"/>
              <a:t>– no report </a:t>
            </a:r>
            <a:endParaRPr lang="en-GB" b="1" dirty="0" smtClean="0"/>
          </a:p>
          <a:p>
            <a:pPr marL="457200" indent="-457200"/>
            <a:r>
              <a:rPr lang="en-GB" b="1" dirty="0" smtClean="0"/>
              <a:t>M6		Development of mobile marine products for </a:t>
            </a:r>
            <a:r>
              <a:rPr lang="en-GB" b="1" dirty="0" err="1" smtClean="0"/>
              <a:t>AtoN</a:t>
            </a:r>
            <a:r>
              <a:rPr lang="en-GB" b="1" dirty="0" smtClean="0"/>
              <a:t> users 	(Marek </a:t>
            </a:r>
            <a:r>
              <a:rPr lang="en-GB" b="1" dirty="0" err="1" smtClean="0"/>
              <a:t>Ledochowski</a:t>
            </a:r>
            <a:r>
              <a:rPr lang="en-GB" b="1" dirty="0" smtClean="0"/>
              <a:t>)</a:t>
            </a:r>
            <a:endParaRPr lang="en-GB" b="1" dirty="0"/>
          </a:p>
          <a:p>
            <a:pPr marL="457200" indent="-457200"/>
            <a:endParaRPr lang="en-GB" b="1" dirty="0"/>
          </a:p>
          <a:p>
            <a:pPr marL="457200" indent="-457200"/>
            <a:endParaRPr lang="en-GB" b="1" dirty="0"/>
          </a:p>
          <a:p>
            <a:pPr marL="457200" indent="-457200"/>
            <a:endParaRPr lang="en-GB" b="1" dirty="0"/>
          </a:p>
          <a:p>
            <a:pPr marL="457200" indent="-457200"/>
            <a:endParaRPr lang="en-GB" sz="1800" b="1" dirty="0"/>
          </a:p>
          <a:p>
            <a:pPr marL="457200" indent="-457200"/>
            <a:endParaRPr lang="en-GB" sz="1800" b="1" dirty="0"/>
          </a:p>
          <a:p>
            <a:pPr marL="457200" indent="-457200"/>
            <a:endParaRPr lang="en-GB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SEA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79875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79875" name="Photo Editor Photo" r:id="rId4" imgW="762106" imgH="895238" progId="">
              <p:embed/>
            </p:oleObj>
          </a:graphicData>
        </a:graphic>
      </p:graphicFrame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323850" y="1412875"/>
            <a:ext cx="8512175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GB" b="1" dirty="0"/>
          </a:p>
          <a:p>
            <a:pPr marL="457200" indent="-457200"/>
            <a:r>
              <a:rPr lang="en-GB" b="1" dirty="0" smtClean="0"/>
              <a:t>Presentations</a:t>
            </a: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/>
              <a:t>IALA World-Wide Academy (WWA</a:t>
            </a:r>
            <a:r>
              <a:rPr lang="en-GB" b="1" dirty="0" smtClean="0"/>
              <a:t>)- </a:t>
            </a:r>
            <a:r>
              <a:rPr lang="en-GB" b="1" dirty="0" smtClean="0"/>
              <a:t>Jean-Charles </a:t>
            </a:r>
            <a:r>
              <a:rPr lang="en-GB" b="1" dirty="0" err="1" smtClean="0"/>
              <a:t>Leclair</a:t>
            </a:r>
            <a:r>
              <a:rPr lang="en-GB" b="1" dirty="0" smtClean="0"/>
              <a:t> </a:t>
            </a:r>
          </a:p>
          <a:p>
            <a:pPr marL="457200" indent="-457200">
              <a:buFont typeface="Arial" pitchFamily="34" charset="0"/>
              <a:buChar char="•"/>
            </a:pPr>
            <a:endParaRPr lang="en-GB" b="1" dirty="0"/>
          </a:p>
          <a:p>
            <a:pPr>
              <a:buFont typeface="Arial" pitchFamily="34" charset="0"/>
              <a:buChar char="•"/>
            </a:pPr>
            <a:r>
              <a:rPr lang="en-GB" b="1" dirty="0" smtClean="0"/>
              <a:t>IMO Correspondence Group on AIS </a:t>
            </a:r>
            <a:r>
              <a:rPr lang="en-GB" b="1" dirty="0" err="1" smtClean="0"/>
              <a:t>AtoN</a:t>
            </a:r>
            <a:r>
              <a:rPr lang="en-GB" b="1" dirty="0" smtClean="0"/>
              <a:t>  - Cdr </a:t>
            </a:r>
            <a:r>
              <a:rPr lang="en-GB" b="1" dirty="0" smtClean="0"/>
              <a:t>Hideki NOGUCHI </a:t>
            </a:r>
          </a:p>
          <a:p>
            <a:pPr marL="457200" indent="-457200">
              <a:buFont typeface="Arial" pitchFamily="34" charset="0"/>
              <a:buChar char="•"/>
            </a:pPr>
            <a:endParaRPr lang="en-GB" b="1" dirty="0"/>
          </a:p>
          <a:p>
            <a:pPr>
              <a:buFont typeface="Arial" pitchFamily="34" charset="0"/>
              <a:buChar char="•"/>
            </a:pPr>
            <a:r>
              <a:rPr lang="en-CA" b="1" dirty="0" smtClean="0"/>
              <a:t>Design and Review Methodology for Short-Range Aids to Navigation </a:t>
            </a:r>
            <a:r>
              <a:rPr lang="en-CA" b="1" dirty="0" smtClean="0"/>
              <a:t>Systems -</a:t>
            </a:r>
            <a:r>
              <a:rPr lang="en-GB" b="1" dirty="0" smtClean="0"/>
              <a:t>John </a:t>
            </a:r>
            <a:r>
              <a:rPr lang="en-GB" b="1" dirty="0" err="1" smtClean="0"/>
              <a:t>Festarini</a:t>
            </a:r>
            <a:r>
              <a:rPr lang="en-GB" b="1" dirty="0" smtClean="0"/>
              <a:t> </a:t>
            </a:r>
            <a:endParaRPr lang="en-GB" b="1" dirty="0" smtClean="0"/>
          </a:p>
          <a:p>
            <a:pPr>
              <a:buFont typeface="Arial" pitchFamily="34" charset="0"/>
              <a:buChar char="•"/>
            </a:pPr>
            <a:endParaRPr lang="en-GB" b="1" dirty="0" smtClean="0"/>
          </a:p>
          <a:p>
            <a:pPr>
              <a:buFont typeface="Arial" pitchFamily="34" charset="0"/>
              <a:buChar char="•"/>
            </a:pPr>
            <a:r>
              <a:rPr lang="en-GB" b="1" dirty="0" smtClean="0"/>
              <a:t>RAL colour swatch </a:t>
            </a:r>
            <a:r>
              <a:rPr lang="en-GB" b="1" dirty="0" err="1" smtClean="0"/>
              <a:t>Hendrik</a:t>
            </a:r>
            <a:r>
              <a:rPr lang="en-GB" b="1" dirty="0" smtClean="0"/>
              <a:t> </a:t>
            </a:r>
            <a:r>
              <a:rPr lang="en-GB" b="1" dirty="0" err="1" smtClean="0"/>
              <a:t>Eusterbarkey</a:t>
            </a:r>
            <a:endParaRPr lang="en-GB" b="1" dirty="0" smtClean="0"/>
          </a:p>
          <a:p>
            <a:pPr>
              <a:buFont typeface="Arial" pitchFamily="34" charset="0"/>
              <a:buChar char="•"/>
            </a:pPr>
            <a:endParaRPr lang="en-GB" b="1" dirty="0" smtClean="0"/>
          </a:p>
          <a:p>
            <a:pPr marL="457200" indent="-457200">
              <a:buFont typeface="Arial" pitchFamily="34" charset="0"/>
              <a:buChar char="•"/>
            </a:pPr>
            <a:endParaRPr lang="en-GB" b="1" dirty="0"/>
          </a:p>
          <a:p>
            <a:pPr marL="457200" indent="-457200"/>
            <a:endParaRPr lang="en-GB" b="1" dirty="0"/>
          </a:p>
          <a:p>
            <a:pPr marL="457200" indent="-457200"/>
            <a:endParaRPr lang="en-GB" sz="1800" b="1" dirty="0"/>
          </a:p>
          <a:p>
            <a:pPr marL="457200" indent="-457200"/>
            <a:endParaRPr lang="en-GB" sz="1800" b="1" dirty="0"/>
          </a:p>
          <a:p>
            <a:pPr marL="457200" indent="-457200"/>
            <a:endParaRPr lang="en-GB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SEA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80899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80899" name="Photo Editor Photo" r:id="rId5" imgW="762106" imgH="895238" progId="">
              <p:embed/>
            </p:oleObj>
          </a:graphicData>
        </a:graphic>
      </p:graphicFrame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23850" y="1412875"/>
            <a:ext cx="851217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GB" b="1" dirty="0"/>
          </a:p>
          <a:p>
            <a:pPr marL="457200" indent="-457200"/>
            <a:r>
              <a:rPr lang="en-GB" b="1" dirty="0"/>
              <a:t>Establish Working Groups</a:t>
            </a:r>
          </a:p>
          <a:p>
            <a:pPr marL="457200" indent="-457200"/>
            <a:endParaRPr lang="en-GB" b="1" dirty="0"/>
          </a:p>
          <a:p>
            <a:pPr marL="457200" indent="-457200"/>
            <a:r>
              <a:rPr lang="en-GB" altLang="ja-JP" b="1" dirty="0" smtClean="0">
                <a:ea typeface="MS PGothic" pitchFamily="34" charset="-128"/>
              </a:rPr>
              <a:t>Two working groups progressed tasks .</a:t>
            </a:r>
            <a:endParaRPr lang="en-GB" altLang="ja-JP" b="1" dirty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  <a:p>
            <a:pPr marL="457200" indent="-457200"/>
            <a:r>
              <a:rPr lang="en-GB" altLang="ja-JP" b="1" dirty="0">
                <a:ea typeface="MS PGothic" pitchFamily="34" charset="-128"/>
              </a:rPr>
              <a:t>Working Group	WG1 Navigational Requirements </a:t>
            </a:r>
          </a:p>
          <a:p>
            <a:pPr marL="457200" indent="-457200"/>
            <a:r>
              <a:rPr lang="en-GB" altLang="ja-JP" b="1" dirty="0">
                <a:ea typeface="MS PGothic" pitchFamily="34" charset="-128"/>
              </a:rPr>
              <a:t> Chair / Vice Chair –  </a:t>
            </a:r>
            <a:r>
              <a:rPr lang="en-GB" altLang="ja-JP" b="1" dirty="0" smtClean="0">
                <a:ea typeface="MS PGothic" pitchFamily="34" charset="-128"/>
              </a:rPr>
              <a:t>Roger Barker/ </a:t>
            </a:r>
            <a:r>
              <a:rPr lang="en-GB" altLang="ja-JP" b="1" dirty="0" smtClean="0">
                <a:ea typeface="MS PGothic" pitchFamily="34" charset="-128"/>
              </a:rPr>
              <a:t>Jorge </a:t>
            </a:r>
            <a:r>
              <a:rPr lang="en-GB" altLang="ja-JP" b="1" dirty="0" err="1" smtClean="0">
                <a:ea typeface="MS PGothic" pitchFamily="34" charset="-128"/>
              </a:rPr>
              <a:t>Teles</a:t>
            </a:r>
            <a:endParaRPr lang="en-GB" altLang="ja-JP" b="1" dirty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r>
              <a:rPr lang="en-GB" altLang="ja-JP" b="1" dirty="0" smtClean="0">
                <a:ea typeface="MS PGothic" pitchFamily="34" charset="-128"/>
              </a:rPr>
              <a:t>WG2 </a:t>
            </a:r>
            <a:r>
              <a:rPr lang="en-GB" altLang="ja-JP" b="1" dirty="0">
                <a:ea typeface="MS PGothic" pitchFamily="34" charset="-128"/>
              </a:rPr>
              <a:t>– Continuous Improvement	</a:t>
            </a:r>
          </a:p>
          <a:p>
            <a:pPr marL="457200" indent="-457200"/>
            <a:r>
              <a:rPr lang="en-GB" altLang="ja-JP" b="1" dirty="0" smtClean="0">
                <a:ea typeface="MS PGothic" pitchFamily="34" charset="-128"/>
              </a:rPr>
              <a:t>Chair / Vice Chair – Gerry Brine / </a:t>
            </a:r>
            <a:r>
              <a:rPr lang="en-GB" altLang="ja-JP" b="1" dirty="0" err="1" smtClean="0">
                <a:ea typeface="MS PGothic" pitchFamily="34" charset="-128"/>
              </a:rPr>
              <a:t>Bjoern</a:t>
            </a:r>
            <a:r>
              <a:rPr lang="en-GB" altLang="ja-JP" b="1" dirty="0" smtClean="0">
                <a:ea typeface="MS PGothic" pitchFamily="34" charset="-128"/>
              </a:rPr>
              <a:t> Erik Krosness</a:t>
            </a:r>
            <a:endParaRPr lang="en-GB" altLang="ja-JP" b="1" dirty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SEA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80899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93186" name="Photo Editor Photo" r:id="rId4" imgW="762106" imgH="895238" progId="">
              <p:embed/>
            </p:oleObj>
          </a:graphicData>
        </a:graphic>
      </p:graphicFrame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23850" y="1196752"/>
            <a:ext cx="85121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GB" b="1" dirty="0" smtClean="0"/>
              <a:t>The </a:t>
            </a:r>
            <a:r>
              <a:rPr lang="en-GB" b="1" dirty="0" smtClean="0"/>
              <a:t>Committee produced</a:t>
            </a:r>
            <a:endParaRPr lang="en-GB" b="1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Draft </a:t>
            </a:r>
            <a:r>
              <a:rPr lang="en-GB" dirty="0" smtClean="0"/>
              <a:t>revised Recommendation O-113;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Two </a:t>
            </a:r>
            <a:r>
              <a:rPr lang="en-GB" dirty="0" smtClean="0"/>
              <a:t>proposals for workshops (one a revision);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Draft </a:t>
            </a:r>
            <a:r>
              <a:rPr lang="en-GB" dirty="0" smtClean="0"/>
              <a:t>Guideline on Technical Features and Technology relevant for simulation of </a:t>
            </a:r>
            <a:r>
              <a:rPr lang="en-GB" dirty="0" err="1" smtClean="0"/>
              <a:t>AtoN</a:t>
            </a:r>
            <a:r>
              <a:rPr lang="en-GB" dirty="0" smtClean="0"/>
              <a:t> and  </a:t>
            </a:r>
            <a:r>
              <a:rPr lang="en-GB" dirty="0" smtClean="0"/>
              <a:t>Guideline on the use of Audible Signals as </a:t>
            </a:r>
            <a:r>
              <a:rPr lang="en-GB" dirty="0" err="1" smtClean="0"/>
              <a:t>AtoN</a:t>
            </a:r>
            <a:r>
              <a:rPr lang="en-GB" dirty="0" smtClean="0"/>
              <a:t> for review by EEP18;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Draft </a:t>
            </a:r>
            <a:r>
              <a:rPr lang="en-GB" dirty="0" smtClean="0"/>
              <a:t>revised Recommendation O-104 for review by EEP18;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7 other liaison notes.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Significant </a:t>
            </a:r>
            <a:r>
              <a:rPr lang="en-GB" dirty="0" smtClean="0"/>
              <a:t>progress was made in developing a new supplementary guideline to Guideline </a:t>
            </a:r>
            <a:r>
              <a:rPr lang="en-GB" dirty="0" smtClean="0"/>
              <a:t>1058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 draft revised guideline on the use of Off-Station Signals for Major Floating Aids to Navigation </a:t>
            </a:r>
            <a:r>
              <a:rPr lang="en-GB" dirty="0" smtClean="0"/>
              <a:t>to </a:t>
            </a:r>
            <a:r>
              <a:rPr lang="en-GB" dirty="0" smtClean="0"/>
              <a:t>EEP </a:t>
            </a:r>
            <a:r>
              <a:rPr lang="en-GB" dirty="0" smtClean="0"/>
              <a:t>18;</a:t>
            </a:r>
            <a:endParaRPr lang="en-GB" dirty="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SEA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0" y="128586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80899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94210" name="Photo Editor Photo" r:id="rId5" imgW="762106" imgH="895238" progId="">
              <p:embed/>
            </p:oleObj>
          </a:graphicData>
        </a:graphic>
      </p:graphicFrame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23850" y="1268760"/>
            <a:ext cx="85121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GB" b="1" dirty="0"/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1472" y="928670"/>
            <a:ext cx="707236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r>
              <a:rPr lang="en-GB" b="1" dirty="0" smtClean="0"/>
              <a:t>The Committee </a:t>
            </a:r>
            <a:r>
              <a:rPr lang="en-GB" b="1" dirty="0" smtClean="0"/>
              <a:t>produced:</a:t>
            </a:r>
          </a:p>
          <a:p>
            <a:endParaRPr lang="en-GB" b="1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Items </a:t>
            </a:r>
            <a:r>
              <a:rPr lang="en-GB" dirty="0" smtClean="0"/>
              <a:t>are beginning to be identified for the 2014 – 2018 Work Programme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Inter-</a:t>
            </a:r>
            <a:r>
              <a:rPr lang="en-GB" dirty="0" err="1" smtClean="0"/>
              <a:t>sessional</a:t>
            </a:r>
            <a:r>
              <a:rPr lang="en-GB" dirty="0" smtClean="0"/>
              <a:t> work is planned, by correspondence, on Recommendation O-139, virtual </a:t>
            </a:r>
            <a:r>
              <a:rPr lang="en-GB" dirty="0" err="1" smtClean="0"/>
              <a:t>AtoN</a:t>
            </a:r>
            <a:r>
              <a:rPr lang="en-GB" dirty="0" smtClean="0"/>
              <a:t>, e-Navigation developments and the draft Guideline on </a:t>
            </a:r>
            <a:r>
              <a:rPr lang="en-GB" dirty="0" err="1" smtClean="0"/>
              <a:t>Daymarks</a:t>
            </a:r>
            <a:r>
              <a:rPr lang="en-GB" dirty="0" smtClean="0"/>
              <a:t>, from EEP;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The </a:t>
            </a:r>
            <a:r>
              <a:rPr lang="en-GB" dirty="0" smtClean="0"/>
              <a:t>Committee marked the half century achieved by the Secretary;</a:t>
            </a: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SEA"/>
          <p:cNvPicPr>
            <a:picLocks noChangeAspect="1" noChangeArrowheads="1"/>
          </p:cNvPicPr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0" y="1285860"/>
            <a:ext cx="9144000" cy="6845300"/>
          </a:xfrm>
          <a:prstGeom prst="rect">
            <a:avLst/>
          </a:prstGeom>
          <a:noFill/>
        </p:spPr>
      </p:pic>
      <p:graphicFrame>
        <p:nvGraphicFramePr>
          <p:cNvPr id="80899" name="Object 3"/>
          <p:cNvGraphicFramePr>
            <a:graphicFrameLocks noChangeAspect="1"/>
          </p:cNvGraphicFramePr>
          <p:nvPr/>
        </p:nvGraphicFramePr>
        <p:xfrm>
          <a:off x="7908925" y="0"/>
          <a:ext cx="1235075" cy="1674813"/>
        </p:xfrm>
        <a:graphic>
          <a:graphicData uri="http://schemas.openxmlformats.org/presentationml/2006/ole">
            <p:oleObj spid="_x0000_s99330" name="Photo Editor Photo" r:id="rId5" imgW="762106" imgH="895238" progId="">
              <p:embed/>
            </p:oleObj>
          </a:graphicData>
        </a:graphic>
      </p:graphicFrame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cs typeface="Times New Roman" pitchFamily="18" charset="0"/>
            </a:endParaRP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685800" y="304800"/>
            <a:ext cx="6864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Aids to Navigation Management Committee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23850" y="1268760"/>
            <a:ext cx="85121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GB" b="1" dirty="0"/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  <a:p>
            <a:pPr marL="457200" indent="-457200"/>
            <a:endParaRPr lang="en-GB" altLang="ja-JP" b="1" dirty="0"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1472" y="928670"/>
            <a:ext cx="707236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 algn="ctr"/>
            <a:r>
              <a:rPr lang="en-GB" altLang="ja-JP" sz="5400" b="1" dirty="0" smtClean="0">
                <a:ea typeface="MS PGothic" pitchFamily="34" charset="-128"/>
              </a:rPr>
              <a:t>Items for attention of PAP</a:t>
            </a: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  <a:p>
            <a:pPr marL="457200" indent="-457200"/>
            <a:endParaRPr lang="en-GB" altLang="ja-JP" b="1" dirty="0" smtClean="0">
              <a:ea typeface="MS PGothic" pitchFamily="34" charset="-128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1266</TotalTime>
  <Words>335</Words>
  <Application>Microsoft Office PowerPoint</Application>
  <PresentationFormat>On-screen Show (4:3)</PresentationFormat>
  <Paragraphs>94</Paragraphs>
  <Slides>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Photo Editor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duncang</dc:creator>
  <cp:lastModifiedBy>phild</cp:lastModifiedBy>
  <cp:revision>85</cp:revision>
  <dcterms:created xsi:type="dcterms:W3CDTF">2006-08-10T13:51:51Z</dcterms:created>
  <dcterms:modified xsi:type="dcterms:W3CDTF">2011-10-23T18:58:48Z</dcterms:modified>
</cp:coreProperties>
</file>