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 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47" d="100"/>
          <a:sy n="147" d="100"/>
        </p:scale>
        <p:origin x="-240" y="142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commentAuthors" Target="commentAuthors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E170EA-814A-4C92-B88D-34432448CDD7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3B4FE1-49EB-413B-9397-4DBA8044F4E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FD0CFE-64BA-4A25-8279-C4CB00E334B0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E38477-EDA0-4F49-B7C3-7504C1D8681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88D2DB-5746-4257-9B5B-2B773C5B4D7D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D73A9B-81A4-4440-B53A-E52689CD4F9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39F945-52AF-44AF-BD04-4F22E42EFB07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CE017E-991C-49BB-B467-D9B9CFC0213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EF392A-8BEB-413F-9340-6C6C8C43DD01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A04ED6-B99E-4FE1-8F30-8931307A184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A85960-BF3E-456F-8AFA-CEB4127C689D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4A6195-1CC4-4E8A-9587-2DF9A0C400E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BF02BB-85B0-4BD0-B5DB-50F58133D77D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2970D8-2351-4318-9962-4EEAA217C4E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37918-854F-4C67-B4EB-3900C7DD9801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AD5BC9-F761-495E-BE68-C4C98D10008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F32C80-1009-4854-800D-A02D79FF3320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6FD64B-FCB8-467F-B511-910E6F6AC85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665898-F49F-49AE-9F1E-516A4ED56F70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0C7AAD-654D-429B-BD6B-46E9480BE4E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884719-402F-45FE-A011-D9FCE770F5DE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D2AAE8-C70B-4B78-A581-686ABA746092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GB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61CCD66-A612-435D-BB22-C4A02961E410}" type="datetimeFigureOut">
              <a:rPr lang="en-US"/>
              <a:pPr>
                <a:defRPr/>
              </a:pPr>
              <a:t>25/10/2011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7722E916-FAF6-4D0E-8511-C374E349425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6" name="Straight Connector 35"/>
          <p:cNvCxnSpPr/>
          <p:nvPr/>
        </p:nvCxnSpPr>
        <p:spPr>
          <a:xfrm rot="16200000" flipH="1">
            <a:off x="3000375" y="3143250"/>
            <a:ext cx="6357938" cy="7143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/>
          <p:cNvCxnSpPr/>
          <p:nvPr/>
        </p:nvCxnSpPr>
        <p:spPr>
          <a:xfrm rot="16200000" flipH="1">
            <a:off x="-285750" y="3143250"/>
            <a:ext cx="6357938" cy="7143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15" name="TextBox 3"/>
          <p:cNvSpPr txBox="1">
            <a:spLocks noChangeArrowheads="1"/>
          </p:cNvSpPr>
          <p:nvPr/>
        </p:nvSpPr>
        <p:spPr bwMode="auto">
          <a:xfrm>
            <a:off x="2643188" y="6354763"/>
            <a:ext cx="785812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2014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13316" name="TextBox 4"/>
          <p:cNvSpPr txBox="1">
            <a:spLocks noChangeArrowheads="1"/>
          </p:cNvSpPr>
          <p:nvPr/>
        </p:nvSpPr>
        <p:spPr bwMode="auto">
          <a:xfrm>
            <a:off x="4429125" y="6354763"/>
            <a:ext cx="7858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2016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13317" name="TextBox 5"/>
          <p:cNvSpPr txBox="1">
            <a:spLocks noChangeArrowheads="1"/>
          </p:cNvSpPr>
          <p:nvPr/>
        </p:nvSpPr>
        <p:spPr bwMode="auto">
          <a:xfrm>
            <a:off x="5857875" y="6354763"/>
            <a:ext cx="7858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2018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13318" name="TextBox 6"/>
          <p:cNvSpPr txBox="1">
            <a:spLocks noChangeArrowheads="1"/>
          </p:cNvSpPr>
          <p:nvPr/>
        </p:nvSpPr>
        <p:spPr bwMode="auto">
          <a:xfrm>
            <a:off x="7572375" y="6354763"/>
            <a:ext cx="7858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2020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8" name="Right Arrow 7"/>
          <p:cNvSpPr/>
          <p:nvPr/>
        </p:nvSpPr>
        <p:spPr>
          <a:xfrm>
            <a:off x="714375" y="71438"/>
            <a:ext cx="5500688" cy="357187"/>
          </a:xfrm>
          <a:prstGeom prst="rightArrow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GB" sz="1200" dirty="0">
                <a:solidFill>
                  <a:srgbClr val="0000FF"/>
                </a:solidFill>
              </a:rPr>
              <a:t>ECDIS / INS Implementation </a:t>
            </a:r>
          </a:p>
        </p:txBody>
      </p:sp>
      <p:sp>
        <p:nvSpPr>
          <p:cNvPr id="13320" name="TextBox 12"/>
          <p:cNvSpPr txBox="1">
            <a:spLocks noChangeArrowheads="1"/>
          </p:cNvSpPr>
          <p:nvPr/>
        </p:nvSpPr>
        <p:spPr bwMode="auto">
          <a:xfrm>
            <a:off x="857250" y="6354763"/>
            <a:ext cx="7858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2012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14" name="Right Arrow 13"/>
          <p:cNvSpPr/>
          <p:nvPr/>
        </p:nvSpPr>
        <p:spPr>
          <a:xfrm>
            <a:off x="2786063" y="555625"/>
            <a:ext cx="3357562" cy="785813"/>
          </a:xfrm>
          <a:prstGeom prst="rightArrow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GB" sz="1200" dirty="0">
                <a:solidFill>
                  <a:srgbClr val="0000FF"/>
                </a:solidFill>
              </a:rPr>
              <a:t>Develop  </a:t>
            </a:r>
            <a:r>
              <a:rPr lang="en-GB" sz="1200" dirty="0" err="1">
                <a:solidFill>
                  <a:srgbClr val="0000FF"/>
                </a:solidFill>
              </a:rPr>
              <a:t>Comms</a:t>
            </a:r>
            <a:r>
              <a:rPr lang="en-GB" sz="1200" dirty="0">
                <a:solidFill>
                  <a:srgbClr val="0000FF"/>
                </a:solidFill>
              </a:rPr>
              <a:t> interface, S-Mode  / default setting and define resiliency for INS/IB</a:t>
            </a:r>
            <a:r>
              <a:rPr lang="en-GB" sz="1200" dirty="0">
                <a:solidFill>
                  <a:srgbClr val="FFFFFF"/>
                </a:solidFill>
              </a:rPr>
              <a:t>S</a:t>
            </a:r>
          </a:p>
        </p:txBody>
      </p:sp>
      <p:sp>
        <p:nvSpPr>
          <p:cNvPr id="15" name="Right Arrow 14"/>
          <p:cNvSpPr/>
          <p:nvPr/>
        </p:nvSpPr>
        <p:spPr>
          <a:xfrm>
            <a:off x="2916238" y="188913"/>
            <a:ext cx="5370512" cy="714375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GB" sz="1400" dirty="0" smtClean="0">
                <a:solidFill>
                  <a:srgbClr val="FFFFFF"/>
                </a:solidFill>
              </a:rPr>
              <a:t>e-</a:t>
            </a:r>
            <a:r>
              <a:rPr lang="en-GB" sz="1400" dirty="0" err="1" smtClean="0">
                <a:solidFill>
                  <a:srgbClr val="FFFFFF"/>
                </a:solidFill>
              </a:rPr>
              <a:t>Nav</a:t>
            </a:r>
            <a:r>
              <a:rPr lang="en-GB" sz="1400" dirty="0" smtClean="0">
                <a:solidFill>
                  <a:srgbClr val="FFFFFF"/>
                </a:solidFill>
              </a:rPr>
              <a:t> </a:t>
            </a:r>
            <a:r>
              <a:rPr lang="en-GB" sz="1400" dirty="0">
                <a:solidFill>
                  <a:srgbClr val="FFFFFF"/>
                </a:solidFill>
              </a:rPr>
              <a:t>INS/IBS Availability</a:t>
            </a:r>
          </a:p>
        </p:txBody>
      </p:sp>
      <p:sp>
        <p:nvSpPr>
          <p:cNvPr id="16" name="Rectangle 15"/>
          <p:cNvSpPr/>
          <p:nvPr/>
        </p:nvSpPr>
        <p:spPr>
          <a:xfrm rot="16200000">
            <a:off x="-357221" y="642918"/>
            <a:ext cx="1357322" cy="35719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>
            <a:scene3d>
              <a:camera prst="orthographicFront">
                <a:rot lat="300000" lon="21299997" rev="0"/>
              </a:camera>
              <a:lightRig rig="threePt" dir="t"/>
            </a:scene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/>
              <a:t>Bridge Equip</a:t>
            </a:r>
          </a:p>
        </p:txBody>
      </p:sp>
      <p:sp>
        <p:nvSpPr>
          <p:cNvPr id="17" name="Right Arrow 16"/>
          <p:cNvSpPr/>
          <p:nvPr/>
        </p:nvSpPr>
        <p:spPr>
          <a:xfrm>
            <a:off x="642938" y="928688"/>
            <a:ext cx="4000500" cy="785812"/>
          </a:xfrm>
          <a:prstGeom prst="rightArrow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Develop WWRNS including requirements for resiliency and terrestrial backup </a:t>
            </a:r>
          </a:p>
        </p:txBody>
      </p:sp>
      <p:sp>
        <p:nvSpPr>
          <p:cNvPr id="18" name="Right Arrow 17"/>
          <p:cNvSpPr/>
          <p:nvPr/>
        </p:nvSpPr>
        <p:spPr>
          <a:xfrm>
            <a:off x="4643438" y="1071563"/>
            <a:ext cx="4357687" cy="500062"/>
          </a:xfrm>
          <a:prstGeom prst="rightArrow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Implement WWRNS (inc multi receivers)</a:t>
            </a:r>
          </a:p>
        </p:txBody>
      </p:sp>
      <p:sp>
        <p:nvSpPr>
          <p:cNvPr id="20" name="Rectangle 19"/>
          <p:cNvSpPr/>
          <p:nvPr/>
        </p:nvSpPr>
        <p:spPr>
          <a:xfrm rot="16200000">
            <a:off x="-178627" y="1750207"/>
            <a:ext cx="928694" cy="42862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>
            <a:scene3d>
              <a:camera prst="orthographicFront">
                <a:rot lat="300000" lon="21299997" rev="0"/>
              </a:camera>
              <a:lightRig rig="threePt" dir="t"/>
            </a:scene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 err="1"/>
              <a:t>Comms</a:t>
            </a:r>
            <a:endParaRPr lang="en-GB" dirty="0"/>
          </a:p>
        </p:txBody>
      </p:sp>
      <p:sp>
        <p:nvSpPr>
          <p:cNvPr id="21" name="Right Arrow 20"/>
          <p:cNvSpPr/>
          <p:nvPr/>
        </p:nvSpPr>
        <p:spPr>
          <a:xfrm>
            <a:off x="4714875" y="2428875"/>
            <a:ext cx="4357688" cy="428625"/>
          </a:xfrm>
          <a:prstGeom prst="rightArrow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>
                <a:solidFill>
                  <a:srgbClr val="000000"/>
                </a:solidFill>
              </a:rPr>
              <a:t>Applications for standard reporting</a:t>
            </a:r>
          </a:p>
        </p:txBody>
      </p:sp>
      <p:sp>
        <p:nvSpPr>
          <p:cNvPr id="22" name="Right Arrow 21"/>
          <p:cNvSpPr/>
          <p:nvPr/>
        </p:nvSpPr>
        <p:spPr>
          <a:xfrm>
            <a:off x="6228184" y="2852936"/>
            <a:ext cx="2714625" cy="428625"/>
          </a:xfrm>
          <a:prstGeom prst="rightArrow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>
                <a:solidFill>
                  <a:srgbClr val="000000"/>
                </a:solidFill>
              </a:rPr>
              <a:t>S-100 Readers</a:t>
            </a:r>
          </a:p>
        </p:txBody>
      </p:sp>
      <p:sp>
        <p:nvSpPr>
          <p:cNvPr id="23" name="Right Arrow 22"/>
          <p:cNvSpPr/>
          <p:nvPr/>
        </p:nvSpPr>
        <p:spPr>
          <a:xfrm>
            <a:off x="6215063" y="3286125"/>
            <a:ext cx="2786062" cy="357188"/>
          </a:xfrm>
          <a:prstGeom prst="right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National Single window</a:t>
            </a:r>
          </a:p>
        </p:txBody>
      </p:sp>
      <p:sp>
        <p:nvSpPr>
          <p:cNvPr id="24" name="Right Arrow 23"/>
          <p:cNvSpPr/>
          <p:nvPr/>
        </p:nvSpPr>
        <p:spPr>
          <a:xfrm>
            <a:off x="4643438" y="1571625"/>
            <a:ext cx="4357687" cy="428625"/>
          </a:xfrm>
          <a:prstGeom prst="rightArrow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GB" sz="1400">
                <a:solidFill>
                  <a:srgbClr val="FFFFFF"/>
                </a:solidFill>
              </a:rPr>
              <a:t>AIS (Next Generation)</a:t>
            </a:r>
          </a:p>
        </p:txBody>
      </p:sp>
      <p:sp>
        <p:nvSpPr>
          <p:cNvPr id="25" name="Right Arrow 24"/>
          <p:cNvSpPr/>
          <p:nvPr/>
        </p:nvSpPr>
        <p:spPr>
          <a:xfrm>
            <a:off x="714375" y="2071688"/>
            <a:ext cx="8215313" cy="357187"/>
          </a:xfrm>
          <a:prstGeom prst="rightArrow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>
                <a:solidFill>
                  <a:srgbClr val="000000"/>
                </a:solidFill>
              </a:rPr>
              <a:t>GMDSS Review</a:t>
            </a:r>
          </a:p>
        </p:txBody>
      </p:sp>
      <p:sp>
        <p:nvSpPr>
          <p:cNvPr id="26" name="Right Arrow 25"/>
          <p:cNvSpPr/>
          <p:nvPr/>
        </p:nvSpPr>
        <p:spPr>
          <a:xfrm>
            <a:off x="785813" y="3714750"/>
            <a:ext cx="4357687" cy="428625"/>
          </a:xfrm>
          <a:prstGeom prst="rightArrow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Develop MSP  Concept</a:t>
            </a:r>
          </a:p>
        </p:txBody>
      </p:sp>
      <p:sp>
        <p:nvSpPr>
          <p:cNvPr id="27" name="Right Arrow 26"/>
          <p:cNvSpPr/>
          <p:nvPr/>
        </p:nvSpPr>
        <p:spPr>
          <a:xfrm>
            <a:off x="5214938" y="3714750"/>
            <a:ext cx="3929062" cy="428625"/>
          </a:xfrm>
          <a:prstGeom prst="rightArrow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MSP Applications</a:t>
            </a:r>
          </a:p>
        </p:txBody>
      </p:sp>
      <p:sp>
        <p:nvSpPr>
          <p:cNvPr id="28" name="Right Arrow 27"/>
          <p:cNvSpPr/>
          <p:nvPr/>
        </p:nvSpPr>
        <p:spPr>
          <a:xfrm>
            <a:off x="571500" y="2428875"/>
            <a:ext cx="4143375" cy="428625"/>
          </a:xfrm>
          <a:prstGeom prst="rightArrow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>
                <a:solidFill>
                  <a:schemeClr val="tx1"/>
                </a:solidFill>
              </a:rPr>
              <a:t>Develop Applications for standard reporting</a:t>
            </a:r>
          </a:p>
        </p:txBody>
      </p:sp>
      <p:sp>
        <p:nvSpPr>
          <p:cNvPr id="29" name="Rectangle 28"/>
          <p:cNvSpPr/>
          <p:nvPr/>
        </p:nvSpPr>
        <p:spPr>
          <a:xfrm rot="16200000">
            <a:off x="-250065" y="2893215"/>
            <a:ext cx="1143008" cy="35719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>
            <a:scene3d>
              <a:camera prst="orthographicFront">
                <a:rot lat="300000" lon="21299997" rev="0"/>
              </a:camera>
              <a:lightRig rig="threePt" dir="t"/>
            </a:scene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/>
              <a:t>CMDS</a:t>
            </a:r>
          </a:p>
        </p:txBody>
      </p:sp>
      <p:sp>
        <p:nvSpPr>
          <p:cNvPr id="30" name="Rectangle 29"/>
          <p:cNvSpPr/>
          <p:nvPr/>
        </p:nvSpPr>
        <p:spPr>
          <a:xfrm rot="16200000">
            <a:off x="-35751" y="3893347"/>
            <a:ext cx="714380" cy="35719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>
            <a:scene3d>
              <a:camera prst="orthographicFront">
                <a:rot lat="300000" lon="21299997" rev="0"/>
              </a:camera>
              <a:lightRig rig="threePt" dir="t"/>
            </a:scene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/>
              <a:t>MSP</a:t>
            </a:r>
          </a:p>
        </p:txBody>
      </p:sp>
      <p:sp>
        <p:nvSpPr>
          <p:cNvPr id="32" name="Right Arrow 31"/>
          <p:cNvSpPr/>
          <p:nvPr/>
        </p:nvSpPr>
        <p:spPr>
          <a:xfrm>
            <a:off x="785813" y="4786313"/>
            <a:ext cx="8358187" cy="428625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Review of Competency and training</a:t>
            </a:r>
          </a:p>
        </p:txBody>
      </p:sp>
      <p:sp>
        <p:nvSpPr>
          <p:cNvPr id="33" name="Right Arrow 32"/>
          <p:cNvSpPr/>
          <p:nvPr/>
        </p:nvSpPr>
        <p:spPr>
          <a:xfrm>
            <a:off x="785813" y="5214938"/>
            <a:ext cx="8358187" cy="428625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Review of Regulatory Process  </a:t>
            </a:r>
          </a:p>
        </p:txBody>
      </p:sp>
      <p:sp>
        <p:nvSpPr>
          <p:cNvPr id="34" name="Right Arrow 33"/>
          <p:cNvSpPr/>
          <p:nvPr/>
        </p:nvSpPr>
        <p:spPr>
          <a:xfrm>
            <a:off x="785813" y="5643563"/>
            <a:ext cx="8358187" cy="428625"/>
          </a:xfrm>
          <a:prstGeom prst="rightArrow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>
                <a:solidFill>
                  <a:srgbClr val="0000FF"/>
                </a:solidFill>
              </a:rPr>
              <a:t>Review of Legacy Systems (LRIT, Paper Charts, </a:t>
            </a:r>
            <a:r>
              <a:rPr lang="en-GB" sz="1400" dirty="0" err="1" smtClean="0">
                <a:solidFill>
                  <a:srgbClr val="0000FF"/>
                </a:solidFill>
              </a:rPr>
              <a:t>Navtex</a:t>
            </a:r>
            <a:r>
              <a:rPr lang="en-GB" sz="1400" dirty="0" smtClean="0">
                <a:solidFill>
                  <a:srgbClr val="0000FF"/>
                </a:solidFill>
              </a:rPr>
              <a:t>, </a:t>
            </a:r>
            <a:r>
              <a:rPr lang="en-GB" sz="1400" dirty="0">
                <a:solidFill>
                  <a:srgbClr val="0000FF"/>
                </a:solidFill>
              </a:rPr>
              <a:t>etc..)</a:t>
            </a:r>
          </a:p>
        </p:txBody>
      </p:sp>
      <p:sp>
        <p:nvSpPr>
          <p:cNvPr id="12" name="Right Arrow 11"/>
          <p:cNvSpPr/>
          <p:nvPr/>
        </p:nvSpPr>
        <p:spPr>
          <a:xfrm>
            <a:off x="785813" y="4857750"/>
            <a:ext cx="2143125" cy="1214438"/>
          </a:xfrm>
          <a:prstGeom prst="righ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200" dirty="0"/>
              <a:t>Develop </a:t>
            </a:r>
            <a:r>
              <a:rPr lang="en-GB" sz="1200" dirty="0" smtClean="0"/>
              <a:t>e-</a:t>
            </a:r>
            <a:r>
              <a:rPr lang="en-GB" sz="1200" dirty="0" err="1" smtClean="0"/>
              <a:t>Nav</a:t>
            </a:r>
            <a:r>
              <a:rPr lang="en-GB" sz="1200" dirty="0" smtClean="0"/>
              <a:t> </a:t>
            </a:r>
            <a:r>
              <a:rPr lang="en-GB" sz="1200" dirty="0"/>
              <a:t>Implementation Strategy</a:t>
            </a:r>
          </a:p>
        </p:txBody>
      </p:sp>
      <p:sp>
        <p:nvSpPr>
          <p:cNvPr id="41" name="Rectangle 40"/>
          <p:cNvSpPr/>
          <p:nvPr/>
        </p:nvSpPr>
        <p:spPr>
          <a:xfrm>
            <a:off x="571500" y="1714500"/>
            <a:ext cx="1214438" cy="285750"/>
          </a:xfrm>
          <a:prstGeom prst="rect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/>
              <a:t>WRC2012</a:t>
            </a:r>
          </a:p>
        </p:txBody>
      </p:sp>
      <p:sp>
        <p:nvSpPr>
          <p:cNvPr id="2" name="Right Arrow 13"/>
          <p:cNvSpPr/>
          <p:nvPr/>
        </p:nvSpPr>
        <p:spPr>
          <a:xfrm>
            <a:off x="611188" y="260350"/>
            <a:ext cx="2305050" cy="1001713"/>
          </a:xfrm>
          <a:prstGeom prst="rightArrow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GB" sz="1200" dirty="0">
                <a:solidFill>
                  <a:srgbClr val="0000FF"/>
                </a:solidFill>
              </a:rPr>
              <a:t>Develop Concept for Comms interface, S-Mode  / default setting and define resiliency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2014-18 Work Program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28037341"/>
              </p:ext>
            </p:extLst>
          </p:nvPr>
        </p:nvGraphicFramePr>
        <p:xfrm>
          <a:off x="899592" y="1772816"/>
          <a:ext cx="7200800" cy="416242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369560"/>
                <a:gridCol w="658806"/>
                <a:gridCol w="941738"/>
                <a:gridCol w="1574512"/>
                <a:gridCol w="1656184"/>
              </a:tblGrid>
              <a:tr h="63627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400">
                          <a:effectLst/>
                        </a:rPr>
                        <a:t>Task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400">
                          <a:effectLst/>
                        </a:rPr>
                        <a:t>Sessions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400">
                          <a:effectLst/>
                        </a:rPr>
                        <a:t>WG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400">
                          <a:effectLst/>
                        </a:rPr>
                        <a:t>Deliverable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400" dirty="0" smtClean="0">
                          <a:effectLst/>
                        </a:rPr>
                        <a:t>Implementation </a:t>
                      </a:r>
                      <a:r>
                        <a:rPr lang="en-GB" sz="1400" dirty="0">
                          <a:effectLst/>
                        </a:rPr>
                        <a:t>Item(s)</a:t>
                      </a:r>
                      <a:endParaRPr lang="en-GB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2702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Implementation Strategy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7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1/all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IMO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2702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HMI, training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7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1/6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IMO, IEC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0924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Regulatory process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5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all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IMO, IEC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2702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WWRNS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5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2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WWRNP, IMO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0924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Racon strategy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4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2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IMO, ITU, IEC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2702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AIS support/development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5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3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IMO, ITU, IEC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0924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Future AIS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4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3/4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IMO, ITU, IEC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2702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Comms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4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4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MRCP, IMO, ITU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2702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MSP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4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5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IMO, IHO, IEC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0924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e-Nav portrayal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5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6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IMO, IEC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2702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NSW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3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1/3/6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</a:rPr>
                        <a:t>IMO, ITU inputs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effectLst/>
                        </a:rPr>
                        <a:t> </a:t>
                      </a:r>
                      <a:endParaRPr lang="en-GB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412147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202</TotalTime>
  <Words>250</Words>
  <Application>Microsoft Macintosh PowerPoint</Application>
  <PresentationFormat>On-screen Show (4:3)</PresentationFormat>
  <Paragraphs>89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2014-18 Work Program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Nick Ward</dc:creator>
  <cp:lastModifiedBy>Michael Hadley</cp:lastModifiedBy>
  <cp:revision>25</cp:revision>
  <dcterms:created xsi:type="dcterms:W3CDTF">2011-09-28T10:34:03Z</dcterms:created>
  <dcterms:modified xsi:type="dcterms:W3CDTF">2011-10-25T17:00:26Z</dcterms:modified>
</cp:coreProperties>
</file>

<file path=docProps/thumbnail.jpeg>
</file>