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7" r:id="rId2"/>
    <p:sldId id="263" r:id="rId3"/>
    <p:sldId id="258" r:id="rId4"/>
    <p:sldId id="265" r:id="rId5"/>
    <p:sldId id="268" r:id="rId6"/>
    <p:sldId id="276" r:id="rId7"/>
    <p:sldId id="277" r:id="rId8"/>
    <p:sldId id="278" r:id="rId9"/>
    <p:sldId id="279" r:id="rId10"/>
    <p:sldId id="280" r:id="rId11"/>
    <p:sldId id="269" r:id="rId12"/>
    <p:sldId id="270" r:id="rId13"/>
    <p:sldId id="271" r:id="rId14"/>
    <p:sldId id="260" r:id="rId15"/>
    <p:sldId id="259" r:id="rId16"/>
    <p:sldId id="261" r:id="rId17"/>
    <p:sldId id="281" r:id="rId18"/>
    <p:sldId id="274" r:id="rId19"/>
    <p:sldId id="275" r:id="rId20"/>
    <p:sldId id="272" r:id="rId21"/>
    <p:sldId id="273"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50"/>
    <a:srgbClr val="F8A764"/>
    <a:srgbClr val="F68D36"/>
    <a:srgbClr val="66FFFF"/>
    <a:srgbClr val="C80831"/>
    <a:srgbClr val="C00000"/>
    <a:srgbClr val="1CBCD2"/>
    <a:srgbClr val="BB0905"/>
    <a:srgbClr val="FF9900"/>
  </p:clrMru>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11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2 Veri Yer Tutucusu"/>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7B5018-4D05-423E-805C-DCE5216AC2E0}" type="datetimeFigureOut">
              <a:rPr lang="tr-TR" smtClean="0"/>
              <a:pPr/>
              <a:t>23.10.2011</a:t>
            </a:fld>
            <a:endParaRPr lang="tr-TR"/>
          </a:p>
        </p:txBody>
      </p:sp>
      <p:sp>
        <p:nvSpPr>
          <p:cNvPr id="4" name="3 Slayt Görüntüsü Yer Tutucusu"/>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4 Not Yer Tutucusu"/>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5 Altbilgi Yer Tutucusu"/>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6 Slayt Numarası Yer Tutucusu"/>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A0223A-C7E3-4A67-8C0A-A6EFB26C5E20}" type="slidenum">
              <a:rPr lang="tr-TR" smtClean="0"/>
              <a:pPr/>
              <a:t>‹#›</a:t>
            </a:fld>
            <a:endParaRPr lang="tr-T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dirty="0"/>
          </a:p>
        </p:txBody>
      </p:sp>
      <p:sp>
        <p:nvSpPr>
          <p:cNvPr id="4" name="3 Slayt Numarası Yer Tutucusu"/>
          <p:cNvSpPr>
            <a:spLocks noGrp="1"/>
          </p:cNvSpPr>
          <p:nvPr>
            <p:ph type="sldNum" sz="quarter" idx="10"/>
          </p:nvPr>
        </p:nvSpPr>
        <p:spPr/>
        <p:txBody>
          <a:bodyPr/>
          <a:lstStyle/>
          <a:p>
            <a:fld id="{1CA0223A-C7E3-4A67-8C0A-A6EFB26C5E20}" type="slidenum">
              <a:rPr lang="tr-TR" smtClean="0"/>
              <a:pPr/>
              <a:t>12</a:t>
            </a:fld>
            <a:endParaRPr lang="tr-T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userDrawn="1"/>
        </p:nvSpPr>
        <p:spPr>
          <a:xfrm>
            <a:off x="84916" y="1044652"/>
            <a:ext cx="8929687" cy="572452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userDrawn="1"/>
        </p:nvSpPr>
        <p:spPr>
          <a:xfrm>
            <a:off x="100013" y="942975"/>
            <a:ext cx="8931275" cy="71438"/>
          </a:xfrm>
          <a:prstGeom prst="rect">
            <a:avLst/>
          </a:pr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6" name="Group 6"/>
          <p:cNvGrpSpPr>
            <a:grpSpLocks/>
          </p:cNvGrpSpPr>
          <p:nvPr userDrawn="1"/>
        </p:nvGrpSpPr>
        <p:grpSpPr bwMode="auto">
          <a:xfrm>
            <a:off x="142875" y="0"/>
            <a:ext cx="9001125" cy="327025"/>
            <a:chOff x="142844" y="0"/>
            <a:chExt cx="9001156" cy="327670"/>
          </a:xfrm>
        </p:grpSpPr>
        <p:pic>
          <p:nvPicPr>
            <p:cNvPr id="7" name="Picture 2" descr="LOGO3"/>
            <p:cNvPicPr>
              <a:picLocks noChangeAspect="1" noChangeArrowheads="1"/>
            </p:cNvPicPr>
            <p:nvPr/>
          </p:nvPicPr>
          <p:blipFill>
            <a:blip r:embed="rId2" cstate="print"/>
            <a:srcRect/>
            <a:stretch>
              <a:fillRect/>
            </a:stretch>
          </p:blipFill>
          <p:spPr bwMode="auto">
            <a:xfrm>
              <a:off x="142844" y="42948"/>
              <a:ext cx="252414" cy="251320"/>
            </a:xfrm>
            <a:prstGeom prst="rect">
              <a:avLst/>
            </a:prstGeom>
            <a:ln>
              <a:noFill/>
            </a:ln>
            <a:effectLst>
              <a:outerShdw blurRad="292100" dist="139700" dir="2700000" algn="tl" rotWithShape="0">
                <a:srgbClr val="333333">
                  <a:alpha val="65000"/>
                </a:srgbClr>
              </a:outerShdw>
            </a:effectLst>
          </p:spPr>
        </p:pic>
        <p:sp>
          <p:nvSpPr>
            <p:cNvPr id="8" name="Title 1"/>
            <p:cNvSpPr txBox="1">
              <a:spLocks/>
            </p:cNvSpPr>
            <p:nvPr/>
          </p:nvSpPr>
          <p:spPr bwMode="auto">
            <a:xfrm>
              <a:off x="357158" y="0"/>
              <a:ext cx="8786842" cy="327670"/>
            </a:xfrm>
            <a:prstGeom prst="rect">
              <a:avLst/>
            </a:prstGeom>
            <a:noFill/>
            <a:ln w="9525">
              <a:noFill/>
              <a:miter lim="800000"/>
              <a:headEnd/>
              <a:tailEnd/>
            </a:ln>
          </p:spPr>
          <p:txBody>
            <a:bodyPr anchor="ctr"/>
            <a:lstStyle/>
            <a:p>
              <a:pPr fontAlgn="auto">
                <a:spcAft>
                  <a:spcPts val="0"/>
                </a:spcAft>
                <a:defRPr/>
              </a:pPr>
              <a:r>
                <a:rPr lang="tr-TR" sz="1200" b="1" i="1" dirty="0" smtClean="0">
                  <a:latin typeface="Arial" pitchFamily="34" charset="0"/>
                  <a:ea typeface="+mj-ea"/>
                  <a:cs typeface="Arial" pitchFamily="34" charset="0"/>
                </a:rPr>
                <a:t> </a:t>
              </a:r>
              <a:r>
                <a:rPr lang="tr-TR" sz="1300" b="1" i="1" dirty="0" smtClean="0">
                  <a:latin typeface="Arial" pitchFamily="34" charset="0"/>
                  <a:ea typeface="+mj-ea"/>
                  <a:cs typeface="Arial" pitchFamily="34" charset="0"/>
                </a:rPr>
                <a:t>Directorate</a:t>
              </a:r>
              <a:r>
                <a:rPr lang="tr-TR" sz="1300" b="1" i="1" baseline="0" dirty="0" smtClean="0">
                  <a:latin typeface="Arial" pitchFamily="34" charset="0"/>
                  <a:ea typeface="+mj-ea"/>
                  <a:cs typeface="Arial" pitchFamily="34" charset="0"/>
                </a:rPr>
                <a:t> General of Coastal </a:t>
              </a:r>
              <a:r>
                <a:rPr lang="tr-TR" sz="1300" b="1" i="1" baseline="0" dirty="0" err="1" smtClean="0">
                  <a:latin typeface="Arial" pitchFamily="34" charset="0"/>
                  <a:ea typeface="+mj-ea"/>
                  <a:cs typeface="Arial" pitchFamily="34" charset="0"/>
                </a:rPr>
                <a:t>Safety</a:t>
              </a:r>
              <a:r>
                <a:rPr lang="tr-TR" sz="1300" b="1" i="1" dirty="0" smtClean="0">
                  <a:latin typeface="Arial" pitchFamily="34" charset="0"/>
                  <a:ea typeface="+mj-ea"/>
                  <a:cs typeface="Arial" pitchFamily="34" charset="0"/>
                </a:rPr>
                <a:t>                                                                                       VTS33</a:t>
              </a:r>
              <a:r>
                <a:rPr lang="tr-TR" sz="1300" b="1" i="1" baseline="0" dirty="0" smtClean="0">
                  <a:latin typeface="Arial" pitchFamily="34" charset="0"/>
                  <a:ea typeface="+mj-ea"/>
                  <a:cs typeface="Arial" pitchFamily="34" charset="0"/>
                </a:rPr>
                <a:t> </a:t>
              </a:r>
              <a:r>
                <a:rPr lang="tr-TR" sz="1300" b="1" i="1" baseline="0" dirty="0" err="1" smtClean="0">
                  <a:latin typeface="Arial" pitchFamily="34" charset="0"/>
                  <a:ea typeface="+mj-ea"/>
                  <a:cs typeface="Arial" pitchFamily="34" charset="0"/>
                </a:rPr>
                <a:t>to</a:t>
              </a:r>
              <a:r>
                <a:rPr lang="tr-TR" sz="1300" b="1" i="1" baseline="0" dirty="0" smtClean="0">
                  <a:latin typeface="Arial" pitchFamily="34" charset="0"/>
                  <a:ea typeface="+mj-ea"/>
                  <a:cs typeface="Arial" pitchFamily="34" charset="0"/>
                </a:rPr>
                <a:t> PAP22</a:t>
              </a:r>
              <a:r>
                <a:rPr lang="tr-TR" sz="1300" b="1" i="1" dirty="0" smtClean="0">
                  <a:latin typeface="Arial" pitchFamily="34" charset="0"/>
                  <a:ea typeface="+mj-ea"/>
                  <a:cs typeface="Arial" pitchFamily="34" charset="0"/>
                </a:rPr>
                <a:t>   </a:t>
              </a:r>
              <a:endParaRPr lang="en-US" sz="1300" b="1" i="1" dirty="0">
                <a:latin typeface="Arial" pitchFamily="34" charset="0"/>
                <a:ea typeface="+mj-ea"/>
                <a:cs typeface="Arial" pitchFamily="34" charset="0"/>
              </a:endParaRPr>
            </a:p>
          </p:txBody>
        </p:sp>
      </p:grpSp>
      <p:sp>
        <p:nvSpPr>
          <p:cNvPr id="2" name="Title 1"/>
          <p:cNvSpPr>
            <a:spLocks noGrp="1"/>
          </p:cNvSpPr>
          <p:nvPr>
            <p:ph type="ctrTitle"/>
          </p:nvPr>
        </p:nvSpPr>
        <p:spPr>
          <a:xfrm>
            <a:off x="100800" y="357166"/>
            <a:ext cx="8931600" cy="571504"/>
          </a:xfr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path path="circle">
              <a:fillToRect l="100000" t="100000"/>
            </a:path>
            <a:tileRect r="-100000" b="-100000"/>
          </a:gradFill>
        </p:spPr>
        <p:txBody>
          <a:bodyPr>
            <a:normAutofit/>
          </a:bodyPr>
          <a:lstStyle>
            <a:lvl1pPr algn="l">
              <a:defRPr sz="2800"/>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Date Placeholder 3"/>
          <p:cNvSpPr>
            <a:spLocks noGrp="1"/>
          </p:cNvSpPr>
          <p:nvPr>
            <p:ph type="dt" sz="half" idx="10"/>
          </p:nvPr>
        </p:nvSpPr>
        <p:spPr/>
        <p:txBody>
          <a:bodyPr/>
          <a:lstStyle>
            <a:lvl1pPr>
              <a:defRPr/>
            </a:lvl1pPr>
          </a:lstStyle>
          <a:p>
            <a:pPr>
              <a:defRPr/>
            </a:pPr>
            <a:fld id="{F6DB1E20-4EB7-4C08-B137-31A53598787A}" type="datetimeFigureOut">
              <a:rPr lang="en-US"/>
              <a:pPr>
                <a:defRPr/>
              </a:pPr>
              <a:t>10/23/2011</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455B25D7-42A1-47BF-A07C-8AC3E14CA66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6D3A1B4-AD1D-45CC-8A6A-1D0EBD1C11DD}" type="datetimeFigureOut">
              <a:rPr lang="en-US"/>
              <a:pPr>
                <a:defRPr/>
              </a:pPr>
              <a:t>10/23/2011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089168-143F-4816-B122-13FE8F86A19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9D73CC79-56E0-409F-A4ED-D9D59AF7E52E}" type="datetimeFigureOut">
              <a:rPr lang="en-US"/>
              <a:pPr>
                <a:defRPr/>
              </a:pPr>
              <a:t>10/23/2011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7ECD7A1-FCEE-455B-ADAD-3ED00C372FC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5356577-5D75-44FC-BFF1-530F0AD46EDA}" type="datetimeFigureOut">
              <a:rPr lang="en-US"/>
              <a:pPr>
                <a:defRPr/>
              </a:pPr>
              <a:t>10/23/2011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F1C5F027-1715-4815-BC81-9F004AA1610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solidFill>
            <a:schemeClr val="accent2"/>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37A14AD0-9210-4C1F-920A-503E19E02ED0}" type="datetimeFigureOut">
              <a:rPr lang="en-US"/>
              <a:pPr>
                <a:defRPr/>
              </a:pPr>
              <a:t>10/23/2011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5AACC9F1-AA76-46DF-B36B-76E65B5DCC4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0" r:id="rId1"/>
    <p:sldLayoutId id="2147483717" r:id="rId2"/>
    <p:sldLayoutId id="2147483718" r:id="rId3"/>
    <p:sldLayoutId id="2147483719" r:id="rId4"/>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TextBox 3"/>
          <p:cNvSpPr txBox="1">
            <a:spLocks noChangeArrowheads="1"/>
          </p:cNvSpPr>
          <p:nvPr/>
        </p:nvSpPr>
        <p:spPr bwMode="auto">
          <a:xfrm>
            <a:off x="539552" y="1556792"/>
            <a:ext cx="8136903" cy="1384995"/>
          </a:xfrm>
          <a:prstGeom prst="rect">
            <a:avLst/>
          </a:prstGeom>
          <a:noFill/>
          <a:ln w="9525">
            <a:noFill/>
            <a:miter lim="800000"/>
            <a:headEnd/>
            <a:tailEnd/>
          </a:ln>
        </p:spPr>
        <p:txBody>
          <a:bodyPr wrap="square">
            <a:spAutoFit/>
          </a:bodyPr>
          <a:lstStyle/>
          <a:p>
            <a:pPr algn="ctr">
              <a:spcAft>
                <a:spcPts val="0"/>
              </a:spcAft>
            </a:pPr>
            <a:r>
              <a:rPr lang="en-US" sz="3200" b="1" smtClean="0">
                <a:cs typeface="Arial" charset="0"/>
              </a:rPr>
              <a:t>Information on the</a:t>
            </a:r>
          </a:p>
          <a:p>
            <a:pPr algn="ctr">
              <a:spcAft>
                <a:spcPts val="0"/>
              </a:spcAft>
            </a:pPr>
            <a:r>
              <a:rPr lang="en-US" sz="3200" b="1" smtClean="0">
                <a:cs typeface="Arial" charset="0"/>
              </a:rPr>
              <a:t>33</a:t>
            </a:r>
            <a:r>
              <a:rPr lang="en-US" sz="3200" b="1" baseline="30000" smtClean="0">
                <a:cs typeface="Arial" charset="0"/>
              </a:rPr>
              <a:t>rd </a:t>
            </a:r>
            <a:r>
              <a:rPr lang="en-US" sz="3200" b="1" smtClean="0">
                <a:cs typeface="Arial" charset="0"/>
              </a:rPr>
              <a:t>session of the IALA VTS Committee</a:t>
            </a:r>
          </a:p>
          <a:p>
            <a:pPr algn="ctr">
              <a:spcAft>
                <a:spcPts val="1000"/>
              </a:spcAft>
            </a:pPr>
            <a:r>
              <a:rPr lang="en-US" sz="2000" b="1" smtClean="0">
                <a:cs typeface="Arial" charset="0"/>
              </a:rPr>
              <a:t>19 – 23 September 2011</a:t>
            </a:r>
            <a:endParaRPr lang="en-US" sz="2000">
              <a:cs typeface="Arial" charset="0"/>
            </a:endParaRPr>
          </a:p>
        </p:txBody>
      </p:sp>
      <p:sp>
        <p:nvSpPr>
          <p:cNvPr id="4" name="Title 3"/>
          <p:cNvSpPr>
            <a:spLocks noGrp="1"/>
          </p:cNvSpPr>
          <p:nvPr>
            <p:ph type="ctrTitle"/>
          </p:nvPr>
        </p:nvSpPr>
        <p:spPr/>
        <p:txBody>
          <a:bodyPr/>
          <a:lstStyle/>
          <a:p>
            <a:endParaRPr lang="en-US"/>
          </a:p>
        </p:txBody>
      </p:sp>
      <p:sp>
        <p:nvSpPr>
          <p:cNvPr id="5" name="TextBox 3"/>
          <p:cNvSpPr txBox="1">
            <a:spLocks noChangeArrowheads="1"/>
          </p:cNvSpPr>
          <p:nvPr/>
        </p:nvSpPr>
        <p:spPr bwMode="auto">
          <a:xfrm>
            <a:off x="1954743" y="5758233"/>
            <a:ext cx="5214949" cy="892552"/>
          </a:xfrm>
          <a:prstGeom prst="rect">
            <a:avLst/>
          </a:prstGeom>
          <a:noFill/>
          <a:ln w="9525">
            <a:noFill/>
            <a:miter lim="800000"/>
            <a:headEnd/>
            <a:tailEnd/>
          </a:ln>
        </p:spPr>
        <p:txBody>
          <a:bodyPr wrap="square">
            <a:spAutoFit/>
          </a:bodyPr>
          <a:lstStyle/>
          <a:p>
            <a:pPr algn="ctr">
              <a:spcAft>
                <a:spcPts val="0"/>
              </a:spcAft>
            </a:pPr>
            <a:r>
              <a:rPr lang="en-US" sz="3200" b="1" smtClean="0">
                <a:cs typeface="Arial" charset="0"/>
              </a:rPr>
              <a:t>PAP 21</a:t>
            </a:r>
          </a:p>
          <a:p>
            <a:pPr algn="ctr">
              <a:spcAft>
                <a:spcPts val="1000"/>
              </a:spcAft>
            </a:pPr>
            <a:r>
              <a:rPr lang="en-US" sz="2000" b="1" smtClean="0">
                <a:cs typeface="Arial" charset="0"/>
              </a:rPr>
              <a:t>24 – 26 October 2011</a:t>
            </a:r>
          </a:p>
        </p:txBody>
      </p:sp>
      <p:sp>
        <p:nvSpPr>
          <p:cNvPr id="6" name="TextBox 3"/>
          <p:cNvSpPr txBox="1">
            <a:spLocks noChangeArrowheads="1"/>
          </p:cNvSpPr>
          <p:nvPr/>
        </p:nvSpPr>
        <p:spPr bwMode="auto">
          <a:xfrm>
            <a:off x="1928819" y="3786190"/>
            <a:ext cx="5214949" cy="769441"/>
          </a:xfrm>
          <a:prstGeom prst="rect">
            <a:avLst/>
          </a:prstGeom>
          <a:noFill/>
          <a:ln w="9525">
            <a:noFill/>
            <a:miter lim="800000"/>
            <a:headEnd/>
            <a:tailEnd/>
          </a:ln>
        </p:spPr>
        <p:txBody>
          <a:bodyPr wrap="square">
            <a:spAutoFit/>
          </a:bodyPr>
          <a:lstStyle/>
          <a:p>
            <a:pPr algn="ctr">
              <a:spcAft>
                <a:spcPts val="0"/>
              </a:spcAft>
            </a:pPr>
            <a:r>
              <a:rPr lang="en-US" sz="2400" b="1" smtClean="0">
                <a:cs typeface="Arial" charset="0"/>
              </a:rPr>
              <a:t>Capt. Tuncay ÇEHRELİ</a:t>
            </a:r>
          </a:p>
          <a:p>
            <a:pPr algn="ctr">
              <a:spcAft>
                <a:spcPts val="0"/>
              </a:spcAft>
            </a:pPr>
            <a:r>
              <a:rPr lang="en-US" sz="2000" b="1" i="1" smtClean="0">
                <a:cs typeface="Arial" charset="0"/>
              </a:rPr>
              <a:t>Chairman, IALA VTS Committee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p:txBody>
          <a:bodyPr rtlCol="0"/>
          <a:lstStyle/>
          <a:p>
            <a:pPr eaLnBrk="1" fontAlgn="auto" hangingPunct="1">
              <a:spcAft>
                <a:spcPts val="0"/>
              </a:spcAft>
              <a:defRPr/>
            </a:pPr>
            <a:r>
              <a:rPr lang="en-GB" sz="2400" b="1" smtClean="0">
                <a:latin typeface="Arial" pitchFamily="34" charset="0"/>
                <a:cs typeface="Arial" pitchFamily="34" charset="0"/>
              </a:rPr>
              <a:t>   </a:t>
            </a:r>
            <a:r>
              <a:rPr lang="en-GB" sz="2400" b="1" i="1" smtClean="0">
                <a:latin typeface="Arial" pitchFamily="34" charset="0"/>
                <a:cs typeface="Arial" pitchFamily="34" charset="0"/>
              </a:rPr>
              <a:t>WG1 – VTS </a:t>
            </a:r>
            <a:r>
              <a:rPr lang="en-GB" sz="2400" b="1" i="1" smtClean="0">
                <a:latin typeface="Arial" pitchFamily="34" charset="0"/>
                <a:cs typeface="Arial" pitchFamily="34" charset="0"/>
              </a:rPr>
              <a:t>Operations</a:t>
            </a:r>
            <a:endParaRPr lang="en-GB" sz="2400" b="1" i="1">
              <a:latin typeface="Arial" pitchFamily="34" charset="0"/>
              <a:cs typeface="Arial" pitchFamily="34" charset="0"/>
            </a:endParaRPr>
          </a:p>
        </p:txBody>
      </p:sp>
      <p:sp>
        <p:nvSpPr>
          <p:cNvPr id="6" name="TextBox 3"/>
          <p:cNvSpPr txBox="1">
            <a:spLocks noChangeArrowheads="1"/>
          </p:cNvSpPr>
          <p:nvPr/>
        </p:nvSpPr>
        <p:spPr bwMode="auto">
          <a:xfrm>
            <a:off x="323528" y="1537042"/>
            <a:ext cx="8568952" cy="4124206"/>
          </a:xfrm>
          <a:prstGeom prst="rect">
            <a:avLst/>
          </a:prstGeom>
          <a:noFill/>
          <a:ln w="9525">
            <a:noFill/>
            <a:miter lim="800000"/>
            <a:headEnd/>
            <a:tailEnd/>
          </a:ln>
        </p:spPr>
        <p:txBody>
          <a:bodyPr wrap="square">
            <a:spAutoFit/>
          </a:bodyPr>
          <a:lstStyle/>
          <a:p>
            <a:pPr marL="354013" indent="-354013">
              <a:spcAft>
                <a:spcPts val="1000"/>
              </a:spcAft>
              <a:buSzPct val="120000"/>
              <a:buFont typeface="Arial" pitchFamily="34" charset="0"/>
              <a:buChar char="•"/>
            </a:pPr>
            <a:r>
              <a:rPr lang="en-GB" sz="2400" b="1" smtClean="0">
                <a:cs typeface="Arial" charset="0"/>
              </a:rPr>
              <a:t>VTS beyond territorial </a:t>
            </a:r>
            <a:r>
              <a:rPr lang="en-GB" sz="2400" b="1" smtClean="0">
                <a:cs typeface="Arial" charset="0"/>
              </a:rPr>
              <a:t>seas </a:t>
            </a:r>
            <a:r>
              <a:rPr lang="en-GB" sz="2400" b="1" smtClean="0">
                <a:solidFill>
                  <a:srgbClr val="FF0000"/>
                </a:solidFill>
                <a:cs typeface="Arial" charset="0"/>
              </a:rPr>
              <a:t>(task2</a:t>
            </a:r>
            <a:r>
              <a:rPr lang="en-GB" sz="2400" b="1" smtClean="0">
                <a:solidFill>
                  <a:srgbClr val="FF0000"/>
                </a:solidFill>
                <a:cs typeface="Arial" charset="0"/>
              </a:rPr>
              <a:t>,  3 of </a:t>
            </a:r>
            <a:r>
              <a:rPr lang="en-GB" sz="2400" b="1" smtClean="0">
                <a:solidFill>
                  <a:srgbClr val="FF0000"/>
                </a:solidFill>
                <a:cs typeface="Arial" charset="0"/>
              </a:rPr>
              <a:t>4)</a:t>
            </a:r>
            <a:endParaRPr lang="en-GB" sz="2400" b="1" smtClean="0">
              <a:solidFill>
                <a:srgbClr val="FF0000"/>
              </a:solidFill>
              <a:cs typeface="Arial" charset="0"/>
            </a:endParaRPr>
          </a:p>
          <a:p>
            <a:pPr marL="354013" indent="-354013">
              <a:spcAft>
                <a:spcPts val="1000"/>
              </a:spcAft>
              <a:buSzPct val="120000"/>
              <a:buFont typeface="Arial" pitchFamily="34" charset="0"/>
              <a:buChar char="•"/>
            </a:pPr>
            <a:r>
              <a:rPr lang="en-GB" sz="2400" b="1" smtClean="0">
                <a:cs typeface="Arial" charset="0"/>
              </a:rPr>
              <a:t>IMO </a:t>
            </a:r>
            <a:r>
              <a:rPr lang="en-GB" sz="2400" b="1" smtClean="0">
                <a:cs typeface="Arial" charset="0"/>
              </a:rPr>
              <a:t>Resolution </a:t>
            </a:r>
            <a:r>
              <a:rPr lang="en-GB" sz="2400" b="1" smtClean="0">
                <a:cs typeface="Arial" charset="0"/>
              </a:rPr>
              <a:t>A.857(20</a:t>
            </a:r>
            <a:r>
              <a:rPr lang="en-GB" sz="2400" b="1" smtClean="0">
                <a:cs typeface="Arial" charset="0"/>
              </a:rPr>
              <a:t>) </a:t>
            </a:r>
            <a:r>
              <a:rPr lang="en-GB" sz="2400" b="1" smtClean="0">
                <a:solidFill>
                  <a:srgbClr val="FF0000"/>
                </a:solidFill>
                <a:cs typeface="Arial" charset="0"/>
              </a:rPr>
              <a:t>(task3</a:t>
            </a:r>
            <a:r>
              <a:rPr lang="en-GB" sz="2400" b="1" smtClean="0">
                <a:solidFill>
                  <a:srgbClr val="FF0000"/>
                </a:solidFill>
                <a:cs typeface="Arial" charset="0"/>
              </a:rPr>
              <a:t>,  1 of </a:t>
            </a:r>
            <a:r>
              <a:rPr lang="en-GB" sz="2400" b="1" smtClean="0">
                <a:solidFill>
                  <a:srgbClr val="FF0000"/>
                </a:solidFill>
                <a:cs typeface="Arial" charset="0"/>
              </a:rPr>
              <a:t>3)</a:t>
            </a:r>
            <a:endParaRPr lang="en-GB" sz="2400" b="1" smtClean="0">
              <a:solidFill>
                <a:srgbClr val="FF0000"/>
              </a:solidFill>
              <a:cs typeface="Arial" charset="0"/>
            </a:endParaRPr>
          </a:p>
          <a:p>
            <a:pPr marL="354013" indent="-354013">
              <a:spcAft>
                <a:spcPts val="1000"/>
              </a:spcAft>
              <a:buSzPct val="120000"/>
              <a:buFont typeface="Arial" pitchFamily="34" charset="0"/>
              <a:buChar char="•"/>
            </a:pPr>
            <a:r>
              <a:rPr lang="en-GB" sz="2400" b="1" smtClean="0">
                <a:cs typeface="Arial" charset="0"/>
              </a:rPr>
              <a:t>Review VTS Recommendations and Guidelines </a:t>
            </a:r>
            <a:r>
              <a:rPr lang="en-GB" sz="2400" b="1" smtClean="0">
                <a:solidFill>
                  <a:srgbClr val="FF0000"/>
                </a:solidFill>
                <a:cs typeface="Arial" charset="0"/>
              </a:rPr>
              <a:t>(task5)</a:t>
            </a:r>
            <a:endParaRPr lang="en-GB" sz="2000" b="1" smtClean="0">
              <a:cs typeface="Arial" charset="0"/>
            </a:endParaRPr>
          </a:p>
          <a:p>
            <a:pPr marL="811213" lvl="1" indent="-354013">
              <a:spcAft>
                <a:spcPts val="1000"/>
              </a:spcAft>
              <a:buSzPct val="120000"/>
              <a:buFont typeface="Arial" pitchFamily="34" charset="0"/>
              <a:buChar char="•"/>
            </a:pPr>
            <a:r>
              <a:rPr lang="en-GB" sz="2000" smtClean="0"/>
              <a:t>V-125 on the use and presentation of </a:t>
            </a:r>
            <a:r>
              <a:rPr lang="en-GB" sz="2000" smtClean="0"/>
              <a:t>symbology</a:t>
            </a:r>
            <a:r>
              <a:rPr lang="en-GB" sz="2000" smtClean="0"/>
              <a:t> </a:t>
            </a:r>
            <a:r>
              <a:rPr lang="en-GB" sz="2000" smtClean="0">
                <a:solidFill>
                  <a:srgbClr val="FF0000"/>
                </a:solidFill>
              </a:rPr>
              <a:t>(</a:t>
            </a:r>
            <a:r>
              <a:rPr lang="en-GB" sz="2000" smtClean="0">
                <a:solidFill>
                  <a:srgbClr val="FF0000"/>
                </a:solidFill>
              </a:rPr>
              <a:t>1 of </a:t>
            </a:r>
            <a:r>
              <a:rPr lang="en-GB" sz="2000" smtClean="0">
                <a:solidFill>
                  <a:srgbClr val="FF0000"/>
                </a:solidFill>
              </a:rPr>
              <a:t>3)</a:t>
            </a:r>
            <a:endParaRPr lang="en-GB" sz="2000" b="1" smtClean="0">
              <a:solidFill>
                <a:srgbClr val="FF0000"/>
              </a:solidFill>
              <a:cs typeface="Arial" charset="0"/>
            </a:endParaRPr>
          </a:p>
          <a:p>
            <a:pPr marL="354013" lvl="1" indent="-354013">
              <a:spcAft>
                <a:spcPts val="1000"/>
              </a:spcAft>
              <a:buSzPct val="120000"/>
              <a:buFont typeface="Arial" pitchFamily="34" charset="0"/>
              <a:buChar char="•"/>
            </a:pPr>
            <a:r>
              <a:rPr lang="en-GB" sz="2400" b="1" smtClean="0">
                <a:cs typeface="Arial" charset="0"/>
              </a:rPr>
              <a:t>Guideline</a:t>
            </a:r>
            <a:r>
              <a:rPr lang="en-GB" sz="2400" b="1" smtClean="0">
                <a:cs typeface="Arial" charset="0"/>
              </a:rPr>
              <a:t> on the provision of VTS Types of </a:t>
            </a:r>
            <a:r>
              <a:rPr lang="en-GB" sz="2400" b="1" smtClean="0">
                <a:cs typeface="Arial" charset="0"/>
              </a:rPr>
              <a:t>Service</a:t>
            </a:r>
            <a:r>
              <a:rPr lang="en-GB" sz="2400" b="1" smtClean="0">
                <a:cs typeface="Arial" charset="0"/>
              </a:rPr>
              <a:t> </a:t>
            </a:r>
            <a:r>
              <a:rPr lang="en-GB" sz="2400" b="1" smtClean="0">
                <a:solidFill>
                  <a:srgbClr val="FF0000"/>
                </a:solidFill>
                <a:cs typeface="Arial" charset="0"/>
              </a:rPr>
              <a:t>(task10</a:t>
            </a:r>
            <a:r>
              <a:rPr lang="en-GB" sz="2400" b="1" smtClean="0">
                <a:solidFill>
                  <a:srgbClr val="FF0000"/>
                </a:solidFill>
                <a:cs typeface="Arial" charset="0"/>
              </a:rPr>
              <a:t>,  3 of </a:t>
            </a:r>
            <a:r>
              <a:rPr lang="en-GB" sz="2400" b="1" smtClean="0">
                <a:solidFill>
                  <a:srgbClr val="FF0000"/>
                </a:solidFill>
                <a:cs typeface="Arial" charset="0"/>
              </a:rPr>
              <a:t>4)</a:t>
            </a:r>
            <a:endParaRPr lang="en-GB" sz="2400" b="1" smtClean="0">
              <a:solidFill>
                <a:srgbClr val="FF0000"/>
              </a:solidFill>
              <a:cs typeface="Arial" charset="0"/>
            </a:endParaRPr>
          </a:p>
          <a:p>
            <a:pPr marL="354013" lvl="1" indent="-354013">
              <a:spcAft>
                <a:spcPts val="1000"/>
              </a:spcAft>
              <a:buSzPct val="120000"/>
              <a:buFont typeface="Arial" pitchFamily="34" charset="0"/>
              <a:buChar char="•"/>
            </a:pPr>
            <a:r>
              <a:rPr lang="en-GB" sz="2400" b="1" smtClean="0">
                <a:cs typeface="Arial" charset="0"/>
              </a:rPr>
              <a:t>Guideline on assessing and auditing the overall performance of VTS </a:t>
            </a:r>
            <a:r>
              <a:rPr lang="en-GB" sz="2400" b="1" smtClean="0">
                <a:cs typeface="Arial" charset="0"/>
              </a:rPr>
              <a:t>Centers</a:t>
            </a:r>
            <a:r>
              <a:rPr lang="en-GB" sz="2400" b="1" smtClean="0">
                <a:cs typeface="Arial" charset="0"/>
              </a:rPr>
              <a:t> </a:t>
            </a:r>
            <a:r>
              <a:rPr lang="en-GB" sz="2400" b="1" smtClean="0">
                <a:solidFill>
                  <a:srgbClr val="FF0000"/>
                </a:solidFill>
                <a:cs typeface="Arial" charset="0"/>
              </a:rPr>
              <a:t>(task13</a:t>
            </a:r>
            <a:r>
              <a:rPr lang="en-GB" sz="2400" b="1" smtClean="0">
                <a:solidFill>
                  <a:srgbClr val="FF0000"/>
                </a:solidFill>
                <a:cs typeface="Arial" charset="0"/>
              </a:rPr>
              <a:t>,  1 of </a:t>
            </a:r>
            <a:r>
              <a:rPr lang="en-GB" sz="2400" b="1" smtClean="0">
                <a:solidFill>
                  <a:srgbClr val="FF0000"/>
                </a:solidFill>
                <a:cs typeface="Arial" charset="0"/>
              </a:rPr>
              <a:t>5)</a:t>
            </a:r>
            <a:endParaRPr lang="en-GB" sz="2400" b="1" smtClean="0">
              <a:solidFill>
                <a:srgbClr val="FF0000"/>
              </a:solidFill>
              <a:cs typeface="Arial" charset="0"/>
            </a:endParaRPr>
          </a:p>
          <a:p>
            <a:pPr marL="354013" lvl="1" indent="-354013">
              <a:spcAft>
                <a:spcPts val="1000"/>
              </a:spcAft>
              <a:buSzPct val="120000"/>
              <a:buFont typeface="Arial" pitchFamily="34" charset="0"/>
              <a:buChar char="•"/>
            </a:pPr>
            <a:r>
              <a:rPr lang="en-GB" sz="2400" b="1" smtClean="0">
                <a:cs typeface="Arial" charset="0"/>
              </a:rPr>
              <a:t>Review </a:t>
            </a:r>
            <a:r>
              <a:rPr lang="en-GB" sz="2400" b="1" smtClean="0">
                <a:cs typeface="Arial" charset="0"/>
              </a:rPr>
              <a:t>SMCP</a:t>
            </a:r>
            <a:r>
              <a:rPr lang="en-GB" sz="2400" b="1" smtClean="0">
                <a:solidFill>
                  <a:srgbClr val="FF0000"/>
                </a:solidFill>
                <a:cs typeface="Arial" charset="0"/>
              </a:rPr>
              <a:t> </a:t>
            </a:r>
            <a:r>
              <a:rPr lang="en-GB" sz="2400" b="1" smtClean="0">
                <a:solidFill>
                  <a:srgbClr val="FF0000"/>
                </a:solidFill>
                <a:cs typeface="Arial" charset="0"/>
              </a:rPr>
              <a:t>(task14</a:t>
            </a:r>
            <a:r>
              <a:rPr lang="en-GB" sz="2400" b="1" smtClean="0">
                <a:solidFill>
                  <a:srgbClr val="FF0000"/>
                </a:solidFill>
                <a:cs typeface="Arial" charset="0"/>
              </a:rPr>
              <a:t>,  3 of </a:t>
            </a:r>
            <a:r>
              <a:rPr lang="en-GB" sz="2400" b="1" smtClean="0">
                <a:solidFill>
                  <a:srgbClr val="FF0000"/>
                </a:solidFill>
                <a:cs typeface="Arial" charset="0"/>
              </a:rPr>
              <a:t>6)</a:t>
            </a:r>
            <a:endParaRPr lang="en-GB" sz="2400" b="1" smtClean="0">
              <a:solidFill>
                <a:srgbClr val="FF0000"/>
              </a:solidFill>
              <a:cs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p:txBody>
          <a:bodyPr rtlCol="0"/>
          <a:lstStyle/>
          <a:p>
            <a:pPr eaLnBrk="1" fontAlgn="auto" hangingPunct="1">
              <a:spcAft>
                <a:spcPts val="0"/>
              </a:spcAft>
              <a:defRPr/>
            </a:pPr>
            <a:r>
              <a:rPr lang="tr-TR" sz="2400" b="1" dirty="0" smtClean="0">
                <a:latin typeface="Arial" pitchFamily="34" charset="0"/>
                <a:cs typeface="Arial" pitchFamily="34" charset="0"/>
              </a:rPr>
              <a:t>   </a:t>
            </a:r>
            <a:r>
              <a:rPr lang="tr-TR" sz="2400" b="1" i="1" dirty="0" smtClean="0">
                <a:latin typeface="Arial" pitchFamily="34" charset="0"/>
                <a:cs typeface="Arial" pitchFamily="34" charset="0"/>
              </a:rPr>
              <a:t>WG2 – Technical</a:t>
            </a:r>
            <a:endParaRPr lang="en-US" sz="2400" b="1" i="1" dirty="0">
              <a:latin typeface="Arial" pitchFamily="34" charset="0"/>
              <a:cs typeface="Arial" pitchFamily="34" charset="0"/>
            </a:endParaRPr>
          </a:p>
        </p:txBody>
      </p:sp>
      <p:sp>
        <p:nvSpPr>
          <p:cNvPr id="6" name="TextBox 3"/>
          <p:cNvSpPr txBox="1">
            <a:spLocks noChangeArrowheads="1"/>
          </p:cNvSpPr>
          <p:nvPr/>
        </p:nvSpPr>
        <p:spPr bwMode="auto">
          <a:xfrm>
            <a:off x="323528" y="1870467"/>
            <a:ext cx="8568952" cy="3790781"/>
          </a:xfrm>
          <a:prstGeom prst="rect">
            <a:avLst/>
          </a:prstGeom>
          <a:noFill/>
          <a:ln w="9525">
            <a:noFill/>
            <a:miter lim="800000"/>
            <a:headEnd/>
            <a:tailEnd/>
          </a:ln>
        </p:spPr>
        <p:txBody>
          <a:bodyPr wrap="square">
            <a:spAutoFit/>
          </a:bodyPr>
          <a:lstStyle/>
          <a:p>
            <a:pPr marL="354013" indent="-354013">
              <a:spcAft>
                <a:spcPts val="1000"/>
              </a:spcAft>
              <a:buSzPct val="120000"/>
              <a:buFont typeface="Arial" pitchFamily="34" charset="0"/>
              <a:buChar char="•"/>
            </a:pPr>
            <a:r>
              <a:rPr lang="tr-TR" sz="2400" b="1" dirty="0" err="1" smtClean="0">
                <a:cs typeface="Arial" charset="0"/>
              </a:rPr>
              <a:t>Review</a:t>
            </a:r>
            <a:r>
              <a:rPr lang="tr-TR" sz="2400" b="1" dirty="0" smtClean="0">
                <a:cs typeface="Arial" charset="0"/>
              </a:rPr>
              <a:t> VTS </a:t>
            </a:r>
            <a:r>
              <a:rPr lang="tr-TR" sz="2400" b="1" dirty="0" err="1" smtClean="0">
                <a:cs typeface="Arial" charset="0"/>
              </a:rPr>
              <a:t>Recommendations</a:t>
            </a:r>
            <a:r>
              <a:rPr lang="tr-TR" sz="2400" b="1" dirty="0" smtClean="0">
                <a:cs typeface="Arial" charset="0"/>
              </a:rPr>
              <a:t> </a:t>
            </a:r>
            <a:r>
              <a:rPr lang="tr-TR" sz="2400" b="1" dirty="0" err="1" smtClean="0">
                <a:cs typeface="Arial" charset="0"/>
              </a:rPr>
              <a:t>and</a:t>
            </a:r>
            <a:r>
              <a:rPr lang="tr-TR" sz="2400" b="1" dirty="0" smtClean="0">
                <a:cs typeface="Arial" charset="0"/>
              </a:rPr>
              <a:t> </a:t>
            </a:r>
            <a:r>
              <a:rPr lang="tr-TR" sz="2400" b="1" dirty="0" err="1" smtClean="0">
                <a:cs typeface="Arial" charset="0"/>
              </a:rPr>
              <a:t>Guidelines</a:t>
            </a:r>
            <a:r>
              <a:rPr lang="tr-TR" sz="2400" b="1" dirty="0" smtClean="0">
                <a:cs typeface="Arial" charset="0"/>
              </a:rPr>
              <a:t> </a:t>
            </a:r>
            <a:r>
              <a:rPr lang="tr-TR" sz="2400" b="1" dirty="0" smtClean="0">
                <a:solidFill>
                  <a:srgbClr val="FF0000"/>
                </a:solidFill>
                <a:cs typeface="Arial" charset="0"/>
              </a:rPr>
              <a:t>(task5)</a:t>
            </a:r>
          </a:p>
          <a:p>
            <a:pPr marL="811213" lvl="2" indent="-354013">
              <a:spcAft>
                <a:spcPts val="1000"/>
              </a:spcAft>
              <a:buSzPct val="120000"/>
              <a:buFont typeface="Arial" pitchFamily="34" charset="0"/>
              <a:buChar char="•"/>
            </a:pPr>
            <a:r>
              <a:rPr lang="en-US" sz="2000" dirty="0" smtClean="0"/>
              <a:t>V-102 on the App</a:t>
            </a:r>
            <a:r>
              <a:rPr lang="tr-TR" sz="2000" dirty="0" err="1" smtClean="0"/>
              <a:t>lication</a:t>
            </a:r>
            <a:r>
              <a:rPr lang="en-US" sz="2000" dirty="0" smtClean="0"/>
              <a:t> of the User Pays Pr</a:t>
            </a:r>
            <a:r>
              <a:rPr lang="tr-TR" sz="2000" dirty="0" err="1" smtClean="0"/>
              <a:t>inciple</a:t>
            </a:r>
            <a:r>
              <a:rPr lang="en-US" sz="2000" dirty="0" smtClean="0"/>
              <a:t> to VTS </a:t>
            </a:r>
            <a:r>
              <a:rPr lang="tr-TR" sz="2000" dirty="0" smtClean="0">
                <a:solidFill>
                  <a:srgbClr val="FF0000"/>
                </a:solidFill>
              </a:rPr>
              <a:t>(1 of 4)</a:t>
            </a:r>
          </a:p>
          <a:p>
            <a:pPr marL="811213" lvl="2" indent="-354013">
              <a:spcAft>
                <a:spcPts val="1000"/>
              </a:spcAft>
              <a:buSzPct val="120000"/>
              <a:buFont typeface="Arial" pitchFamily="34" charset="0"/>
              <a:buChar char="•"/>
            </a:pPr>
            <a:r>
              <a:rPr lang="tr-TR" sz="2000" dirty="0" smtClean="0"/>
              <a:t>1</a:t>
            </a:r>
            <a:r>
              <a:rPr lang="en-US" sz="2000" dirty="0" smtClean="0"/>
              <a:t>026 </a:t>
            </a:r>
            <a:r>
              <a:rPr lang="tr-TR" sz="2000" dirty="0" smtClean="0"/>
              <a:t>on </a:t>
            </a:r>
            <a:r>
              <a:rPr lang="tr-TR" sz="2000" dirty="0" err="1" smtClean="0"/>
              <a:t>the</a:t>
            </a:r>
            <a:r>
              <a:rPr lang="tr-TR" sz="2000" dirty="0" smtClean="0"/>
              <a:t> </a:t>
            </a:r>
            <a:r>
              <a:rPr lang="en-US" sz="2000" dirty="0" smtClean="0"/>
              <a:t>AIS as a VTS Tool </a:t>
            </a:r>
            <a:r>
              <a:rPr lang="tr-TR" sz="2000" dirty="0" smtClean="0">
                <a:solidFill>
                  <a:srgbClr val="FF0000"/>
                </a:solidFill>
              </a:rPr>
              <a:t>(2 of 2)</a:t>
            </a:r>
            <a:endParaRPr lang="tr-TR" sz="2400" b="1" dirty="0" smtClean="0">
              <a:cs typeface="Arial" charset="0"/>
            </a:endParaRPr>
          </a:p>
          <a:p>
            <a:pPr marL="354013" indent="-354013">
              <a:spcAft>
                <a:spcPts val="1000"/>
              </a:spcAft>
              <a:buSzPct val="120000"/>
              <a:buFont typeface="Arial" pitchFamily="34" charset="0"/>
              <a:buChar char="•"/>
            </a:pPr>
            <a:r>
              <a:rPr lang="tr-TR" sz="2400" b="1" dirty="0" smtClean="0">
                <a:cs typeface="Arial" charset="0"/>
              </a:rPr>
              <a:t>V-128 VTS Equipment </a:t>
            </a:r>
            <a:r>
              <a:rPr lang="tr-TR" sz="2400" b="1" dirty="0" smtClean="0">
                <a:solidFill>
                  <a:srgbClr val="FF0000"/>
                </a:solidFill>
                <a:cs typeface="Arial" charset="0"/>
              </a:rPr>
              <a:t>(task6,  3 of 5)</a:t>
            </a:r>
          </a:p>
          <a:p>
            <a:pPr marL="354013" lvl="1" indent="-354013">
              <a:spcAft>
                <a:spcPts val="600"/>
              </a:spcAft>
              <a:buSzPct val="120000"/>
              <a:buFont typeface="Arial" pitchFamily="34" charset="0"/>
              <a:buChar char="•"/>
            </a:pPr>
            <a:r>
              <a:rPr lang="tr-TR" sz="2400" b="1" dirty="0" smtClean="0">
                <a:cs typeface="Arial" charset="0"/>
              </a:rPr>
              <a:t>IVEF </a:t>
            </a:r>
            <a:r>
              <a:rPr lang="tr-TR" sz="2400" b="1" dirty="0" smtClean="0">
                <a:solidFill>
                  <a:srgbClr val="FF0000"/>
                </a:solidFill>
                <a:cs typeface="Arial" charset="0"/>
              </a:rPr>
              <a:t>(task7,  2 of 2 )</a:t>
            </a:r>
          </a:p>
          <a:p>
            <a:pPr marL="354013" lvl="1" indent="-354013">
              <a:spcAft>
                <a:spcPts val="600"/>
              </a:spcAft>
              <a:buSzPct val="120000"/>
            </a:pPr>
            <a:endParaRPr lang="tr-TR" sz="2400" b="1" dirty="0" smtClean="0">
              <a:solidFill>
                <a:srgbClr val="FF0000"/>
              </a:solidFill>
              <a:cs typeface="Arial" charset="0"/>
            </a:endParaRPr>
          </a:p>
          <a:p>
            <a:pPr marL="354013" lvl="1" indent="-354013">
              <a:spcAft>
                <a:spcPts val="600"/>
              </a:spcAft>
              <a:buSzPct val="120000"/>
              <a:buFont typeface="Arial" pitchFamily="34" charset="0"/>
              <a:buChar char="•"/>
            </a:pPr>
            <a:endParaRPr lang="tr-TR" sz="2400" b="1" dirty="0" smtClean="0">
              <a:solidFill>
                <a:srgbClr val="FF0000"/>
              </a:solidFill>
              <a:cs typeface="Arial" charset="0"/>
            </a:endParaRPr>
          </a:p>
          <a:p>
            <a:pPr marL="354013" lvl="1" indent="-354013">
              <a:spcAft>
                <a:spcPts val="600"/>
              </a:spcAft>
              <a:buSzPct val="120000"/>
              <a:buFont typeface="Arial" pitchFamily="34" charset="0"/>
              <a:buChar char="•"/>
            </a:pPr>
            <a:endParaRPr lang="tr-TR" sz="2400" b="1" dirty="0" smtClean="0">
              <a:solidFill>
                <a:srgbClr val="FF0000"/>
              </a:solidFill>
              <a:cs typeface="Arial"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p:txBody>
          <a:bodyPr rtlCol="0"/>
          <a:lstStyle/>
          <a:p>
            <a:pPr eaLnBrk="1" fontAlgn="auto" hangingPunct="1">
              <a:spcAft>
                <a:spcPts val="0"/>
              </a:spcAft>
              <a:defRPr/>
            </a:pPr>
            <a:r>
              <a:rPr lang="tr-TR" sz="2400" b="1" dirty="0" smtClean="0">
                <a:latin typeface="Arial" pitchFamily="34" charset="0"/>
                <a:cs typeface="Arial" pitchFamily="34" charset="0"/>
              </a:rPr>
              <a:t>   </a:t>
            </a:r>
            <a:r>
              <a:rPr lang="tr-TR" sz="2400" b="1" i="1" dirty="0" smtClean="0">
                <a:latin typeface="Arial" pitchFamily="34" charset="0"/>
                <a:cs typeface="Arial" pitchFamily="34" charset="0"/>
              </a:rPr>
              <a:t>WG3 – Personnel &amp; Training</a:t>
            </a:r>
            <a:endParaRPr lang="en-US" sz="2400" b="1" i="1" dirty="0">
              <a:latin typeface="Arial" pitchFamily="34" charset="0"/>
              <a:cs typeface="Arial" pitchFamily="34" charset="0"/>
            </a:endParaRPr>
          </a:p>
        </p:txBody>
      </p:sp>
      <p:sp>
        <p:nvSpPr>
          <p:cNvPr id="6" name="TextBox 3"/>
          <p:cNvSpPr txBox="1">
            <a:spLocks noChangeArrowheads="1"/>
          </p:cNvSpPr>
          <p:nvPr/>
        </p:nvSpPr>
        <p:spPr bwMode="auto">
          <a:xfrm>
            <a:off x="316164" y="1556792"/>
            <a:ext cx="8606759" cy="4996240"/>
          </a:xfrm>
          <a:prstGeom prst="rect">
            <a:avLst/>
          </a:prstGeom>
          <a:noFill/>
          <a:ln w="9525">
            <a:noFill/>
            <a:miter lim="800000"/>
            <a:headEnd/>
            <a:tailEnd/>
          </a:ln>
        </p:spPr>
        <p:txBody>
          <a:bodyPr wrap="square">
            <a:spAutoFit/>
          </a:bodyPr>
          <a:lstStyle/>
          <a:p>
            <a:pPr marL="354013" indent="-354013">
              <a:spcAft>
                <a:spcPts val="1000"/>
              </a:spcAft>
              <a:buSzPct val="120000"/>
              <a:buFont typeface="Arial" pitchFamily="34" charset="0"/>
              <a:buChar char="•"/>
            </a:pPr>
            <a:r>
              <a:rPr lang="en-GB" sz="2400" b="1" dirty="0" smtClean="0">
                <a:cs typeface="Arial" charset="0"/>
              </a:rPr>
              <a:t>Review VTS Recommendations and Guidelines </a:t>
            </a:r>
            <a:r>
              <a:rPr lang="en-GB" sz="2400" b="1" dirty="0" smtClean="0">
                <a:solidFill>
                  <a:srgbClr val="FF0000"/>
                </a:solidFill>
                <a:cs typeface="Arial" charset="0"/>
              </a:rPr>
              <a:t>(task5)</a:t>
            </a:r>
          </a:p>
          <a:p>
            <a:pPr marL="811213" lvl="2" indent="-354013">
              <a:spcAft>
                <a:spcPts val="1000"/>
              </a:spcAft>
              <a:buSzPct val="120000"/>
              <a:buFont typeface="Arial" pitchFamily="34" charset="0"/>
              <a:buChar char="•"/>
            </a:pPr>
            <a:r>
              <a:rPr lang="en-GB" sz="2000" dirty="0" smtClean="0"/>
              <a:t>1017 on the Training Requirements for VTS Personnel </a:t>
            </a:r>
            <a:r>
              <a:rPr lang="en-GB" sz="2000" dirty="0" smtClean="0">
                <a:solidFill>
                  <a:srgbClr val="FF0000"/>
                </a:solidFill>
              </a:rPr>
              <a:t>(1 of 4)</a:t>
            </a:r>
          </a:p>
          <a:p>
            <a:pPr marL="811213" lvl="2" indent="-354013">
              <a:spcAft>
                <a:spcPts val="1000"/>
              </a:spcAft>
              <a:buSzPct val="120000"/>
              <a:buFont typeface="Arial" pitchFamily="34" charset="0"/>
              <a:buChar char="•"/>
            </a:pPr>
            <a:r>
              <a:rPr lang="en-GB" sz="2000" dirty="0" smtClean="0"/>
              <a:t>1027 on the </a:t>
            </a:r>
            <a:r>
              <a:rPr lang="en-GB" sz="2000" dirty="0" smtClean="0"/>
              <a:t>Simulation in VTS Training </a:t>
            </a:r>
            <a:r>
              <a:rPr lang="en-GB" sz="2000" dirty="0" smtClean="0">
                <a:solidFill>
                  <a:srgbClr val="FF0000"/>
                </a:solidFill>
              </a:rPr>
              <a:t>(3 of 4)</a:t>
            </a:r>
          </a:p>
          <a:p>
            <a:pPr marL="811213" lvl="2" indent="-354013">
              <a:spcAft>
                <a:spcPts val="1000"/>
              </a:spcAft>
              <a:buSzPct val="120000"/>
              <a:buFont typeface="Arial" pitchFamily="34" charset="0"/>
              <a:buChar char="•"/>
            </a:pPr>
            <a:r>
              <a:rPr lang="en-GB" sz="2000" dirty="0" smtClean="0"/>
              <a:t>1045 on the Staffing Levels at VTS Centres </a:t>
            </a:r>
            <a:r>
              <a:rPr lang="en-GB" sz="2000" dirty="0" smtClean="0">
                <a:solidFill>
                  <a:srgbClr val="FF0000"/>
                </a:solidFill>
              </a:rPr>
              <a:t>(1 of 4)</a:t>
            </a:r>
          </a:p>
          <a:p>
            <a:pPr marL="354013" indent="-354013">
              <a:spcAft>
                <a:spcPts val="1000"/>
              </a:spcAft>
              <a:buSzPct val="120000"/>
              <a:buFont typeface="Arial" pitchFamily="34" charset="0"/>
              <a:buChar char="•"/>
            </a:pPr>
            <a:r>
              <a:rPr lang="en-GB" sz="2400" b="1" dirty="0" smtClean="0">
                <a:cs typeface="Arial" charset="0"/>
              </a:rPr>
              <a:t>Model Courses on </a:t>
            </a:r>
            <a:r>
              <a:rPr lang="en-GB" sz="2400" b="1" strike="dblStrike" dirty="0" smtClean="0">
                <a:cs typeface="Arial" charset="0"/>
              </a:rPr>
              <a:t>incident response, NAS, simulation, refresher training, </a:t>
            </a:r>
            <a:r>
              <a:rPr lang="en-GB" sz="2400" b="1" dirty="0" smtClean="0">
                <a:cs typeface="Arial" charset="0"/>
              </a:rPr>
              <a:t>training the trainer </a:t>
            </a:r>
            <a:r>
              <a:rPr lang="en-GB" sz="2400" b="1" dirty="0" smtClean="0">
                <a:solidFill>
                  <a:srgbClr val="FF0000"/>
                </a:solidFill>
                <a:cs typeface="Arial" charset="0"/>
              </a:rPr>
              <a:t>(task9,  3 of 6)</a:t>
            </a:r>
          </a:p>
          <a:p>
            <a:pPr marL="354013" indent="-354013">
              <a:spcAft>
                <a:spcPts val="1000"/>
              </a:spcAft>
              <a:buSzPct val="120000"/>
              <a:buFont typeface="Arial" pitchFamily="34" charset="0"/>
              <a:buChar char="•"/>
            </a:pPr>
            <a:r>
              <a:rPr lang="en-GB" sz="2400" b="1" dirty="0" smtClean="0">
                <a:cs typeface="Arial" charset="0"/>
              </a:rPr>
              <a:t>Training and certification standards for Navigating Officers participating in a VTS</a:t>
            </a:r>
            <a:r>
              <a:rPr lang="en-GB" sz="2400" b="1" dirty="0" smtClean="0">
                <a:solidFill>
                  <a:srgbClr val="FF0000"/>
                </a:solidFill>
                <a:cs typeface="Arial" charset="0"/>
              </a:rPr>
              <a:t> (task16,  3 of 3)</a:t>
            </a:r>
          </a:p>
          <a:p>
            <a:pPr marL="354013" indent="-354013">
              <a:spcAft>
                <a:spcPts val="1000"/>
              </a:spcAft>
              <a:buSzPct val="120000"/>
              <a:buFont typeface="Arial" pitchFamily="34" charset="0"/>
              <a:buChar char="•"/>
            </a:pPr>
            <a:r>
              <a:rPr lang="en-GB" sz="2400" b="1" dirty="0" smtClean="0">
                <a:cs typeface="Arial" charset="0"/>
              </a:rPr>
              <a:t>VTS Training manual</a:t>
            </a:r>
            <a:r>
              <a:rPr lang="en-GB" sz="2400" b="1" dirty="0" smtClean="0">
                <a:solidFill>
                  <a:srgbClr val="FF0000"/>
                </a:solidFill>
                <a:cs typeface="Arial" charset="0"/>
              </a:rPr>
              <a:t> (task18,  1 of 5)</a:t>
            </a:r>
          </a:p>
          <a:p>
            <a:pPr marL="354013" indent="-354013">
              <a:spcAft>
                <a:spcPts val="1000"/>
              </a:spcAft>
              <a:buSzPct val="120000"/>
              <a:buFont typeface="Arial" pitchFamily="34" charset="0"/>
              <a:buChar char="•"/>
            </a:pPr>
            <a:r>
              <a:rPr lang="en-GB" sz="2400" b="1" dirty="0" smtClean="0">
                <a:cs typeface="Arial" charset="0"/>
              </a:rPr>
              <a:t>Review GL 1014 on Accreditation </a:t>
            </a:r>
            <a:r>
              <a:rPr lang="tr-TR" sz="2400" b="1" dirty="0" smtClean="0">
                <a:cs typeface="Arial" charset="0"/>
              </a:rPr>
              <a:t>of </a:t>
            </a:r>
            <a:r>
              <a:rPr lang="en-GB" sz="2400" b="1" dirty="0" smtClean="0">
                <a:cs typeface="Arial" charset="0"/>
              </a:rPr>
              <a:t>VTS Training</a:t>
            </a:r>
            <a:endParaRPr lang="en-GB" sz="2400" b="1" dirty="0" smtClean="0">
              <a:cs typeface="Arial" charset="0"/>
            </a:endParaRPr>
          </a:p>
          <a:p>
            <a:pPr marL="354013" lvl="1" indent="-354013">
              <a:spcAft>
                <a:spcPts val="600"/>
              </a:spcAft>
              <a:buSzPct val="120000"/>
              <a:buFont typeface="Arial" pitchFamily="34" charset="0"/>
              <a:buChar char="•"/>
            </a:pPr>
            <a:endParaRPr lang="en-GB" sz="2400" b="1" dirty="0" smtClean="0">
              <a:solidFill>
                <a:srgbClr val="FF0000"/>
              </a:solidFill>
              <a:cs typeface="Arial"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p:txBody>
          <a:bodyPr rtlCol="0"/>
          <a:lstStyle/>
          <a:p>
            <a:pPr eaLnBrk="1" fontAlgn="auto" hangingPunct="1">
              <a:spcAft>
                <a:spcPts val="0"/>
              </a:spcAft>
              <a:defRPr/>
            </a:pPr>
            <a:r>
              <a:rPr lang="tr-TR" sz="2400" b="1" dirty="0" smtClean="0">
                <a:latin typeface="Arial" pitchFamily="34" charset="0"/>
                <a:cs typeface="Arial" pitchFamily="34" charset="0"/>
              </a:rPr>
              <a:t>   </a:t>
            </a:r>
            <a:r>
              <a:rPr lang="tr-TR" sz="2400" b="1" i="1" dirty="0" smtClean="0">
                <a:latin typeface="Arial" pitchFamily="34" charset="0"/>
                <a:cs typeface="Arial" pitchFamily="34" charset="0"/>
              </a:rPr>
              <a:t>WG4 – Vessel Traffic Management</a:t>
            </a:r>
            <a:endParaRPr lang="en-US" sz="2400" b="1" i="1" dirty="0">
              <a:latin typeface="Arial" pitchFamily="34" charset="0"/>
              <a:cs typeface="Arial" pitchFamily="34" charset="0"/>
            </a:endParaRPr>
          </a:p>
        </p:txBody>
      </p:sp>
      <p:sp>
        <p:nvSpPr>
          <p:cNvPr id="4" name="TextBox 3"/>
          <p:cNvSpPr txBox="1">
            <a:spLocks noChangeArrowheads="1"/>
          </p:cNvSpPr>
          <p:nvPr/>
        </p:nvSpPr>
        <p:spPr bwMode="auto">
          <a:xfrm>
            <a:off x="323528" y="1870467"/>
            <a:ext cx="8568952" cy="4098558"/>
          </a:xfrm>
          <a:prstGeom prst="rect">
            <a:avLst/>
          </a:prstGeom>
          <a:noFill/>
          <a:ln w="9525">
            <a:noFill/>
            <a:miter lim="800000"/>
            <a:headEnd/>
            <a:tailEnd/>
          </a:ln>
        </p:spPr>
        <p:txBody>
          <a:bodyPr wrap="square">
            <a:spAutoFit/>
          </a:bodyPr>
          <a:lstStyle/>
          <a:p>
            <a:pPr marL="354013" indent="-354013">
              <a:spcAft>
                <a:spcPts val="1000"/>
              </a:spcAft>
              <a:buSzPct val="120000"/>
              <a:buFont typeface="Arial" pitchFamily="34" charset="0"/>
              <a:buChar char="•"/>
            </a:pPr>
            <a:r>
              <a:rPr lang="en-GB" sz="2400" b="1" dirty="0" smtClean="0">
                <a:cs typeface="Arial" charset="0"/>
              </a:rPr>
              <a:t>Define the concept and develop the scope of VTM, including role of VTS in VTM and support other services </a:t>
            </a:r>
            <a:r>
              <a:rPr lang="en-GB" sz="2400" b="1" dirty="0" smtClean="0">
                <a:solidFill>
                  <a:srgbClr val="FF0000"/>
                </a:solidFill>
                <a:cs typeface="Arial" charset="0"/>
              </a:rPr>
              <a:t>(task1,  3 of 6)</a:t>
            </a:r>
          </a:p>
          <a:p>
            <a:pPr marL="354013" lvl="1" indent="-354013">
              <a:spcAft>
                <a:spcPts val="600"/>
              </a:spcAft>
              <a:buSzPct val="120000"/>
              <a:buFont typeface="Arial" pitchFamily="34" charset="0"/>
              <a:buChar char="•"/>
            </a:pPr>
            <a:endParaRPr lang="en-GB" sz="2400" b="1" dirty="0" smtClean="0">
              <a:solidFill>
                <a:srgbClr val="FF0000"/>
              </a:solidFill>
              <a:cs typeface="Arial" charset="0"/>
            </a:endParaRPr>
          </a:p>
          <a:p>
            <a:pPr>
              <a:spcBef>
                <a:spcPts val="600"/>
              </a:spcBef>
            </a:pPr>
            <a:r>
              <a:rPr lang="en-GB" dirty="0" smtClean="0"/>
              <a:t>The </a:t>
            </a:r>
            <a:r>
              <a:rPr lang="en-GB" dirty="0" smtClean="0"/>
              <a:t>VTM Working Group were tasked to produce documents to support the deliberations of the ad hoc group on VTM, which are to be forwarded to the group by the Committee Chairman. </a:t>
            </a:r>
            <a:r>
              <a:rPr lang="en-GB" dirty="0" smtClean="0"/>
              <a:t>These </a:t>
            </a:r>
            <a:r>
              <a:rPr lang="en-GB" dirty="0" smtClean="0"/>
              <a:t>included a</a:t>
            </a:r>
            <a:r>
              <a:rPr lang="en-GB" dirty="0" smtClean="0"/>
              <a:t>:</a:t>
            </a:r>
          </a:p>
          <a:p>
            <a:pPr marL="360363" indent="-277813">
              <a:spcBef>
                <a:spcPts val="600"/>
              </a:spcBef>
              <a:buFont typeface="Arial" pitchFamily="34" charset="0"/>
              <a:buChar char="•"/>
            </a:pPr>
            <a:r>
              <a:rPr lang="en-GB" dirty="0" smtClean="0"/>
              <a:t>Synopsis </a:t>
            </a:r>
            <a:r>
              <a:rPr lang="en-GB" dirty="0" smtClean="0"/>
              <a:t>of relevant VTM documentation</a:t>
            </a:r>
            <a:r>
              <a:rPr lang="en-GB" dirty="0" smtClean="0"/>
              <a:t>;</a:t>
            </a:r>
          </a:p>
          <a:p>
            <a:pPr marL="360363" indent="-277813">
              <a:spcBef>
                <a:spcPts val="600"/>
              </a:spcBef>
              <a:buFont typeface="Arial" pitchFamily="34" charset="0"/>
              <a:buChar char="•"/>
            </a:pPr>
            <a:r>
              <a:rPr lang="en-GB" dirty="0" smtClean="0"/>
              <a:t>Outline </a:t>
            </a:r>
            <a:r>
              <a:rPr lang="en-GB" dirty="0" smtClean="0"/>
              <a:t>road map for VTM</a:t>
            </a:r>
            <a:r>
              <a:rPr lang="en-GB" dirty="0" smtClean="0"/>
              <a:t>;</a:t>
            </a:r>
          </a:p>
          <a:p>
            <a:pPr marL="360363" indent="-277813">
              <a:spcBef>
                <a:spcPts val="600"/>
              </a:spcBef>
              <a:buFont typeface="Arial" pitchFamily="34" charset="0"/>
              <a:buChar char="•"/>
            </a:pPr>
            <a:r>
              <a:rPr lang="en-GB" dirty="0" smtClean="0"/>
              <a:t>Revised </a:t>
            </a:r>
            <a:r>
              <a:rPr lang="en-GB" dirty="0" smtClean="0"/>
              <a:t>communications plan</a:t>
            </a:r>
            <a:r>
              <a:rPr lang="en-GB" dirty="0" smtClean="0"/>
              <a:t>;</a:t>
            </a:r>
          </a:p>
          <a:p>
            <a:pPr marL="360363" indent="-277813">
              <a:spcBef>
                <a:spcPts val="600"/>
              </a:spcBef>
              <a:buFont typeface="Arial" pitchFamily="34" charset="0"/>
              <a:buChar char="•"/>
            </a:pPr>
            <a:r>
              <a:rPr lang="en-GB" dirty="0" smtClean="0"/>
              <a:t>Revised VTM workshop application.</a:t>
            </a:r>
            <a:endParaRPr lang="en-GB"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p:txBody>
          <a:bodyPr rtlCol="0"/>
          <a:lstStyle/>
          <a:p>
            <a:pPr eaLnBrk="1" fontAlgn="auto" hangingPunct="1">
              <a:spcAft>
                <a:spcPts val="0"/>
              </a:spcAft>
              <a:defRPr/>
            </a:pPr>
            <a:r>
              <a:rPr lang="en-GB" sz="2400" b="1" smtClean="0">
                <a:latin typeface="Arial" pitchFamily="34" charset="0"/>
                <a:cs typeface="Arial" pitchFamily="34" charset="0"/>
              </a:rPr>
              <a:t>   </a:t>
            </a:r>
            <a:r>
              <a:rPr lang="en-GB" sz="2400" b="1" i="1" smtClean="0">
                <a:latin typeface="Arial" pitchFamily="34" charset="0"/>
                <a:cs typeface="Arial" pitchFamily="34" charset="0"/>
              </a:rPr>
              <a:t>VTS Manual 2012 </a:t>
            </a:r>
            <a:r>
              <a:rPr lang="en-GB" sz="2400" b="1" i="1" smtClean="0">
                <a:solidFill>
                  <a:srgbClr val="FF0000"/>
                </a:solidFill>
                <a:latin typeface="Arial" pitchFamily="34" charset="0"/>
                <a:cs typeface="Arial" pitchFamily="34" charset="0"/>
              </a:rPr>
              <a:t>(task4</a:t>
            </a:r>
            <a:r>
              <a:rPr lang="en-GB" sz="2400" b="1" i="1" smtClean="0">
                <a:solidFill>
                  <a:srgbClr val="FF0000"/>
                </a:solidFill>
                <a:latin typeface="Arial" pitchFamily="34" charset="0"/>
                <a:cs typeface="Arial" pitchFamily="34" charset="0"/>
              </a:rPr>
              <a:t>,  3 of </a:t>
            </a:r>
            <a:r>
              <a:rPr lang="en-GB" sz="2400" b="1" i="1" smtClean="0">
                <a:solidFill>
                  <a:srgbClr val="FF0000"/>
                </a:solidFill>
                <a:latin typeface="Arial" pitchFamily="34" charset="0"/>
                <a:cs typeface="Arial" pitchFamily="34" charset="0"/>
              </a:rPr>
              <a:t>3)</a:t>
            </a:r>
            <a:endParaRPr lang="en-GB" sz="2400" b="1" i="1">
              <a:solidFill>
                <a:srgbClr val="FF0000"/>
              </a:solidFill>
              <a:latin typeface="Arial" pitchFamily="34" charset="0"/>
              <a:cs typeface="Arial" pitchFamily="34" charset="0"/>
            </a:endParaRPr>
          </a:p>
        </p:txBody>
      </p:sp>
      <p:sp>
        <p:nvSpPr>
          <p:cNvPr id="4" name="3 Dikdörtgen"/>
          <p:cNvSpPr/>
          <p:nvPr/>
        </p:nvSpPr>
        <p:spPr>
          <a:xfrm>
            <a:off x="395536" y="1052736"/>
            <a:ext cx="8352928" cy="5078313"/>
          </a:xfrm>
          <a:prstGeom prst="rect">
            <a:avLst/>
          </a:prstGeom>
        </p:spPr>
        <p:txBody>
          <a:bodyPr wrap="square">
            <a:spAutoFit/>
          </a:bodyPr>
          <a:lstStyle/>
          <a:p>
            <a:endParaRPr lang="en-GB" sz="2400" dirty="0" smtClean="0"/>
          </a:p>
          <a:p>
            <a:pPr marL="263525" lvl="0" indent="-263525">
              <a:buSzPct val="120000"/>
              <a:buFont typeface="Arial" pitchFamily="34" charset="0"/>
              <a:buChar char="•"/>
            </a:pPr>
            <a:r>
              <a:rPr lang="en-GB" sz="2000" dirty="0" smtClean="0"/>
              <a:t>The </a:t>
            </a:r>
            <a:r>
              <a:rPr lang="en-GB" sz="2000" dirty="0" smtClean="0"/>
              <a:t>WGs were requested to review and comment on latest draft of the VTS Manual (</a:t>
            </a:r>
            <a:r>
              <a:rPr lang="en-GB" sz="2000" dirty="0" smtClean="0"/>
              <a:t>2012) </a:t>
            </a:r>
            <a:r>
              <a:rPr lang="en-GB" sz="2000" dirty="0" smtClean="0"/>
              <a:t>by the end of </a:t>
            </a:r>
            <a:r>
              <a:rPr lang="en-GB" sz="2000" dirty="0" smtClean="0"/>
              <a:t>VTS33.</a:t>
            </a:r>
          </a:p>
          <a:p>
            <a:pPr lvl="0" indent="263525">
              <a:buSzPct val="120000"/>
              <a:buFont typeface="Arial" pitchFamily="34" charset="0"/>
              <a:buChar char="•"/>
            </a:pPr>
            <a:endParaRPr lang="en-GB" sz="2000" dirty="0" smtClean="0"/>
          </a:p>
          <a:p>
            <a:pPr marL="263525" indent="-263525">
              <a:buSzPct val="120000"/>
              <a:buFont typeface="Arial" pitchFamily="34" charset="0"/>
              <a:buChar char="•"/>
            </a:pPr>
            <a:r>
              <a:rPr lang="en-GB" sz="2000" dirty="0" smtClean="0"/>
              <a:t>On </a:t>
            </a:r>
            <a:r>
              <a:rPr lang="en-GB" sz="2000" dirty="0" smtClean="0"/>
              <a:t>completion of the </a:t>
            </a:r>
            <a:r>
              <a:rPr lang="en-GB" sz="2000" dirty="0" smtClean="0"/>
              <a:t>VTS33, </a:t>
            </a:r>
            <a:r>
              <a:rPr lang="en-GB" sz="2000" dirty="0" smtClean="0"/>
              <a:t>continue the review &amp; provide </a:t>
            </a:r>
            <a:r>
              <a:rPr lang="en-GB" sz="2000" dirty="0" smtClean="0"/>
              <a:t>photographs. Deadline </a:t>
            </a:r>
            <a:r>
              <a:rPr lang="en-GB" sz="2000" dirty="0" smtClean="0"/>
              <a:t>for comments to Terry Hughes is </a:t>
            </a:r>
            <a:r>
              <a:rPr lang="en-GB" sz="2000" dirty="0" smtClean="0"/>
              <a:t>                     </a:t>
            </a:r>
            <a:r>
              <a:rPr lang="en-GB" sz="2000" b="1" dirty="0" smtClean="0">
                <a:solidFill>
                  <a:srgbClr val="FF0000"/>
                </a:solidFill>
              </a:rPr>
              <a:t>21 </a:t>
            </a:r>
            <a:r>
              <a:rPr lang="en-GB" sz="2000" b="1" dirty="0" smtClean="0">
                <a:solidFill>
                  <a:srgbClr val="FF0000"/>
                </a:solidFill>
              </a:rPr>
              <a:t>October 2011</a:t>
            </a:r>
            <a:r>
              <a:rPr lang="en-GB" sz="2000" dirty="0" smtClean="0"/>
              <a:t>.</a:t>
            </a:r>
          </a:p>
          <a:p>
            <a:pPr indent="263525">
              <a:buSzPct val="120000"/>
              <a:buFont typeface="Arial" pitchFamily="34" charset="0"/>
              <a:buChar char="•"/>
            </a:pPr>
            <a:endParaRPr lang="en-GB" sz="2000" dirty="0" smtClean="0"/>
          </a:p>
          <a:p>
            <a:pPr marL="263525" indent="-263525">
              <a:buSzPct val="120000"/>
              <a:buFont typeface="Arial" pitchFamily="34" charset="0"/>
              <a:buChar char="•"/>
            </a:pPr>
            <a:r>
              <a:rPr lang="en-GB" sz="2000" dirty="0" smtClean="0"/>
              <a:t>A </a:t>
            </a:r>
            <a:r>
              <a:rPr lang="en-GB" sz="2000" dirty="0" smtClean="0"/>
              <a:t>revised document would be available on the ftp server by </a:t>
            </a:r>
            <a:r>
              <a:rPr lang="en-GB" sz="2000" dirty="0" smtClean="0"/>
              <a:t>              </a:t>
            </a:r>
            <a:r>
              <a:rPr lang="en-GB" sz="2000" b="1" dirty="0" smtClean="0">
                <a:solidFill>
                  <a:srgbClr val="FF0000"/>
                </a:solidFill>
              </a:rPr>
              <a:t>28 </a:t>
            </a:r>
            <a:r>
              <a:rPr lang="en-GB" sz="2000" b="1" dirty="0" smtClean="0">
                <a:solidFill>
                  <a:srgbClr val="FF0000"/>
                </a:solidFill>
              </a:rPr>
              <a:t>October 2011</a:t>
            </a:r>
            <a:r>
              <a:rPr lang="en-GB" sz="2000" dirty="0" smtClean="0"/>
              <a:t>.</a:t>
            </a:r>
          </a:p>
          <a:p>
            <a:pPr indent="263525">
              <a:buSzPct val="120000"/>
              <a:buFont typeface="Arial" pitchFamily="34" charset="0"/>
              <a:buChar char="•"/>
            </a:pPr>
            <a:endParaRPr lang="en-GB" sz="2000" dirty="0" smtClean="0"/>
          </a:p>
          <a:p>
            <a:pPr marL="263525" indent="-263525">
              <a:buSzPct val="120000"/>
              <a:buFont typeface="Arial" pitchFamily="34" charset="0"/>
              <a:buChar char="•"/>
            </a:pPr>
            <a:r>
              <a:rPr lang="en-GB" sz="2000" dirty="0" smtClean="0"/>
              <a:t>Committee </a:t>
            </a:r>
            <a:r>
              <a:rPr lang="en-GB" sz="2000" dirty="0" smtClean="0"/>
              <a:t>members are to make their final comment by </a:t>
            </a:r>
            <a:r>
              <a:rPr lang="en-GB" sz="2000" dirty="0" smtClean="0"/>
              <a:t>                    </a:t>
            </a:r>
            <a:r>
              <a:rPr lang="en-GB" sz="2000" b="1" dirty="0" smtClean="0">
                <a:solidFill>
                  <a:srgbClr val="FF0000"/>
                </a:solidFill>
              </a:rPr>
              <a:t>4 November 2011</a:t>
            </a:r>
            <a:r>
              <a:rPr lang="en-GB" sz="2000" dirty="0" smtClean="0"/>
              <a:t>.</a:t>
            </a:r>
          </a:p>
          <a:p>
            <a:pPr indent="263525">
              <a:buSzPct val="120000"/>
              <a:buFont typeface="Arial" pitchFamily="34" charset="0"/>
              <a:buChar char="•"/>
            </a:pPr>
            <a:endParaRPr lang="en-GB" sz="2000" dirty="0" smtClean="0"/>
          </a:p>
          <a:p>
            <a:pPr marL="263525" indent="-263525">
              <a:buSzPct val="120000"/>
              <a:buFont typeface="Arial" pitchFamily="34" charset="0"/>
              <a:buChar char="•"/>
            </a:pPr>
            <a:r>
              <a:rPr lang="en-GB" sz="2000" dirty="0" smtClean="0"/>
              <a:t>The </a:t>
            </a:r>
            <a:r>
              <a:rPr lang="en-GB" sz="2000" dirty="0" smtClean="0"/>
              <a:t>finalised document, ready for Council approval, will be posted to the ftp server on </a:t>
            </a:r>
            <a:r>
              <a:rPr lang="en-GB" sz="2000" b="1" dirty="0" smtClean="0">
                <a:solidFill>
                  <a:srgbClr val="FF0000"/>
                </a:solidFill>
              </a:rPr>
              <a:t>11 </a:t>
            </a:r>
            <a:r>
              <a:rPr lang="en-GB" sz="2000" b="1" dirty="0" smtClean="0">
                <a:solidFill>
                  <a:srgbClr val="FF0000"/>
                </a:solidFill>
              </a:rPr>
              <a:t>November 2011</a:t>
            </a:r>
            <a:r>
              <a:rPr lang="en-GB" sz="2000" dirty="0" smtClean="0"/>
              <a:t>.</a:t>
            </a:r>
            <a:endParaRPr lang="en-GB" sz="2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p:txBody>
          <a:bodyPr rtlCol="0"/>
          <a:lstStyle/>
          <a:p>
            <a:pPr eaLnBrk="1" fontAlgn="auto" hangingPunct="1">
              <a:spcAft>
                <a:spcPts val="0"/>
              </a:spcAft>
              <a:defRPr/>
            </a:pPr>
            <a:r>
              <a:rPr lang="tr-TR" sz="2400" b="1" dirty="0" smtClean="0">
                <a:latin typeface="Arial" pitchFamily="34" charset="0"/>
                <a:cs typeface="Arial" pitchFamily="34" charset="0"/>
              </a:rPr>
              <a:t>   </a:t>
            </a:r>
            <a:r>
              <a:rPr lang="tr-TR" sz="2400" b="1" i="1" dirty="0" err="1" smtClean="0">
                <a:latin typeface="Arial" pitchFamily="34" charset="0"/>
                <a:cs typeface="Arial" pitchFamily="34" charset="0"/>
              </a:rPr>
              <a:t>Monitoring</a:t>
            </a:r>
            <a:r>
              <a:rPr lang="tr-TR" sz="2400" b="1" i="1" dirty="0" smtClean="0">
                <a:latin typeface="Arial" pitchFamily="34" charset="0"/>
                <a:cs typeface="Arial" pitchFamily="34" charset="0"/>
              </a:rPr>
              <a:t> </a:t>
            </a:r>
            <a:r>
              <a:rPr lang="tr-TR" sz="2400" b="1" i="1" dirty="0" err="1" smtClean="0">
                <a:latin typeface="Arial" pitchFamily="34" charset="0"/>
                <a:cs typeface="Arial" pitchFamily="34" charset="0"/>
              </a:rPr>
              <a:t>items</a:t>
            </a:r>
            <a:endParaRPr lang="en-US" sz="2400" b="1" i="1" dirty="0">
              <a:latin typeface="Arial" pitchFamily="34" charset="0"/>
              <a:cs typeface="Arial" pitchFamily="34" charset="0"/>
            </a:endParaRPr>
          </a:p>
        </p:txBody>
      </p:sp>
      <p:sp>
        <p:nvSpPr>
          <p:cNvPr id="6" name="TextBox 3"/>
          <p:cNvSpPr txBox="1">
            <a:spLocks noChangeArrowheads="1"/>
          </p:cNvSpPr>
          <p:nvPr/>
        </p:nvSpPr>
        <p:spPr bwMode="auto">
          <a:xfrm>
            <a:off x="1214439" y="1844824"/>
            <a:ext cx="6786585" cy="3831818"/>
          </a:xfrm>
          <a:prstGeom prst="rect">
            <a:avLst/>
          </a:prstGeom>
          <a:noFill/>
          <a:ln w="9525">
            <a:noFill/>
            <a:miter lim="800000"/>
            <a:headEnd/>
            <a:tailEnd/>
          </a:ln>
        </p:spPr>
        <p:txBody>
          <a:bodyPr wrap="square">
            <a:spAutoFit/>
          </a:bodyPr>
          <a:lstStyle/>
          <a:p>
            <a:pPr marL="354013" indent="-354013">
              <a:spcBef>
                <a:spcPts val="1000"/>
              </a:spcBef>
              <a:spcAft>
                <a:spcPts val="1000"/>
              </a:spcAft>
              <a:buSzPct val="120000"/>
            </a:pPr>
            <a:r>
              <a:rPr lang="tr-TR" sz="2800" b="1" dirty="0" smtClean="0">
                <a:cs typeface="Arial" charset="0"/>
              </a:rPr>
              <a:t>M1-  IALA World-Wide Academy</a:t>
            </a:r>
          </a:p>
          <a:p>
            <a:pPr marL="354013" indent="-354013">
              <a:spcBef>
                <a:spcPts val="1000"/>
              </a:spcBef>
              <a:spcAft>
                <a:spcPts val="1000"/>
              </a:spcAft>
              <a:buSzPct val="120000"/>
            </a:pPr>
            <a:r>
              <a:rPr lang="tr-TR" sz="2800" b="1" dirty="0" smtClean="0">
                <a:cs typeface="Arial" charset="0"/>
              </a:rPr>
              <a:t>M2-  Risk and decision making tools</a:t>
            </a:r>
          </a:p>
          <a:p>
            <a:pPr marL="354013" indent="-354013">
              <a:spcBef>
                <a:spcPts val="1000"/>
              </a:spcBef>
              <a:spcAft>
                <a:spcPts val="1000"/>
              </a:spcAft>
              <a:buSzPct val="120000"/>
            </a:pPr>
            <a:r>
              <a:rPr lang="tr-TR" sz="2800" b="1" dirty="0" smtClean="0">
                <a:cs typeface="Arial" charset="0"/>
              </a:rPr>
              <a:t>M3-  e-</a:t>
            </a:r>
            <a:r>
              <a:rPr lang="tr-TR" sz="2800" b="1" dirty="0" err="1" smtClean="0">
                <a:cs typeface="Arial" charset="0"/>
              </a:rPr>
              <a:t>Navigation</a:t>
            </a:r>
            <a:endParaRPr lang="tr-TR" sz="2800" b="1" dirty="0" smtClean="0">
              <a:cs typeface="Arial" charset="0"/>
            </a:endParaRPr>
          </a:p>
          <a:p>
            <a:pPr marL="354013" indent="-354013">
              <a:spcBef>
                <a:spcPts val="1000"/>
              </a:spcBef>
              <a:spcAft>
                <a:spcPts val="1000"/>
              </a:spcAft>
              <a:buSzPct val="120000"/>
            </a:pPr>
            <a:r>
              <a:rPr lang="tr-TR" sz="2800" b="1" dirty="0" smtClean="0">
                <a:cs typeface="Arial" charset="0"/>
              </a:rPr>
              <a:t>M4-  </a:t>
            </a:r>
            <a:r>
              <a:rPr lang="tr-TR" sz="2800" b="1" dirty="0" err="1" smtClean="0">
                <a:cs typeface="Arial" charset="0"/>
              </a:rPr>
              <a:t>World</a:t>
            </a:r>
            <a:r>
              <a:rPr lang="tr-TR" sz="2800" b="1" dirty="0" smtClean="0">
                <a:cs typeface="Arial" charset="0"/>
              </a:rPr>
              <a:t> VTS </a:t>
            </a:r>
            <a:r>
              <a:rPr lang="tr-TR" sz="2800" b="1" dirty="0" err="1" smtClean="0">
                <a:cs typeface="Arial" charset="0"/>
              </a:rPr>
              <a:t>Guide</a:t>
            </a:r>
            <a:r>
              <a:rPr lang="tr-TR" sz="2800" b="1" dirty="0" smtClean="0">
                <a:cs typeface="Arial" charset="0"/>
              </a:rPr>
              <a:t> </a:t>
            </a:r>
            <a:r>
              <a:rPr lang="tr-TR" sz="2800" b="1" dirty="0" smtClean="0">
                <a:solidFill>
                  <a:srgbClr val="FF0000"/>
                </a:solidFill>
                <a:cs typeface="Arial" charset="0"/>
              </a:rPr>
              <a:t>(P.</a:t>
            </a:r>
            <a:r>
              <a:rPr lang="tr-TR" sz="2800" b="1" dirty="0" err="1" smtClean="0">
                <a:solidFill>
                  <a:srgbClr val="FF0000"/>
                </a:solidFill>
                <a:cs typeface="Arial" charset="0"/>
              </a:rPr>
              <a:t>Owen</a:t>
            </a:r>
            <a:r>
              <a:rPr lang="tr-TR" sz="2800" b="1" dirty="0" smtClean="0">
                <a:solidFill>
                  <a:srgbClr val="FF0000"/>
                </a:solidFill>
                <a:cs typeface="Arial" charset="0"/>
              </a:rPr>
              <a:t>)</a:t>
            </a:r>
          </a:p>
          <a:p>
            <a:pPr marL="354013" indent="-354013">
              <a:spcBef>
                <a:spcPts val="1000"/>
              </a:spcBef>
              <a:spcAft>
                <a:spcPts val="1000"/>
              </a:spcAft>
              <a:buSzPct val="120000"/>
            </a:pPr>
            <a:r>
              <a:rPr lang="tr-TR" sz="2800" b="1" dirty="0" smtClean="0">
                <a:cs typeface="Arial" charset="0"/>
              </a:rPr>
              <a:t>M5-  IALA </a:t>
            </a:r>
            <a:r>
              <a:rPr lang="tr-TR" sz="2800" b="1" dirty="0" err="1" smtClean="0">
                <a:cs typeface="Arial" charset="0"/>
              </a:rPr>
              <a:t>Dictionary</a:t>
            </a:r>
            <a:r>
              <a:rPr lang="tr-TR" sz="2800" b="1" dirty="0" smtClean="0">
                <a:cs typeface="Arial" charset="0"/>
              </a:rPr>
              <a:t> </a:t>
            </a:r>
            <a:r>
              <a:rPr lang="tr-TR" sz="2800" b="1" dirty="0" smtClean="0">
                <a:solidFill>
                  <a:srgbClr val="FF0000"/>
                </a:solidFill>
                <a:cs typeface="Arial" charset="0"/>
              </a:rPr>
              <a:t>(T.Çehreli)</a:t>
            </a:r>
          </a:p>
          <a:p>
            <a:pPr marL="354013" indent="-354013">
              <a:spcAft>
                <a:spcPts val="1000"/>
              </a:spcAft>
              <a:buSzPct val="120000"/>
              <a:buFont typeface="Arial" pitchFamily="34" charset="0"/>
              <a:buChar char="•"/>
            </a:pPr>
            <a:endParaRPr lang="tr-TR" sz="2800" b="1" dirty="0" smtClean="0">
              <a:cs typeface="Arial"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p:txBody>
          <a:bodyPr rtlCol="0"/>
          <a:lstStyle/>
          <a:p>
            <a:pPr eaLnBrk="1" fontAlgn="auto" hangingPunct="1">
              <a:spcAft>
                <a:spcPts val="0"/>
              </a:spcAft>
              <a:defRPr/>
            </a:pPr>
            <a:r>
              <a:rPr lang="tr-TR" sz="2400" b="1" dirty="0" smtClean="0">
                <a:latin typeface="Arial" pitchFamily="34" charset="0"/>
                <a:cs typeface="Arial" pitchFamily="34" charset="0"/>
              </a:rPr>
              <a:t>   </a:t>
            </a:r>
            <a:r>
              <a:rPr lang="tr-TR" sz="2400" b="1" i="1" dirty="0" err="1" smtClean="0">
                <a:latin typeface="Arial" pitchFamily="34" charset="0"/>
                <a:cs typeface="Arial" pitchFamily="34" charset="0"/>
              </a:rPr>
              <a:t>Output</a:t>
            </a:r>
            <a:r>
              <a:rPr lang="tr-TR" sz="2400" b="1" i="1" dirty="0" smtClean="0">
                <a:latin typeface="Arial" pitchFamily="34" charset="0"/>
                <a:cs typeface="Arial" pitchFamily="34" charset="0"/>
              </a:rPr>
              <a:t> </a:t>
            </a:r>
            <a:r>
              <a:rPr lang="tr-TR" sz="2400" b="1" i="1" dirty="0" err="1" smtClean="0">
                <a:latin typeface="Arial" pitchFamily="34" charset="0"/>
                <a:cs typeface="Arial" pitchFamily="34" charset="0"/>
              </a:rPr>
              <a:t>papers</a:t>
            </a:r>
            <a:endParaRPr lang="en-US" sz="2400" b="1" i="1" dirty="0">
              <a:latin typeface="Arial" pitchFamily="34" charset="0"/>
              <a:cs typeface="Arial" pitchFamily="34" charset="0"/>
            </a:endParaRPr>
          </a:p>
        </p:txBody>
      </p:sp>
      <p:graphicFrame>
        <p:nvGraphicFramePr>
          <p:cNvPr id="4" name="3 Tablo"/>
          <p:cNvGraphicFramePr>
            <a:graphicFrameLocks noGrp="1"/>
          </p:cNvGraphicFramePr>
          <p:nvPr/>
        </p:nvGraphicFramePr>
        <p:xfrm>
          <a:off x="165657" y="1124743"/>
          <a:ext cx="8784975" cy="5472608"/>
        </p:xfrm>
        <a:graphic>
          <a:graphicData uri="http://schemas.openxmlformats.org/drawingml/2006/table">
            <a:tbl>
              <a:tblPr/>
              <a:tblGrid>
                <a:gridCol w="2098664"/>
                <a:gridCol w="3932797"/>
                <a:gridCol w="2753514"/>
              </a:tblGrid>
              <a:tr h="446723">
                <a:tc>
                  <a:txBody>
                    <a:bodyPr/>
                    <a:lstStyle/>
                    <a:p>
                      <a:pPr algn="ctr">
                        <a:spcAft>
                          <a:spcPts val="0"/>
                        </a:spcAft>
                      </a:pPr>
                      <a:r>
                        <a:rPr lang="en-GB" sz="1600" dirty="0">
                          <a:latin typeface="Arial"/>
                          <a:ea typeface="MS Mincho"/>
                          <a:cs typeface="Arial"/>
                        </a:rPr>
                        <a:t>Number</a:t>
                      </a:r>
                      <a:endParaRPr lang="tr-TR" sz="1600" dirty="0">
                        <a:latin typeface="Arial"/>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a:spcAft>
                          <a:spcPts val="0"/>
                        </a:spcAft>
                      </a:pPr>
                      <a:r>
                        <a:rPr lang="en-GB" sz="1600">
                          <a:latin typeface="Arial"/>
                          <a:ea typeface="MS Mincho"/>
                          <a:cs typeface="Arial"/>
                        </a:rPr>
                        <a:t>Title </a:t>
                      </a:r>
                      <a:endParaRPr lang="tr-TR" sz="1600">
                        <a:latin typeface="Arial"/>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a:spcAft>
                          <a:spcPts val="0"/>
                        </a:spcAft>
                      </a:pPr>
                      <a:r>
                        <a:rPr lang="en-GB" sz="1600">
                          <a:latin typeface="Arial"/>
                          <a:ea typeface="MS Mincho"/>
                          <a:cs typeface="Arial"/>
                        </a:rPr>
                        <a:t>Status</a:t>
                      </a:r>
                      <a:endParaRPr lang="tr-TR" sz="1600">
                        <a:latin typeface="Arial"/>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r>
              <a:tr h="381282">
                <a:tc>
                  <a:txBody>
                    <a:bodyPr/>
                    <a:lstStyle/>
                    <a:p>
                      <a:pPr>
                        <a:spcAft>
                          <a:spcPts val="0"/>
                        </a:spcAft>
                      </a:pPr>
                      <a:r>
                        <a:rPr lang="en-GB" sz="1600" dirty="0">
                          <a:latin typeface="Arial"/>
                          <a:ea typeface="MS Mincho"/>
                          <a:cs typeface="Arial"/>
                        </a:rPr>
                        <a:t>VTS33/output/1</a:t>
                      </a:r>
                      <a:endParaRPr lang="tr-TR" sz="1600" dirty="0">
                        <a:latin typeface="Arial"/>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600">
                          <a:latin typeface="Arial"/>
                          <a:ea typeface="MS Mincho"/>
                          <a:cs typeface="Arial"/>
                        </a:rPr>
                        <a:t>Draft Report</a:t>
                      </a:r>
                      <a:endParaRPr lang="tr-TR" sz="1600">
                        <a:latin typeface="Arial"/>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600">
                          <a:latin typeface="Arial"/>
                          <a:ea typeface="MS Mincho"/>
                          <a:cs typeface="Arial"/>
                        </a:rPr>
                        <a:t>To Council to note</a:t>
                      </a:r>
                      <a:endParaRPr lang="tr-TR" sz="1600">
                        <a:latin typeface="Arial"/>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0644">
                <a:tc>
                  <a:txBody>
                    <a:bodyPr/>
                    <a:lstStyle/>
                    <a:p>
                      <a:pPr>
                        <a:spcAft>
                          <a:spcPts val="0"/>
                        </a:spcAft>
                      </a:pPr>
                      <a:r>
                        <a:rPr lang="en-GB" sz="1600">
                          <a:latin typeface="Arial"/>
                          <a:ea typeface="MS Mincho"/>
                          <a:cs typeface="Arial"/>
                        </a:rPr>
                        <a:t>VTS33/output/2</a:t>
                      </a:r>
                      <a:endParaRPr lang="tr-TR" sz="1600">
                        <a:latin typeface="Arial"/>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600" dirty="0">
                          <a:latin typeface="Arial"/>
                          <a:ea typeface="MS Mincho"/>
                          <a:cs typeface="Arial"/>
                        </a:rPr>
                        <a:t>Draft revised Guideline 1014 Accreditation and Approval Process for VTS Training</a:t>
                      </a:r>
                      <a:endParaRPr lang="tr-TR" sz="1600" dirty="0">
                        <a:latin typeface="Arial"/>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600">
                          <a:latin typeface="Arial"/>
                          <a:ea typeface="MS Mincho"/>
                          <a:cs typeface="Arial"/>
                        </a:rPr>
                        <a:t>To Council for approval</a:t>
                      </a:r>
                      <a:endParaRPr lang="tr-TR" sz="1600">
                        <a:latin typeface="Arial"/>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7861">
                <a:tc>
                  <a:txBody>
                    <a:bodyPr/>
                    <a:lstStyle/>
                    <a:p>
                      <a:pPr>
                        <a:spcAft>
                          <a:spcPts val="0"/>
                        </a:spcAft>
                      </a:pPr>
                      <a:r>
                        <a:rPr lang="en-GB" sz="1600">
                          <a:latin typeface="Arial"/>
                          <a:ea typeface="MS Mincho"/>
                          <a:cs typeface="Arial"/>
                        </a:rPr>
                        <a:t>VTS33/output/3</a:t>
                      </a:r>
                      <a:endParaRPr lang="tr-TR" sz="1600">
                        <a:latin typeface="Arial"/>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600" dirty="0">
                          <a:latin typeface="Arial"/>
                          <a:ea typeface="MS Mincho"/>
                          <a:cs typeface="Times New Roman"/>
                        </a:rPr>
                        <a:t>Liaison note to Council on VTS Beyond Territorial Seas</a:t>
                      </a:r>
                      <a:endParaRPr lang="tr-TR" sz="1600" dirty="0">
                        <a:latin typeface="Arial"/>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600" dirty="0">
                          <a:latin typeface="Arial"/>
                          <a:ea typeface="MS Mincho"/>
                          <a:cs typeface="Times New Roman"/>
                        </a:rPr>
                        <a:t>To Council for decision</a:t>
                      </a:r>
                      <a:endParaRPr lang="tr-TR" sz="1600" dirty="0">
                        <a:latin typeface="Arial"/>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7861">
                <a:tc>
                  <a:txBody>
                    <a:bodyPr/>
                    <a:lstStyle/>
                    <a:p>
                      <a:pPr>
                        <a:spcAft>
                          <a:spcPts val="0"/>
                        </a:spcAft>
                      </a:pPr>
                      <a:r>
                        <a:rPr lang="en-GB" sz="1600">
                          <a:latin typeface="Arial"/>
                          <a:ea typeface="MS Mincho"/>
                          <a:cs typeface="Arial"/>
                        </a:rPr>
                        <a:t>VTS33/output/4</a:t>
                      </a:r>
                      <a:endParaRPr lang="tr-TR" sz="1600">
                        <a:latin typeface="Arial"/>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600" dirty="0">
                          <a:latin typeface="Arial"/>
                          <a:ea typeface="MS Mincho"/>
                          <a:cs typeface="Times New Roman"/>
                        </a:rPr>
                        <a:t>Liaison Note to Council &amp; e-NAV on  Guideline 1026</a:t>
                      </a:r>
                      <a:endParaRPr lang="tr-TR" sz="1600" dirty="0">
                        <a:latin typeface="Arial"/>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600">
                          <a:latin typeface="Arial"/>
                          <a:ea typeface="MS Mincho"/>
                          <a:cs typeface="Times New Roman"/>
                        </a:rPr>
                        <a:t>To Council for approval</a:t>
                      </a:r>
                      <a:endParaRPr lang="tr-TR" sz="1600">
                        <a:latin typeface="Arial"/>
                        <a:ea typeface="MS Mincho"/>
                        <a:cs typeface="Times New Roman"/>
                      </a:endParaRPr>
                    </a:p>
                    <a:p>
                      <a:pPr>
                        <a:spcAft>
                          <a:spcPts val="0"/>
                        </a:spcAft>
                      </a:pPr>
                      <a:r>
                        <a:rPr lang="en-GB" sz="1600">
                          <a:latin typeface="Arial"/>
                          <a:ea typeface="MS Mincho"/>
                          <a:cs typeface="Times New Roman"/>
                        </a:rPr>
                        <a:t>To e-NAV10 to note</a:t>
                      </a:r>
                      <a:endParaRPr lang="tr-TR" sz="1600">
                        <a:latin typeface="Arial"/>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7861">
                <a:tc>
                  <a:txBody>
                    <a:bodyPr/>
                    <a:lstStyle/>
                    <a:p>
                      <a:pPr>
                        <a:spcAft>
                          <a:spcPts val="0"/>
                        </a:spcAft>
                      </a:pPr>
                      <a:r>
                        <a:rPr lang="en-GB" sz="1600">
                          <a:latin typeface="Arial"/>
                          <a:ea typeface="MS Mincho"/>
                          <a:cs typeface="Arial"/>
                        </a:rPr>
                        <a:t>VTS33/output/5</a:t>
                      </a:r>
                      <a:endParaRPr lang="tr-TR" sz="1600">
                        <a:latin typeface="Arial"/>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600" dirty="0">
                          <a:latin typeface="Arial"/>
                          <a:ea typeface="MS Mincho"/>
                          <a:cs typeface="Times New Roman"/>
                        </a:rPr>
                        <a:t>Liaison Note to Secretariat on V-102 - User Pays Principle</a:t>
                      </a:r>
                      <a:endParaRPr lang="tr-TR" sz="1600" dirty="0">
                        <a:latin typeface="Arial"/>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600">
                          <a:latin typeface="Arial"/>
                          <a:ea typeface="MS Mincho"/>
                          <a:cs typeface="Times New Roman"/>
                        </a:rPr>
                        <a:t>To Secretariat to note</a:t>
                      </a:r>
                      <a:endParaRPr lang="tr-TR" sz="1600">
                        <a:latin typeface="Arial"/>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76792">
                <a:tc>
                  <a:txBody>
                    <a:bodyPr/>
                    <a:lstStyle/>
                    <a:p>
                      <a:pPr>
                        <a:spcAft>
                          <a:spcPts val="0"/>
                        </a:spcAft>
                      </a:pPr>
                      <a:r>
                        <a:rPr lang="en-GB" sz="1600" dirty="0">
                          <a:latin typeface="Arial"/>
                          <a:ea typeface="MS Mincho"/>
                          <a:cs typeface="Arial"/>
                        </a:rPr>
                        <a:t>VTS33/output/6</a:t>
                      </a:r>
                      <a:endParaRPr lang="tr-TR" sz="1600" dirty="0">
                        <a:latin typeface="Arial"/>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a:spcAft>
                          <a:spcPts val="0"/>
                        </a:spcAft>
                      </a:pPr>
                      <a:r>
                        <a:rPr lang="en-GB" sz="1600" dirty="0">
                          <a:latin typeface="Arial"/>
                          <a:ea typeface="MS Mincho"/>
                          <a:cs typeface="Times New Roman"/>
                        </a:rPr>
                        <a:t>Liaison Note to Secretariat - VTS Training in STCW for Navigating Officers</a:t>
                      </a:r>
                      <a:endParaRPr lang="tr-TR" sz="1600" dirty="0">
                        <a:latin typeface="Arial"/>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a:spcAft>
                          <a:spcPts val="0"/>
                        </a:spcAft>
                      </a:pPr>
                      <a:r>
                        <a:rPr lang="en-GB" sz="1600" dirty="0">
                          <a:latin typeface="Arial"/>
                          <a:ea typeface="MS Mincho"/>
                          <a:cs typeface="Times New Roman"/>
                        </a:rPr>
                        <a:t>To Secretariat for preparation for PAP &amp; Council</a:t>
                      </a:r>
                      <a:endParaRPr lang="tr-TR" sz="1600" dirty="0">
                        <a:latin typeface="Arial"/>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r>
              <a:tr h="1035723">
                <a:tc>
                  <a:txBody>
                    <a:bodyPr/>
                    <a:lstStyle/>
                    <a:p>
                      <a:pPr>
                        <a:spcAft>
                          <a:spcPts val="0"/>
                        </a:spcAft>
                      </a:pPr>
                      <a:r>
                        <a:rPr lang="en-GB" sz="1600" dirty="0">
                          <a:latin typeface="Arial"/>
                          <a:ea typeface="MS Mincho"/>
                          <a:cs typeface="Arial"/>
                        </a:rPr>
                        <a:t>VTS33/output/7</a:t>
                      </a:r>
                      <a:endParaRPr lang="tr-TR" sz="1600" dirty="0">
                        <a:latin typeface="Arial"/>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a:spcAft>
                          <a:spcPts val="0"/>
                        </a:spcAft>
                      </a:pPr>
                      <a:r>
                        <a:rPr lang="en-GB" sz="1600" dirty="0">
                          <a:latin typeface="Arial"/>
                          <a:ea typeface="MS Mincho"/>
                          <a:cs typeface="Times New Roman"/>
                        </a:rPr>
                        <a:t>Liaison note to the e-NAV Committee on the proposed relocation of the Information Portrayal WG from the e-NAV Committee to the VTS Committee</a:t>
                      </a:r>
                      <a:endParaRPr lang="tr-TR" sz="1600" dirty="0">
                        <a:latin typeface="Arial"/>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a:spcAft>
                          <a:spcPts val="0"/>
                        </a:spcAft>
                      </a:pPr>
                      <a:r>
                        <a:rPr lang="en-GB" sz="1600" dirty="0">
                          <a:latin typeface="Arial"/>
                          <a:ea typeface="MS Mincho"/>
                          <a:cs typeface="Times New Roman"/>
                        </a:rPr>
                        <a:t>To e-NAV10 to note</a:t>
                      </a:r>
                      <a:endParaRPr lang="tr-TR" sz="1600" dirty="0">
                        <a:latin typeface="Arial"/>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r>
              <a:tr h="517861">
                <a:tc>
                  <a:txBody>
                    <a:bodyPr/>
                    <a:lstStyle/>
                    <a:p>
                      <a:pPr>
                        <a:spcAft>
                          <a:spcPts val="0"/>
                        </a:spcAft>
                      </a:pPr>
                      <a:r>
                        <a:rPr lang="en-GB" sz="1600">
                          <a:latin typeface="Arial"/>
                          <a:ea typeface="MS Mincho"/>
                          <a:cs typeface="Arial"/>
                        </a:rPr>
                        <a:t>VTS33/output/8</a:t>
                      </a:r>
                      <a:endParaRPr lang="tr-TR" sz="1600">
                        <a:latin typeface="Arial"/>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600">
                          <a:latin typeface="Arial"/>
                          <a:ea typeface="MS Mincho"/>
                          <a:cs typeface="Times New Roman"/>
                        </a:rPr>
                        <a:t>Liaison note to PAP - IALA Dictionary</a:t>
                      </a:r>
                      <a:endParaRPr lang="tr-TR" sz="1600">
                        <a:latin typeface="Arial"/>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600" dirty="0">
                          <a:latin typeface="Arial"/>
                          <a:ea typeface="MS Mincho"/>
                          <a:cs typeface="Times New Roman"/>
                        </a:rPr>
                        <a:t>To editor of the IALA Dictionary for action</a:t>
                      </a:r>
                      <a:endParaRPr lang="tr-TR" sz="1600" dirty="0">
                        <a:latin typeface="Arial"/>
                        <a:ea typeface="MS Mincho"/>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p:txBody>
          <a:bodyPr rtlCol="0"/>
          <a:lstStyle/>
          <a:p>
            <a:pPr eaLnBrk="1" fontAlgn="auto" hangingPunct="1">
              <a:spcAft>
                <a:spcPts val="0"/>
              </a:spcAft>
              <a:defRPr/>
            </a:pPr>
            <a:r>
              <a:rPr lang="en-GB" sz="2400" b="1" smtClean="0">
                <a:latin typeface="Arial" pitchFamily="34" charset="0"/>
                <a:cs typeface="Arial" pitchFamily="34" charset="0"/>
              </a:rPr>
              <a:t>   </a:t>
            </a:r>
            <a:r>
              <a:rPr lang="en-GB" sz="2400" b="1" i="1" smtClean="0">
                <a:latin typeface="Arial" pitchFamily="34" charset="0"/>
                <a:cs typeface="Arial" pitchFamily="34" charset="0"/>
              </a:rPr>
              <a:t>Workshops and Seminars </a:t>
            </a:r>
            <a:r>
              <a:rPr lang="en-GB" sz="2400" b="1" i="1" smtClean="0">
                <a:latin typeface="Arial" pitchFamily="34" charset="0"/>
                <a:cs typeface="Arial" pitchFamily="34" charset="0"/>
              </a:rPr>
              <a:t>(</a:t>
            </a:r>
            <a:r>
              <a:rPr lang="en-GB" sz="2400" b="1" i="1" smtClean="0">
                <a:latin typeface="Arial" pitchFamily="34" charset="0"/>
                <a:cs typeface="Arial" pitchFamily="34" charset="0"/>
              </a:rPr>
              <a:t>2010 – </a:t>
            </a:r>
            <a:r>
              <a:rPr lang="en-GB" sz="2400" b="1" i="1" smtClean="0">
                <a:latin typeface="Arial" pitchFamily="34" charset="0"/>
                <a:cs typeface="Arial" pitchFamily="34" charset="0"/>
              </a:rPr>
              <a:t>2014)</a:t>
            </a:r>
            <a:endParaRPr lang="en-GB" sz="2400" b="1" i="1">
              <a:latin typeface="Arial" pitchFamily="34" charset="0"/>
              <a:cs typeface="Arial" pitchFamily="34" charset="0"/>
            </a:endParaRPr>
          </a:p>
        </p:txBody>
      </p:sp>
      <p:sp>
        <p:nvSpPr>
          <p:cNvPr id="6" name="TextBox 3"/>
          <p:cNvSpPr txBox="1">
            <a:spLocks noChangeArrowheads="1"/>
          </p:cNvSpPr>
          <p:nvPr/>
        </p:nvSpPr>
        <p:spPr bwMode="auto">
          <a:xfrm>
            <a:off x="611560" y="1844824"/>
            <a:ext cx="8136904" cy="3370153"/>
          </a:xfrm>
          <a:prstGeom prst="rect">
            <a:avLst/>
          </a:prstGeom>
          <a:noFill/>
          <a:ln w="9525">
            <a:noFill/>
            <a:miter lim="800000"/>
            <a:headEnd/>
            <a:tailEnd/>
          </a:ln>
        </p:spPr>
        <p:txBody>
          <a:bodyPr wrap="square">
            <a:spAutoFit/>
          </a:bodyPr>
          <a:lstStyle/>
          <a:p>
            <a:pPr marL="354013" indent="-354013">
              <a:spcBef>
                <a:spcPts val="1000"/>
              </a:spcBef>
              <a:spcAft>
                <a:spcPts val="0"/>
              </a:spcAft>
              <a:buSzPct val="120000"/>
              <a:buFont typeface="Arial" pitchFamily="34" charset="0"/>
              <a:buChar char="•"/>
            </a:pPr>
            <a:r>
              <a:rPr lang="en-GB" sz="2800" b="1" smtClean="0">
                <a:cs typeface="Arial" charset="0"/>
              </a:rPr>
              <a:t>VTM workshop  (13 – 17 Feb.2012)</a:t>
            </a:r>
          </a:p>
          <a:p>
            <a:pPr marL="354013" indent="-354013">
              <a:spcBef>
                <a:spcPts val="0"/>
              </a:spcBef>
              <a:spcAft>
                <a:spcPts val="1000"/>
              </a:spcAft>
              <a:buSzPct val="120000"/>
            </a:pPr>
            <a:r>
              <a:rPr lang="en-GB" sz="2800" b="1" smtClean="0">
                <a:solidFill>
                  <a:srgbClr val="FF0000"/>
                </a:solidFill>
                <a:cs typeface="Arial" charset="0"/>
              </a:rPr>
              <a:t>	</a:t>
            </a:r>
            <a:r>
              <a:rPr lang="en-GB" sz="2000" b="1" smtClean="0">
                <a:solidFill>
                  <a:srgbClr val="FF0000"/>
                </a:solidFill>
                <a:cs typeface="Arial" charset="0"/>
              </a:rPr>
              <a:t>On hold and subject to decision at Council</a:t>
            </a:r>
            <a:r>
              <a:rPr lang="en-GB" sz="2000" b="1" smtClean="0">
                <a:solidFill>
                  <a:srgbClr val="FF0000"/>
                </a:solidFill>
                <a:cs typeface="Arial" charset="0"/>
              </a:rPr>
              <a:t>52 (preferably early June 2012, prior to Council53 and VTS2012</a:t>
            </a:r>
          </a:p>
          <a:p>
            <a:pPr marL="360363" indent="-360363">
              <a:spcBef>
                <a:spcPts val="1000"/>
              </a:spcBef>
              <a:spcAft>
                <a:spcPts val="0"/>
              </a:spcAft>
              <a:buSzPct val="120000"/>
              <a:buFont typeface="Arial" pitchFamily="34" charset="0"/>
              <a:buChar char="•"/>
            </a:pPr>
            <a:r>
              <a:rPr lang="en-GB" sz="2800" b="1" smtClean="0">
                <a:cs typeface="Arial" charset="0"/>
              </a:rPr>
              <a:t>VTS/IHO workshop on Maritime </a:t>
            </a:r>
            <a:r>
              <a:rPr lang="en-GB" sz="2800" b="1" smtClean="0">
                <a:cs typeface="Arial" charset="0"/>
              </a:rPr>
              <a:t>Surface </a:t>
            </a:r>
            <a:r>
              <a:rPr lang="en-GB" sz="2800" b="1" smtClean="0">
                <a:cs typeface="Arial" charset="0"/>
              </a:rPr>
              <a:t>Picture</a:t>
            </a:r>
            <a:r>
              <a:rPr lang="en-GB" sz="2800" b="1" smtClean="0">
                <a:cs typeface="Arial" charset="0"/>
              </a:rPr>
              <a:t> (4 – </a:t>
            </a:r>
            <a:r>
              <a:rPr lang="en-GB" sz="2800" b="1" smtClean="0">
                <a:cs typeface="Arial" charset="0"/>
              </a:rPr>
              <a:t>8 March </a:t>
            </a:r>
            <a:r>
              <a:rPr lang="en-GB" sz="2800" b="1" smtClean="0">
                <a:cs typeface="Arial" charset="0"/>
              </a:rPr>
              <a:t>2013)</a:t>
            </a:r>
            <a:endParaRPr lang="en-GB" sz="2800" b="1" smtClean="0">
              <a:cs typeface="Arial" charset="0"/>
            </a:endParaRPr>
          </a:p>
          <a:p>
            <a:pPr marL="360363" indent="-360363">
              <a:spcBef>
                <a:spcPts val="1000"/>
              </a:spcBef>
              <a:spcAft>
                <a:spcPts val="0"/>
              </a:spcAft>
              <a:buSzPct val="120000"/>
              <a:buFont typeface="Arial" pitchFamily="34" charset="0"/>
              <a:buChar char="•"/>
            </a:pPr>
            <a:r>
              <a:rPr lang="en-GB" sz="2800" b="1" smtClean="0">
                <a:cs typeface="Arial" charset="0"/>
              </a:rPr>
              <a:t>Training workshop in India </a:t>
            </a:r>
            <a:r>
              <a:rPr lang="en-GB" sz="2800" b="1" smtClean="0">
                <a:cs typeface="Arial" charset="0"/>
              </a:rPr>
              <a:t>(</a:t>
            </a:r>
            <a:r>
              <a:rPr lang="en-GB" sz="2800" b="1" smtClean="0">
                <a:cs typeface="Arial" charset="0"/>
              </a:rPr>
              <a:t>2 – 6 </a:t>
            </a:r>
            <a:r>
              <a:rPr lang="en-GB" sz="2800" b="1" smtClean="0">
                <a:cs typeface="Arial" charset="0"/>
              </a:rPr>
              <a:t>Sept.2013</a:t>
            </a:r>
            <a:r>
              <a:rPr lang="en-GB" sz="2800" b="1" smtClean="0">
                <a:cs typeface="Arial" charset="0"/>
              </a:rPr>
              <a:t>)</a:t>
            </a:r>
            <a:endParaRPr lang="en-GB" sz="2800" b="1" smtClean="0">
              <a:cs typeface="Arial" charset="0"/>
            </a:endParaRPr>
          </a:p>
          <a:p>
            <a:pPr marL="354013" indent="-354013">
              <a:spcAft>
                <a:spcPts val="1000"/>
              </a:spcAft>
              <a:buSzPct val="120000"/>
            </a:pPr>
            <a:endParaRPr lang="en-GB" sz="2800" b="1" smtClean="0">
              <a:cs typeface="Arial"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p:txBody>
          <a:bodyPr rtlCol="0"/>
          <a:lstStyle/>
          <a:p>
            <a:pPr eaLnBrk="1" fontAlgn="auto" hangingPunct="1">
              <a:spcAft>
                <a:spcPts val="0"/>
              </a:spcAft>
              <a:defRPr/>
            </a:pPr>
            <a:r>
              <a:rPr lang="tr-TR" sz="2400" b="1" dirty="0" smtClean="0">
                <a:latin typeface="Arial" pitchFamily="34" charset="0"/>
                <a:cs typeface="Arial" pitchFamily="34" charset="0"/>
              </a:rPr>
              <a:t>   </a:t>
            </a:r>
            <a:r>
              <a:rPr lang="tr-TR" sz="2400" b="1" i="1" dirty="0" err="1" smtClean="0">
                <a:latin typeface="Arial" pitchFamily="34" charset="0"/>
                <a:cs typeface="Arial" pitchFamily="34" charset="0"/>
              </a:rPr>
              <a:t>Miscellaneous</a:t>
            </a:r>
            <a:endParaRPr lang="en-US" sz="2400" b="1" i="1" dirty="0">
              <a:latin typeface="Arial" pitchFamily="34" charset="0"/>
              <a:cs typeface="Arial" pitchFamily="34" charset="0"/>
            </a:endParaRPr>
          </a:p>
        </p:txBody>
      </p:sp>
      <p:sp>
        <p:nvSpPr>
          <p:cNvPr id="6" name="TextBox 3"/>
          <p:cNvSpPr txBox="1">
            <a:spLocks noChangeArrowheads="1"/>
          </p:cNvSpPr>
          <p:nvPr/>
        </p:nvSpPr>
        <p:spPr bwMode="auto">
          <a:xfrm>
            <a:off x="323528" y="1205746"/>
            <a:ext cx="8568952" cy="5247590"/>
          </a:xfrm>
          <a:prstGeom prst="rect">
            <a:avLst/>
          </a:prstGeom>
          <a:noFill/>
          <a:ln w="9525">
            <a:noFill/>
            <a:miter lim="800000"/>
            <a:headEnd/>
            <a:tailEnd/>
          </a:ln>
        </p:spPr>
        <p:txBody>
          <a:bodyPr wrap="square">
            <a:spAutoFit/>
          </a:bodyPr>
          <a:lstStyle/>
          <a:p>
            <a:pPr marL="179388" indent="-179388">
              <a:spcBef>
                <a:spcPts val="1000"/>
              </a:spcBef>
              <a:spcAft>
                <a:spcPts val="1000"/>
              </a:spcAft>
              <a:buSzPct val="120000"/>
              <a:buFont typeface="Arial" pitchFamily="34" charset="0"/>
              <a:buChar char="•"/>
            </a:pPr>
            <a:r>
              <a:rPr lang="en-GB" sz="2000" dirty="0" smtClean="0"/>
              <a:t>Terms of reference for each Working group were finalised</a:t>
            </a:r>
            <a:endParaRPr lang="tr-TR" sz="2000" dirty="0" smtClean="0"/>
          </a:p>
          <a:p>
            <a:pPr marL="179388" indent="-179388">
              <a:spcBef>
                <a:spcPts val="1000"/>
              </a:spcBef>
              <a:spcAft>
                <a:spcPts val="1000"/>
              </a:spcAft>
              <a:buSzPct val="120000"/>
              <a:buFont typeface="Arial" pitchFamily="34" charset="0"/>
              <a:buChar char="•"/>
            </a:pPr>
            <a:r>
              <a:rPr lang="en-GB" sz="2000" dirty="0" smtClean="0"/>
              <a:t>There was considerable debate about the precise nature</a:t>
            </a:r>
            <a:r>
              <a:rPr lang="tr-TR" sz="2000" dirty="0" smtClean="0"/>
              <a:t> </a:t>
            </a:r>
            <a:r>
              <a:rPr lang="en-GB" sz="2000" dirty="0" smtClean="0"/>
              <a:t>of Navigation Assistance service (NAS) </a:t>
            </a:r>
            <a:endParaRPr lang="tr-TR" sz="2000" dirty="0" smtClean="0"/>
          </a:p>
          <a:p>
            <a:pPr marL="179388" indent="-179388">
              <a:spcBef>
                <a:spcPts val="1000"/>
              </a:spcBef>
              <a:spcAft>
                <a:spcPts val="1000"/>
              </a:spcAft>
              <a:buSzPct val="120000"/>
              <a:buFont typeface="Arial" pitchFamily="34" charset="0"/>
              <a:buChar char="•"/>
            </a:pPr>
            <a:r>
              <a:rPr lang="en-GB" sz="2000" dirty="0" smtClean="0"/>
              <a:t>A second Training / Accreditation meeting is planned for </a:t>
            </a:r>
            <a:r>
              <a:rPr lang="tr-TR" sz="2000" dirty="0" smtClean="0"/>
              <a:t> </a:t>
            </a:r>
            <a:r>
              <a:rPr lang="en-GB" sz="2000" dirty="0" smtClean="0"/>
              <a:t>24</a:t>
            </a:r>
            <a:r>
              <a:rPr lang="tr-TR" sz="2000" dirty="0" smtClean="0"/>
              <a:t> </a:t>
            </a:r>
            <a:r>
              <a:rPr lang="en-GB" sz="2000" dirty="0" smtClean="0"/>
              <a:t>March 2012, the day following VTS34 </a:t>
            </a:r>
            <a:endParaRPr lang="tr-TR" sz="2000" dirty="0" smtClean="0"/>
          </a:p>
          <a:p>
            <a:pPr marL="179388" indent="-179388">
              <a:spcBef>
                <a:spcPts val="1000"/>
              </a:spcBef>
              <a:spcAft>
                <a:spcPts val="1000"/>
              </a:spcAft>
              <a:buSzPct val="120000"/>
              <a:buFont typeface="Arial" pitchFamily="34" charset="0"/>
              <a:buChar char="•"/>
            </a:pPr>
            <a:r>
              <a:rPr lang="en-GB" sz="2000" dirty="0" smtClean="0"/>
              <a:t>A request was made for the earlier availability of the reports of Council meetings </a:t>
            </a:r>
            <a:endParaRPr lang="tr-TR" sz="2000" dirty="0" smtClean="0"/>
          </a:p>
          <a:p>
            <a:pPr marL="179388" indent="-179388">
              <a:spcBef>
                <a:spcPts val="1000"/>
              </a:spcBef>
              <a:spcAft>
                <a:spcPts val="1000"/>
              </a:spcAft>
              <a:buSzPct val="120000"/>
              <a:buFont typeface="Arial" pitchFamily="34" charset="0"/>
              <a:buChar char="•"/>
            </a:pPr>
            <a:r>
              <a:rPr lang="en-GB" sz="2000" dirty="0" smtClean="0"/>
              <a:t>The Committee have amended the timing of events on the opening day of a Committee meeting, in order to gain additional time for W</a:t>
            </a:r>
            <a:r>
              <a:rPr lang="tr-TR" sz="2000" dirty="0" err="1" smtClean="0"/>
              <a:t>Gs</a:t>
            </a:r>
            <a:r>
              <a:rPr lang="en-GB" sz="2000" dirty="0" smtClean="0"/>
              <a:t> </a:t>
            </a:r>
            <a:endParaRPr lang="tr-TR" sz="2000" dirty="0" smtClean="0"/>
          </a:p>
          <a:p>
            <a:pPr marL="623888"/>
            <a:r>
              <a:rPr lang="en-GB" sz="2000" dirty="0" smtClean="0"/>
              <a:t>Pre-meeting</a:t>
            </a:r>
            <a:r>
              <a:rPr lang="tr-TR" sz="2000" dirty="0" smtClean="0"/>
              <a:t>	</a:t>
            </a:r>
            <a:r>
              <a:rPr lang="en-GB" sz="2000" dirty="0" smtClean="0"/>
              <a:t>0900</a:t>
            </a:r>
            <a:r>
              <a:rPr lang="tr-TR" sz="2000" dirty="0" smtClean="0"/>
              <a:t> – 1200 </a:t>
            </a:r>
          </a:p>
          <a:p>
            <a:pPr marL="623888"/>
            <a:r>
              <a:rPr lang="en-GB" sz="2000" dirty="0" smtClean="0"/>
              <a:t>Opening plenary</a:t>
            </a:r>
            <a:r>
              <a:rPr lang="tr-TR" sz="2000" dirty="0" smtClean="0"/>
              <a:t>	</a:t>
            </a:r>
            <a:r>
              <a:rPr lang="en-GB" sz="2000" dirty="0" smtClean="0"/>
              <a:t>1300</a:t>
            </a:r>
            <a:r>
              <a:rPr lang="tr-TR" sz="2000" dirty="0" smtClean="0"/>
              <a:t> – 1500 </a:t>
            </a:r>
          </a:p>
          <a:p>
            <a:pPr marL="623888"/>
            <a:r>
              <a:rPr lang="en-GB" sz="2000" dirty="0" smtClean="0"/>
              <a:t>Coffee break at</a:t>
            </a:r>
            <a:r>
              <a:rPr lang="tr-TR" sz="2000" dirty="0" smtClean="0"/>
              <a:t>	</a:t>
            </a:r>
            <a:r>
              <a:rPr lang="en-GB" sz="2000" dirty="0" smtClean="0"/>
              <a:t>1500 – 1530</a:t>
            </a:r>
            <a:endParaRPr lang="tr-TR" sz="2000" dirty="0" smtClean="0"/>
          </a:p>
          <a:p>
            <a:pPr marL="623888"/>
            <a:r>
              <a:rPr lang="en-GB" sz="2000" dirty="0" smtClean="0"/>
              <a:t>Working Groups</a:t>
            </a:r>
            <a:r>
              <a:rPr lang="tr-TR" sz="2000" dirty="0" smtClean="0"/>
              <a:t>	</a:t>
            </a:r>
            <a:r>
              <a:rPr lang="en-GB" sz="2000" dirty="0" smtClean="0"/>
              <a:t>1530</a:t>
            </a:r>
            <a:r>
              <a:rPr lang="tr-TR" sz="2000" dirty="0" smtClean="0"/>
              <a:t> – 1730 </a:t>
            </a:r>
            <a:r>
              <a:rPr lang="en-GB" sz="2000" dirty="0" smtClean="0"/>
              <a:t> </a:t>
            </a:r>
            <a:endParaRPr lang="tr-TR" sz="200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p:txBody>
          <a:bodyPr rtlCol="0"/>
          <a:lstStyle/>
          <a:p>
            <a:pPr eaLnBrk="1" fontAlgn="auto" hangingPunct="1">
              <a:spcAft>
                <a:spcPts val="0"/>
              </a:spcAft>
              <a:defRPr/>
            </a:pPr>
            <a:r>
              <a:rPr lang="en-GB" sz="2400" b="1" smtClean="0">
                <a:latin typeface="Arial" pitchFamily="34" charset="0"/>
                <a:cs typeface="Arial" pitchFamily="34" charset="0"/>
              </a:rPr>
              <a:t>   </a:t>
            </a:r>
            <a:r>
              <a:rPr lang="en-GB" sz="2400" b="1" i="1" smtClean="0">
                <a:latin typeface="Arial" pitchFamily="34" charset="0"/>
                <a:cs typeface="Arial" pitchFamily="34" charset="0"/>
              </a:rPr>
              <a:t>Miscellaneous</a:t>
            </a:r>
            <a:endParaRPr lang="en-GB" sz="2400" b="1" i="1">
              <a:latin typeface="Arial" pitchFamily="34" charset="0"/>
              <a:cs typeface="Arial" pitchFamily="34" charset="0"/>
            </a:endParaRPr>
          </a:p>
        </p:txBody>
      </p:sp>
      <p:sp>
        <p:nvSpPr>
          <p:cNvPr id="6" name="TextBox 3"/>
          <p:cNvSpPr txBox="1">
            <a:spLocks noChangeArrowheads="1"/>
          </p:cNvSpPr>
          <p:nvPr/>
        </p:nvSpPr>
        <p:spPr bwMode="auto">
          <a:xfrm>
            <a:off x="323528" y="1241266"/>
            <a:ext cx="8568952" cy="3362459"/>
          </a:xfrm>
          <a:prstGeom prst="rect">
            <a:avLst/>
          </a:prstGeom>
          <a:noFill/>
          <a:ln w="9525">
            <a:noFill/>
            <a:miter lim="800000"/>
            <a:headEnd/>
            <a:tailEnd/>
          </a:ln>
        </p:spPr>
        <p:txBody>
          <a:bodyPr wrap="square">
            <a:spAutoFit/>
          </a:bodyPr>
          <a:lstStyle/>
          <a:p>
            <a:pPr marL="179388" indent="-179388">
              <a:spcBef>
                <a:spcPts val="1000"/>
              </a:spcBef>
              <a:spcAft>
                <a:spcPts val="1000"/>
              </a:spcAft>
              <a:buSzPct val="120000"/>
              <a:buFont typeface="Arial" pitchFamily="34" charset="0"/>
              <a:buChar char="•"/>
            </a:pPr>
            <a:r>
              <a:rPr lang="en-GB" sz="2000" dirty="0" smtClean="0"/>
              <a:t>One inter-</a:t>
            </a:r>
            <a:r>
              <a:rPr lang="en-GB" sz="2000" dirty="0" err="1" smtClean="0"/>
              <a:t>sessional</a:t>
            </a:r>
            <a:r>
              <a:rPr lang="en-GB" sz="2000" dirty="0" smtClean="0"/>
              <a:t> </a:t>
            </a:r>
            <a:r>
              <a:rPr lang="en-GB" sz="2000" dirty="0" smtClean="0"/>
              <a:t>meeting proposal </a:t>
            </a:r>
            <a:r>
              <a:rPr lang="en-GB" sz="2000" dirty="0" smtClean="0"/>
              <a:t>for the Technical Working group, in order to progress the updating </a:t>
            </a:r>
            <a:r>
              <a:rPr lang="en-GB" sz="2000" dirty="0" smtClean="0"/>
              <a:t>of V-128</a:t>
            </a:r>
          </a:p>
          <a:p>
            <a:pPr marL="179388" indent="-179388">
              <a:spcBef>
                <a:spcPts val="1000"/>
              </a:spcBef>
              <a:spcAft>
                <a:spcPts val="300"/>
              </a:spcAft>
              <a:buSzPct val="120000"/>
              <a:buFont typeface="Arial" pitchFamily="34" charset="0"/>
              <a:buChar char="•"/>
            </a:pPr>
            <a:r>
              <a:rPr lang="en-GB" sz="2000" dirty="0" smtClean="0"/>
              <a:t> </a:t>
            </a:r>
            <a:r>
              <a:rPr lang="en-GB" sz="2000" dirty="0" smtClean="0"/>
              <a:t>Two proposals for </a:t>
            </a:r>
            <a:r>
              <a:rPr lang="en-GB" sz="2000" dirty="0" smtClean="0"/>
              <a:t>the Future Work Programme (2014 – </a:t>
            </a:r>
            <a:r>
              <a:rPr lang="en-GB" sz="2000" dirty="0" smtClean="0"/>
              <a:t>2018;</a:t>
            </a:r>
          </a:p>
          <a:p>
            <a:pPr marL="720725" indent="-96838">
              <a:buFont typeface="Arial" pitchFamily="34" charset="0"/>
              <a:buChar char="•"/>
            </a:pPr>
            <a:r>
              <a:rPr lang="en-GB" sz="2000" dirty="0" smtClean="0"/>
              <a:t>	The </a:t>
            </a:r>
            <a:r>
              <a:rPr lang="en-GB" sz="2000" dirty="0" smtClean="0"/>
              <a:t>recording and reporting of accidents / </a:t>
            </a:r>
            <a:r>
              <a:rPr lang="en-GB" sz="2000" dirty="0" smtClean="0"/>
              <a:t>incidents</a:t>
            </a:r>
          </a:p>
          <a:p>
            <a:pPr marL="720725" indent="-96838">
              <a:spcAft>
                <a:spcPts val="1000"/>
              </a:spcAft>
              <a:buFont typeface="Arial" pitchFamily="34" charset="0"/>
              <a:buChar char="•"/>
            </a:pPr>
            <a:r>
              <a:rPr lang="en-GB" sz="2000" dirty="0" smtClean="0"/>
              <a:t>	The </a:t>
            </a:r>
            <a:r>
              <a:rPr lang="en-GB" sz="2000" dirty="0" smtClean="0"/>
              <a:t>recording and reporting of near </a:t>
            </a:r>
            <a:r>
              <a:rPr lang="en-GB" sz="2000" dirty="0" smtClean="0"/>
              <a:t>misses</a:t>
            </a:r>
          </a:p>
          <a:p>
            <a:pPr marL="179388" indent="-179388">
              <a:spcBef>
                <a:spcPts val="1000"/>
              </a:spcBef>
              <a:spcAft>
                <a:spcPts val="1000"/>
              </a:spcAft>
              <a:buSzPct val="120000"/>
              <a:buFont typeface="Arial" pitchFamily="34" charset="0"/>
              <a:buChar char="•"/>
            </a:pPr>
            <a:r>
              <a:rPr lang="en-GB" sz="2000" dirty="0" smtClean="0"/>
              <a:t>A </a:t>
            </a:r>
            <a:r>
              <a:rPr lang="en-GB" sz="2000" dirty="0" smtClean="0"/>
              <a:t>request for a new </a:t>
            </a:r>
            <a:r>
              <a:rPr lang="en-GB" sz="2000" dirty="0" smtClean="0"/>
              <a:t>work Item related to </a:t>
            </a:r>
            <a:r>
              <a:rPr lang="tr-TR" sz="2000" dirty="0" err="1" smtClean="0"/>
              <a:t>update</a:t>
            </a:r>
            <a:r>
              <a:rPr lang="en-GB" sz="2000" dirty="0" smtClean="0"/>
              <a:t> NAVGUIDE </a:t>
            </a:r>
            <a:r>
              <a:rPr lang="en-GB" sz="2000" dirty="0" smtClean="0"/>
              <a:t>has been included </a:t>
            </a:r>
            <a:r>
              <a:rPr lang="en-GB" sz="2000" dirty="0" smtClean="0"/>
              <a:t>and </a:t>
            </a:r>
            <a:r>
              <a:rPr lang="en-GB" sz="2000" dirty="0" smtClean="0"/>
              <a:t>it was agreed that WG1 should take on the role</a:t>
            </a:r>
          </a:p>
          <a:p>
            <a:pPr marL="179388" indent="-179388">
              <a:spcBef>
                <a:spcPts val="1000"/>
              </a:spcBef>
              <a:spcAft>
                <a:spcPts val="1000"/>
              </a:spcAft>
              <a:buSzPct val="120000"/>
            </a:pPr>
            <a:endParaRPr lang="en-GB" sz="20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ctrTitle"/>
          </p:nvPr>
        </p:nvSpPr>
        <p:spPr/>
        <p:txBody>
          <a:bodyPr rtlCol="0"/>
          <a:lstStyle/>
          <a:p>
            <a:pPr eaLnBrk="1" fontAlgn="auto" hangingPunct="1">
              <a:spcAft>
                <a:spcPts val="0"/>
              </a:spcAft>
              <a:defRPr/>
            </a:pPr>
            <a:r>
              <a:rPr lang="tr-TR" sz="2400" b="1" dirty="0" smtClean="0">
                <a:latin typeface="Arial" pitchFamily="34" charset="0"/>
                <a:cs typeface="Arial" pitchFamily="34" charset="0"/>
              </a:rPr>
              <a:t>   33</a:t>
            </a:r>
            <a:r>
              <a:rPr lang="tr-TR" sz="2400" b="1" baseline="30000" dirty="0" smtClean="0">
                <a:latin typeface="Arial" pitchFamily="34" charset="0"/>
                <a:cs typeface="Arial" pitchFamily="34" charset="0"/>
              </a:rPr>
              <a:t>rd</a:t>
            </a:r>
            <a:r>
              <a:rPr lang="tr-TR" sz="2400" b="1" dirty="0" smtClean="0">
                <a:latin typeface="Arial" pitchFamily="34" charset="0"/>
                <a:cs typeface="Arial" pitchFamily="34" charset="0"/>
              </a:rPr>
              <a:t> </a:t>
            </a:r>
            <a:r>
              <a:rPr lang="tr-TR" sz="2400" b="1" dirty="0" err="1" smtClean="0">
                <a:latin typeface="Arial" pitchFamily="34" charset="0"/>
                <a:cs typeface="Arial" pitchFamily="34" charset="0"/>
              </a:rPr>
              <a:t>Session</a:t>
            </a:r>
            <a:r>
              <a:rPr lang="tr-TR" sz="2400" b="1" dirty="0" smtClean="0">
                <a:latin typeface="Arial" pitchFamily="34" charset="0"/>
                <a:cs typeface="Arial" pitchFamily="34" charset="0"/>
              </a:rPr>
              <a:t> of </a:t>
            </a:r>
            <a:r>
              <a:rPr lang="tr-TR" sz="2400" b="1" dirty="0" err="1" smtClean="0">
                <a:latin typeface="Arial" pitchFamily="34" charset="0"/>
                <a:cs typeface="Arial" pitchFamily="34" charset="0"/>
              </a:rPr>
              <a:t>the</a:t>
            </a:r>
            <a:r>
              <a:rPr lang="tr-TR" sz="2400" b="1" dirty="0" smtClean="0">
                <a:latin typeface="Arial" pitchFamily="34" charset="0"/>
                <a:cs typeface="Arial" pitchFamily="34" charset="0"/>
              </a:rPr>
              <a:t> </a:t>
            </a:r>
            <a:r>
              <a:rPr lang="tr-TR" sz="2400" b="1" i="1" dirty="0" smtClean="0">
                <a:latin typeface="Arial" pitchFamily="34" charset="0"/>
                <a:cs typeface="Arial" pitchFamily="34" charset="0"/>
              </a:rPr>
              <a:t>IALA VTS Committee </a:t>
            </a:r>
            <a:endParaRPr lang="en-US" sz="2400" b="1" i="1" dirty="0">
              <a:latin typeface="Arial" pitchFamily="34" charset="0"/>
              <a:cs typeface="Arial" pitchFamily="34" charset="0"/>
            </a:endParaRPr>
          </a:p>
        </p:txBody>
      </p:sp>
      <p:pic>
        <p:nvPicPr>
          <p:cNvPr id="1026" name="Picture 2" descr="C:\Users\tuncay\Desktop\VTS33\VTS33 Photos\DSC08790.JPG"/>
          <p:cNvPicPr>
            <a:picLocks noChangeAspect="1" noChangeArrowheads="1"/>
          </p:cNvPicPr>
          <p:nvPr/>
        </p:nvPicPr>
        <p:blipFill>
          <a:blip r:embed="rId2" cstate="print"/>
          <a:srcRect t="5262" b="8489"/>
          <a:stretch>
            <a:fillRect/>
          </a:stretch>
        </p:blipFill>
        <p:spPr bwMode="auto">
          <a:xfrm>
            <a:off x="101036" y="1052736"/>
            <a:ext cx="8892480" cy="5752361"/>
          </a:xfrm>
          <a:prstGeom prst="rect">
            <a:avLst/>
          </a:prstGeom>
          <a:noFill/>
        </p:spPr>
      </p:pic>
      <p:sp>
        <p:nvSpPr>
          <p:cNvPr id="8" name="7 Dikdörtgen"/>
          <p:cNvSpPr/>
          <p:nvPr/>
        </p:nvSpPr>
        <p:spPr>
          <a:xfrm>
            <a:off x="3361362" y="4869160"/>
            <a:ext cx="2048959" cy="461665"/>
          </a:xfrm>
          <a:prstGeom prst="rect">
            <a:avLst/>
          </a:prstGeom>
          <a:noFill/>
        </p:spPr>
        <p:txBody>
          <a:bodyPr wrap="none" lIns="91440" tIns="45720" rIns="91440" bIns="45720">
            <a:spAutoFit/>
          </a:bodyPr>
          <a:lstStyle/>
          <a:p>
            <a:pPr algn="ctr"/>
            <a:r>
              <a:rPr lang="tr-TR"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25 </a:t>
            </a:r>
            <a:r>
              <a:rPr lang="tr-TR" sz="24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Countries</a:t>
            </a:r>
            <a:endParaRPr lang="tr-TR"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9" name="8 Dikdörtgen"/>
          <p:cNvSpPr/>
          <p:nvPr/>
        </p:nvSpPr>
        <p:spPr>
          <a:xfrm>
            <a:off x="3207145" y="5343599"/>
            <a:ext cx="2374369" cy="461665"/>
          </a:xfrm>
          <a:prstGeom prst="rect">
            <a:avLst/>
          </a:prstGeom>
          <a:noFill/>
        </p:spPr>
        <p:txBody>
          <a:bodyPr wrap="none" lIns="91440" tIns="45720" rIns="91440" bIns="45720">
            <a:spAutoFit/>
          </a:bodyPr>
          <a:lstStyle/>
          <a:p>
            <a:pPr algn="ctr"/>
            <a:r>
              <a:rPr lang="tr-TR"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70 </a:t>
            </a:r>
            <a:r>
              <a:rPr lang="tr-TR" sz="24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Participants</a:t>
            </a:r>
            <a:endParaRPr lang="tr-TR"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0" name="9 Dikdörtgen"/>
          <p:cNvSpPr/>
          <p:nvPr/>
        </p:nvSpPr>
        <p:spPr>
          <a:xfrm>
            <a:off x="2922446" y="5775647"/>
            <a:ext cx="2954656" cy="461665"/>
          </a:xfrm>
          <a:prstGeom prst="rect">
            <a:avLst/>
          </a:prstGeom>
          <a:noFill/>
        </p:spPr>
        <p:txBody>
          <a:bodyPr wrap="none" lIns="91440" tIns="45720" rIns="91440" bIns="45720">
            <a:spAutoFit/>
          </a:bodyPr>
          <a:lstStyle/>
          <a:p>
            <a:pPr algn="ctr"/>
            <a:r>
              <a:rPr lang="tr-TR"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19 </a:t>
            </a:r>
            <a:r>
              <a:rPr lang="tr-TR" sz="24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for</a:t>
            </a:r>
            <a:r>
              <a:rPr lang="tr-TR"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tr-TR" sz="24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the</a:t>
            </a:r>
            <a:r>
              <a:rPr lang="tr-TR"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tr-TR" sz="24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first</a:t>
            </a:r>
            <a:r>
              <a:rPr lang="tr-TR"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time</a:t>
            </a:r>
            <a:endParaRPr lang="tr-TR"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4" name="13 Dikdörtgen"/>
          <p:cNvSpPr/>
          <p:nvPr/>
        </p:nvSpPr>
        <p:spPr>
          <a:xfrm>
            <a:off x="2740963" y="6207695"/>
            <a:ext cx="3448380" cy="461665"/>
          </a:xfrm>
          <a:prstGeom prst="rect">
            <a:avLst/>
          </a:prstGeom>
          <a:noFill/>
        </p:spPr>
        <p:txBody>
          <a:bodyPr wrap="none" lIns="91440" tIns="45720" rIns="91440" bIns="45720">
            <a:spAutoFit/>
          </a:bodyPr>
          <a:lstStyle/>
          <a:p>
            <a:pPr algn="ctr"/>
            <a:r>
              <a:rPr lang="tr-TR"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8 </a:t>
            </a:r>
            <a:r>
              <a:rPr lang="tr-TR" sz="24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apologies</a:t>
            </a:r>
            <a:r>
              <a:rPr lang="tr-TR"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tr-TR" sz="24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for</a:t>
            </a:r>
            <a:r>
              <a:rPr lang="tr-TR"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tr-TR" sz="24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absent</a:t>
            </a:r>
            <a:endParaRPr lang="tr-TR"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p:txBody>
          <a:bodyPr rtlCol="0"/>
          <a:lstStyle/>
          <a:p>
            <a:pPr eaLnBrk="1" fontAlgn="auto" hangingPunct="1">
              <a:spcAft>
                <a:spcPts val="0"/>
              </a:spcAft>
              <a:defRPr/>
            </a:pPr>
            <a:r>
              <a:rPr lang="tr-TR" sz="2400" b="1" dirty="0" smtClean="0">
                <a:latin typeface="Arial" pitchFamily="34" charset="0"/>
                <a:cs typeface="Arial" pitchFamily="34" charset="0"/>
              </a:rPr>
              <a:t>   </a:t>
            </a:r>
            <a:r>
              <a:rPr lang="tr-TR" sz="2400" b="1" i="1" dirty="0" smtClean="0">
                <a:latin typeface="Arial" pitchFamily="34" charset="0"/>
                <a:cs typeface="Arial" pitchFamily="34" charset="0"/>
              </a:rPr>
              <a:t>WP Update  for 2010 – 2014</a:t>
            </a:r>
            <a:endParaRPr lang="en-US" sz="2400" b="1" i="1" dirty="0">
              <a:latin typeface="Arial" pitchFamily="34" charset="0"/>
              <a:cs typeface="Arial" pitchFamily="34" charset="0"/>
            </a:endParaRPr>
          </a:p>
        </p:txBody>
      </p:sp>
      <p:grpSp>
        <p:nvGrpSpPr>
          <p:cNvPr id="14" name="13 Grup"/>
          <p:cNvGrpSpPr/>
          <p:nvPr/>
        </p:nvGrpSpPr>
        <p:grpSpPr>
          <a:xfrm>
            <a:off x="175884" y="1727173"/>
            <a:ext cx="8712028" cy="3718051"/>
            <a:chOff x="175884" y="1727173"/>
            <a:chExt cx="8712028" cy="3718051"/>
          </a:xfrm>
        </p:grpSpPr>
        <p:pic>
          <p:nvPicPr>
            <p:cNvPr id="3" name="Picture 5"/>
            <p:cNvPicPr>
              <a:picLocks noChangeArrowheads="1"/>
            </p:cNvPicPr>
            <p:nvPr/>
          </p:nvPicPr>
          <p:blipFill>
            <a:blip r:embed="rId2" cstate="print"/>
            <a:srcRect l="24213" t="33071" r="23917" b="57591"/>
            <a:stretch>
              <a:fillRect/>
            </a:stretch>
          </p:blipFill>
          <p:spPr bwMode="auto">
            <a:xfrm>
              <a:off x="175884" y="2523163"/>
              <a:ext cx="8708400" cy="979200"/>
            </a:xfrm>
            <a:prstGeom prst="rect">
              <a:avLst/>
            </a:prstGeom>
            <a:noFill/>
            <a:ln w="9525">
              <a:noFill/>
              <a:miter lim="800000"/>
              <a:headEnd/>
              <a:tailEnd/>
            </a:ln>
          </p:spPr>
        </p:pic>
        <p:pic>
          <p:nvPicPr>
            <p:cNvPr id="2" name="Picture 2"/>
            <p:cNvPicPr>
              <a:picLocks noChangeAspect="1" noChangeArrowheads="1"/>
            </p:cNvPicPr>
            <p:nvPr/>
          </p:nvPicPr>
          <p:blipFill>
            <a:blip r:embed="rId3" cstate="print"/>
            <a:srcRect l="24213" t="42283" r="23917" b="47480"/>
            <a:stretch>
              <a:fillRect/>
            </a:stretch>
          </p:blipFill>
          <p:spPr bwMode="auto">
            <a:xfrm>
              <a:off x="179512" y="3435983"/>
              <a:ext cx="8708400" cy="1074492"/>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l="24213" t="53717" r="23917" b="36850"/>
            <a:stretch>
              <a:fillRect/>
            </a:stretch>
          </p:blipFill>
          <p:spPr bwMode="auto">
            <a:xfrm>
              <a:off x="179512" y="4455515"/>
              <a:ext cx="8706911" cy="989709"/>
            </a:xfrm>
            <a:prstGeom prst="rect">
              <a:avLst/>
            </a:prstGeom>
            <a:noFill/>
            <a:ln w="9525">
              <a:noFill/>
              <a:miter lim="800000"/>
              <a:headEnd/>
              <a:tailEnd/>
            </a:ln>
          </p:spPr>
        </p:pic>
        <p:pic>
          <p:nvPicPr>
            <p:cNvPr id="4" name="Picture 6"/>
            <p:cNvPicPr>
              <a:picLocks noChangeAspect="1" noChangeArrowheads="1"/>
            </p:cNvPicPr>
            <p:nvPr/>
          </p:nvPicPr>
          <p:blipFill>
            <a:blip r:embed="rId5" cstate="print"/>
            <a:srcRect l="24213" t="64252" r="23917" b="27236"/>
            <a:stretch>
              <a:fillRect/>
            </a:stretch>
          </p:blipFill>
          <p:spPr bwMode="auto">
            <a:xfrm>
              <a:off x="179512" y="1727173"/>
              <a:ext cx="8708400" cy="893223"/>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p:txBody>
          <a:bodyPr rtlCol="0"/>
          <a:lstStyle/>
          <a:p>
            <a:pPr eaLnBrk="1" fontAlgn="auto" hangingPunct="1">
              <a:spcAft>
                <a:spcPts val="0"/>
              </a:spcAft>
              <a:defRPr/>
            </a:pPr>
            <a:r>
              <a:rPr lang="en-GB" sz="2400" b="1" smtClean="0">
                <a:latin typeface="Arial" pitchFamily="34" charset="0"/>
                <a:cs typeface="Arial" pitchFamily="34" charset="0"/>
              </a:rPr>
              <a:t>   </a:t>
            </a:r>
            <a:r>
              <a:rPr lang="en-GB" sz="2400" b="1" i="1" smtClean="0">
                <a:latin typeface="Arial" pitchFamily="34" charset="0"/>
                <a:cs typeface="Arial" pitchFamily="34" charset="0"/>
              </a:rPr>
              <a:t>VTS33</a:t>
            </a:r>
            <a:endParaRPr lang="en-GB" sz="2400" b="1" i="1">
              <a:latin typeface="Arial" pitchFamily="34" charset="0"/>
              <a:cs typeface="Arial" pitchFamily="34" charset="0"/>
            </a:endParaRPr>
          </a:p>
        </p:txBody>
      </p:sp>
      <p:sp>
        <p:nvSpPr>
          <p:cNvPr id="8" name="7 Metin kutusu"/>
          <p:cNvSpPr txBox="1"/>
          <p:nvPr/>
        </p:nvSpPr>
        <p:spPr>
          <a:xfrm>
            <a:off x="1115616" y="2204864"/>
            <a:ext cx="6408712" cy="1938992"/>
          </a:xfrm>
          <a:prstGeom prst="rect">
            <a:avLst/>
          </a:prstGeom>
          <a:noFill/>
        </p:spPr>
        <p:txBody>
          <a:bodyPr wrap="square" rtlCol="0">
            <a:spAutoFit/>
          </a:bodyPr>
          <a:lstStyle/>
          <a:p>
            <a:pPr algn="ctr"/>
            <a:r>
              <a:rPr lang="en-GB" sz="6000" b="1" dirty="0" smtClean="0"/>
              <a:t>Thank you…</a:t>
            </a:r>
          </a:p>
          <a:p>
            <a:pPr algn="ctr"/>
            <a:endParaRPr lang="en-GB" sz="6000" b="1"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lstStyle/>
          <a:p>
            <a:pPr eaLnBrk="1" fontAlgn="auto" hangingPunct="1">
              <a:spcAft>
                <a:spcPts val="0"/>
              </a:spcAft>
              <a:defRPr/>
            </a:pPr>
            <a:r>
              <a:rPr lang="tr-TR" sz="2400" b="1" dirty="0" smtClean="0">
                <a:latin typeface="Arial" pitchFamily="34" charset="0"/>
                <a:cs typeface="Arial" pitchFamily="34" charset="0"/>
              </a:rPr>
              <a:t>   </a:t>
            </a:r>
            <a:r>
              <a:rPr lang="tr-TR" sz="2400" b="1" i="1" dirty="0" smtClean="0">
                <a:latin typeface="Arial" pitchFamily="34" charset="0"/>
                <a:cs typeface="Arial" pitchFamily="34" charset="0"/>
              </a:rPr>
              <a:t>VTS33 </a:t>
            </a:r>
            <a:r>
              <a:rPr lang="tr-TR" sz="2400" b="1" i="1" dirty="0" smtClean="0">
                <a:latin typeface="Arial" pitchFamily="34" charset="0"/>
                <a:cs typeface="Arial" pitchFamily="34" charset="0"/>
              </a:rPr>
              <a:t>and </a:t>
            </a:r>
            <a:r>
              <a:rPr lang="tr-TR" sz="2400" b="1" i="1" dirty="0" err="1" smtClean="0">
                <a:latin typeface="Arial" pitchFamily="34" charset="0"/>
                <a:cs typeface="Arial" pitchFamily="34" charset="0"/>
              </a:rPr>
              <a:t>the</a:t>
            </a:r>
            <a:r>
              <a:rPr lang="tr-TR" sz="2400" b="1" i="1" dirty="0" smtClean="0">
                <a:latin typeface="Arial" pitchFamily="34" charset="0"/>
                <a:cs typeface="Arial" pitchFamily="34" charset="0"/>
              </a:rPr>
              <a:t> </a:t>
            </a:r>
            <a:r>
              <a:rPr lang="tr-TR" sz="2400" b="1" i="1" dirty="0" err="1" smtClean="0">
                <a:latin typeface="Arial" pitchFamily="34" charset="0"/>
                <a:cs typeface="Arial" pitchFamily="34" charset="0"/>
              </a:rPr>
              <a:t>numbers</a:t>
            </a:r>
            <a:endParaRPr lang="en-US" sz="2400" b="1" i="1" dirty="0">
              <a:latin typeface="Arial" pitchFamily="34" charset="0"/>
              <a:cs typeface="Arial" pitchFamily="34" charset="0"/>
            </a:endParaRPr>
          </a:p>
        </p:txBody>
      </p:sp>
      <p:sp>
        <p:nvSpPr>
          <p:cNvPr id="3077" name="TextBox 3"/>
          <p:cNvSpPr txBox="1">
            <a:spLocks noChangeArrowheads="1"/>
          </p:cNvSpPr>
          <p:nvPr/>
        </p:nvSpPr>
        <p:spPr bwMode="auto">
          <a:xfrm>
            <a:off x="971600" y="1700808"/>
            <a:ext cx="7318571" cy="4750018"/>
          </a:xfrm>
          <a:prstGeom prst="rect">
            <a:avLst/>
          </a:prstGeom>
          <a:noFill/>
          <a:ln w="9525">
            <a:noFill/>
            <a:miter lim="800000"/>
            <a:headEnd/>
            <a:tailEnd/>
          </a:ln>
        </p:spPr>
        <p:txBody>
          <a:bodyPr wrap="square">
            <a:spAutoFit/>
          </a:bodyPr>
          <a:lstStyle/>
          <a:p>
            <a:pPr marL="354013" indent="-354013">
              <a:spcAft>
                <a:spcPts val="1000"/>
              </a:spcAft>
              <a:buSzPct val="120000"/>
              <a:buFont typeface="Arial" pitchFamily="34" charset="0"/>
              <a:buChar char="•"/>
            </a:pPr>
            <a:r>
              <a:rPr lang="tr-TR" sz="2800" b="1" dirty="0" smtClean="0">
                <a:cs typeface="Arial" charset="0"/>
              </a:rPr>
              <a:t>56  Input papers</a:t>
            </a:r>
          </a:p>
          <a:p>
            <a:pPr marL="354013" indent="-354013">
              <a:spcAft>
                <a:spcPts val="1000"/>
              </a:spcAft>
              <a:buSzPct val="120000"/>
              <a:buFont typeface="Arial" pitchFamily="34" charset="0"/>
              <a:buChar char="•"/>
            </a:pPr>
            <a:r>
              <a:rPr lang="tr-TR" sz="2800" b="1" dirty="0">
                <a:cs typeface="Arial" charset="0"/>
              </a:rPr>
              <a:t> </a:t>
            </a:r>
            <a:r>
              <a:rPr lang="tr-TR" sz="2800" b="1" dirty="0" smtClean="0">
                <a:cs typeface="Arial" charset="0"/>
              </a:rPr>
              <a:t> 8  Output papers</a:t>
            </a:r>
          </a:p>
          <a:p>
            <a:pPr marL="722313" lvl="1" indent="-88900">
              <a:spcAft>
                <a:spcPts val="1000"/>
              </a:spcAft>
              <a:buSzPct val="80000"/>
              <a:buFont typeface="Wingdings" pitchFamily="2" charset="2"/>
              <a:buChar char="Ø"/>
            </a:pPr>
            <a:r>
              <a:rPr lang="tr-TR" sz="2800" b="1" dirty="0" smtClean="0">
                <a:cs typeface="Arial" charset="0"/>
              </a:rPr>
              <a:t> </a:t>
            </a:r>
            <a:r>
              <a:rPr lang="tr-TR" sz="2400" b="1" dirty="0" smtClean="0">
                <a:cs typeface="Arial" charset="0"/>
              </a:rPr>
              <a:t>1 </a:t>
            </a:r>
            <a:r>
              <a:rPr lang="tr-TR" sz="2400" b="1" dirty="0" err="1" smtClean="0">
                <a:cs typeface="Arial" charset="0"/>
              </a:rPr>
              <a:t>draft</a:t>
            </a:r>
            <a:r>
              <a:rPr lang="tr-TR" sz="2400" b="1" dirty="0" smtClean="0">
                <a:cs typeface="Arial" charset="0"/>
              </a:rPr>
              <a:t> </a:t>
            </a:r>
            <a:r>
              <a:rPr lang="tr-TR" sz="2400" b="1" dirty="0" err="1" smtClean="0">
                <a:cs typeface="Arial" charset="0"/>
              </a:rPr>
              <a:t>report</a:t>
            </a:r>
            <a:r>
              <a:rPr lang="tr-TR" sz="2400" b="1" dirty="0" smtClean="0">
                <a:cs typeface="Arial" charset="0"/>
              </a:rPr>
              <a:t> of </a:t>
            </a:r>
            <a:r>
              <a:rPr lang="tr-TR" sz="2400" b="1" dirty="0" err="1" smtClean="0">
                <a:cs typeface="Arial" charset="0"/>
              </a:rPr>
              <a:t>the</a:t>
            </a:r>
            <a:r>
              <a:rPr lang="tr-TR" sz="2400" b="1" dirty="0" smtClean="0">
                <a:cs typeface="Arial" charset="0"/>
              </a:rPr>
              <a:t> </a:t>
            </a:r>
            <a:r>
              <a:rPr lang="tr-TR" sz="2400" b="1" dirty="0" err="1" smtClean="0">
                <a:cs typeface="Arial" charset="0"/>
              </a:rPr>
              <a:t>session</a:t>
            </a:r>
            <a:endParaRPr lang="tr-TR" sz="2400" b="1" dirty="0" smtClean="0">
              <a:cs typeface="Arial" charset="0"/>
            </a:endParaRPr>
          </a:p>
          <a:p>
            <a:pPr marL="722313" lvl="1" indent="-88900">
              <a:spcAft>
                <a:spcPts val="1000"/>
              </a:spcAft>
              <a:buSzPct val="80000"/>
              <a:buFont typeface="Wingdings" pitchFamily="2" charset="2"/>
              <a:buChar char="Ø"/>
            </a:pPr>
            <a:r>
              <a:rPr lang="tr-TR" sz="2400" b="1" dirty="0">
                <a:cs typeface="Arial" charset="0"/>
              </a:rPr>
              <a:t> </a:t>
            </a:r>
            <a:r>
              <a:rPr lang="tr-TR" sz="2400" b="1" dirty="0" smtClean="0">
                <a:cs typeface="Arial" charset="0"/>
              </a:rPr>
              <a:t> 6 </a:t>
            </a:r>
            <a:r>
              <a:rPr lang="tr-TR" sz="2400" b="1" dirty="0" err="1" smtClean="0">
                <a:cs typeface="Arial" charset="0"/>
              </a:rPr>
              <a:t>liaison</a:t>
            </a:r>
            <a:r>
              <a:rPr lang="tr-TR" sz="2400" b="1" dirty="0" smtClean="0">
                <a:cs typeface="Arial" charset="0"/>
              </a:rPr>
              <a:t> </a:t>
            </a:r>
            <a:r>
              <a:rPr lang="tr-TR" sz="2400" b="1" dirty="0" err="1" smtClean="0">
                <a:cs typeface="Arial" charset="0"/>
              </a:rPr>
              <a:t>notes</a:t>
            </a:r>
            <a:endParaRPr lang="tr-TR" sz="2400" b="1" dirty="0" smtClean="0">
              <a:cs typeface="Arial" charset="0"/>
            </a:endParaRPr>
          </a:p>
          <a:p>
            <a:pPr marL="722313" lvl="1" indent="-88900">
              <a:spcAft>
                <a:spcPts val="1000"/>
              </a:spcAft>
              <a:buSzPct val="80000"/>
              <a:buFont typeface="Wingdings" pitchFamily="2" charset="2"/>
              <a:buChar char="Ø"/>
            </a:pPr>
            <a:r>
              <a:rPr lang="tr-TR" sz="2400" b="1" dirty="0">
                <a:cs typeface="Arial" charset="0"/>
              </a:rPr>
              <a:t> </a:t>
            </a:r>
            <a:r>
              <a:rPr lang="tr-TR" sz="2400" b="1" dirty="0" smtClean="0">
                <a:cs typeface="Arial" charset="0"/>
              </a:rPr>
              <a:t> 1 </a:t>
            </a:r>
            <a:r>
              <a:rPr lang="tr-TR" sz="2400" b="1" dirty="0" err="1" smtClean="0">
                <a:cs typeface="Arial" charset="0"/>
              </a:rPr>
              <a:t>draft</a:t>
            </a:r>
            <a:r>
              <a:rPr lang="tr-TR" sz="2400" b="1" dirty="0" smtClean="0">
                <a:cs typeface="Arial" charset="0"/>
              </a:rPr>
              <a:t> </a:t>
            </a:r>
            <a:r>
              <a:rPr lang="tr-TR" sz="2400" b="1" dirty="0" err="1" smtClean="0">
                <a:cs typeface="Arial" charset="0"/>
              </a:rPr>
              <a:t>Guideline</a:t>
            </a:r>
            <a:endParaRPr lang="tr-TR" sz="2400" b="1" dirty="0" smtClean="0">
              <a:cs typeface="Arial" charset="0"/>
            </a:endParaRPr>
          </a:p>
          <a:p>
            <a:pPr marL="354013" lvl="1" indent="-354013">
              <a:spcAft>
                <a:spcPts val="1000"/>
              </a:spcAft>
              <a:buSzPct val="120000"/>
              <a:buFont typeface="Arial" pitchFamily="34" charset="0"/>
              <a:buChar char="•"/>
            </a:pPr>
            <a:r>
              <a:rPr lang="tr-TR" sz="2800" b="1" dirty="0" smtClean="0">
                <a:cs typeface="Arial" charset="0"/>
              </a:rPr>
              <a:t> 2  </a:t>
            </a:r>
            <a:r>
              <a:rPr lang="tr-TR" sz="2800" b="1" dirty="0" err="1" smtClean="0">
                <a:cs typeface="Arial" charset="0"/>
              </a:rPr>
              <a:t>Presentations</a:t>
            </a:r>
            <a:endParaRPr lang="tr-TR" sz="2800" b="1" dirty="0" smtClean="0">
              <a:cs typeface="Arial" charset="0"/>
            </a:endParaRPr>
          </a:p>
          <a:p>
            <a:pPr marL="722313" lvl="1" indent="-88900">
              <a:spcAft>
                <a:spcPts val="1000"/>
              </a:spcAft>
              <a:buSzPct val="80000"/>
              <a:buFont typeface="Wingdings" pitchFamily="2" charset="2"/>
              <a:buChar char="Ø"/>
            </a:pPr>
            <a:r>
              <a:rPr lang="tr-TR" sz="2400" b="1" dirty="0" smtClean="0">
                <a:cs typeface="Arial" charset="0"/>
              </a:rPr>
              <a:t>  </a:t>
            </a:r>
            <a:r>
              <a:rPr lang="en-GB" sz="2400" b="1" dirty="0" smtClean="0">
                <a:cs typeface="Arial" charset="0"/>
              </a:rPr>
              <a:t>Decision making tools for VTSOs</a:t>
            </a:r>
            <a:r>
              <a:rPr lang="tr-TR" sz="2400" b="1" dirty="0" smtClean="0">
                <a:cs typeface="Arial" charset="0"/>
              </a:rPr>
              <a:t> (JCG)</a:t>
            </a:r>
          </a:p>
          <a:p>
            <a:pPr marL="722313" lvl="1" indent="-88900">
              <a:spcAft>
                <a:spcPts val="1000"/>
              </a:spcAft>
              <a:buSzPct val="80000"/>
              <a:buFont typeface="Wingdings" pitchFamily="2" charset="2"/>
              <a:buChar char="Ø"/>
            </a:pPr>
            <a:r>
              <a:rPr lang="tr-TR" sz="2400" b="1" dirty="0" smtClean="0">
                <a:cs typeface="Arial" charset="0"/>
              </a:rPr>
              <a:t>  WWA (JCL)</a:t>
            </a:r>
          </a:p>
          <a:p>
            <a:pPr marL="354013" lvl="1" indent="-354013">
              <a:spcAft>
                <a:spcPts val="1000"/>
              </a:spcAft>
              <a:buSzPct val="120000"/>
              <a:buFont typeface="Arial" pitchFamily="34" charset="0"/>
              <a:buChar char="•"/>
            </a:pPr>
            <a:endParaRPr lang="tr-TR" sz="2800" b="1" dirty="0">
              <a:cs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10 Tablo"/>
          <p:cNvGraphicFramePr>
            <a:graphicFrameLocks noGrp="1"/>
          </p:cNvGraphicFramePr>
          <p:nvPr/>
        </p:nvGraphicFramePr>
        <p:xfrm>
          <a:off x="395535" y="1268760"/>
          <a:ext cx="8352930" cy="5105580"/>
        </p:xfrm>
        <a:graphic>
          <a:graphicData uri="http://schemas.openxmlformats.org/drawingml/2006/table">
            <a:tbl>
              <a:tblPr firstRow="1" bandRow="1">
                <a:tableStyleId>{5C22544A-7EE6-4342-B048-85BDC9FD1C3A}</a:tableStyleId>
              </a:tblPr>
              <a:tblGrid>
                <a:gridCol w="1163932"/>
                <a:gridCol w="1780132"/>
                <a:gridCol w="4450333"/>
                <a:gridCol w="958533"/>
              </a:tblGrid>
              <a:tr h="936104">
                <a:tc gridSpan="2">
                  <a:txBody>
                    <a:bodyPr/>
                    <a:lstStyle/>
                    <a:p>
                      <a:pPr algn="l"/>
                      <a:r>
                        <a:rPr lang="tr-TR" sz="2400" dirty="0" smtClean="0">
                          <a:solidFill>
                            <a:schemeClr val="bg1"/>
                          </a:solidFill>
                          <a:latin typeface="Arial" pitchFamily="34" charset="0"/>
                          <a:cs typeface="Arial" pitchFamily="34" charset="0"/>
                        </a:rPr>
                        <a:t>               </a:t>
                      </a:r>
                      <a:r>
                        <a:rPr lang="tr-TR" sz="2400" dirty="0" err="1" smtClean="0">
                          <a:solidFill>
                            <a:schemeClr val="bg1"/>
                          </a:solidFill>
                          <a:latin typeface="Arial" pitchFamily="34" charset="0"/>
                          <a:cs typeface="Arial" pitchFamily="34" charset="0"/>
                        </a:rPr>
                        <a:t>Chair</a:t>
                      </a:r>
                      <a:r>
                        <a:rPr lang="tr-TR" sz="2400" dirty="0" smtClean="0">
                          <a:solidFill>
                            <a:schemeClr val="bg1"/>
                          </a:solidFill>
                          <a:latin typeface="Arial" pitchFamily="34" charset="0"/>
                          <a:cs typeface="Arial" pitchFamily="34" charset="0"/>
                        </a:rPr>
                        <a:t>      </a:t>
                      </a:r>
                    </a:p>
                    <a:p>
                      <a:pPr algn="l"/>
                      <a:r>
                        <a:rPr lang="tr-TR" sz="2400" dirty="0" smtClean="0">
                          <a:solidFill>
                            <a:schemeClr val="bg1"/>
                          </a:solidFill>
                          <a:latin typeface="Arial" pitchFamily="34" charset="0"/>
                          <a:cs typeface="Arial" pitchFamily="34" charset="0"/>
                        </a:rPr>
                        <a:t>               </a:t>
                      </a:r>
                      <a:r>
                        <a:rPr lang="tr-TR" sz="2400" dirty="0" err="1" smtClean="0">
                          <a:solidFill>
                            <a:schemeClr val="bg1"/>
                          </a:solidFill>
                          <a:latin typeface="Arial" pitchFamily="34" charset="0"/>
                          <a:cs typeface="Arial" pitchFamily="34" charset="0"/>
                        </a:rPr>
                        <a:t>Vice</a:t>
                      </a:r>
                      <a:r>
                        <a:rPr lang="tr-TR" sz="2400" dirty="0" smtClean="0">
                          <a:solidFill>
                            <a:schemeClr val="bg1"/>
                          </a:solidFill>
                          <a:latin typeface="Arial" pitchFamily="34" charset="0"/>
                          <a:cs typeface="Arial" pitchFamily="34" charset="0"/>
                        </a:rPr>
                        <a:t> </a:t>
                      </a:r>
                      <a:r>
                        <a:rPr lang="tr-TR" sz="2400" dirty="0" err="1" smtClean="0">
                          <a:solidFill>
                            <a:schemeClr val="bg1"/>
                          </a:solidFill>
                          <a:latin typeface="Arial" pitchFamily="34" charset="0"/>
                          <a:cs typeface="Arial" pitchFamily="34" charset="0"/>
                        </a:rPr>
                        <a:t>Chair</a:t>
                      </a:r>
                      <a:endParaRPr lang="tr-TR" sz="2400" dirty="0">
                        <a:solidFill>
                          <a:schemeClr val="bg1"/>
                        </a:solidFill>
                        <a:latin typeface="Arial" pitchFamily="34" charset="0"/>
                        <a:cs typeface="Arial" pitchFamily="34" charset="0"/>
                      </a:endParaRPr>
                    </a:p>
                  </a:txBody>
                  <a:tcPr anchor="ctr"/>
                </a:tc>
                <a:tc hMerge="1">
                  <a:txBody>
                    <a:bodyPr/>
                    <a:lstStyle/>
                    <a:p>
                      <a:endParaRPr lang="tr-TR" sz="100" dirty="0"/>
                    </a:p>
                  </a:txBody>
                  <a:tcPr/>
                </a:tc>
                <a:tc gridSpan="2">
                  <a:txBody>
                    <a:bodyPr/>
                    <a:lstStyle/>
                    <a:p>
                      <a:r>
                        <a:rPr lang="tr-TR" sz="2400" dirty="0" smtClean="0">
                          <a:latin typeface="Arial" pitchFamily="34" charset="0"/>
                          <a:cs typeface="Arial" pitchFamily="34" charset="0"/>
                        </a:rPr>
                        <a:t>Tuncay Çehreli (DGCS)</a:t>
                      </a:r>
                    </a:p>
                    <a:p>
                      <a:r>
                        <a:rPr lang="tr-TR" sz="2400" dirty="0" err="1" smtClean="0">
                          <a:latin typeface="Arial" pitchFamily="34" charset="0"/>
                          <a:cs typeface="Arial" pitchFamily="34" charset="0"/>
                        </a:rPr>
                        <a:t>Neil</a:t>
                      </a:r>
                      <a:r>
                        <a:rPr lang="tr-TR" sz="2400" baseline="0" dirty="0" smtClean="0">
                          <a:latin typeface="Arial" pitchFamily="34" charset="0"/>
                          <a:cs typeface="Arial" pitchFamily="34" charset="0"/>
                        </a:rPr>
                        <a:t> </a:t>
                      </a:r>
                      <a:r>
                        <a:rPr lang="tr-TR" sz="2400" baseline="0" dirty="0" err="1" smtClean="0">
                          <a:latin typeface="Arial" pitchFamily="34" charset="0"/>
                          <a:cs typeface="Arial" pitchFamily="34" charset="0"/>
                        </a:rPr>
                        <a:t>Trainor</a:t>
                      </a:r>
                      <a:r>
                        <a:rPr lang="tr-TR" sz="2400" baseline="0" dirty="0" smtClean="0">
                          <a:latin typeface="Arial" pitchFamily="34" charset="0"/>
                          <a:cs typeface="Arial" pitchFamily="34" charset="0"/>
                        </a:rPr>
                        <a:t> (AMSA)</a:t>
                      </a:r>
                      <a:endParaRPr lang="tr-TR" sz="2400" dirty="0" smtClean="0">
                        <a:latin typeface="Arial" pitchFamily="34" charset="0"/>
                        <a:cs typeface="Arial" pitchFamily="34" charset="0"/>
                      </a:endParaRPr>
                    </a:p>
                  </a:txBody>
                  <a:tcPr anchor="ctr"/>
                </a:tc>
                <a:tc hMerge="1">
                  <a:txBody>
                    <a:bodyPr/>
                    <a:lstStyle/>
                    <a:p>
                      <a:endParaRPr lang="tr-TR" sz="100" dirty="0"/>
                    </a:p>
                  </a:txBody>
                  <a:tcPr/>
                </a:tc>
              </a:tr>
              <a:tr h="1042369">
                <a:tc>
                  <a:txBody>
                    <a:bodyPr/>
                    <a:lstStyle/>
                    <a:p>
                      <a:pPr algn="l"/>
                      <a:r>
                        <a:rPr lang="tr-TR" sz="2400" b="1" dirty="0" smtClean="0">
                          <a:latin typeface="Arial" pitchFamily="34" charset="0"/>
                          <a:cs typeface="Arial" pitchFamily="34" charset="0"/>
                        </a:rPr>
                        <a:t>WG1</a:t>
                      </a:r>
                      <a:endParaRPr lang="tr-TR" sz="2400" b="1" dirty="0">
                        <a:latin typeface="Arial" pitchFamily="34" charset="0"/>
                        <a:cs typeface="Arial" pitchFamily="34" charset="0"/>
                      </a:endParaRPr>
                    </a:p>
                  </a:txBody>
                  <a:tcPr anchor="ctr"/>
                </a:tc>
                <a:tc>
                  <a:txBody>
                    <a:bodyPr/>
                    <a:lstStyle/>
                    <a:p>
                      <a:pPr algn="l"/>
                      <a:r>
                        <a:rPr lang="tr-TR" sz="2400" dirty="0" err="1" smtClean="0">
                          <a:latin typeface="Arial" pitchFamily="34" charset="0"/>
                          <a:cs typeface="Arial" pitchFamily="34" charset="0"/>
                        </a:rPr>
                        <a:t>Operations</a:t>
                      </a:r>
                      <a:endParaRPr lang="tr-TR" sz="2400" dirty="0">
                        <a:latin typeface="Arial" pitchFamily="34" charset="0"/>
                        <a:cs typeface="Arial" pitchFamily="34" charset="0"/>
                      </a:endParaRPr>
                    </a:p>
                  </a:txBody>
                  <a:tcPr anchor="ctr"/>
                </a:tc>
                <a:tc>
                  <a:txBody>
                    <a:bodyPr/>
                    <a:lstStyle/>
                    <a:p>
                      <a:pPr algn="l"/>
                      <a:r>
                        <a:rPr lang="tr-TR" sz="2400" dirty="0" err="1" smtClean="0">
                          <a:latin typeface="Arial" pitchFamily="34" charset="0"/>
                          <a:cs typeface="Arial" pitchFamily="34" charset="0"/>
                        </a:rPr>
                        <a:t>Barry</a:t>
                      </a:r>
                      <a:r>
                        <a:rPr lang="tr-TR" sz="2400" baseline="0" dirty="0" smtClean="0">
                          <a:latin typeface="Arial" pitchFamily="34" charset="0"/>
                          <a:cs typeface="Arial" pitchFamily="34" charset="0"/>
                        </a:rPr>
                        <a:t> </a:t>
                      </a:r>
                      <a:r>
                        <a:rPr lang="tr-TR" sz="2400" baseline="0" dirty="0" err="1" smtClean="0">
                          <a:latin typeface="Arial" pitchFamily="34" charset="0"/>
                          <a:cs typeface="Arial" pitchFamily="34" charset="0"/>
                        </a:rPr>
                        <a:t>Goldman</a:t>
                      </a:r>
                      <a:r>
                        <a:rPr lang="tr-TR" sz="2400" baseline="0" dirty="0" smtClean="0">
                          <a:latin typeface="Arial" pitchFamily="34" charset="0"/>
                          <a:cs typeface="Arial" pitchFamily="34" charset="0"/>
                        </a:rPr>
                        <a:t> (IHMA)</a:t>
                      </a:r>
                    </a:p>
                    <a:p>
                      <a:pPr algn="l"/>
                      <a:r>
                        <a:rPr lang="tr-TR" sz="2400" baseline="0" dirty="0" smtClean="0">
                          <a:latin typeface="Arial" pitchFamily="34" charset="0"/>
                          <a:cs typeface="Arial" pitchFamily="34" charset="0"/>
                        </a:rPr>
                        <a:t>William </a:t>
                      </a:r>
                      <a:r>
                        <a:rPr lang="tr-TR" sz="2400" baseline="0" dirty="0" err="1" smtClean="0">
                          <a:latin typeface="Arial" pitchFamily="34" charset="0"/>
                          <a:cs typeface="Arial" pitchFamily="34" charset="0"/>
                        </a:rPr>
                        <a:t>Burns</a:t>
                      </a:r>
                      <a:r>
                        <a:rPr lang="tr-TR" sz="2400" baseline="0" dirty="0" smtClean="0">
                          <a:latin typeface="Arial" pitchFamily="34" charset="0"/>
                          <a:cs typeface="Arial" pitchFamily="34" charset="0"/>
                        </a:rPr>
                        <a:t> (USCG)</a:t>
                      </a:r>
                      <a:endParaRPr lang="tr-TR" sz="2400" dirty="0">
                        <a:latin typeface="Arial" pitchFamily="34" charset="0"/>
                        <a:cs typeface="Arial" pitchFamily="34" charset="0"/>
                      </a:endParaRPr>
                    </a:p>
                  </a:txBody>
                  <a:tcPr anchor="ctr"/>
                </a:tc>
                <a:tc>
                  <a:txBody>
                    <a:bodyPr/>
                    <a:lstStyle/>
                    <a:p>
                      <a:pPr algn="l"/>
                      <a:r>
                        <a:rPr lang="tr-TR" sz="2400" b="1" dirty="0" smtClean="0">
                          <a:latin typeface="Arial" pitchFamily="34" charset="0"/>
                          <a:cs typeface="Arial" pitchFamily="34" charset="0"/>
                        </a:rPr>
                        <a:t>20</a:t>
                      </a:r>
                      <a:endParaRPr lang="tr-TR" sz="2400" b="1" dirty="0">
                        <a:latin typeface="Arial" pitchFamily="34" charset="0"/>
                        <a:cs typeface="Arial" pitchFamily="34" charset="0"/>
                      </a:endParaRPr>
                    </a:p>
                  </a:txBody>
                  <a:tcPr anchor="ctr"/>
                </a:tc>
              </a:tr>
              <a:tr h="1042369">
                <a:tc>
                  <a:txBody>
                    <a:bodyPr/>
                    <a:lstStyle/>
                    <a:p>
                      <a:pPr algn="l"/>
                      <a:r>
                        <a:rPr lang="tr-TR" sz="2400" b="1" dirty="0" smtClean="0">
                          <a:latin typeface="Arial" pitchFamily="34" charset="0"/>
                          <a:cs typeface="Arial" pitchFamily="34" charset="0"/>
                        </a:rPr>
                        <a:t>WG2</a:t>
                      </a:r>
                      <a:endParaRPr lang="tr-TR" sz="2400" b="1" dirty="0">
                        <a:latin typeface="Arial" pitchFamily="34" charset="0"/>
                        <a:cs typeface="Arial" pitchFamily="34" charset="0"/>
                      </a:endParaRPr>
                    </a:p>
                  </a:txBody>
                  <a:tcPr anchor="ctr"/>
                </a:tc>
                <a:tc>
                  <a:txBody>
                    <a:bodyPr/>
                    <a:lstStyle/>
                    <a:p>
                      <a:pPr algn="l"/>
                      <a:r>
                        <a:rPr lang="tr-TR" sz="2400" dirty="0" err="1" smtClean="0">
                          <a:latin typeface="Arial" pitchFamily="34" charset="0"/>
                          <a:cs typeface="Arial" pitchFamily="34" charset="0"/>
                        </a:rPr>
                        <a:t>Technical</a:t>
                      </a:r>
                      <a:endParaRPr lang="tr-TR" sz="2400" dirty="0">
                        <a:latin typeface="Arial" pitchFamily="34" charset="0"/>
                        <a:cs typeface="Arial" pitchFamily="34" charset="0"/>
                      </a:endParaRPr>
                    </a:p>
                  </a:txBody>
                  <a:tcPr anchor="ctr"/>
                </a:tc>
                <a:tc>
                  <a:txBody>
                    <a:bodyPr/>
                    <a:lstStyle/>
                    <a:p>
                      <a:pPr algn="l"/>
                      <a:r>
                        <a:rPr lang="en-GB" sz="2400" kern="1200" dirty="0" smtClean="0">
                          <a:solidFill>
                            <a:schemeClr val="dk1"/>
                          </a:solidFill>
                          <a:latin typeface="Arial" pitchFamily="34" charset="0"/>
                          <a:ea typeface="+mn-ea"/>
                          <a:cs typeface="Arial" pitchFamily="34" charset="0"/>
                        </a:rPr>
                        <a:t>Rene </a:t>
                      </a:r>
                      <a:r>
                        <a:rPr lang="en-GB" sz="2400" kern="1200" dirty="0" err="1" smtClean="0">
                          <a:solidFill>
                            <a:schemeClr val="dk1"/>
                          </a:solidFill>
                          <a:latin typeface="Arial" pitchFamily="34" charset="0"/>
                          <a:ea typeface="+mn-ea"/>
                          <a:cs typeface="Arial" pitchFamily="34" charset="0"/>
                        </a:rPr>
                        <a:t>Hogendoorn</a:t>
                      </a:r>
                      <a:r>
                        <a:rPr lang="en-GB" sz="2400" kern="1200" dirty="0" smtClean="0">
                          <a:solidFill>
                            <a:schemeClr val="dk1"/>
                          </a:solidFill>
                          <a:latin typeface="Arial" pitchFamily="34" charset="0"/>
                          <a:ea typeface="+mn-ea"/>
                          <a:cs typeface="Arial" pitchFamily="34" charset="0"/>
                        </a:rPr>
                        <a:t> </a:t>
                      </a:r>
                      <a:r>
                        <a:rPr lang="tr-TR" sz="2400" kern="1200" dirty="0" smtClean="0">
                          <a:solidFill>
                            <a:schemeClr val="dk1"/>
                          </a:solidFill>
                          <a:latin typeface="Arial" pitchFamily="34" charset="0"/>
                          <a:ea typeface="+mn-ea"/>
                          <a:cs typeface="Arial" pitchFamily="34" charset="0"/>
                        </a:rPr>
                        <a:t>(HITT)</a:t>
                      </a:r>
                    </a:p>
                    <a:p>
                      <a:pPr algn="l"/>
                      <a:r>
                        <a:rPr lang="en-GB" sz="2400" kern="1200" dirty="0" smtClean="0">
                          <a:solidFill>
                            <a:schemeClr val="dk1"/>
                          </a:solidFill>
                          <a:latin typeface="Arial" pitchFamily="34" charset="0"/>
                          <a:ea typeface="+mn-ea"/>
                          <a:cs typeface="Arial" pitchFamily="34" charset="0"/>
                        </a:rPr>
                        <a:t>John Davis</a:t>
                      </a:r>
                      <a:r>
                        <a:rPr lang="tr-TR" sz="2400" kern="1200" dirty="0" smtClean="0">
                          <a:solidFill>
                            <a:schemeClr val="dk1"/>
                          </a:solidFill>
                          <a:latin typeface="Arial" pitchFamily="34" charset="0"/>
                          <a:ea typeface="+mn-ea"/>
                          <a:cs typeface="Arial" pitchFamily="34" charset="0"/>
                        </a:rPr>
                        <a:t> (AMS)</a:t>
                      </a:r>
                      <a:endParaRPr lang="tr-TR" sz="2400" dirty="0">
                        <a:latin typeface="Arial" pitchFamily="34" charset="0"/>
                        <a:cs typeface="Arial" pitchFamily="34" charset="0"/>
                      </a:endParaRPr>
                    </a:p>
                  </a:txBody>
                  <a:tcPr anchor="ctr"/>
                </a:tc>
                <a:tc>
                  <a:txBody>
                    <a:bodyPr/>
                    <a:lstStyle/>
                    <a:p>
                      <a:pPr algn="l"/>
                      <a:r>
                        <a:rPr lang="tr-TR" sz="2400" b="1" dirty="0" smtClean="0">
                          <a:latin typeface="Arial" pitchFamily="34" charset="0"/>
                          <a:cs typeface="Arial" pitchFamily="34" charset="0"/>
                        </a:rPr>
                        <a:t>21</a:t>
                      </a:r>
                      <a:endParaRPr lang="tr-TR" sz="2400" b="1" dirty="0">
                        <a:latin typeface="Arial" pitchFamily="34" charset="0"/>
                        <a:cs typeface="Arial" pitchFamily="34" charset="0"/>
                      </a:endParaRPr>
                    </a:p>
                  </a:txBody>
                  <a:tcPr anchor="ctr"/>
                </a:tc>
              </a:tr>
              <a:tr h="1042369">
                <a:tc>
                  <a:txBody>
                    <a:bodyPr/>
                    <a:lstStyle/>
                    <a:p>
                      <a:pPr algn="l"/>
                      <a:r>
                        <a:rPr lang="tr-TR" sz="2400" b="1" dirty="0" smtClean="0">
                          <a:latin typeface="Arial" pitchFamily="34" charset="0"/>
                          <a:cs typeface="Arial" pitchFamily="34" charset="0"/>
                        </a:rPr>
                        <a:t>WG3</a:t>
                      </a:r>
                      <a:endParaRPr lang="tr-TR" sz="2400" b="1" dirty="0">
                        <a:latin typeface="Arial" pitchFamily="34" charset="0"/>
                        <a:cs typeface="Arial" pitchFamily="34" charset="0"/>
                      </a:endParaRPr>
                    </a:p>
                  </a:txBody>
                  <a:tcPr anchor="ctr"/>
                </a:tc>
                <a:tc>
                  <a:txBody>
                    <a:bodyPr/>
                    <a:lstStyle/>
                    <a:p>
                      <a:pPr algn="l"/>
                      <a:r>
                        <a:rPr lang="tr-TR" sz="2400" dirty="0" smtClean="0">
                          <a:latin typeface="Arial" pitchFamily="34" charset="0"/>
                          <a:cs typeface="Arial" pitchFamily="34" charset="0"/>
                        </a:rPr>
                        <a:t>P &amp; T</a:t>
                      </a:r>
                      <a:endParaRPr lang="tr-TR" sz="2400" dirty="0">
                        <a:latin typeface="Arial" pitchFamily="34" charset="0"/>
                        <a:cs typeface="Arial" pitchFamily="34" charset="0"/>
                      </a:endParaRPr>
                    </a:p>
                  </a:txBody>
                  <a:tcPr anchor="ctr"/>
                </a:tc>
                <a:tc>
                  <a:txBody>
                    <a:bodyPr/>
                    <a:lstStyle/>
                    <a:p>
                      <a:pPr algn="l"/>
                      <a:r>
                        <a:rPr lang="en-GB" sz="2400" kern="1200" dirty="0" smtClean="0">
                          <a:solidFill>
                            <a:schemeClr val="dk1"/>
                          </a:solidFill>
                          <a:latin typeface="Arial" pitchFamily="34" charset="0"/>
                          <a:ea typeface="+mn-ea"/>
                          <a:cs typeface="Arial" pitchFamily="34" charset="0"/>
                        </a:rPr>
                        <a:t>Terry Hughes </a:t>
                      </a:r>
                      <a:r>
                        <a:rPr lang="tr-TR" sz="2400" kern="1200" dirty="0" smtClean="0">
                          <a:solidFill>
                            <a:schemeClr val="dk1"/>
                          </a:solidFill>
                          <a:latin typeface="Arial" pitchFamily="34" charset="0"/>
                          <a:ea typeface="+mn-ea"/>
                          <a:cs typeface="Arial" pitchFamily="34" charset="0"/>
                        </a:rPr>
                        <a:t>(TH)</a:t>
                      </a:r>
                    </a:p>
                    <a:p>
                      <a:pPr algn="l"/>
                      <a:r>
                        <a:rPr lang="en-GB" sz="2400" kern="1200" dirty="0" err="1" smtClean="0">
                          <a:solidFill>
                            <a:schemeClr val="dk1"/>
                          </a:solidFill>
                          <a:latin typeface="Arial" pitchFamily="34" charset="0"/>
                          <a:ea typeface="+mn-ea"/>
                          <a:cs typeface="Arial" pitchFamily="34" charset="0"/>
                        </a:rPr>
                        <a:t>Els</a:t>
                      </a:r>
                      <a:r>
                        <a:rPr lang="en-GB" sz="2400" kern="1200" dirty="0" smtClean="0">
                          <a:solidFill>
                            <a:schemeClr val="dk1"/>
                          </a:solidFill>
                          <a:latin typeface="Arial" pitchFamily="34" charset="0"/>
                          <a:ea typeface="+mn-ea"/>
                          <a:cs typeface="Arial" pitchFamily="34" charset="0"/>
                        </a:rPr>
                        <a:t> </a:t>
                      </a:r>
                      <a:r>
                        <a:rPr lang="en-GB" sz="2400" kern="1200" dirty="0" err="1" smtClean="0">
                          <a:solidFill>
                            <a:schemeClr val="dk1"/>
                          </a:solidFill>
                          <a:latin typeface="Arial" pitchFamily="34" charset="0"/>
                          <a:ea typeface="+mn-ea"/>
                          <a:cs typeface="Arial" pitchFamily="34" charset="0"/>
                        </a:rPr>
                        <a:t>Bogaert</a:t>
                      </a:r>
                      <a:r>
                        <a:rPr lang="tr-TR" sz="2400" kern="1200" dirty="0" smtClean="0">
                          <a:solidFill>
                            <a:schemeClr val="dk1"/>
                          </a:solidFill>
                          <a:latin typeface="Arial" pitchFamily="34" charset="0"/>
                          <a:ea typeface="+mn-ea"/>
                          <a:cs typeface="Arial" pitchFamily="34" charset="0"/>
                        </a:rPr>
                        <a:t> (WMA)</a:t>
                      </a:r>
                      <a:endParaRPr lang="tr-TR" sz="2400" dirty="0">
                        <a:latin typeface="Arial" pitchFamily="34" charset="0"/>
                        <a:cs typeface="Arial" pitchFamily="34" charset="0"/>
                      </a:endParaRPr>
                    </a:p>
                  </a:txBody>
                  <a:tcPr anchor="ctr"/>
                </a:tc>
                <a:tc>
                  <a:txBody>
                    <a:bodyPr/>
                    <a:lstStyle/>
                    <a:p>
                      <a:pPr algn="l"/>
                      <a:r>
                        <a:rPr lang="tr-TR" sz="2400" b="1" dirty="0" smtClean="0">
                          <a:latin typeface="Arial" pitchFamily="34" charset="0"/>
                          <a:cs typeface="Arial" pitchFamily="34" charset="0"/>
                        </a:rPr>
                        <a:t>20</a:t>
                      </a:r>
                      <a:endParaRPr lang="tr-TR" sz="2400" b="1" dirty="0">
                        <a:latin typeface="Arial" pitchFamily="34" charset="0"/>
                        <a:cs typeface="Arial" pitchFamily="34" charset="0"/>
                      </a:endParaRPr>
                    </a:p>
                  </a:txBody>
                  <a:tcPr anchor="ctr"/>
                </a:tc>
              </a:tr>
              <a:tr h="1042369">
                <a:tc>
                  <a:txBody>
                    <a:bodyPr/>
                    <a:lstStyle/>
                    <a:p>
                      <a:pPr algn="l"/>
                      <a:r>
                        <a:rPr lang="tr-TR" sz="2400" b="1" dirty="0" smtClean="0">
                          <a:latin typeface="Arial" pitchFamily="34" charset="0"/>
                          <a:cs typeface="Arial" pitchFamily="34" charset="0"/>
                        </a:rPr>
                        <a:t>WG4</a:t>
                      </a:r>
                      <a:endParaRPr lang="tr-TR" sz="2400" b="1" dirty="0">
                        <a:latin typeface="Arial" pitchFamily="34" charset="0"/>
                        <a:cs typeface="Arial" pitchFamily="34" charset="0"/>
                      </a:endParaRPr>
                    </a:p>
                  </a:txBody>
                  <a:tcPr anchor="ctr"/>
                </a:tc>
                <a:tc>
                  <a:txBody>
                    <a:bodyPr/>
                    <a:lstStyle/>
                    <a:p>
                      <a:pPr algn="l"/>
                      <a:r>
                        <a:rPr lang="tr-TR" sz="2400" dirty="0" smtClean="0">
                          <a:latin typeface="Arial" pitchFamily="34" charset="0"/>
                          <a:cs typeface="Arial" pitchFamily="34" charset="0"/>
                        </a:rPr>
                        <a:t>VTM</a:t>
                      </a:r>
                      <a:endParaRPr lang="tr-TR" sz="2400" dirty="0">
                        <a:latin typeface="Arial" pitchFamily="34" charset="0"/>
                        <a:cs typeface="Arial" pitchFamily="34" charset="0"/>
                      </a:endParaRPr>
                    </a:p>
                  </a:txBody>
                  <a:tcPr anchor="ctr"/>
                </a:tc>
                <a:tc>
                  <a:txBody>
                    <a:bodyPr/>
                    <a:lstStyle/>
                    <a:p>
                      <a:pPr marL="0" algn="l" defTabSz="914400" rtl="0" eaLnBrk="1" latinLnBrk="0" hangingPunct="1">
                        <a:spcBef>
                          <a:spcPts val="0"/>
                        </a:spcBef>
                        <a:spcAft>
                          <a:spcPts val="0"/>
                        </a:spcAft>
                      </a:pPr>
                      <a:r>
                        <a:rPr lang="en-GB" sz="2400" kern="1200" dirty="0" smtClean="0">
                          <a:solidFill>
                            <a:schemeClr val="dk1"/>
                          </a:solidFill>
                          <a:latin typeface="Arial" pitchFamily="34" charset="0"/>
                          <a:ea typeface="+mn-ea"/>
                          <a:cs typeface="Arial" pitchFamily="34" charset="0"/>
                        </a:rPr>
                        <a:t>Pieter </a:t>
                      </a:r>
                      <a:r>
                        <a:rPr lang="en-GB" sz="2400" kern="1200" dirty="0" err="1" smtClean="0">
                          <a:solidFill>
                            <a:schemeClr val="dk1"/>
                          </a:solidFill>
                          <a:latin typeface="Arial" pitchFamily="34" charset="0"/>
                          <a:ea typeface="+mn-ea"/>
                          <a:cs typeface="Arial" pitchFamily="34" charset="0"/>
                        </a:rPr>
                        <a:t>Paap</a:t>
                      </a:r>
                      <a:r>
                        <a:rPr lang="en-GB" sz="2400" kern="1200" dirty="0" smtClean="0">
                          <a:solidFill>
                            <a:schemeClr val="dk1"/>
                          </a:solidFill>
                          <a:latin typeface="Arial" pitchFamily="34" charset="0"/>
                          <a:ea typeface="+mn-ea"/>
                          <a:cs typeface="Arial" pitchFamily="34" charset="0"/>
                        </a:rPr>
                        <a:t> </a:t>
                      </a:r>
                      <a:r>
                        <a:rPr lang="tr-TR" sz="2400" kern="1200" dirty="0" smtClean="0">
                          <a:solidFill>
                            <a:schemeClr val="dk1"/>
                          </a:solidFill>
                          <a:latin typeface="Arial" pitchFamily="34" charset="0"/>
                          <a:ea typeface="+mn-ea"/>
                          <a:cs typeface="Arial" pitchFamily="34" charset="0"/>
                        </a:rPr>
                        <a:t>(</a:t>
                      </a:r>
                      <a:r>
                        <a:rPr lang="tr-TR" sz="2400" kern="1200" dirty="0" err="1" smtClean="0">
                          <a:solidFill>
                            <a:schemeClr val="dk1"/>
                          </a:solidFill>
                          <a:latin typeface="Arial" pitchFamily="34" charset="0"/>
                          <a:ea typeface="+mn-ea"/>
                          <a:cs typeface="Arial" pitchFamily="34" charset="0"/>
                        </a:rPr>
                        <a:t>MoT</a:t>
                      </a:r>
                      <a:r>
                        <a:rPr lang="tr-TR" sz="2400" kern="1200" dirty="0" smtClean="0">
                          <a:solidFill>
                            <a:schemeClr val="dk1"/>
                          </a:solidFill>
                          <a:latin typeface="Arial" pitchFamily="34" charset="0"/>
                          <a:ea typeface="+mn-ea"/>
                          <a:cs typeface="Arial" pitchFamily="34" charset="0"/>
                        </a:rPr>
                        <a:t>)</a:t>
                      </a:r>
                    </a:p>
                    <a:p>
                      <a:pPr marL="0" algn="l" defTabSz="914400" rtl="0" eaLnBrk="1" latinLnBrk="0" hangingPunct="1">
                        <a:spcBef>
                          <a:spcPts val="0"/>
                        </a:spcBef>
                        <a:spcAft>
                          <a:spcPts val="0"/>
                        </a:spcAft>
                      </a:pPr>
                      <a:r>
                        <a:rPr lang="en-GB" sz="2400" kern="1200" dirty="0" smtClean="0">
                          <a:solidFill>
                            <a:schemeClr val="dk1"/>
                          </a:solidFill>
                          <a:latin typeface="Arial" pitchFamily="34" charset="0"/>
                          <a:ea typeface="+mn-ea"/>
                          <a:cs typeface="Arial" pitchFamily="34" charset="0"/>
                        </a:rPr>
                        <a:t>Raymond </a:t>
                      </a:r>
                      <a:r>
                        <a:rPr lang="en-GB" sz="2400" kern="1200" dirty="0" err="1" smtClean="0">
                          <a:solidFill>
                            <a:schemeClr val="dk1"/>
                          </a:solidFill>
                          <a:latin typeface="Arial" pitchFamily="34" charset="0"/>
                          <a:ea typeface="+mn-ea"/>
                          <a:cs typeface="Arial" pitchFamily="34" charset="0"/>
                        </a:rPr>
                        <a:t>Seignette</a:t>
                      </a:r>
                      <a:r>
                        <a:rPr lang="tr-TR" sz="2400" kern="1200" dirty="0" smtClean="0">
                          <a:solidFill>
                            <a:schemeClr val="dk1"/>
                          </a:solidFill>
                          <a:latin typeface="Arial" pitchFamily="34" charset="0"/>
                          <a:ea typeface="+mn-ea"/>
                          <a:cs typeface="Arial" pitchFamily="34" charset="0"/>
                        </a:rPr>
                        <a:t> (</a:t>
                      </a:r>
                      <a:r>
                        <a:rPr lang="tr-TR" sz="2400" kern="1200" dirty="0" err="1" smtClean="0">
                          <a:solidFill>
                            <a:schemeClr val="dk1"/>
                          </a:solidFill>
                          <a:latin typeface="Arial" pitchFamily="34" charset="0"/>
                          <a:ea typeface="+mn-ea"/>
                          <a:cs typeface="Arial" pitchFamily="34" charset="0"/>
                        </a:rPr>
                        <a:t>PoR</a:t>
                      </a:r>
                      <a:r>
                        <a:rPr lang="tr-TR" sz="2400" kern="1200" dirty="0" smtClean="0">
                          <a:solidFill>
                            <a:schemeClr val="dk1"/>
                          </a:solidFill>
                          <a:latin typeface="Arial" pitchFamily="34" charset="0"/>
                          <a:ea typeface="+mn-ea"/>
                          <a:cs typeface="Arial" pitchFamily="34" charset="0"/>
                        </a:rPr>
                        <a:t>)</a:t>
                      </a:r>
                    </a:p>
                  </a:txBody>
                  <a:tcPr marL="68580" marR="68580" marT="0" marB="0" anchor="ctr"/>
                </a:tc>
                <a:tc>
                  <a:txBody>
                    <a:bodyPr/>
                    <a:lstStyle/>
                    <a:p>
                      <a:pPr algn="l"/>
                      <a:r>
                        <a:rPr lang="tr-TR" sz="2400" b="1" dirty="0" smtClean="0">
                          <a:latin typeface="Arial" pitchFamily="34" charset="0"/>
                          <a:cs typeface="Arial" pitchFamily="34" charset="0"/>
                        </a:rPr>
                        <a:t>7</a:t>
                      </a:r>
                      <a:endParaRPr lang="tr-TR" sz="2400" b="1" dirty="0">
                        <a:latin typeface="Arial" pitchFamily="34" charset="0"/>
                        <a:cs typeface="Arial" pitchFamily="34" charset="0"/>
                      </a:endParaRPr>
                    </a:p>
                  </a:txBody>
                  <a:tcPr anchor="ctr"/>
                </a:tc>
              </a:tr>
            </a:tbl>
          </a:graphicData>
        </a:graphic>
      </p:graphicFrame>
      <p:sp>
        <p:nvSpPr>
          <p:cNvPr id="13" name="Title 1"/>
          <p:cNvSpPr>
            <a:spLocks noGrp="1"/>
          </p:cNvSpPr>
          <p:nvPr>
            <p:ph type="ctrTitle"/>
          </p:nvPr>
        </p:nvSpPr>
        <p:spPr/>
        <p:txBody>
          <a:bodyPr rtlCol="0"/>
          <a:lstStyle/>
          <a:p>
            <a:pPr eaLnBrk="1" fontAlgn="auto" hangingPunct="1">
              <a:spcAft>
                <a:spcPts val="0"/>
              </a:spcAft>
              <a:defRPr/>
            </a:pPr>
            <a:r>
              <a:rPr lang="tr-TR" sz="2400" b="1" dirty="0" smtClean="0">
                <a:latin typeface="Arial" pitchFamily="34" charset="0"/>
                <a:cs typeface="Arial" pitchFamily="34" charset="0"/>
              </a:rPr>
              <a:t>   </a:t>
            </a:r>
            <a:r>
              <a:rPr lang="tr-TR" sz="2400" b="1" i="1" dirty="0" smtClean="0">
                <a:latin typeface="Arial" pitchFamily="34" charset="0"/>
                <a:cs typeface="Arial" pitchFamily="34" charset="0"/>
              </a:rPr>
              <a:t>VTS33 </a:t>
            </a:r>
            <a:r>
              <a:rPr lang="tr-TR" sz="2400" b="1" i="1" dirty="0" err="1" smtClean="0">
                <a:latin typeface="Arial" pitchFamily="34" charset="0"/>
                <a:cs typeface="Arial" pitchFamily="34" charset="0"/>
              </a:rPr>
              <a:t>Chair</a:t>
            </a:r>
            <a:r>
              <a:rPr lang="tr-TR" sz="2400" b="1" i="1" dirty="0" smtClean="0">
                <a:latin typeface="Arial" pitchFamily="34" charset="0"/>
                <a:cs typeface="Arial" pitchFamily="34" charset="0"/>
              </a:rPr>
              <a:t> </a:t>
            </a:r>
            <a:r>
              <a:rPr lang="tr-TR" sz="2400" b="1" i="1" dirty="0" err="1" smtClean="0">
                <a:latin typeface="Arial" pitchFamily="34" charset="0"/>
                <a:cs typeface="Arial" pitchFamily="34" charset="0"/>
              </a:rPr>
              <a:t>persons</a:t>
            </a:r>
            <a:endParaRPr lang="en-US" sz="2400" b="1" i="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p:txBody>
          <a:bodyPr rtlCol="0"/>
          <a:lstStyle/>
          <a:p>
            <a:pPr eaLnBrk="1" fontAlgn="auto" hangingPunct="1">
              <a:spcAft>
                <a:spcPts val="0"/>
              </a:spcAft>
              <a:defRPr/>
            </a:pPr>
            <a:r>
              <a:rPr lang="tr-TR" sz="2400" b="1" dirty="0" smtClean="0">
                <a:latin typeface="Arial" pitchFamily="34" charset="0"/>
                <a:cs typeface="Arial" pitchFamily="34" charset="0"/>
              </a:rPr>
              <a:t>   </a:t>
            </a:r>
            <a:r>
              <a:rPr lang="tr-TR" sz="2400" b="1" i="1" dirty="0" smtClean="0">
                <a:latin typeface="Arial" pitchFamily="34" charset="0"/>
                <a:cs typeface="Arial" pitchFamily="34" charset="0"/>
              </a:rPr>
              <a:t>WG1 – VTS Operations</a:t>
            </a:r>
            <a:endParaRPr lang="en-US" sz="2400" b="1" i="1" dirty="0">
              <a:latin typeface="Arial" pitchFamily="34" charset="0"/>
              <a:cs typeface="Arial" pitchFamily="34" charset="0"/>
            </a:endParaRPr>
          </a:p>
        </p:txBody>
      </p:sp>
      <p:sp>
        <p:nvSpPr>
          <p:cNvPr id="6" name="TextBox 3"/>
          <p:cNvSpPr txBox="1">
            <a:spLocks noChangeArrowheads="1"/>
          </p:cNvSpPr>
          <p:nvPr/>
        </p:nvSpPr>
        <p:spPr bwMode="auto">
          <a:xfrm>
            <a:off x="323528" y="1537042"/>
            <a:ext cx="8568952" cy="461665"/>
          </a:xfrm>
          <a:prstGeom prst="rect">
            <a:avLst/>
          </a:prstGeom>
          <a:noFill/>
          <a:ln w="9525">
            <a:noFill/>
            <a:miter lim="800000"/>
            <a:headEnd/>
            <a:tailEnd/>
          </a:ln>
        </p:spPr>
        <p:txBody>
          <a:bodyPr wrap="square">
            <a:spAutoFit/>
          </a:bodyPr>
          <a:lstStyle/>
          <a:p>
            <a:pPr marL="354013" indent="-354013">
              <a:spcAft>
                <a:spcPts val="1000"/>
              </a:spcAft>
              <a:buSzPct val="120000"/>
              <a:buFont typeface="Arial" pitchFamily="34" charset="0"/>
              <a:buChar char="•"/>
            </a:pPr>
            <a:r>
              <a:rPr lang="tr-TR" sz="2400" b="1" dirty="0" smtClean="0">
                <a:cs typeface="Arial" charset="0"/>
              </a:rPr>
              <a:t>VTS beyond territorial seas </a:t>
            </a:r>
            <a:r>
              <a:rPr lang="tr-TR" sz="2400" b="1" dirty="0" smtClean="0">
                <a:solidFill>
                  <a:srgbClr val="FF0000"/>
                </a:solidFill>
                <a:cs typeface="Arial" charset="0"/>
              </a:rPr>
              <a:t>(task2,  3 of 4</a:t>
            </a:r>
            <a:r>
              <a:rPr lang="tr-TR" sz="2400" b="1" dirty="0" smtClean="0">
                <a:solidFill>
                  <a:srgbClr val="FF0000"/>
                </a:solidFill>
                <a:cs typeface="Arial" charset="0"/>
              </a:rPr>
              <a:t>)</a:t>
            </a:r>
            <a:endParaRPr lang="tr-TR" sz="2400" b="1" dirty="0" smtClean="0">
              <a:solidFill>
                <a:srgbClr val="FF0000"/>
              </a:solidFill>
              <a:cs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p:txBody>
          <a:bodyPr rtlCol="0"/>
          <a:lstStyle/>
          <a:p>
            <a:pPr eaLnBrk="1" fontAlgn="auto" hangingPunct="1">
              <a:spcAft>
                <a:spcPts val="0"/>
              </a:spcAft>
              <a:defRPr/>
            </a:pPr>
            <a:r>
              <a:rPr lang="tr-TR" sz="2400" b="1" dirty="0" smtClean="0">
                <a:latin typeface="Arial" pitchFamily="34" charset="0"/>
                <a:cs typeface="Arial" pitchFamily="34" charset="0"/>
              </a:rPr>
              <a:t>   </a:t>
            </a:r>
            <a:r>
              <a:rPr lang="tr-TR" sz="2400" b="1" i="1" dirty="0" smtClean="0">
                <a:latin typeface="Arial" pitchFamily="34" charset="0"/>
                <a:cs typeface="Arial" pitchFamily="34" charset="0"/>
              </a:rPr>
              <a:t>VTS </a:t>
            </a:r>
            <a:r>
              <a:rPr lang="tr-TR" sz="2400" b="1" i="1" dirty="0" err="1" smtClean="0">
                <a:latin typeface="Arial" pitchFamily="34" charset="0"/>
                <a:cs typeface="Arial" pitchFamily="34" charset="0"/>
              </a:rPr>
              <a:t>beyond</a:t>
            </a:r>
            <a:r>
              <a:rPr lang="tr-TR" sz="2400" b="1" i="1" dirty="0" smtClean="0">
                <a:latin typeface="Arial" pitchFamily="34" charset="0"/>
                <a:cs typeface="Arial" pitchFamily="34" charset="0"/>
              </a:rPr>
              <a:t> </a:t>
            </a:r>
            <a:r>
              <a:rPr lang="tr-TR" sz="2400" b="1" i="1" dirty="0" err="1" smtClean="0">
                <a:latin typeface="Arial" pitchFamily="34" charset="0"/>
                <a:cs typeface="Arial" pitchFamily="34" charset="0"/>
              </a:rPr>
              <a:t>territorial</a:t>
            </a:r>
            <a:r>
              <a:rPr lang="tr-TR" sz="2400" b="1" i="1" dirty="0" smtClean="0">
                <a:latin typeface="Arial" pitchFamily="34" charset="0"/>
                <a:cs typeface="Arial" pitchFamily="34" charset="0"/>
              </a:rPr>
              <a:t> </a:t>
            </a:r>
            <a:r>
              <a:rPr lang="tr-TR" sz="2400" b="1" i="1" dirty="0" err="1" smtClean="0">
                <a:latin typeface="Arial" pitchFamily="34" charset="0"/>
                <a:cs typeface="Arial" pitchFamily="34" charset="0"/>
              </a:rPr>
              <a:t>seas</a:t>
            </a:r>
            <a:endParaRPr lang="en-US" sz="2400" b="1" i="1" dirty="0">
              <a:latin typeface="Arial" pitchFamily="34" charset="0"/>
              <a:cs typeface="Arial" pitchFamily="34" charset="0"/>
            </a:endParaRPr>
          </a:p>
        </p:txBody>
      </p:sp>
      <p:pic>
        <p:nvPicPr>
          <p:cNvPr id="1027" name="Picture 3"/>
          <p:cNvPicPr>
            <a:picLocks noChangeAspect="1" noChangeArrowheads="1"/>
          </p:cNvPicPr>
          <p:nvPr/>
        </p:nvPicPr>
        <p:blipFill>
          <a:blip r:embed="rId2" cstate="print"/>
          <a:srcRect l="14765" t="27990" r="14951" b="25705"/>
          <a:stretch>
            <a:fillRect/>
          </a:stretch>
        </p:blipFill>
        <p:spPr bwMode="auto">
          <a:xfrm>
            <a:off x="135214" y="1815174"/>
            <a:ext cx="8815837" cy="3630050"/>
          </a:xfrm>
          <a:prstGeom prst="rect">
            <a:avLst/>
          </a:prstGeom>
          <a:noFill/>
          <a:ln w="9525">
            <a:noFill/>
            <a:miter lim="800000"/>
            <a:headEnd/>
            <a:tailEnd/>
          </a:ln>
        </p:spPr>
      </p:pic>
      <p:sp>
        <p:nvSpPr>
          <p:cNvPr id="7" name="6 Metin kutusu"/>
          <p:cNvSpPr txBox="1"/>
          <p:nvPr/>
        </p:nvSpPr>
        <p:spPr>
          <a:xfrm>
            <a:off x="240398" y="1440486"/>
            <a:ext cx="8136904" cy="369332"/>
          </a:xfrm>
          <a:prstGeom prst="rect">
            <a:avLst/>
          </a:prstGeom>
          <a:noFill/>
        </p:spPr>
        <p:txBody>
          <a:bodyPr wrap="square" rtlCol="0">
            <a:spAutoFit/>
          </a:bodyPr>
          <a:lstStyle/>
          <a:p>
            <a:r>
              <a:rPr lang="tr-TR" b="1" dirty="0" smtClean="0"/>
              <a:t>VTS32 /</a:t>
            </a:r>
            <a:r>
              <a:rPr lang="tr-TR" b="1" dirty="0" err="1" smtClean="0"/>
              <a:t>output</a:t>
            </a:r>
            <a:r>
              <a:rPr lang="tr-TR" b="1" dirty="0" smtClean="0"/>
              <a:t>/9  </a:t>
            </a:r>
            <a:r>
              <a:rPr lang="tr-TR" b="1" dirty="0" err="1" smtClean="0"/>
              <a:t>Liaison</a:t>
            </a:r>
            <a:r>
              <a:rPr lang="tr-TR" b="1" dirty="0" smtClean="0"/>
              <a:t> </a:t>
            </a:r>
            <a:r>
              <a:rPr lang="tr-TR" b="1" dirty="0" err="1" smtClean="0"/>
              <a:t>note</a:t>
            </a:r>
            <a:r>
              <a:rPr lang="tr-TR" b="1" dirty="0" smtClean="0"/>
              <a:t> VTS </a:t>
            </a:r>
            <a:r>
              <a:rPr lang="tr-TR" b="1" dirty="0" err="1" smtClean="0"/>
              <a:t>beyond</a:t>
            </a:r>
            <a:r>
              <a:rPr lang="tr-TR" b="1" dirty="0" smtClean="0"/>
              <a:t> </a:t>
            </a:r>
            <a:r>
              <a:rPr lang="tr-TR" b="1" dirty="0" err="1" smtClean="0"/>
              <a:t>territorial</a:t>
            </a:r>
            <a:r>
              <a:rPr lang="tr-TR" b="1" dirty="0" smtClean="0"/>
              <a:t> </a:t>
            </a:r>
            <a:r>
              <a:rPr lang="tr-TR" b="1" dirty="0" err="1" smtClean="0"/>
              <a:t>seas</a:t>
            </a:r>
            <a:endParaRPr lang="tr-TR" b="1" dirty="0"/>
          </a:p>
        </p:txBody>
      </p:sp>
      <p:sp>
        <p:nvSpPr>
          <p:cNvPr id="6" name="5 Dikdörtgen"/>
          <p:cNvSpPr/>
          <p:nvPr/>
        </p:nvSpPr>
        <p:spPr>
          <a:xfrm>
            <a:off x="4499992" y="3645024"/>
            <a:ext cx="4392488" cy="216024"/>
          </a:xfrm>
          <a:prstGeom prst="rect">
            <a:avLst/>
          </a:prstGeom>
          <a:solidFill>
            <a:srgbClr val="00B05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7 Dikdörtgen"/>
          <p:cNvSpPr/>
          <p:nvPr/>
        </p:nvSpPr>
        <p:spPr>
          <a:xfrm>
            <a:off x="323528" y="3861048"/>
            <a:ext cx="5040560" cy="216024"/>
          </a:xfrm>
          <a:prstGeom prst="rect">
            <a:avLst/>
          </a:prstGeom>
          <a:solidFill>
            <a:srgbClr val="00B05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p:txBody>
          <a:bodyPr rtlCol="0"/>
          <a:lstStyle/>
          <a:p>
            <a:pPr eaLnBrk="1" fontAlgn="auto" hangingPunct="1">
              <a:spcAft>
                <a:spcPts val="0"/>
              </a:spcAft>
              <a:defRPr/>
            </a:pPr>
            <a:r>
              <a:rPr lang="tr-TR" sz="2400" b="1" dirty="0" smtClean="0">
                <a:latin typeface="Arial" pitchFamily="34" charset="0"/>
                <a:cs typeface="Arial" pitchFamily="34" charset="0"/>
              </a:rPr>
              <a:t>   </a:t>
            </a:r>
            <a:r>
              <a:rPr lang="tr-TR" sz="2400" b="1" i="1" dirty="0" smtClean="0">
                <a:latin typeface="Arial" pitchFamily="34" charset="0"/>
                <a:cs typeface="Arial" pitchFamily="34" charset="0"/>
              </a:rPr>
              <a:t>VTS </a:t>
            </a:r>
            <a:r>
              <a:rPr lang="tr-TR" sz="2400" b="1" i="1" dirty="0" err="1" smtClean="0">
                <a:latin typeface="Arial" pitchFamily="34" charset="0"/>
                <a:cs typeface="Arial" pitchFamily="34" charset="0"/>
              </a:rPr>
              <a:t>beyond</a:t>
            </a:r>
            <a:r>
              <a:rPr lang="tr-TR" sz="2400" b="1" i="1" dirty="0" smtClean="0">
                <a:latin typeface="Arial" pitchFamily="34" charset="0"/>
                <a:cs typeface="Arial" pitchFamily="34" charset="0"/>
              </a:rPr>
              <a:t> </a:t>
            </a:r>
            <a:r>
              <a:rPr lang="tr-TR" sz="2400" b="1" i="1" dirty="0" err="1" smtClean="0">
                <a:latin typeface="Arial" pitchFamily="34" charset="0"/>
                <a:cs typeface="Arial" pitchFamily="34" charset="0"/>
              </a:rPr>
              <a:t>territorial</a:t>
            </a:r>
            <a:r>
              <a:rPr lang="tr-TR" sz="2400" b="1" i="1" dirty="0" smtClean="0">
                <a:latin typeface="Arial" pitchFamily="34" charset="0"/>
                <a:cs typeface="Arial" pitchFamily="34" charset="0"/>
              </a:rPr>
              <a:t> </a:t>
            </a:r>
            <a:r>
              <a:rPr lang="tr-TR" sz="2400" b="1" i="1" dirty="0" err="1" smtClean="0">
                <a:latin typeface="Arial" pitchFamily="34" charset="0"/>
                <a:cs typeface="Arial" pitchFamily="34" charset="0"/>
              </a:rPr>
              <a:t>seas</a:t>
            </a:r>
            <a:endParaRPr lang="en-US" sz="2400" b="1" i="1" dirty="0">
              <a:latin typeface="Arial" pitchFamily="34" charset="0"/>
              <a:cs typeface="Arial" pitchFamily="34" charset="0"/>
            </a:endParaRPr>
          </a:p>
        </p:txBody>
      </p:sp>
      <p:sp>
        <p:nvSpPr>
          <p:cNvPr id="6" name="5 Metin kutusu"/>
          <p:cNvSpPr txBox="1"/>
          <p:nvPr/>
        </p:nvSpPr>
        <p:spPr>
          <a:xfrm>
            <a:off x="353971" y="1192477"/>
            <a:ext cx="8136904" cy="369332"/>
          </a:xfrm>
          <a:prstGeom prst="rect">
            <a:avLst/>
          </a:prstGeom>
          <a:noFill/>
        </p:spPr>
        <p:txBody>
          <a:bodyPr wrap="square" rtlCol="0">
            <a:spAutoFit/>
          </a:bodyPr>
          <a:lstStyle/>
          <a:p>
            <a:r>
              <a:rPr lang="tr-TR" b="1" dirty="0" smtClean="0"/>
              <a:t>PAP21 </a:t>
            </a:r>
            <a:r>
              <a:rPr lang="tr-TR" b="1" dirty="0" err="1" smtClean="0"/>
              <a:t>draft</a:t>
            </a:r>
            <a:r>
              <a:rPr lang="tr-TR" b="1" dirty="0" smtClean="0"/>
              <a:t> </a:t>
            </a:r>
            <a:r>
              <a:rPr lang="tr-TR" b="1" dirty="0" err="1" smtClean="0"/>
              <a:t>Report</a:t>
            </a:r>
            <a:endParaRPr lang="tr-TR" b="1" dirty="0"/>
          </a:p>
        </p:txBody>
      </p:sp>
      <p:pic>
        <p:nvPicPr>
          <p:cNvPr id="2051" name="Picture 3"/>
          <p:cNvPicPr>
            <a:picLocks noChangeAspect="1" noChangeArrowheads="1"/>
          </p:cNvPicPr>
          <p:nvPr/>
        </p:nvPicPr>
        <p:blipFill>
          <a:blip r:embed="rId2" cstate="print"/>
          <a:srcRect l="20672" t="23625" r="20669" b="22511"/>
          <a:stretch>
            <a:fillRect/>
          </a:stretch>
        </p:blipFill>
        <p:spPr bwMode="auto">
          <a:xfrm>
            <a:off x="124695" y="1556791"/>
            <a:ext cx="8859903" cy="5084781"/>
          </a:xfrm>
          <a:prstGeom prst="rect">
            <a:avLst/>
          </a:prstGeom>
          <a:noFill/>
          <a:ln w="9525">
            <a:noFill/>
            <a:miter lim="800000"/>
            <a:headEnd/>
            <a:tailEnd/>
          </a:ln>
        </p:spPr>
      </p:pic>
      <p:sp>
        <p:nvSpPr>
          <p:cNvPr id="7" name="6 Dikdörtgen"/>
          <p:cNvSpPr/>
          <p:nvPr/>
        </p:nvSpPr>
        <p:spPr>
          <a:xfrm>
            <a:off x="323528" y="5040886"/>
            <a:ext cx="8568952" cy="216024"/>
          </a:xfrm>
          <a:prstGeom prst="rect">
            <a:avLst/>
          </a:prstGeom>
          <a:solidFill>
            <a:srgbClr val="00B05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7 Dikdörtgen"/>
          <p:cNvSpPr/>
          <p:nvPr/>
        </p:nvSpPr>
        <p:spPr>
          <a:xfrm>
            <a:off x="323528" y="5256910"/>
            <a:ext cx="1800200" cy="216024"/>
          </a:xfrm>
          <a:prstGeom prst="rect">
            <a:avLst/>
          </a:prstGeom>
          <a:solidFill>
            <a:srgbClr val="00B05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p:txBody>
          <a:bodyPr rtlCol="0"/>
          <a:lstStyle/>
          <a:p>
            <a:pPr eaLnBrk="1" fontAlgn="auto" hangingPunct="1">
              <a:spcAft>
                <a:spcPts val="0"/>
              </a:spcAft>
              <a:defRPr/>
            </a:pPr>
            <a:r>
              <a:rPr lang="tr-TR" sz="2400" b="1" dirty="0" smtClean="0">
                <a:latin typeface="Arial" pitchFamily="34" charset="0"/>
                <a:cs typeface="Arial" pitchFamily="34" charset="0"/>
              </a:rPr>
              <a:t>   </a:t>
            </a:r>
            <a:r>
              <a:rPr lang="tr-TR" sz="2400" b="1" i="1" dirty="0" smtClean="0">
                <a:latin typeface="Arial" pitchFamily="34" charset="0"/>
                <a:cs typeface="Arial" pitchFamily="34" charset="0"/>
              </a:rPr>
              <a:t>VTS </a:t>
            </a:r>
            <a:r>
              <a:rPr lang="tr-TR" sz="2400" b="1" i="1" dirty="0" err="1" smtClean="0">
                <a:latin typeface="Arial" pitchFamily="34" charset="0"/>
                <a:cs typeface="Arial" pitchFamily="34" charset="0"/>
              </a:rPr>
              <a:t>beyond</a:t>
            </a:r>
            <a:r>
              <a:rPr lang="tr-TR" sz="2400" b="1" i="1" dirty="0" smtClean="0">
                <a:latin typeface="Arial" pitchFamily="34" charset="0"/>
                <a:cs typeface="Arial" pitchFamily="34" charset="0"/>
              </a:rPr>
              <a:t> </a:t>
            </a:r>
            <a:r>
              <a:rPr lang="tr-TR" sz="2400" b="1" i="1" dirty="0" err="1" smtClean="0">
                <a:latin typeface="Arial" pitchFamily="34" charset="0"/>
                <a:cs typeface="Arial" pitchFamily="34" charset="0"/>
              </a:rPr>
              <a:t>territorial</a:t>
            </a:r>
            <a:r>
              <a:rPr lang="tr-TR" sz="2400" b="1" i="1" dirty="0" smtClean="0">
                <a:latin typeface="Arial" pitchFamily="34" charset="0"/>
                <a:cs typeface="Arial" pitchFamily="34" charset="0"/>
              </a:rPr>
              <a:t> </a:t>
            </a:r>
            <a:r>
              <a:rPr lang="tr-TR" sz="2400" b="1" i="1" dirty="0" err="1" smtClean="0">
                <a:latin typeface="Arial" pitchFamily="34" charset="0"/>
                <a:cs typeface="Arial" pitchFamily="34" charset="0"/>
              </a:rPr>
              <a:t>seas</a:t>
            </a:r>
            <a:endParaRPr lang="en-US" sz="2400" b="1" i="1" dirty="0">
              <a:latin typeface="Arial" pitchFamily="34" charset="0"/>
              <a:cs typeface="Arial" pitchFamily="34" charset="0"/>
            </a:endParaRPr>
          </a:p>
        </p:txBody>
      </p:sp>
      <p:pic>
        <p:nvPicPr>
          <p:cNvPr id="9" name="Picture 2"/>
          <p:cNvPicPr>
            <a:picLocks noChangeAspect="1" noChangeArrowheads="1"/>
          </p:cNvPicPr>
          <p:nvPr/>
        </p:nvPicPr>
        <p:blipFill>
          <a:blip r:embed="rId2" cstate="print"/>
          <a:srcRect l="13583" t="49139" r="13583" b="35155"/>
          <a:stretch>
            <a:fillRect/>
          </a:stretch>
        </p:blipFill>
        <p:spPr bwMode="auto">
          <a:xfrm>
            <a:off x="107374" y="2399411"/>
            <a:ext cx="8879810" cy="1196752"/>
          </a:xfrm>
          <a:prstGeom prst="rect">
            <a:avLst/>
          </a:prstGeom>
          <a:noFill/>
          <a:ln w="9525">
            <a:noFill/>
            <a:miter lim="800000"/>
            <a:headEnd/>
            <a:tailEnd/>
          </a:ln>
        </p:spPr>
      </p:pic>
      <p:sp>
        <p:nvSpPr>
          <p:cNvPr id="10" name="9 Metin kutusu"/>
          <p:cNvSpPr txBox="1"/>
          <p:nvPr/>
        </p:nvSpPr>
        <p:spPr>
          <a:xfrm>
            <a:off x="234932" y="2033138"/>
            <a:ext cx="8136904" cy="369332"/>
          </a:xfrm>
          <a:prstGeom prst="rect">
            <a:avLst/>
          </a:prstGeom>
          <a:noFill/>
        </p:spPr>
        <p:txBody>
          <a:bodyPr wrap="square" rtlCol="0">
            <a:spAutoFit/>
          </a:bodyPr>
          <a:lstStyle/>
          <a:p>
            <a:r>
              <a:rPr lang="tr-TR" b="1" dirty="0" smtClean="0"/>
              <a:t>Council51 </a:t>
            </a:r>
            <a:r>
              <a:rPr lang="tr-TR" b="1" dirty="0" err="1" smtClean="0"/>
              <a:t>draft</a:t>
            </a:r>
            <a:r>
              <a:rPr lang="tr-TR" b="1" dirty="0" smtClean="0"/>
              <a:t> </a:t>
            </a:r>
            <a:r>
              <a:rPr lang="tr-TR" b="1" dirty="0" err="1" smtClean="0"/>
              <a:t>Report</a:t>
            </a:r>
            <a:endParaRPr lang="tr-TR"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p:txBody>
          <a:bodyPr rtlCol="0"/>
          <a:lstStyle/>
          <a:p>
            <a:pPr eaLnBrk="1" fontAlgn="auto" hangingPunct="1">
              <a:spcAft>
                <a:spcPts val="0"/>
              </a:spcAft>
              <a:defRPr/>
            </a:pPr>
            <a:r>
              <a:rPr lang="tr-TR" sz="2400" b="1" dirty="0" smtClean="0">
                <a:latin typeface="Arial" pitchFamily="34" charset="0"/>
                <a:cs typeface="Arial" pitchFamily="34" charset="0"/>
              </a:rPr>
              <a:t>   </a:t>
            </a:r>
            <a:r>
              <a:rPr lang="tr-TR" sz="2400" b="1" i="1" dirty="0" smtClean="0">
                <a:latin typeface="Arial" pitchFamily="34" charset="0"/>
                <a:cs typeface="Arial" pitchFamily="34" charset="0"/>
              </a:rPr>
              <a:t>VTS </a:t>
            </a:r>
            <a:r>
              <a:rPr lang="tr-TR" sz="2400" b="1" i="1" dirty="0" err="1" smtClean="0">
                <a:latin typeface="Arial" pitchFamily="34" charset="0"/>
                <a:cs typeface="Arial" pitchFamily="34" charset="0"/>
              </a:rPr>
              <a:t>beyond</a:t>
            </a:r>
            <a:r>
              <a:rPr lang="tr-TR" sz="2400" b="1" i="1" dirty="0" smtClean="0">
                <a:latin typeface="Arial" pitchFamily="34" charset="0"/>
                <a:cs typeface="Arial" pitchFamily="34" charset="0"/>
              </a:rPr>
              <a:t> </a:t>
            </a:r>
            <a:r>
              <a:rPr lang="tr-TR" sz="2400" b="1" i="1" dirty="0" err="1" smtClean="0">
                <a:latin typeface="Arial" pitchFamily="34" charset="0"/>
                <a:cs typeface="Arial" pitchFamily="34" charset="0"/>
              </a:rPr>
              <a:t>territorial</a:t>
            </a:r>
            <a:r>
              <a:rPr lang="tr-TR" sz="2400" b="1" i="1" dirty="0" smtClean="0">
                <a:latin typeface="Arial" pitchFamily="34" charset="0"/>
                <a:cs typeface="Arial" pitchFamily="34" charset="0"/>
              </a:rPr>
              <a:t> </a:t>
            </a:r>
            <a:r>
              <a:rPr lang="tr-TR" sz="2400" b="1" i="1" dirty="0" err="1" smtClean="0">
                <a:latin typeface="Arial" pitchFamily="34" charset="0"/>
                <a:cs typeface="Arial" pitchFamily="34" charset="0"/>
              </a:rPr>
              <a:t>seas</a:t>
            </a:r>
            <a:endParaRPr lang="en-US" sz="2400" b="1" i="1" dirty="0">
              <a:latin typeface="Arial" pitchFamily="34" charset="0"/>
              <a:cs typeface="Arial" pitchFamily="34" charset="0"/>
            </a:endParaRPr>
          </a:p>
        </p:txBody>
      </p:sp>
      <p:pic>
        <p:nvPicPr>
          <p:cNvPr id="3074" name="Picture 2"/>
          <p:cNvPicPr>
            <a:picLocks noChangeAspect="1" noChangeArrowheads="1"/>
          </p:cNvPicPr>
          <p:nvPr/>
        </p:nvPicPr>
        <p:blipFill>
          <a:blip r:embed="rId2" cstate="print"/>
          <a:srcRect l="22444" t="23625" r="22629" b="14951"/>
          <a:stretch>
            <a:fillRect/>
          </a:stretch>
        </p:blipFill>
        <p:spPr bwMode="auto">
          <a:xfrm>
            <a:off x="135214" y="1385066"/>
            <a:ext cx="8847014" cy="5445224"/>
          </a:xfrm>
          <a:prstGeom prst="rect">
            <a:avLst/>
          </a:prstGeom>
          <a:noFill/>
          <a:ln w="9525">
            <a:noFill/>
            <a:miter lim="800000"/>
            <a:headEnd/>
            <a:tailEnd/>
          </a:ln>
        </p:spPr>
      </p:pic>
      <p:sp>
        <p:nvSpPr>
          <p:cNvPr id="6" name="5 Metin kutusu"/>
          <p:cNvSpPr txBox="1"/>
          <p:nvPr/>
        </p:nvSpPr>
        <p:spPr>
          <a:xfrm>
            <a:off x="351238" y="1025026"/>
            <a:ext cx="8136904" cy="369332"/>
          </a:xfrm>
          <a:prstGeom prst="rect">
            <a:avLst/>
          </a:prstGeom>
          <a:noFill/>
        </p:spPr>
        <p:txBody>
          <a:bodyPr wrap="square" rtlCol="0">
            <a:spAutoFit/>
          </a:bodyPr>
          <a:lstStyle/>
          <a:p>
            <a:r>
              <a:rPr lang="tr-TR" b="1" dirty="0" smtClean="0"/>
              <a:t>VTS33/</a:t>
            </a:r>
            <a:r>
              <a:rPr lang="tr-TR" b="1" dirty="0" err="1" smtClean="0"/>
              <a:t>output</a:t>
            </a:r>
            <a:r>
              <a:rPr lang="tr-TR" b="1" dirty="0" smtClean="0"/>
              <a:t>/3  </a:t>
            </a:r>
            <a:r>
              <a:rPr lang="tr-TR" b="1" dirty="0" err="1" smtClean="0"/>
              <a:t>Liaison</a:t>
            </a:r>
            <a:r>
              <a:rPr lang="tr-TR" b="1" dirty="0" smtClean="0"/>
              <a:t> </a:t>
            </a:r>
            <a:r>
              <a:rPr lang="tr-TR" b="1" dirty="0" err="1" smtClean="0"/>
              <a:t>note</a:t>
            </a:r>
            <a:r>
              <a:rPr lang="tr-TR" b="1" dirty="0" smtClean="0"/>
              <a:t> VTS </a:t>
            </a:r>
            <a:r>
              <a:rPr lang="tr-TR" b="1" dirty="0" err="1" smtClean="0"/>
              <a:t>beyond</a:t>
            </a:r>
            <a:r>
              <a:rPr lang="tr-TR" b="1" dirty="0" smtClean="0"/>
              <a:t> </a:t>
            </a:r>
            <a:r>
              <a:rPr lang="tr-TR" b="1" dirty="0" err="1" smtClean="0"/>
              <a:t>territorail</a:t>
            </a:r>
            <a:r>
              <a:rPr lang="tr-TR" b="1" dirty="0" smtClean="0"/>
              <a:t> </a:t>
            </a:r>
            <a:r>
              <a:rPr lang="tr-TR" b="1" dirty="0" err="1" smtClean="0"/>
              <a:t>seas</a:t>
            </a:r>
            <a:r>
              <a:rPr lang="tr-TR" b="1" dirty="0" smtClean="0"/>
              <a:t> </a:t>
            </a:r>
            <a:r>
              <a:rPr lang="tr-TR" b="1" dirty="0" err="1" smtClean="0"/>
              <a:t>to</a:t>
            </a:r>
            <a:r>
              <a:rPr lang="tr-TR" b="1" dirty="0" smtClean="0"/>
              <a:t> </a:t>
            </a:r>
            <a:r>
              <a:rPr lang="tr-TR" b="1" dirty="0" err="1" smtClean="0"/>
              <a:t>Council</a:t>
            </a:r>
            <a:endParaRPr lang="tr-TR"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2458</TotalTime>
  <Words>996</Words>
  <Application>Microsoft Office PowerPoint</Application>
  <PresentationFormat>Ekran Gösterisi (4:3)</PresentationFormat>
  <Paragraphs>159</Paragraphs>
  <Slides>21</Slides>
  <Notes>1</Notes>
  <HiddenSlides>0</HiddenSlides>
  <MMClips>0</MMClips>
  <ScaleCrop>false</ScaleCrop>
  <HeadingPairs>
    <vt:vector size="4" baseType="variant">
      <vt:variant>
        <vt:lpstr>Tema</vt:lpstr>
      </vt:variant>
      <vt:variant>
        <vt:i4>1</vt:i4>
      </vt:variant>
      <vt:variant>
        <vt:lpstr>Slayt Başlıkları</vt:lpstr>
      </vt:variant>
      <vt:variant>
        <vt:i4>21</vt:i4>
      </vt:variant>
    </vt:vector>
  </HeadingPairs>
  <TitlesOfParts>
    <vt:vector size="22" baseType="lpstr">
      <vt:lpstr>Office Theme</vt:lpstr>
      <vt:lpstr>Slayt 1</vt:lpstr>
      <vt:lpstr>   33rd Session of the IALA VTS Committee </vt:lpstr>
      <vt:lpstr>   VTS33 and the numbers</vt:lpstr>
      <vt:lpstr>   VTS33 Chair persons</vt:lpstr>
      <vt:lpstr>   WG1 – VTS Operations</vt:lpstr>
      <vt:lpstr>   VTS beyond territorial seas</vt:lpstr>
      <vt:lpstr>   VTS beyond territorial seas</vt:lpstr>
      <vt:lpstr>   VTS beyond territorial seas</vt:lpstr>
      <vt:lpstr>   VTS beyond territorial seas</vt:lpstr>
      <vt:lpstr>   WG1 – VTS Operations</vt:lpstr>
      <vt:lpstr>   WG2 – Technical</vt:lpstr>
      <vt:lpstr>   WG3 – Personnel &amp; Training</vt:lpstr>
      <vt:lpstr>   WG4 – Vessel Traffic Management</vt:lpstr>
      <vt:lpstr>   VTS Manual 2012 (task4,  3 of 3)</vt:lpstr>
      <vt:lpstr>   Monitoring items</vt:lpstr>
      <vt:lpstr>   Output papers</vt:lpstr>
      <vt:lpstr>   Workshops and Seminars (2010 – 2014)</vt:lpstr>
      <vt:lpstr>   Miscellaneous</vt:lpstr>
      <vt:lpstr>   Miscellaneous</vt:lpstr>
      <vt:lpstr>   WP Update  for 2010 – 2014</vt:lpstr>
      <vt:lpstr>   VTS33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Tuncay</dc:creator>
  <cp:lastModifiedBy>tuncay</cp:lastModifiedBy>
  <cp:revision>298</cp:revision>
  <dcterms:created xsi:type="dcterms:W3CDTF">2009-10-02T18:58:06Z</dcterms:created>
  <dcterms:modified xsi:type="dcterms:W3CDTF">2011-10-23T22:28:30Z</dcterms:modified>
</cp:coreProperties>
</file>