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67" r:id="rId4"/>
    <p:sldId id="265" r:id="rId5"/>
    <p:sldId id="266" r:id="rId6"/>
    <p:sldId id="258" r:id="rId7"/>
    <p:sldId id="268" r:id="rId8"/>
    <p:sldId id="259" r:id="rId9"/>
    <p:sldId id="264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3D2269-9885-4622-8F10-BC27239D44F3}" type="datetimeFigureOut">
              <a:rPr lang="fr-FR" smtClean="0"/>
              <a:t>02/05/2012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2F2321-E2F0-45C5-AE30-BAB5408291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0128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AA7F-AE8C-4739-BF9D-23D3BED06E36}" type="datetime1">
              <a:rPr lang="en-GB" smtClean="0"/>
              <a:t>02/05/2012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CB7CF-58A3-4CF7-B8CC-A293D4F16B01}" type="datetime1">
              <a:rPr lang="en-GB" smtClean="0"/>
              <a:t>02/05/2012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DF19-87B2-463E-9AE6-C4CA96326F64}" type="datetime1">
              <a:rPr lang="en-GB" smtClean="0"/>
              <a:t>02/05/2012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5E48-8BD6-4F9A-A1A3-D925D2D3D965}" type="datetime1">
              <a:rPr lang="en-GB" smtClean="0"/>
              <a:t>02/05/2012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D9918-D512-46F4-9BDE-FD5B7F4C095C}" type="datetime1">
              <a:rPr lang="en-GB" smtClean="0"/>
              <a:t>02/05/2012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4258-5855-47AC-AFFF-689535F7BEEF}" type="datetime1">
              <a:rPr lang="en-GB" smtClean="0"/>
              <a:t>02/05/2012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A12CD-8B9C-46C1-A575-D58F06A14281}" type="datetime1">
              <a:rPr lang="en-GB" smtClean="0"/>
              <a:t>02/05/2012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705D-B002-46A2-B0F3-7EF557C0ABBD}" type="datetime1">
              <a:rPr lang="en-GB" smtClean="0"/>
              <a:t>02/05/2012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F8FEA-536F-4BA5-8737-8C38128C6B95}" type="datetime1">
              <a:rPr lang="en-GB" smtClean="0"/>
              <a:t>02/05/2012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C37E8-872C-4813-8DB5-C1D42B6106AA}" type="datetime1">
              <a:rPr lang="en-GB" smtClean="0"/>
              <a:t>02/05/2012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44A1D-B3B3-4C16-AEC5-A6400D7F3B5A}" type="datetime1">
              <a:rPr lang="en-GB" smtClean="0"/>
              <a:t>02/05/2012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F0F4F5-B143-44C6-B007-2986AC371E26}" type="datetime1">
              <a:rPr lang="en-GB" smtClean="0"/>
              <a:t>02/05/2012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4032448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The IALA World- Wide Academy</a:t>
            </a:r>
            <a:br>
              <a:rPr lang="en-GB" dirty="0" smtClean="0"/>
            </a:br>
            <a:r>
              <a:rPr lang="en-GB" dirty="0" smtClean="0"/>
              <a:t>“The Academy”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4581128"/>
            <a:ext cx="7854696" cy="17526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5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Level 2 Technician Model Courses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New overview AtoN Level 2 Technician Model Course </a:t>
            </a:r>
            <a:r>
              <a:rPr lang="en-GB" dirty="0" smtClean="0"/>
              <a:t>adopted by EEP</a:t>
            </a:r>
            <a:endParaRPr lang="en-GB" dirty="0" smtClean="0"/>
          </a:p>
          <a:p>
            <a:pPr lvl="1"/>
            <a:r>
              <a:rPr lang="en-GB" dirty="0" smtClean="0"/>
              <a:t>Separate model courses on each Element</a:t>
            </a:r>
          </a:p>
          <a:p>
            <a:pPr lvl="1"/>
            <a:r>
              <a:rPr lang="en-GB" dirty="0" smtClean="0"/>
              <a:t>Four already produced by EEP in existing format and approved by Council</a:t>
            </a:r>
          </a:p>
          <a:p>
            <a:pPr lvl="1"/>
            <a:r>
              <a:rPr lang="en-GB" dirty="0" smtClean="0"/>
              <a:t>First in new format (Mercury Rotating Optics) </a:t>
            </a:r>
            <a:r>
              <a:rPr lang="en-GB" dirty="0" smtClean="0"/>
              <a:t>approved by EEP</a:t>
            </a:r>
          </a:p>
          <a:p>
            <a:pPr lvl="1"/>
            <a:r>
              <a:rPr lang="en-GB" dirty="0" smtClean="0"/>
              <a:t>EEP participants have accepted to draft 27 model courses upon the</a:t>
            </a:r>
            <a:r>
              <a:rPr lang="en-GB" dirty="0" smtClean="0"/>
              <a:t> </a:t>
            </a:r>
            <a:r>
              <a:rPr lang="en-GB" dirty="0" smtClean="0"/>
              <a:t>51 new model courses </a:t>
            </a:r>
            <a:r>
              <a:rPr lang="en-GB" dirty="0" smtClean="0"/>
              <a:t>identified!</a:t>
            </a:r>
          </a:p>
          <a:p>
            <a:pPr lvl="1"/>
            <a:r>
              <a:rPr lang="en-GB" dirty="0"/>
              <a:t>e</a:t>
            </a:r>
            <a:r>
              <a:rPr lang="en-GB" dirty="0" smtClean="0"/>
              <a:t>-</a:t>
            </a:r>
            <a:r>
              <a:rPr lang="en-GB" dirty="0" err="1" smtClean="0"/>
              <a:t>Nav</a:t>
            </a:r>
            <a:r>
              <a:rPr lang="en-GB" dirty="0" smtClean="0"/>
              <a:t> is also invited to participate on </a:t>
            </a:r>
            <a:r>
              <a:rPr lang="en-GB" dirty="0" err="1" smtClean="0"/>
              <a:t>radiocom</a:t>
            </a:r>
            <a:r>
              <a:rPr lang="en-GB" dirty="0" smtClean="0"/>
              <a:t> matters.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Lesson plans and PowerPoint presentations may be available to registered users on the Academy website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77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Model Course Process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The Academy does not have capacity to develop Model courses itself</a:t>
            </a:r>
          </a:p>
          <a:p>
            <a:r>
              <a:rPr lang="en-GB" dirty="0" smtClean="0"/>
              <a:t>Need for new or revised courses identified by Committees, National Members, Council or Academy</a:t>
            </a:r>
          </a:p>
          <a:p>
            <a:r>
              <a:rPr lang="en-GB" dirty="0" smtClean="0"/>
              <a:t>Appropriate Committee asked by Council to develop course</a:t>
            </a:r>
          </a:p>
          <a:p>
            <a:r>
              <a:rPr lang="en-GB" dirty="0" smtClean="0"/>
              <a:t>Approved draft forwarded to Academy Programme Manager who will liaise with the drafting Committee</a:t>
            </a:r>
          </a:p>
          <a:p>
            <a:r>
              <a:rPr lang="en-GB" dirty="0" smtClean="0"/>
              <a:t>Once final draft approved by the Committee it will be passed to Council for endorsement</a:t>
            </a:r>
          </a:p>
          <a:p>
            <a:r>
              <a:rPr lang="en-GB" dirty="0" smtClean="0"/>
              <a:t>Academy issues the endorsed model Course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306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95536" y="5229200"/>
            <a:ext cx="7772400" cy="122168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Rear Admiral Jean-Charles Leclair</a:t>
            </a:r>
          </a:p>
          <a:p>
            <a:r>
              <a:rPr lang="en-GB" dirty="0" smtClean="0"/>
              <a:t>Dean of The Academy</a:t>
            </a:r>
          </a:p>
          <a:p>
            <a:r>
              <a:rPr lang="en-GB" dirty="0" smtClean="0"/>
              <a:t>jean-charles.leclair@iala-aism.org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198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Academy Update </a:t>
            </a:r>
            <a:r>
              <a:rPr lang="en-GB" dirty="0" smtClean="0"/>
              <a:t>May </a:t>
            </a:r>
            <a:r>
              <a:rPr lang="en-GB" dirty="0" smtClean="0"/>
              <a:t>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013800"/>
          </a:xfrm>
        </p:spPr>
        <p:txBody>
          <a:bodyPr>
            <a:normAutofit fontScale="92500"/>
          </a:bodyPr>
          <a:lstStyle/>
          <a:p>
            <a:pPr marL="393192" lvl="1" indent="0">
              <a:buNone/>
              <a:defRPr/>
            </a:pPr>
            <a:r>
              <a:rPr lang="en-GB" sz="2800" b="1" dirty="0" smtClean="0">
                <a:solidFill>
                  <a:srgbClr val="0070C0"/>
                </a:solidFill>
              </a:rPr>
              <a:t>Since </a:t>
            </a:r>
            <a:r>
              <a:rPr lang="en-GB" sz="2800" b="1" dirty="0" smtClean="0">
                <a:solidFill>
                  <a:srgbClr val="0070C0"/>
                </a:solidFill>
              </a:rPr>
              <a:t>PAP 22, </a:t>
            </a:r>
            <a:r>
              <a:rPr lang="en-GB" sz="2800" b="1" dirty="0" smtClean="0">
                <a:solidFill>
                  <a:srgbClr val="0070C0"/>
                </a:solidFill>
              </a:rPr>
              <a:t>a </a:t>
            </a:r>
            <a:r>
              <a:rPr lang="en-GB" sz="2800" b="1" dirty="0">
                <a:solidFill>
                  <a:srgbClr val="0070C0"/>
                </a:solidFill>
              </a:rPr>
              <a:t>new definition was proposed and agreed by the IALA Council in December 2011: </a:t>
            </a:r>
          </a:p>
          <a:p>
            <a:pPr lvl="1">
              <a:defRPr/>
            </a:pPr>
            <a:endParaRPr lang="en-GB" sz="1800" dirty="0">
              <a:solidFill>
                <a:srgbClr val="0070C0"/>
              </a:solidFill>
            </a:endParaRPr>
          </a:p>
          <a:p>
            <a:pPr marL="0" indent="0">
              <a:buNone/>
              <a:defRPr/>
            </a:pPr>
            <a:r>
              <a:rPr lang="en-GB" sz="3200" b="1" i="1" dirty="0"/>
              <a:t>“The IALA World-Wide Academy (WWA) is the vehicle by which IALA delivers training and capacity building. </a:t>
            </a:r>
          </a:p>
          <a:p>
            <a:pPr marL="0" indent="0">
              <a:buNone/>
              <a:defRPr/>
            </a:pPr>
            <a:r>
              <a:rPr lang="en-GB" sz="2400" b="1" i="1" dirty="0" smtClean="0"/>
              <a:t>It </a:t>
            </a:r>
            <a:r>
              <a:rPr lang="en-GB" sz="2400" b="1" i="1" dirty="0"/>
              <a:t>may augment the Research &amp; Development (R&amp;D) carried out by the IALA Committees in identifying activities applicable to external funding</a:t>
            </a:r>
            <a:r>
              <a:rPr lang="en-GB" sz="2800" b="1" i="1" dirty="0"/>
              <a:t>.” </a:t>
            </a:r>
            <a:endParaRPr lang="fr-FR" sz="2800" b="1" i="1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61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Academy Update </a:t>
            </a:r>
            <a:r>
              <a:rPr lang="en-GB" dirty="0" smtClean="0"/>
              <a:t>May </a:t>
            </a:r>
            <a:r>
              <a:rPr lang="en-GB" dirty="0" smtClean="0"/>
              <a:t>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45396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 smtClean="0"/>
              <a:t>Furthermore:</a:t>
            </a:r>
            <a:endParaRPr lang="en-US" dirty="0"/>
          </a:p>
          <a:p>
            <a:pPr lvl="0"/>
            <a:r>
              <a:rPr lang="en-US" dirty="0" smtClean="0"/>
              <a:t>a </a:t>
            </a:r>
            <a:r>
              <a:rPr lang="en-US" dirty="0"/>
              <a:t>Board was appointed to govern it;</a:t>
            </a:r>
            <a:endParaRPr lang="fr-FR" dirty="0"/>
          </a:p>
          <a:p>
            <a:pPr lvl="0"/>
            <a:r>
              <a:rPr lang="en-US" dirty="0"/>
              <a:t>generous sponsors have accepted to contribute towards its budget;</a:t>
            </a:r>
            <a:endParaRPr lang="fr-FR" dirty="0"/>
          </a:p>
          <a:p>
            <a:pPr lvl="0"/>
            <a:r>
              <a:rPr lang="en-US" dirty="0"/>
              <a:t>dedicated staff were appointed;</a:t>
            </a:r>
            <a:endParaRPr lang="fr-FR" dirty="0"/>
          </a:p>
          <a:p>
            <a:pPr lvl="0"/>
            <a:r>
              <a:rPr lang="en-US" dirty="0"/>
              <a:t>basic model courses for AtoN manager and for safety of navigation authorities were approved, as well as two new model courses for technicians;</a:t>
            </a:r>
            <a:endParaRPr lang="fr-FR" dirty="0"/>
          </a:p>
          <a:p>
            <a:pPr lvl="0"/>
            <a:r>
              <a:rPr lang="en-US" dirty="0"/>
              <a:t>discussions have continued to develop VTS personnel training;</a:t>
            </a:r>
            <a:endParaRPr lang="fr-FR" dirty="0"/>
          </a:p>
          <a:p>
            <a:pPr lvl="0"/>
            <a:r>
              <a:rPr lang="en-US" dirty="0"/>
              <a:t>training seminars were organised or planned.</a:t>
            </a:r>
            <a:endParaRPr lang="fr-FR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07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Academy Update </a:t>
            </a:r>
            <a:r>
              <a:rPr lang="en-GB" dirty="0" smtClean="0"/>
              <a:t>May </a:t>
            </a:r>
            <a:r>
              <a:rPr lang="en-GB" dirty="0" smtClean="0"/>
              <a:t>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013800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ct val="50000"/>
              </a:spcBef>
              <a:buNone/>
              <a:defRPr/>
            </a:pPr>
            <a:r>
              <a:rPr lang="en-GB" sz="2800" dirty="0"/>
              <a:t>The IALA  WWA is governed by a Board</a:t>
            </a:r>
          </a:p>
          <a:p>
            <a:pPr marL="457200" indent="-457200">
              <a:spcBef>
                <a:spcPct val="50000"/>
              </a:spcBef>
              <a:defRPr/>
            </a:pPr>
            <a:r>
              <a:rPr lang="en-GB" sz="2800" b="1" dirty="0">
                <a:solidFill>
                  <a:srgbClr val="0070C0"/>
                </a:solidFill>
              </a:rPr>
              <a:t>The Board</a:t>
            </a:r>
            <a:r>
              <a:rPr lang="en-GB" sz="2800" dirty="0">
                <a:solidFill>
                  <a:srgbClr val="0070C0"/>
                </a:solidFill>
              </a:rPr>
              <a:t> </a:t>
            </a:r>
            <a:r>
              <a:rPr lang="en-GB" sz="2800" dirty="0"/>
              <a:t>:</a:t>
            </a:r>
            <a:endParaRPr lang="fr-FR" sz="2800" dirty="0"/>
          </a:p>
          <a:p>
            <a:pPr marL="457200" indent="-457200">
              <a:buFont typeface="+mj-lt"/>
              <a:buAutoNum type="arabicPeriod"/>
              <a:defRPr/>
            </a:pPr>
            <a:r>
              <a:rPr lang="en-GB" sz="2800" dirty="0"/>
              <a:t>Maintains a global view of maritime AtoN training and capacity building needs</a:t>
            </a:r>
            <a:endParaRPr lang="fr-FR" sz="2800" dirty="0"/>
          </a:p>
          <a:p>
            <a:pPr marL="457200" indent="-457200">
              <a:buFont typeface="+mj-lt"/>
              <a:buAutoNum type="arabicPeriod"/>
              <a:defRPr/>
            </a:pPr>
            <a:r>
              <a:rPr lang="en-GB" sz="2800" dirty="0"/>
              <a:t>Prepares, maintains and ensures delivery of the WWA programme:</a:t>
            </a:r>
            <a:endParaRPr lang="fr-FR" sz="2800" dirty="0"/>
          </a:p>
          <a:p>
            <a:pPr marL="457200" indent="-457200">
              <a:buFont typeface="+mj-lt"/>
              <a:buAutoNum type="arabicPeriod"/>
              <a:defRPr/>
            </a:pPr>
            <a:r>
              <a:rPr lang="en-GB" sz="2800" dirty="0"/>
              <a:t>Monitors finances and maintains independence of WWA funding from the general IALA budget:</a:t>
            </a:r>
            <a:endParaRPr lang="fr-FR" sz="2800" dirty="0"/>
          </a:p>
          <a:p>
            <a:pPr marL="457200" indent="-457200">
              <a:buFont typeface="+mj-lt"/>
              <a:buAutoNum type="arabicPeriod"/>
              <a:defRPr/>
            </a:pPr>
            <a:r>
              <a:rPr lang="en-GB" sz="2800" dirty="0"/>
              <a:t>Reports to the IALA Council</a:t>
            </a:r>
            <a:endParaRPr lang="fr-FR" sz="2800" dirty="0"/>
          </a:p>
          <a:p>
            <a:endParaRPr lang="en-GB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294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Academy Update </a:t>
            </a:r>
            <a:r>
              <a:rPr lang="en-GB" dirty="0" smtClean="0"/>
              <a:t>May </a:t>
            </a:r>
            <a:r>
              <a:rPr lang="en-GB" dirty="0" smtClean="0"/>
              <a:t>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0138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First Board Meeting in February 2012</a:t>
            </a:r>
          </a:p>
          <a:p>
            <a:r>
              <a:rPr lang="en-GB" dirty="0" smtClean="0"/>
              <a:t>Independent Funding secured</a:t>
            </a:r>
          </a:p>
          <a:p>
            <a:r>
              <a:rPr lang="en-GB" dirty="0" smtClean="0"/>
              <a:t>Four year Master Plan with annual Action Plan</a:t>
            </a:r>
          </a:p>
          <a:p>
            <a:r>
              <a:rPr lang="en-GB" dirty="0" smtClean="0"/>
              <a:t>Quality Management System to be developed</a:t>
            </a:r>
          </a:p>
          <a:p>
            <a:r>
              <a:rPr lang="en-GB" dirty="0" smtClean="0"/>
              <a:t>Capacity Building based on:</a:t>
            </a:r>
          </a:p>
          <a:p>
            <a:pPr lvl="1"/>
            <a:r>
              <a:rPr lang="en-GB" dirty="0" smtClean="0"/>
              <a:t>Same regional groups as the IHO</a:t>
            </a:r>
          </a:p>
          <a:p>
            <a:pPr lvl="1"/>
            <a:r>
              <a:rPr lang="en-GB" dirty="0" smtClean="0"/>
              <a:t>Lead Member State in each region</a:t>
            </a:r>
          </a:p>
          <a:p>
            <a:pPr lvl="1"/>
            <a:r>
              <a:rPr lang="en-GB" dirty="0" smtClean="0"/>
              <a:t>Seven regions identified as targets for Capacity building</a:t>
            </a:r>
          </a:p>
          <a:p>
            <a:pPr lvl="1"/>
            <a:r>
              <a:rPr lang="en-GB" dirty="0" smtClean="0"/>
              <a:t>Strategy based on the “4A’s” principle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34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“4As”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528392"/>
          </a:xfrm>
        </p:spPr>
        <p:txBody>
          <a:bodyPr/>
          <a:lstStyle/>
          <a:p>
            <a:r>
              <a:rPr lang="en-GB" dirty="0" smtClean="0"/>
              <a:t>Raising </a:t>
            </a:r>
            <a:r>
              <a:rPr lang="en-GB" dirty="0" smtClean="0">
                <a:solidFill>
                  <a:srgbClr val="FF0000"/>
                </a:solidFill>
              </a:rPr>
              <a:t>AWARENESS</a:t>
            </a:r>
            <a:r>
              <a:rPr lang="en-GB" dirty="0" smtClean="0"/>
              <a:t> through targeted “Level 1+” seminars using  a pre-seminar questionnaire</a:t>
            </a:r>
          </a:p>
          <a:p>
            <a:r>
              <a:rPr lang="en-GB" dirty="0" smtClean="0"/>
              <a:t>Request </a:t>
            </a:r>
            <a:r>
              <a:rPr lang="en-GB" dirty="0"/>
              <a:t>by </a:t>
            </a:r>
            <a:r>
              <a:rPr lang="en-GB" dirty="0" smtClean="0"/>
              <a:t>newly aware States </a:t>
            </a:r>
            <a:r>
              <a:rPr lang="en-GB" dirty="0"/>
              <a:t>for </a:t>
            </a:r>
            <a:r>
              <a:rPr lang="en-GB" dirty="0" smtClean="0">
                <a:solidFill>
                  <a:srgbClr val="FF0000"/>
                </a:solidFill>
              </a:rPr>
              <a:t>ASSESSMENT</a:t>
            </a:r>
            <a:r>
              <a:rPr lang="en-GB" dirty="0" smtClean="0"/>
              <a:t> of needs leading to…..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ANALYSIS</a:t>
            </a:r>
            <a:r>
              <a:rPr lang="en-GB" dirty="0" smtClean="0"/>
              <a:t> of requirements including the use of available AIS data from all sources to give……..</a:t>
            </a:r>
          </a:p>
          <a:p>
            <a:r>
              <a:rPr lang="en-GB" dirty="0" smtClean="0"/>
              <a:t>Recommended </a:t>
            </a:r>
            <a:r>
              <a:rPr lang="en-GB" dirty="0" smtClean="0">
                <a:solidFill>
                  <a:srgbClr val="FF0000"/>
                </a:solidFill>
              </a:rPr>
              <a:t>ACTIONS </a:t>
            </a:r>
            <a:r>
              <a:rPr lang="en-GB" dirty="0" smtClean="0"/>
              <a:t>to achieve full compliance</a:t>
            </a:r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825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Academy Update </a:t>
            </a:r>
            <a:r>
              <a:rPr lang="en-GB" dirty="0" smtClean="0"/>
              <a:t>May </a:t>
            </a:r>
            <a:r>
              <a:rPr lang="en-GB" dirty="0" smtClean="0"/>
              <a:t>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013800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Second </a:t>
            </a:r>
            <a:r>
              <a:rPr lang="en-GB" dirty="0" smtClean="0"/>
              <a:t>Board Meeting in </a:t>
            </a:r>
            <a:r>
              <a:rPr lang="en-GB" dirty="0" smtClean="0"/>
              <a:t>April </a:t>
            </a:r>
            <a:r>
              <a:rPr lang="en-GB" dirty="0" smtClean="0"/>
              <a:t>2012</a:t>
            </a:r>
          </a:p>
          <a:p>
            <a:r>
              <a:rPr lang="en-GB" dirty="0" smtClean="0"/>
              <a:t>CB targe</a:t>
            </a:r>
            <a:r>
              <a:rPr lang="en-GB" dirty="0" smtClean="0"/>
              <a:t>t States</a:t>
            </a:r>
            <a:endParaRPr lang="en-GB" dirty="0" smtClean="0"/>
          </a:p>
          <a:p>
            <a:r>
              <a:rPr lang="en-GB" dirty="0" smtClean="0"/>
              <a:t>Four year Master Plan with annual Action </a:t>
            </a:r>
            <a:r>
              <a:rPr lang="en-GB" dirty="0" smtClean="0"/>
              <a:t>Plan agreed</a:t>
            </a:r>
            <a:endParaRPr lang="en-GB" dirty="0" smtClean="0"/>
          </a:p>
          <a:p>
            <a:r>
              <a:rPr lang="en-GB" dirty="0" smtClean="0"/>
              <a:t>VTS Training and Accreditation</a:t>
            </a:r>
          </a:p>
          <a:p>
            <a:r>
              <a:rPr lang="en-GB" dirty="0" smtClean="0"/>
              <a:t>Outcomes from EEP on model courses</a:t>
            </a:r>
          </a:p>
          <a:p>
            <a:r>
              <a:rPr lang="en-GB" dirty="0" smtClean="0"/>
              <a:t>Industrial Members participation</a:t>
            </a:r>
            <a:endParaRPr lang="en-GB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63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Dependence on Committees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63752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This </a:t>
            </a:r>
            <a:r>
              <a:rPr lang="en-GB" dirty="0" smtClean="0"/>
              <a:t>is the first </a:t>
            </a:r>
            <a:r>
              <a:rPr lang="en-GB" dirty="0" smtClean="0"/>
              <a:t>PAP meeting </a:t>
            </a:r>
            <a:r>
              <a:rPr lang="en-GB" dirty="0" smtClean="0"/>
              <a:t>held after the Council adopted the decision to form The Academy</a:t>
            </a:r>
          </a:p>
          <a:p>
            <a:r>
              <a:rPr lang="en-GB" dirty="0" smtClean="0"/>
              <a:t>Board recognised the essential work of </a:t>
            </a:r>
            <a:r>
              <a:rPr lang="en-GB" dirty="0" smtClean="0"/>
              <a:t>Committees and their “fantastic” work on training material</a:t>
            </a:r>
            <a:endParaRPr lang="en-GB" dirty="0" smtClean="0"/>
          </a:p>
          <a:p>
            <a:r>
              <a:rPr lang="en-GB" dirty="0" smtClean="0"/>
              <a:t>Close </a:t>
            </a:r>
            <a:r>
              <a:rPr lang="en-GB" dirty="0" smtClean="0"/>
              <a:t>and positive liaison will be maintained</a:t>
            </a:r>
          </a:p>
          <a:p>
            <a:r>
              <a:rPr lang="en-GB" dirty="0" smtClean="0"/>
              <a:t>Regular briefings and interaction</a:t>
            </a:r>
          </a:p>
          <a:p>
            <a:r>
              <a:rPr lang="en-GB" dirty="0"/>
              <a:t>L</a:t>
            </a:r>
            <a:r>
              <a:rPr lang="en-GB" dirty="0" smtClean="0"/>
              <a:t>inked </a:t>
            </a:r>
            <a:r>
              <a:rPr lang="en-GB" dirty="0" smtClean="0"/>
              <a:t>Academy Website</a:t>
            </a:r>
          </a:p>
          <a:p>
            <a:endParaRPr lang="en-GB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934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Academy and Model Courses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240360"/>
          </a:xfrm>
        </p:spPr>
        <p:txBody>
          <a:bodyPr/>
          <a:lstStyle/>
          <a:p>
            <a:r>
              <a:rPr lang="en-GB" sz="3600" dirty="0"/>
              <a:t>The Board of The Academy has responsibility for </a:t>
            </a:r>
            <a:r>
              <a:rPr lang="en-GB" sz="3600" b="1" dirty="0"/>
              <a:t>issuing</a:t>
            </a:r>
            <a:r>
              <a:rPr lang="en-GB" sz="3600" dirty="0"/>
              <a:t> all Model Courses </a:t>
            </a:r>
            <a:r>
              <a:rPr lang="en-GB" sz="3600" b="1" dirty="0"/>
              <a:t>approved</a:t>
            </a:r>
            <a:r>
              <a:rPr lang="en-GB" sz="3600" dirty="0"/>
              <a:t> by Committees and formally </a:t>
            </a:r>
            <a:r>
              <a:rPr lang="en-GB" sz="3600" b="1" dirty="0"/>
              <a:t>endorsed</a:t>
            </a:r>
            <a:r>
              <a:rPr lang="en-GB" sz="3600" dirty="0"/>
              <a:t> by the Council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IALA WWA - Presentation to PAP 23 - May 2012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115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256</TotalTime>
  <Words>720</Words>
  <Application>Microsoft Office PowerPoint</Application>
  <PresentationFormat>Affichage à l'écran (4:3)</PresentationFormat>
  <Paragraphs>97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Flow</vt:lpstr>
      <vt:lpstr> The IALA World- Wide Academy “The Academy”</vt:lpstr>
      <vt:lpstr>Academy Update May 2012</vt:lpstr>
      <vt:lpstr>Academy Update May 2012</vt:lpstr>
      <vt:lpstr>Academy Update May 2012</vt:lpstr>
      <vt:lpstr>Academy Update May 2012</vt:lpstr>
      <vt:lpstr>The “4As”</vt:lpstr>
      <vt:lpstr>Academy Update May 2012</vt:lpstr>
      <vt:lpstr>Dependence on Committees</vt:lpstr>
      <vt:lpstr>The Academy and Model Courses</vt:lpstr>
      <vt:lpstr>Level 2 Technician Model Courses</vt:lpstr>
      <vt:lpstr>Model Course Process</vt:lpstr>
      <vt:lpstr>Questions?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 Worldwide Academy</dc:title>
  <dc:creator>stephen</dc:creator>
  <cp:lastModifiedBy>jean-charles</cp:lastModifiedBy>
  <cp:revision>54</cp:revision>
  <dcterms:created xsi:type="dcterms:W3CDTF">2012-03-16T11:30:47Z</dcterms:created>
  <dcterms:modified xsi:type="dcterms:W3CDTF">2012-05-02T09:40:08Z</dcterms:modified>
</cp:coreProperties>
</file>