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13"/>
  </p:notesMasterIdLst>
  <p:sldIdLst>
    <p:sldId id="256" r:id="rId2"/>
    <p:sldId id="319" r:id="rId3"/>
    <p:sldId id="322" r:id="rId4"/>
    <p:sldId id="323" r:id="rId5"/>
    <p:sldId id="324" r:id="rId6"/>
    <p:sldId id="329" r:id="rId7"/>
    <p:sldId id="330" r:id="rId8"/>
    <p:sldId id="336" r:id="rId9"/>
    <p:sldId id="333" r:id="rId10"/>
    <p:sldId id="334" r:id="rId11"/>
    <p:sldId id="337" r:id="rId1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66"/>
    <a:srgbClr val="339933"/>
    <a:srgbClr val="33CC33"/>
    <a:srgbClr val="FF0000"/>
    <a:srgbClr val="FF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580" autoAdjust="0"/>
  </p:normalViewPr>
  <p:slideViewPr>
    <p:cSldViewPr>
      <p:cViewPr varScale="1">
        <p:scale>
          <a:sx n="65" d="100"/>
          <a:sy n="65" d="100"/>
        </p:scale>
        <p:origin x="-114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9BE1A-A7EB-48B1-8B0C-C2AF7EE5E70A}" type="datetimeFigureOut">
              <a:rPr lang="da-DK" smtClean="0"/>
              <a:pPr/>
              <a:t>30-04-2012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58F33-2324-4D45-A6E5-47D92F5ED9B4}" type="slidenum">
              <a:rPr lang="da-DK" smtClean="0"/>
              <a:pPr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Off-shore Renewable Energy  (OREI)	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Greg and Malcolm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replaced</a:t>
            </a:r>
            <a:r>
              <a:rPr lang="da-DK" baseline="0" dirty="0" smtClean="0"/>
              <a:t> for the </a:t>
            </a:r>
            <a:r>
              <a:rPr lang="da-DK" baseline="0" dirty="0" err="1" smtClean="0"/>
              <a:t>next</a:t>
            </a:r>
            <a:r>
              <a:rPr lang="da-DK" baseline="0" dirty="0" smtClean="0"/>
              <a:t> ANM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Greg and Malcolm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replaced</a:t>
            </a:r>
            <a:r>
              <a:rPr lang="da-DK" baseline="0" dirty="0" smtClean="0"/>
              <a:t> for the </a:t>
            </a:r>
            <a:r>
              <a:rPr lang="da-DK" baseline="0" dirty="0" err="1" smtClean="0"/>
              <a:t>next</a:t>
            </a:r>
            <a:r>
              <a:rPr lang="da-DK" baseline="0" dirty="0" smtClean="0"/>
              <a:t> ANM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Greg and Malcolm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replaced</a:t>
            </a:r>
            <a:r>
              <a:rPr lang="da-DK" baseline="0" dirty="0" smtClean="0"/>
              <a:t> for the </a:t>
            </a:r>
            <a:r>
              <a:rPr lang="da-DK" baseline="0" dirty="0" err="1" smtClean="0"/>
              <a:t>next</a:t>
            </a:r>
            <a:r>
              <a:rPr lang="da-DK" baseline="0" dirty="0" smtClean="0"/>
              <a:t> ANM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8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Greg and Malcolm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replaced</a:t>
            </a:r>
            <a:r>
              <a:rPr lang="da-DK" baseline="0" dirty="0" smtClean="0"/>
              <a:t> for the </a:t>
            </a:r>
            <a:r>
              <a:rPr lang="da-DK" baseline="0" dirty="0" err="1" smtClean="0"/>
              <a:t>next</a:t>
            </a:r>
            <a:r>
              <a:rPr lang="da-DK" baseline="0" dirty="0" smtClean="0"/>
              <a:t> ANM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9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Greg and Malcolm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replaced</a:t>
            </a:r>
            <a:r>
              <a:rPr lang="da-DK" baseline="0" dirty="0" smtClean="0"/>
              <a:t> for the </a:t>
            </a:r>
            <a:r>
              <a:rPr lang="da-DK" baseline="0" dirty="0" err="1" smtClean="0"/>
              <a:t>next</a:t>
            </a:r>
            <a:r>
              <a:rPr lang="da-DK" baseline="0" dirty="0" smtClean="0"/>
              <a:t> ANM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10</a:t>
            </a:fld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Greg and Malcolm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replaced</a:t>
            </a:r>
            <a:r>
              <a:rPr lang="da-DK" baseline="0" dirty="0" smtClean="0"/>
              <a:t> for the </a:t>
            </a:r>
            <a:r>
              <a:rPr lang="da-DK" baseline="0" dirty="0" err="1" smtClean="0"/>
              <a:t>next</a:t>
            </a:r>
            <a:r>
              <a:rPr lang="da-DK" baseline="0" dirty="0" smtClean="0"/>
              <a:t> ANM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11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C905C-3A4B-4811-9A0F-0D9F3E79E2D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57491-5A07-4DBA-9F1F-1B9602F375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6BC86-2AEA-4AD5-9170-9B28126FC6D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2416C-CCE1-4DFE-B7A8-FA01CBE11E7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6D509-0029-4F17-977B-D38E24235A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A96DF-57EF-4140-A92D-622FEB2F7E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2D7E0-B3A6-4DBC-A0C0-C843A1AD70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EEEB3-0328-4C67-A4F8-AC72614B015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8C111-6B8D-4CE3-B7E5-F55E9869C2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B9080-DDC8-4C9B-9508-709F6FB595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EE576-91BA-4023-93F1-02A7B794985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698232-B206-4B96-9FCB-87CF6CA5EE0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70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2051" name="Photo Editor Photo" r:id="rId4" imgW="762106" imgH="895238" progId="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1600200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IALA </a:t>
            </a:r>
          </a:p>
          <a:p>
            <a:pPr algn="ctr"/>
            <a:endParaRPr lang="en-GB" sz="44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/>
            <a:r>
              <a:rPr lang="en-GB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AIDS TO NAVIGATION MANAGEMENT</a:t>
            </a:r>
          </a:p>
          <a:p>
            <a:pPr algn="ctr"/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/>
            <a:r>
              <a:rPr lang="en-GB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GB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ANM18</a:t>
            </a:r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/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eaLnBrk="0" hangingPunct="0"/>
            <a:endParaRPr lang="en-GB" sz="4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128586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101378" name="Photo Editor Photo" r:id="rId5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268760"/>
            <a:ext cx="8512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472" y="928670"/>
            <a:ext cx="707236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endParaRPr lang="en-GB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Work items for the 2014 -</a:t>
            </a:r>
            <a:r>
              <a:rPr lang="en-US" dirty="0" smtClean="0"/>
              <a:t>18 </a:t>
            </a:r>
            <a:r>
              <a:rPr lang="en-US" dirty="0" smtClean="0"/>
              <a:t>Strategy/work program – recommend change to excel , change priority definitions from 3-1 , ensure work program matches strategy.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IHO </a:t>
            </a:r>
            <a:r>
              <a:rPr lang="en-US" dirty="0" smtClean="0"/>
              <a:t>Registry </a:t>
            </a:r>
            <a:r>
              <a:rPr lang="en-US" dirty="0" err="1" smtClean="0"/>
              <a:t>AtoN</a:t>
            </a:r>
            <a:r>
              <a:rPr lang="en-US" dirty="0" smtClean="0"/>
              <a:t> metadata Product </a:t>
            </a:r>
            <a:r>
              <a:rPr lang="en-US" dirty="0" smtClean="0"/>
              <a:t>Specification. Concerns </a:t>
            </a:r>
            <a:r>
              <a:rPr lang="en-US" dirty="0" smtClean="0"/>
              <a:t>were raised regarding the Committee’s technical competence on this subject. </a:t>
            </a:r>
            <a:endParaRPr lang="en-GB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There </a:t>
            </a:r>
            <a:r>
              <a:rPr lang="en-US" dirty="0" smtClean="0"/>
              <a:t>was a general feeling that much of the Committees’ work is now more frequently crossing boundaries with other Committees</a:t>
            </a:r>
            <a:r>
              <a:rPr lang="en-US" dirty="0" smtClean="0"/>
              <a:t>;</a:t>
            </a:r>
          </a:p>
          <a:p>
            <a:endParaRPr lang="en-GB" dirty="0" smtClean="0"/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128586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103426" name="Photo Editor Photo" r:id="rId5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268760"/>
            <a:ext cx="8512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472" y="928670"/>
            <a:ext cx="707236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endParaRPr lang="en-GB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Virtual </a:t>
            </a:r>
            <a:r>
              <a:rPr lang="en-US" dirty="0" err="1" smtClean="0"/>
              <a:t>aton</a:t>
            </a:r>
            <a:r>
              <a:rPr lang="en-US" dirty="0" smtClean="0"/>
              <a:t> to discuss and proposed workshop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IALA questionnaire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Modernise</a:t>
            </a:r>
            <a:r>
              <a:rPr lang="en-US" dirty="0" smtClean="0"/>
              <a:t> paperwork/web </a:t>
            </a:r>
            <a:r>
              <a:rPr lang="en-US" dirty="0" smtClean="0"/>
              <a:t>page; Web </a:t>
            </a:r>
            <a:r>
              <a:rPr lang="en-US" dirty="0" smtClean="0"/>
              <a:t>page needs to be from the user’s perspective, not from IALA’s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Publication </a:t>
            </a:r>
            <a:r>
              <a:rPr lang="en-US" dirty="0" smtClean="0"/>
              <a:t>review – </a:t>
            </a:r>
            <a:r>
              <a:rPr lang="en-US" dirty="0" err="1" smtClean="0"/>
              <a:t>sectariat</a:t>
            </a:r>
            <a:r>
              <a:rPr lang="en-US" dirty="0" smtClean="0"/>
              <a:t> </a:t>
            </a:r>
            <a:r>
              <a:rPr lang="en-US" dirty="0" smtClean="0"/>
              <a:t>tracker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IALA </a:t>
            </a:r>
            <a:r>
              <a:rPr lang="en-US" dirty="0" smtClean="0"/>
              <a:t>intranet, use of </a:t>
            </a:r>
            <a:r>
              <a:rPr lang="en-US" dirty="0" err="1" smtClean="0"/>
              <a:t>sharepoint</a:t>
            </a:r>
            <a:r>
              <a:rPr lang="en-US" dirty="0" smtClean="0"/>
              <a:t> of similar service for track changes and versions etc.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Extended use of spread sheets to ease workload on TCM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Web page needs to be from the user’s perspective, not from IALA’s</a:t>
            </a:r>
            <a:endParaRPr lang="en-GB" dirty="0" smtClean="0"/>
          </a:p>
          <a:p>
            <a:endParaRPr lang="en-GB" dirty="0" smtClean="0"/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SEA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7577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75779" name="Photo Editor Photo" r:id="rId4" imgW="762106" imgH="895238" progId="">
              <p:embed/>
            </p:oleObj>
          </a:graphicData>
        </a:graphic>
      </p:graphicFrame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381000" y="1752600"/>
            <a:ext cx="8763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 dirty="0" smtClean="0"/>
              <a:t>ANM17</a:t>
            </a:r>
            <a:endParaRPr lang="en-GB" b="1" dirty="0"/>
          </a:p>
          <a:p>
            <a:endParaRPr lang="en-GB" b="1" dirty="0"/>
          </a:p>
          <a:p>
            <a:r>
              <a:rPr lang="en-GB" b="1" dirty="0"/>
              <a:t>The Committee was well attended by </a:t>
            </a:r>
            <a:r>
              <a:rPr lang="en-GB" b="1" dirty="0" smtClean="0"/>
              <a:t>45 </a:t>
            </a:r>
            <a:r>
              <a:rPr lang="en-GB" b="1" dirty="0" smtClean="0"/>
              <a:t>members </a:t>
            </a:r>
            <a:r>
              <a:rPr lang="en-GB" b="1" dirty="0"/>
              <a:t>from across   the </a:t>
            </a:r>
            <a:r>
              <a:rPr lang="en-GB" b="1" dirty="0" smtClean="0"/>
              <a:t>20 countries, </a:t>
            </a:r>
            <a:r>
              <a:rPr lang="en-GB" b="1" dirty="0"/>
              <a:t>attracting </a:t>
            </a:r>
            <a:r>
              <a:rPr lang="en-GB" b="1" dirty="0" smtClean="0"/>
              <a:t>8 </a:t>
            </a:r>
            <a:r>
              <a:rPr lang="en-GB" b="1" dirty="0"/>
              <a:t>new members; </a:t>
            </a:r>
          </a:p>
          <a:p>
            <a:endParaRPr lang="en-GB" b="1" dirty="0"/>
          </a:p>
          <a:p>
            <a:r>
              <a:rPr lang="en-GB" b="1" dirty="0"/>
              <a:t>Apologies </a:t>
            </a:r>
            <a:r>
              <a:rPr lang="en-GB" b="1" dirty="0" smtClean="0"/>
              <a:t>were received from 6 persons</a:t>
            </a:r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57 </a:t>
            </a:r>
            <a:r>
              <a:rPr lang="en-GB" b="1" dirty="0"/>
              <a:t>input papers were dealt with.</a:t>
            </a:r>
          </a:p>
          <a:p>
            <a:endParaRPr lang="en-GB" b="1" dirty="0"/>
          </a:p>
          <a:p>
            <a:r>
              <a:rPr lang="en-GB" b="1" dirty="0" smtClean="0"/>
              <a:t>Two Working </a:t>
            </a:r>
            <a:r>
              <a:rPr lang="en-GB" b="1" dirty="0"/>
              <a:t>Groups continued to address their allotted </a:t>
            </a:r>
            <a:r>
              <a:rPr lang="en-GB" b="1" dirty="0" smtClean="0"/>
              <a:t>tasks</a:t>
            </a:r>
            <a:endParaRPr lang="en-GB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78851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78851" name="Photo Editor Photo" r:id="rId5" imgW="762106" imgH="895238" progId="">
              <p:embed/>
            </p:oleObj>
          </a:graphicData>
        </a:graphic>
      </p:graphicFrame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323850" y="980728"/>
            <a:ext cx="8512175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r>
              <a:rPr lang="en-GB" b="1" dirty="0"/>
              <a:t>Reports from </a:t>
            </a:r>
            <a:r>
              <a:rPr lang="en-GB" b="1" dirty="0" err="1"/>
              <a:t>Rapporteurs</a:t>
            </a:r>
            <a:endParaRPr lang="en-GB" b="1" dirty="0"/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r>
              <a:rPr lang="en-GB" altLang="ja-JP" b="1" dirty="0">
                <a:ea typeface="MS PGothic" pitchFamily="34" charset="-128"/>
              </a:rPr>
              <a:t>M1		</a:t>
            </a:r>
            <a:r>
              <a:rPr lang="en-GB" altLang="ja-JP" b="1" dirty="0" smtClean="0">
                <a:ea typeface="MS PGothic" pitchFamily="34" charset="-128"/>
              </a:rPr>
              <a:t>Risk Management and Risk Models </a:t>
            </a:r>
            <a:r>
              <a:rPr lang="en-GB" altLang="ja-JP" b="1" dirty="0" smtClean="0">
                <a:ea typeface="MS PGothic" pitchFamily="34" charset="-128"/>
              </a:rPr>
              <a:t>(</a:t>
            </a:r>
            <a:r>
              <a:rPr lang="en-GB" altLang="ja-JP" b="1" dirty="0" err="1" smtClean="0">
                <a:ea typeface="MS PGothic" pitchFamily="34" charset="-128"/>
              </a:rPr>
              <a:t>Jakob</a:t>
            </a:r>
            <a:r>
              <a:rPr lang="en-GB" altLang="ja-JP" b="1" dirty="0" smtClean="0">
                <a:ea typeface="MS PGothic" pitchFamily="34" charset="-128"/>
              </a:rPr>
              <a:t> </a:t>
            </a:r>
            <a:r>
              <a:rPr lang="en-GB" altLang="ja-JP" b="1" dirty="0" smtClean="0">
                <a:ea typeface="MS PGothic" pitchFamily="34" charset="-128"/>
              </a:rPr>
              <a:t>Bang)</a:t>
            </a:r>
            <a:endParaRPr lang="en-GB" altLang="ja-JP" dirty="0">
              <a:ea typeface="MS PGothic" pitchFamily="34" charset="-128"/>
            </a:endParaRPr>
          </a:p>
          <a:p>
            <a:pPr marL="457200" indent="-457200"/>
            <a:r>
              <a:rPr lang="en-GB" b="1" dirty="0"/>
              <a:t>M2		</a:t>
            </a:r>
            <a:r>
              <a:rPr lang="en-GB" b="1" dirty="0" smtClean="0"/>
              <a:t>IALA Questionnaire </a:t>
            </a:r>
            <a:r>
              <a:rPr lang="en-GB" b="1" dirty="0" smtClean="0"/>
              <a:t>(</a:t>
            </a:r>
            <a:r>
              <a:rPr lang="en-GB" dirty="0" smtClean="0"/>
              <a:t>Victor </a:t>
            </a:r>
            <a:r>
              <a:rPr lang="en-GB" dirty="0" err="1" smtClean="0"/>
              <a:t>da</a:t>
            </a:r>
            <a:r>
              <a:rPr lang="en-GB" dirty="0" smtClean="0"/>
              <a:t> </a:t>
            </a:r>
            <a:r>
              <a:rPr lang="en-GB" dirty="0" err="1" smtClean="0"/>
              <a:t>Conceicao</a:t>
            </a:r>
            <a:r>
              <a:rPr lang="en-GB" dirty="0" smtClean="0"/>
              <a:t> </a:t>
            </a:r>
            <a:r>
              <a:rPr lang="en-GB" b="1" dirty="0" smtClean="0"/>
              <a:t>)</a:t>
            </a:r>
            <a:endParaRPr lang="en-GB" b="1" dirty="0"/>
          </a:p>
          <a:p>
            <a:pPr marL="457200" indent="-457200"/>
            <a:r>
              <a:rPr lang="en-GB" b="1" dirty="0"/>
              <a:t>M3		</a:t>
            </a:r>
            <a:r>
              <a:rPr lang="en-GB" b="1" dirty="0" smtClean="0"/>
              <a:t>Offshore manmade structures (OREI) (Raven Kurtz</a:t>
            </a:r>
            <a:r>
              <a:rPr lang="en-GB" b="1" dirty="0" smtClean="0"/>
              <a:t>) – delivered to WG 1 later</a:t>
            </a:r>
            <a:endParaRPr lang="en-GB" b="1" dirty="0"/>
          </a:p>
          <a:p>
            <a:pPr marL="457200" indent="-457200"/>
            <a:r>
              <a:rPr lang="en-GB" b="1" dirty="0"/>
              <a:t>M4		</a:t>
            </a:r>
            <a:r>
              <a:rPr lang="en-GB" b="1" dirty="0" smtClean="0"/>
              <a:t>Development of e-Navigation within </a:t>
            </a:r>
            <a:r>
              <a:rPr lang="en-GB" b="1" dirty="0" err="1" smtClean="0"/>
              <a:t>AtoN</a:t>
            </a:r>
            <a:r>
              <a:rPr lang="en-GB" b="1" dirty="0" smtClean="0"/>
              <a:t> Authorities 	(Gerry Brine)</a:t>
            </a:r>
            <a:endParaRPr lang="en-GB" b="1" dirty="0"/>
          </a:p>
          <a:p>
            <a:pPr marL="457200" indent="-457200"/>
            <a:r>
              <a:rPr lang="en-GB" b="1" dirty="0"/>
              <a:t>M5		</a:t>
            </a:r>
            <a:r>
              <a:rPr lang="en-GB" b="1" dirty="0" smtClean="0"/>
              <a:t>Development of e-Navigation for </a:t>
            </a:r>
            <a:r>
              <a:rPr lang="en-GB" b="1" dirty="0" err="1" smtClean="0"/>
              <a:t>AtoN</a:t>
            </a:r>
            <a:r>
              <a:rPr lang="en-GB" b="1" dirty="0" smtClean="0"/>
              <a:t> users – no report </a:t>
            </a:r>
          </a:p>
          <a:p>
            <a:pPr marL="457200" indent="-457200"/>
            <a:r>
              <a:rPr lang="en-GB" b="1" dirty="0" smtClean="0"/>
              <a:t>M6		Development of mobile marine products for </a:t>
            </a:r>
            <a:r>
              <a:rPr lang="en-GB" b="1" dirty="0" err="1" smtClean="0"/>
              <a:t>AtoN</a:t>
            </a:r>
            <a:r>
              <a:rPr lang="en-GB" b="1" dirty="0" smtClean="0"/>
              <a:t> users 	(Marek </a:t>
            </a:r>
            <a:r>
              <a:rPr lang="en-GB" b="1" dirty="0" err="1" smtClean="0"/>
              <a:t>Ledochowski</a:t>
            </a:r>
            <a:r>
              <a:rPr lang="en-GB" b="1" dirty="0" smtClean="0"/>
              <a:t>)</a:t>
            </a:r>
            <a:endParaRPr lang="en-GB" b="1" dirty="0"/>
          </a:p>
          <a:p>
            <a:pPr marL="457200" indent="-457200"/>
            <a:endParaRPr lang="en-GB" b="1" dirty="0"/>
          </a:p>
          <a:p>
            <a:pPr marL="457200" indent="-457200"/>
            <a:endParaRPr lang="en-GB" b="1" dirty="0"/>
          </a:p>
          <a:p>
            <a:pPr marL="457200" indent="-457200"/>
            <a:endParaRPr lang="en-GB" b="1" dirty="0"/>
          </a:p>
          <a:p>
            <a:pPr marL="457200" indent="-457200"/>
            <a:endParaRPr lang="en-GB" sz="1800" b="1" dirty="0"/>
          </a:p>
          <a:p>
            <a:pPr marL="457200" indent="-457200"/>
            <a:endParaRPr lang="en-GB" sz="1800" b="1" dirty="0"/>
          </a:p>
          <a:p>
            <a:pPr marL="457200" indent="-457200"/>
            <a:endParaRPr lang="en-GB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SEA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79875" name="Photo Editor Photo" r:id="rId4" imgW="762106" imgH="895238" progId="">
              <p:embed/>
            </p:oleObj>
          </a:graphicData>
        </a:graphic>
      </p:graphicFrame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323850" y="1412875"/>
            <a:ext cx="8512175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r>
              <a:rPr lang="en-GB" b="1" dirty="0" smtClean="0"/>
              <a:t>Presentations</a:t>
            </a: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/>
              <a:t>IALA World-Wide Academy (WWA)- </a:t>
            </a:r>
            <a:r>
              <a:rPr lang="en-GB" b="1" dirty="0" smtClean="0"/>
              <a:t>Stephen Bennett</a:t>
            </a:r>
            <a:endParaRPr lang="en-GB" b="1" dirty="0" smtClean="0"/>
          </a:p>
          <a:p>
            <a:pPr marL="457200" indent="-457200">
              <a:buFont typeface="Arial" pitchFamily="34" charset="0"/>
              <a:buChar char="•"/>
            </a:pPr>
            <a:endParaRPr lang="en-GB" b="1" dirty="0"/>
          </a:p>
          <a:p>
            <a:pPr>
              <a:buFont typeface="Arial" pitchFamily="34" charset="0"/>
              <a:buChar char="•"/>
            </a:pPr>
            <a:r>
              <a:rPr lang="en-GB" b="1" dirty="0" smtClean="0"/>
              <a:t>Off shore wind farm  Planning  - Learning by doing in the Netherlands – Ernst Bolt</a:t>
            </a:r>
            <a:endParaRPr lang="en-GB" b="1" dirty="0" smtClean="0"/>
          </a:p>
          <a:p>
            <a:pPr marL="457200" indent="-457200">
              <a:buFont typeface="Arial" pitchFamily="34" charset="0"/>
              <a:buChar char="•"/>
            </a:pPr>
            <a:endParaRPr lang="en-GB" b="1" dirty="0"/>
          </a:p>
          <a:p>
            <a:pPr>
              <a:buFont typeface="Arial" pitchFamily="34" charset="0"/>
              <a:buChar char="•"/>
            </a:pPr>
            <a:endParaRPr lang="en-GB" b="1" dirty="0" smtClean="0"/>
          </a:p>
          <a:p>
            <a:pPr>
              <a:buFont typeface="Arial" pitchFamily="34" charset="0"/>
              <a:buChar char="•"/>
            </a:pPr>
            <a:endParaRPr lang="en-GB" b="1" dirty="0" smtClean="0"/>
          </a:p>
          <a:p>
            <a:pPr marL="457200" indent="-457200">
              <a:buFont typeface="Arial" pitchFamily="34" charset="0"/>
              <a:buChar char="•"/>
            </a:pPr>
            <a:endParaRPr lang="en-GB" b="1" dirty="0"/>
          </a:p>
          <a:p>
            <a:pPr marL="457200" indent="-457200"/>
            <a:endParaRPr lang="en-GB" b="1" dirty="0"/>
          </a:p>
          <a:p>
            <a:pPr marL="457200" indent="-457200"/>
            <a:endParaRPr lang="en-GB" sz="1800" b="1" dirty="0"/>
          </a:p>
          <a:p>
            <a:pPr marL="457200" indent="-457200"/>
            <a:endParaRPr lang="en-GB" sz="1800" b="1" dirty="0"/>
          </a:p>
          <a:p>
            <a:pPr marL="457200" indent="-457200"/>
            <a:endParaRPr lang="en-GB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80899" name="Photo Editor Photo" r:id="rId5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412875"/>
            <a:ext cx="851217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r>
              <a:rPr lang="en-GB" b="1" dirty="0"/>
              <a:t>Establish Working Groups</a:t>
            </a:r>
          </a:p>
          <a:p>
            <a:pPr marL="457200" indent="-457200"/>
            <a:endParaRPr lang="en-GB" b="1" dirty="0"/>
          </a:p>
          <a:p>
            <a:pPr marL="457200" indent="-457200"/>
            <a:r>
              <a:rPr lang="en-GB" altLang="ja-JP" b="1" dirty="0" smtClean="0">
                <a:ea typeface="MS PGothic" pitchFamily="34" charset="-128"/>
              </a:rPr>
              <a:t>Two working groups progressed tasks .</a:t>
            </a:r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r>
              <a:rPr lang="en-GB" altLang="ja-JP" b="1" dirty="0">
                <a:ea typeface="MS PGothic" pitchFamily="34" charset="-128"/>
              </a:rPr>
              <a:t>Working Group	WG1 Navigational Requirements </a:t>
            </a:r>
          </a:p>
          <a:p>
            <a:pPr marL="457200" indent="-457200"/>
            <a:r>
              <a:rPr lang="en-GB" altLang="ja-JP" b="1" dirty="0">
                <a:ea typeface="MS PGothic" pitchFamily="34" charset="-128"/>
              </a:rPr>
              <a:t> Chair / Vice Chair –  </a:t>
            </a:r>
            <a:r>
              <a:rPr lang="en-GB" altLang="ja-JP" b="1" dirty="0" smtClean="0">
                <a:ea typeface="MS PGothic" pitchFamily="34" charset="-128"/>
              </a:rPr>
              <a:t>Roger Barker/ Jorge </a:t>
            </a:r>
            <a:r>
              <a:rPr lang="en-GB" altLang="ja-JP" b="1" dirty="0" err="1" smtClean="0">
                <a:ea typeface="MS PGothic" pitchFamily="34" charset="-128"/>
              </a:rPr>
              <a:t>Teles</a:t>
            </a:r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r>
              <a:rPr lang="en-GB" altLang="ja-JP" b="1" dirty="0" smtClean="0">
                <a:ea typeface="MS PGothic" pitchFamily="34" charset="-128"/>
              </a:rPr>
              <a:t>WG2 </a:t>
            </a:r>
            <a:r>
              <a:rPr lang="en-GB" altLang="ja-JP" b="1" dirty="0">
                <a:ea typeface="MS PGothic" pitchFamily="34" charset="-128"/>
              </a:rPr>
              <a:t>– Continuous Improvement	</a:t>
            </a:r>
          </a:p>
          <a:p>
            <a:pPr marL="457200" indent="-457200"/>
            <a:r>
              <a:rPr lang="en-GB" altLang="ja-JP" b="1" dirty="0" smtClean="0">
                <a:ea typeface="MS PGothic" pitchFamily="34" charset="-128"/>
              </a:rPr>
              <a:t>Chair / Vice Chair – Gerry Brine / </a:t>
            </a:r>
            <a:r>
              <a:rPr lang="en-GB" altLang="ja-JP" b="1" dirty="0" err="1" smtClean="0">
                <a:ea typeface="MS PGothic" pitchFamily="34" charset="-128"/>
              </a:rPr>
              <a:t>Bjoern</a:t>
            </a:r>
            <a:r>
              <a:rPr lang="en-GB" altLang="ja-JP" b="1" dirty="0" smtClean="0">
                <a:ea typeface="MS PGothic" pitchFamily="34" charset="-128"/>
              </a:rPr>
              <a:t> Erik Krosness</a:t>
            </a:r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93186" name="Photo Editor Photo" r:id="rId4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196752"/>
            <a:ext cx="85121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GB" b="1" dirty="0" smtClean="0"/>
              <a:t>The Committee produced</a:t>
            </a:r>
            <a:endParaRPr lang="en-GB" b="1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20 </a:t>
            </a:r>
            <a:r>
              <a:rPr lang="en-GB" dirty="0" smtClean="0"/>
              <a:t>output papers, including: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 draft Recommendation on the marking of drifting wreckage;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 draft revised Recommendation O-104 on ‘Off Station’ Signals for Major Floating Aids’;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 draft Guideline on the Global Sharing of Maritime Data;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 draft Guideline on Audible Signals as aids to navigation;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 draft Guideline on Technical Features and Technology Relevant for Simulation of </a:t>
            </a:r>
            <a:r>
              <a:rPr lang="en-GB" dirty="0" err="1" smtClean="0"/>
              <a:t>AtoN</a:t>
            </a:r>
            <a:r>
              <a:rPr lang="en-GB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 draft Comment Paper for NAV58 stating IALA</a:t>
            </a:r>
            <a:r>
              <a:rPr lang="en-US" dirty="0" smtClean="0"/>
              <a:t>’s</a:t>
            </a:r>
            <a:r>
              <a:rPr lang="en-GB" dirty="0" smtClean="0"/>
              <a:t> views on AIS </a:t>
            </a:r>
            <a:r>
              <a:rPr lang="en-US" dirty="0" err="1" smtClean="0"/>
              <a:t>AtoN</a:t>
            </a:r>
            <a:r>
              <a:rPr lang="en-US" dirty="0" smtClean="0"/>
              <a:t> </a:t>
            </a:r>
            <a:r>
              <a:rPr lang="en-GB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Two requests for a new Work Item</a:t>
            </a:r>
            <a:endParaRPr lang="en-GB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128586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94210" name="Photo Editor Photo" r:id="rId5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268760"/>
            <a:ext cx="8512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720" y="928670"/>
            <a:ext cx="7358114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b="1" dirty="0" smtClean="0"/>
              <a:t>The Committee produced:</a:t>
            </a:r>
          </a:p>
          <a:p>
            <a:endParaRPr lang="en-GB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Work items for the 2014 -18 program were proposed</a:t>
            </a:r>
            <a:r>
              <a:rPr lang="en-US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IHO Registry </a:t>
            </a:r>
            <a:r>
              <a:rPr lang="en-US" dirty="0" err="1" smtClean="0"/>
              <a:t>AtoN</a:t>
            </a:r>
            <a:r>
              <a:rPr lang="en-US" dirty="0" smtClean="0"/>
              <a:t> metadata Product </a:t>
            </a:r>
            <a:r>
              <a:rPr lang="en-US" dirty="0" smtClean="0"/>
              <a:t>Specification </a:t>
            </a:r>
            <a:r>
              <a:rPr lang="en-US" dirty="0" smtClean="0"/>
              <a:t>was debated and progressed.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Members of the Committee participated in a steering group meeting for ANM19 and the Risk seminar planned for November 2012</a:t>
            </a:r>
            <a:r>
              <a:rPr lang="en-US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Preparations were made for the Marine spatial planning workshop in May 2013</a:t>
            </a:r>
            <a:r>
              <a:rPr lang="en-US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response was provided to an IHO query regarding </a:t>
            </a:r>
            <a:r>
              <a:rPr lang="en-US" dirty="0" err="1" smtClean="0"/>
              <a:t>AtoN</a:t>
            </a:r>
            <a:r>
              <a:rPr lang="en-US" dirty="0" smtClean="0"/>
              <a:t> categorization</a:t>
            </a:r>
            <a:r>
              <a:rPr lang="en-US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Work items completed to date are 5,10,11,13,14,17 &amp; 19;</a:t>
            </a:r>
            <a:endParaRPr lang="en-GB" dirty="0" smtClean="0"/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128586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102402" name="Photo Editor Photo" r:id="rId5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268760"/>
            <a:ext cx="8512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472" y="928670"/>
            <a:ext cx="70723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b="1" dirty="0" smtClean="0"/>
              <a:t>The Committee produced:</a:t>
            </a:r>
          </a:p>
          <a:p>
            <a:endParaRPr lang="en-GB" b="1" dirty="0" smtClean="0"/>
          </a:p>
          <a:p>
            <a:r>
              <a:rPr lang="en-US" dirty="0" smtClean="0"/>
              <a:t>One ‘face to face inter-</a:t>
            </a:r>
            <a:r>
              <a:rPr lang="en-US" dirty="0" err="1" smtClean="0"/>
              <a:t>sessional</a:t>
            </a:r>
            <a:r>
              <a:rPr lang="en-US" dirty="0" smtClean="0"/>
              <a:t> meeting is planned </a:t>
            </a:r>
          </a:p>
          <a:p>
            <a:endParaRPr lang="en-GB" dirty="0" smtClean="0"/>
          </a:p>
          <a:p>
            <a:r>
              <a:rPr lang="en-GB" dirty="0" smtClean="0"/>
              <a:t>Changes to the Work Programme were proposed; two new </a:t>
            </a:r>
            <a:r>
              <a:rPr lang="en-GB" dirty="0" smtClean="0"/>
              <a:t>work</a:t>
            </a:r>
          </a:p>
          <a:p>
            <a:endParaRPr lang="en-GB" dirty="0" smtClean="0"/>
          </a:p>
          <a:p>
            <a:r>
              <a:rPr lang="en-GB" dirty="0" smtClean="0"/>
              <a:t>It is proposed to defer a planned workshop on AIS </a:t>
            </a:r>
            <a:r>
              <a:rPr lang="en-GB" dirty="0" err="1" smtClean="0"/>
              <a:t>AtoN</a:t>
            </a:r>
            <a:r>
              <a:rPr lang="en-GB" dirty="0" smtClean="0"/>
              <a:t> to the 2014 - 2014 Work Programme (see section 13.9).</a:t>
            </a: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128586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99330" name="Photo Editor Photo" r:id="rId5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268760"/>
            <a:ext cx="8512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472" y="928670"/>
            <a:ext cx="707236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 algn="ctr"/>
            <a:r>
              <a:rPr lang="en-GB" altLang="ja-JP" sz="5400" b="1" dirty="0" smtClean="0">
                <a:ea typeface="MS PGothic" pitchFamily="34" charset="-128"/>
              </a:rPr>
              <a:t>Items for attention of PAP</a:t>
            </a: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576</Words>
  <Application>Microsoft Office PowerPoint</Application>
  <PresentationFormat>On-screen Show (4:3)</PresentationFormat>
  <Paragraphs>138</Paragraphs>
  <Slides>11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Default Design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duncang</dc:creator>
  <cp:lastModifiedBy>phild</cp:lastModifiedBy>
  <cp:revision>88</cp:revision>
  <dcterms:created xsi:type="dcterms:W3CDTF">2006-08-10T13:51:51Z</dcterms:created>
  <dcterms:modified xsi:type="dcterms:W3CDTF">2012-04-30T14:04:57Z</dcterms:modified>
</cp:coreProperties>
</file>