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3" r:id="rId3"/>
    <p:sldId id="258" r:id="rId4"/>
    <p:sldId id="265" r:id="rId5"/>
    <p:sldId id="268" r:id="rId6"/>
    <p:sldId id="276" r:id="rId7"/>
    <p:sldId id="277" r:id="rId8"/>
    <p:sldId id="278" r:id="rId9"/>
    <p:sldId id="259" r:id="rId10"/>
    <p:sldId id="261" r:id="rId11"/>
    <p:sldId id="281" r:id="rId12"/>
    <p:sldId id="274" r:id="rId13"/>
    <p:sldId id="282" r:id="rId14"/>
    <p:sldId id="273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F8A764"/>
    <a:srgbClr val="F68D36"/>
    <a:srgbClr val="66FFFF"/>
    <a:srgbClr val="C80831"/>
    <a:srgbClr val="C00000"/>
    <a:srgbClr val="1CBCD2"/>
    <a:srgbClr val="BB0905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B5018-4D05-423E-805C-DCE5216AC2E0}" type="datetimeFigureOut">
              <a:rPr lang="tr-TR" smtClean="0"/>
              <a:pPr/>
              <a:t>01.05.2012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223A-C7E3-4A67-8C0A-A6EFB26C5E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4916" y="1044652"/>
            <a:ext cx="8929687" cy="57245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0013" y="942975"/>
            <a:ext cx="8931275" cy="71438"/>
          </a:xfrm>
          <a:prstGeom prst="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 userDrawn="1"/>
        </p:nvGrpSpPr>
        <p:grpSpPr bwMode="auto">
          <a:xfrm>
            <a:off x="142875" y="0"/>
            <a:ext cx="9001125" cy="327025"/>
            <a:chOff x="142844" y="0"/>
            <a:chExt cx="9001156" cy="327670"/>
          </a:xfrm>
        </p:grpSpPr>
        <p:pic>
          <p:nvPicPr>
            <p:cNvPr id="7" name="Picture 2" descr="LOGO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44" y="42948"/>
              <a:ext cx="252414" cy="251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357158" y="0"/>
              <a:ext cx="8786842" cy="327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tr-TR" sz="1200" b="1" i="1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Directorate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General of Coastal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Safety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                                                                                       VTS34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to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PAP23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  </a:t>
              </a:r>
              <a:endParaRPr lang="en-US" sz="1300" b="1" i="1" dirty="0"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" y="357166"/>
            <a:ext cx="8931600" cy="571504"/>
          </a:xfr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1E20-4EB7-4C08-B137-31A53598787A}" type="datetimeFigureOut">
              <a:rPr lang="en-US"/>
              <a:pPr>
                <a:defRPr/>
              </a:pPr>
              <a:t>5/1/2012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25D7-42A1-47BF-A07C-8AC3E14CA6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3A1B4-AD1D-45CC-8A6A-1D0EBD1C11DD}" type="datetimeFigureOut">
              <a:rPr lang="en-US"/>
              <a:pPr>
                <a:defRPr/>
              </a:pPr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9168-143F-4816-B122-13FE8F86A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CC79-56E0-409F-A4ED-D9D59AF7E52E}" type="datetimeFigureOut">
              <a:rPr lang="en-US"/>
              <a:pPr>
                <a:defRPr/>
              </a:pPr>
              <a:t>5/1/2012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CD7A1-FCEE-455B-ADAD-3ED00C372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56577-5D75-44FC-BFF1-530F0AD46EDA}" type="datetimeFigureOut">
              <a:rPr lang="en-US"/>
              <a:pPr>
                <a:defRPr/>
              </a:pPr>
              <a:t>5/1/2012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F027-1715-4815-BC81-9F004AA16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A14AD0-9210-4C1F-920A-503E19E02ED0}" type="datetimeFigureOut">
              <a:rPr lang="en-US"/>
              <a:pPr>
                <a:defRPr/>
              </a:pPr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ACC9F1-AA76-46DF-B36B-76E65B5DCC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7" r:id="rId2"/>
    <p:sldLayoutId id="2147483718" r:id="rId3"/>
    <p:sldLayoutId id="214748371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539552" y="1556792"/>
            <a:ext cx="8136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Information on the</a:t>
            </a:r>
          </a:p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34</a:t>
            </a:r>
            <a:r>
              <a:rPr lang="en-US" sz="3200" b="1" baseline="30000" dirty="0" smtClean="0">
                <a:cs typeface="Arial" charset="0"/>
              </a:rPr>
              <a:t>th </a:t>
            </a:r>
            <a:r>
              <a:rPr lang="en-US" sz="3200" b="1" dirty="0" smtClean="0">
                <a:cs typeface="Arial" charset="0"/>
              </a:rPr>
              <a:t>session of the IALA VTS Committee</a:t>
            </a:r>
          </a:p>
          <a:p>
            <a:pPr algn="ctr">
              <a:spcAft>
                <a:spcPts val="1000"/>
              </a:spcAft>
            </a:pPr>
            <a:r>
              <a:rPr lang="en-US" sz="2000" b="1" dirty="0" smtClean="0">
                <a:cs typeface="Arial" charset="0"/>
              </a:rPr>
              <a:t>19 – 23 March 2012</a:t>
            </a:r>
            <a:endParaRPr lang="en-US" sz="2000" dirty="0"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54743" y="5758233"/>
            <a:ext cx="52149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PAP 2</a:t>
            </a:r>
            <a:r>
              <a:rPr lang="tr-TR" sz="3200" b="1" dirty="0" smtClean="0">
                <a:cs typeface="Arial" charset="0"/>
              </a:rPr>
              <a:t>3</a:t>
            </a:r>
            <a:endParaRPr lang="en-US" sz="3200" b="1" dirty="0" smtClean="0">
              <a:cs typeface="Arial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02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03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smtClean="0">
                <a:cs typeface="Arial" charset="0"/>
              </a:rPr>
              <a:t>May</a:t>
            </a:r>
            <a:r>
              <a:rPr lang="en-US" sz="2000" b="1" dirty="0" smtClean="0">
                <a:cs typeface="Arial" charset="0"/>
              </a:rPr>
              <a:t> 201</a:t>
            </a:r>
            <a:r>
              <a:rPr lang="tr-TR" sz="2000" b="1" dirty="0" smtClean="0">
                <a:cs typeface="Arial" charset="0"/>
              </a:rPr>
              <a:t>2</a:t>
            </a:r>
            <a:endParaRPr lang="en-US" sz="2000" b="1" dirty="0" smtClean="0"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928819" y="3786190"/>
            <a:ext cx="521494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smtClean="0">
                <a:cs typeface="Arial" charset="0"/>
              </a:rPr>
              <a:t>Capt. Tuncay ÇEHRELİ</a:t>
            </a:r>
          </a:p>
          <a:p>
            <a:pPr algn="ctr">
              <a:spcAft>
                <a:spcPts val="0"/>
              </a:spcAft>
            </a:pPr>
            <a:r>
              <a:rPr lang="en-US" sz="2000" b="1" i="1" smtClean="0">
                <a:cs typeface="Arial" charset="0"/>
              </a:rPr>
              <a:t>Chairman, IALA VTS Committee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Output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papers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5657" y="1124743"/>
          <a:ext cx="8784975" cy="5616625"/>
        </p:xfrm>
        <a:graphic>
          <a:graphicData uri="http://schemas.openxmlformats.org/drawingml/2006/table">
            <a:tbl>
              <a:tblPr/>
              <a:tblGrid>
                <a:gridCol w="1958071"/>
                <a:gridCol w="4176464"/>
                <a:gridCol w="2650440"/>
              </a:tblGrid>
              <a:tr h="446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Number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Title 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Status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1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Arial"/>
                        </a:rPr>
                        <a:t>Draft Report</a:t>
                      </a:r>
                      <a:endParaRPr lang="tr-TR" sz="16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Arial"/>
                        </a:rPr>
                        <a:t>To Council to note</a:t>
                      </a:r>
                      <a:endParaRPr lang="tr-TR" sz="16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/output/2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IALA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VTS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Manual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2012 (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draft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rev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.4)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Arial"/>
                        </a:rPr>
                        <a:t>To Council for approval</a:t>
                      </a:r>
                      <a:endParaRPr lang="tr-TR" sz="16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/output/3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V-125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use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and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presentation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of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symbology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at a VTS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Centre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To Council for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/output/4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Draft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Workshop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Proposal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VTS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Portrayal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PAP23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and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with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a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view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t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o </a:t>
                      </a: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Council for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/output/5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Liaison Note to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ANM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GSMD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ANM18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note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7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VTS3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4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/output/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5a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Draft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GSMD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Guideline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(20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March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2012)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ANM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18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note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6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6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Liaison note to the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e-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NAV on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IVEF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Product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Specification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e-NAV1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1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 to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update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and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finalise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4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7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Liaison note to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e-NAV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response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Portrayal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Guideline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e-NAV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11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consideration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VTS34/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output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/8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Proposal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form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a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Committee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work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item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Council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b="1" smtClean="0">
                <a:latin typeface="Arial" pitchFamily="34" charset="0"/>
                <a:cs typeface="Arial" pitchFamily="34" charset="0"/>
              </a:rPr>
              <a:t>   </a:t>
            </a:r>
            <a:r>
              <a:rPr lang="en-GB" sz="2400" b="1" i="1" smtClean="0">
                <a:latin typeface="Arial" pitchFamily="34" charset="0"/>
                <a:cs typeface="Arial" pitchFamily="34" charset="0"/>
              </a:rPr>
              <a:t>Workshops and Seminars (2010 – 2014)</a:t>
            </a:r>
            <a:endParaRPr lang="en-GB" sz="2400" b="1" i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611560" y="1844824"/>
            <a:ext cx="8136904" cy="250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0363" indent="-360363">
              <a:spcBef>
                <a:spcPts val="10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</a:pPr>
            <a:r>
              <a:rPr lang="en-GB" sz="2800" b="1" dirty="0" smtClean="0">
                <a:cs typeface="Arial" charset="0"/>
              </a:rPr>
              <a:t>VTS</a:t>
            </a:r>
            <a:r>
              <a:rPr lang="tr-TR" sz="2800" b="1" dirty="0" smtClean="0">
                <a:cs typeface="Arial" charset="0"/>
              </a:rPr>
              <a:t> </a:t>
            </a:r>
            <a:r>
              <a:rPr lang="tr-TR" sz="2800" b="1" dirty="0" err="1" smtClean="0">
                <a:cs typeface="Arial" charset="0"/>
              </a:rPr>
              <a:t>portrayal</a:t>
            </a:r>
            <a:r>
              <a:rPr lang="en-GB" sz="2800" b="1" dirty="0" smtClean="0">
                <a:cs typeface="Arial" charset="0"/>
              </a:rPr>
              <a:t> workshop </a:t>
            </a:r>
            <a:r>
              <a:rPr lang="tr-TR" sz="2800" b="1" dirty="0" smtClean="0">
                <a:cs typeface="Arial" charset="0"/>
              </a:rPr>
              <a:t>in </a:t>
            </a:r>
            <a:r>
              <a:rPr lang="tr-TR" sz="2800" b="1" dirty="0" err="1" smtClean="0">
                <a:cs typeface="Arial" charset="0"/>
              </a:rPr>
              <a:t>Jacobs</a:t>
            </a:r>
            <a:r>
              <a:rPr lang="tr-TR" sz="2800" b="1" dirty="0" smtClean="0">
                <a:cs typeface="Arial" charset="0"/>
              </a:rPr>
              <a:t> </a:t>
            </a:r>
            <a:r>
              <a:rPr lang="tr-TR" sz="2800" b="1" dirty="0" err="1" smtClean="0">
                <a:cs typeface="Arial" charset="0"/>
              </a:rPr>
              <a:t>University</a:t>
            </a:r>
            <a:r>
              <a:rPr lang="tr-TR" sz="2800" b="1" dirty="0" smtClean="0">
                <a:cs typeface="Arial" charset="0"/>
              </a:rPr>
              <a:t>, Bremen</a:t>
            </a:r>
            <a:r>
              <a:rPr lang="en-GB" sz="2800" b="1" dirty="0" smtClean="0">
                <a:cs typeface="Arial" charset="0"/>
              </a:rPr>
              <a:t> (4 – </a:t>
            </a:r>
            <a:r>
              <a:rPr lang="tr-TR" sz="2800" b="1" dirty="0" smtClean="0">
                <a:cs typeface="Arial" charset="0"/>
              </a:rPr>
              <a:t>7</a:t>
            </a:r>
            <a:r>
              <a:rPr lang="en-GB" sz="2800" b="1" dirty="0" smtClean="0">
                <a:cs typeface="Arial" charset="0"/>
              </a:rPr>
              <a:t> March 2013)</a:t>
            </a:r>
            <a:endParaRPr lang="tr-TR" sz="2800" b="1" dirty="0" smtClean="0">
              <a:cs typeface="Arial" charset="0"/>
            </a:endParaRPr>
          </a:p>
          <a:p>
            <a:pPr marL="360363" indent="-360363">
              <a:spcBef>
                <a:spcPts val="10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</a:pPr>
            <a:endParaRPr lang="en-GB" sz="2800" b="1" dirty="0" smtClean="0">
              <a:cs typeface="Arial" charset="0"/>
            </a:endParaRPr>
          </a:p>
          <a:p>
            <a:pPr marL="360363" indent="-360363">
              <a:spcBef>
                <a:spcPts val="10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</a:pPr>
            <a:r>
              <a:rPr lang="en-GB" sz="2800" b="1" dirty="0" smtClean="0">
                <a:cs typeface="Arial" charset="0"/>
              </a:rPr>
              <a:t>Training workshop in India (2 – 6 Sept.2013)</a:t>
            </a:r>
          </a:p>
          <a:p>
            <a:pPr marL="354013" indent="-354013">
              <a:spcAft>
                <a:spcPts val="1000"/>
              </a:spcAft>
              <a:buSzPct val="120000"/>
            </a:pPr>
            <a:endParaRPr lang="en-GB" sz="2800" b="1" dirty="0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Miscellaneous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23528" y="1205746"/>
            <a:ext cx="8568952" cy="518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1000"/>
              </a:spcBef>
              <a:spcAft>
                <a:spcPts val="1000"/>
              </a:spcAft>
              <a:buSzPct val="120000"/>
              <a:buFont typeface="Arial" pitchFamily="34" charset="0"/>
              <a:buChar char="•"/>
            </a:pPr>
            <a:r>
              <a:rPr lang="en-GB" sz="2000" dirty="0" smtClean="0"/>
              <a:t>There </a:t>
            </a:r>
            <a:r>
              <a:rPr lang="en-GB" sz="2000" dirty="0" smtClean="0"/>
              <a:t>was considerable debate about the precise nature</a:t>
            </a:r>
            <a:r>
              <a:rPr lang="tr-TR" sz="2000" dirty="0" smtClean="0"/>
              <a:t> </a:t>
            </a:r>
            <a:r>
              <a:rPr lang="en-GB" sz="2000" dirty="0" smtClean="0"/>
              <a:t>of Navigation Assistance service (NAS)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Navigational</a:t>
            </a:r>
            <a:r>
              <a:rPr lang="tr-TR" sz="2000" dirty="0" smtClean="0"/>
              <a:t> </a:t>
            </a:r>
            <a:r>
              <a:rPr lang="tr-TR" sz="2000" dirty="0" err="1" smtClean="0"/>
              <a:t>Assistance</a:t>
            </a:r>
            <a:r>
              <a:rPr lang="tr-TR" sz="2000" dirty="0" smtClean="0"/>
              <a:t> as a </a:t>
            </a:r>
            <a:r>
              <a:rPr lang="tr-TR" sz="2000" dirty="0" err="1" smtClean="0"/>
              <a:t>part</a:t>
            </a:r>
            <a:r>
              <a:rPr lang="tr-TR" sz="2000" dirty="0" smtClean="0"/>
              <a:t> of INF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smtClean="0"/>
              <a:t>TOS,</a:t>
            </a:r>
            <a:endParaRPr lang="tr-TR" sz="2000" dirty="0" smtClean="0"/>
          </a:p>
          <a:p>
            <a:pPr marL="179388" indent="-179388">
              <a:spcBef>
                <a:spcPts val="1000"/>
              </a:spcBef>
              <a:spcAft>
                <a:spcPts val="1000"/>
              </a:spcAft>
              <a:buSzPct val="120000"/>
              <a:buFont typeface="Arial" pitchFamily="34" charset="0"/>
              <a:buChar char="•"/>
            </a:pPr>
            <a:r>
              <a:rPr lang="en-GB" sz="2000" dirty="0" smtClean="0"/>
              <a:t>A second Training / Accreditation </a:t>
            </a:r>
            <a:r>
              <a:rPr lang="tr-TR" sz="2000" dirty="0" err="1" smtClean="0"/>
              <a:t>meeting</a:t>
            </a:r>
            <a:r>
              <a:rPr lang="tr-TR" sz="2000" dirty="0" smtClean="0"/>
              <a:t> </a:t>
            </a:r>
            <a:r>
              <a:rPr lang="tr-TR" sz="2000" dirty="0" err="1" smtClean="0"/>
              <a:t>was</a:t>
            </a:r>
            <a:r>
              <a:rPr lang="tr-TR" sz="2000" dirty="0" smtClean="0"/>
              <a:t> </a:t>
            </a:r>
            <a:r>
              <a:rPr lang="tr-TR" sz="2000" dirty="0" err="1" smtClean="0"/>
              <a:t>hold</a:t>
            </a:r>
            <a:r>
              <a:rPr lang="tr-TR" sz="2000" dirty="0" smtClean="0"/>
              <a:t> on </a:t>
            </a:r>
            <a:r>
              <a:rPr lang="tr-TR" sz="2000" dirty="0" err="1" smtClean="0"/>
              <a:t>Saturday</a:t>
            </a:r>
            <a:r>
              <a:rPr lang="en-GB" sz="2000" dirty="0" smtClean="0"/>
              <a:t> 24</a:t>
            </a:r>
            <a:r>
              <a:rPr lang="tr-TR" sz="2000" dirty="0" smtClean="0"/>
              <a:t> </a:t>
            </a:r>
            <a:r>
              <a:rPr lang="en-GB" sz="2000" dirty="0" smtClean="0"/>
              <a:t>March 2012, the day following VTS34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third</a:t>
            </a:r>
            <a:r>
              <a:rPr lang="tr-TR" sz="2000" dirty="0" smtClean="0"/>
              <a:t> </a:t>
            </a:r>
            <a:r>
              <a:rPr lang="tr-TR" sz="2000" dirty="0" err="1" smtClean="0"/>
              <a:t>one</a:t>
            </a:r>
            <a:r>
              <a:rPr lang="tr-TR" sz="2000" dirty="0" smtClean="0"/>
              <a:t> is </a:t>
            </a:r>
            <a:r>
              <a:rPr lang="tr-TR" sz="2000" dirty="0" err="1" smtClean="0"/>
              <a:t>planned</a:t>
            </a:r>
            <a:r>
              <a:rPr lang="tr-TR" sz="2000" dirty="0" smtClean="0"/>
              <a:t> on </a:t>
            </a:r>
            <a:r>
              <a:rPr lang="tr-TR" sz="2000" dirty="0" err="1" smtClean="0"/>
              <a:t>Friday</a:t>
            </a:r>
            <a:r>
              <a:rPr lang="tr-TR" sz="2000" dirty="0" smtClean="0"/>
              <a:t> 7 </a:t>
            </a:r>
            <a:r>
              <a:rPr lang="tr-TR" sz="2000" dirty="0" err="1" smtClean="0"/>
              <a:t>Sept</a:t>
            </a:r>
            <a:r>
              <a:rPr lang="tr-TR" sz="2000" dirty="0" smtClean="0"/>
              <a:t>.2012 </a:t>
            </a:r>
            <a:r>
              <a:rPr lang="tr-TR" sz="2000" dirty="0" err="1" smtClean="0"/>
              <a:t>just</a:t>
            </a:r>
            <a:r>
              <a:rPr lang="tr-TR" sz="2000" dirty="0" smtClean="0"/>
              <a:t> </a:t>
            </a:r>
            <a:r>
              <a:rPr lang="tr-TR" sz="2000" dirty="0" err="1" smtClean="0"/>
              <a:t>after</a:t>
            </a:r>
            <a:r>
              <a:rPr lang="tr-TR" sz="2000" dirty="0" smtClean="0"/>
              <a:t> VTS35,</a:t>
            </a:r>
          </a:p>
          <a:p>
            <a:pPr marL="179388" indent="-179388">
              <a:spcBef>
                <a:spcPts val="1000"/>
              </a:spcBef>
              <a:spcAft>
                <a:spcPts val="300"/>
              </a:spcAft>
              <a:buSzPct val="120000"/>
              <a:buFont typeface="Arial" pitchFamily="34" charset="0"/>
              <a:buChar char="•"/>
            </a:pPr>
            <a:r>
              <a:rPr lang="en-GB" sz="2000" dirty="0" smtClean="0"/>
              <a:t> </a:t>
            </a:r>
            <a:r>
              <a:rPr lang="tr-TR" sz="2000" dirty="0" smtClean="0"/>
              <a:t>P</a:t>
            </a:r>
            <a:r>
              <a:rPr lang="en-GB" sz="2000" dirty="0" err="1" smtClean="0"/>
              <a:t>roposals</a:t>
            </a:r>
            <a:r>
              <a:rPr lang="en-GB" sz="2000" dirty="0" smtClean="0"/>
              <a:t> for the Future Work Programme (2014 – 2018</a:t>
            </a:r>
            <a:r>
              <a:rPr lang="tr-TR" sz="2000" dirty="0" smtClean="0"/>
              <a:t>)</a:t>
            </a:r>
            <a:endParaRPr lang="en-GB" sz="2000" dirty="0" smtClean="0"/>
          </a:p>
          <a:p>
            <a:pPr marL="720725" indent="-96838">
              <a:spcAft>
                <a:spcPts val="3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en-GB" sz="2000" dirty="0" smtClean="0"/>
              <a:t>The </a:t>
            </a:r>
            <a:r>
              <a:rPr lang="tr-TR" sz="2000" dirty="0" err="1" smtClean="0"/>
              <a:t>reporting</a:t>
            </a:r>
            <a:r>
              <a:rPr lang="tr-TR" sz="2000" dirty="0" smtClean="0"/>
              <a:t> of </a:t>
            </a:r>
            <a:r>
              <a:rPr lang="tr-TR" sz="2000" dirty="0" err="1" smtClean="0"/>
              <a:t>close</a:t>
            </a:r>
            <a:r>
              <a:rPr lang="tr-TR" sz="2000" dirty="0" smtClean="0"/>
              <a:t>-</a:t>
            </a:r>
            <a:r>
              <a:rPr lang="tr-TR" sz="2000" dirty="0" err="1" smtClean="0"/>
              <a:t>quarters</a:t>
            </a:r>
            <a:r>
              <a:rPr lang="tr-TR" sz="2000" dirty="0" smtClean="0"/>
              <a:t> / </a:t>
            </a:r>
            <a:r>
              <a:rPr lang="tr-TR" sz="2000" dirty="0" err="1" smtClean="0"/>
              <a:t>near</a:t>
            </a:r>
            <a:r>
              <a:rPr lang="tr-TR" sz="2000" dirty="0" smtClean="0"/>
              <a:t> </a:t>
            </a:r>
            <a:r>
              <a:rPr lang="tr-TR" sz="2000" dirty="0" err="1" smtClean="0"/>
              <a:t>miss</a:t>
            </a:r>
            <a:r>
              <a:rPr lang="tr-TR" sz="2000" dirty="0" smtClean="0"/>
              <a:t> </a:t>
            </a:r>
            <a:r>
              <a:rPr lang="tr-TR" sz="2000" dirty="0" err="1" smtClean="0"/>
              <a:t>situations</a:t>
            </a:r>
            <a:r>
              <a:rPr lang="tr-TR" sz="2000" dirty="0" smtClean="0"/>
              <a:t>;</a:t>
            </a:r>
            <a:endParaRPr lang="en-GB" sz="2000" dirty="0" smtClean="0"/>
          </a:p>
          <a:p>
            <a:pPr marL="720725" indent="-96838">
              <a:spcAft>
                <a:spcPts val="3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tr-TR" sz="2000" dirty="0" err="1" smtClean="0"/>
              <a:t>Incident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accident</a:t>
            </a:r>
            <a:r>
              <a:rPr lang="tr-TR" sz="2000" dirty="0" smtClean="0"/>
              <a:t> </a:t>
            </a:r>
            <a:r>
              <a:rPr lang="tr-TR" sz="2000" dirty="0" err="1" smtClean="0"/>
              <a:t>reporting</a:t>
            </a:r>
            <a:r>
              <a:rPr lang="tr-TR" sz="2000" dirty="0" smtClean="0"/>
              <a:t>;</a:t>
            </a:r>
          </a:p>
          <a:p>
            <a:pPr marL="720725" indent="-96838">
              <a:spcAft>
                <a:spcPts val="3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tr-TR" sz="2000" dirty="0" err="1" smtClean="0"/>
              <a:t>Recording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analysis</a:t>
            </a:r>
            <a:r>
              <a:rPr lang="tr-TR" sz="2000" dirty="0" smtClean="0"/>
              <a:t>;</a:t>
            </a:r>
          </a:p>
          <a:p>
            <a:pPr marL="720725" indent="-96838">
              <a:spcAft>
                <a:spcPts val="3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tr-TR" sz="2000" dirty="0" err="1" smtClean="0"/>
              <a:t>Public</a:t>
            </a:r>
            <a:r>
              <a:rPr lang="tr-TR" sz="2000" dirty="0" smtClean="0"/>
              <a:t> </a:t>
            </a:r>
            <a:r>
              <a:rPr lang="tr-TR" sz="2000" dirty="0" err="1" smtClean="0"/>
              <a:t>relations</a:t>
            </a:r>
            <a:r>
              <a:rPr lang="tr-TR" sz="2000" dirty="0" smtClean="0"/>
              <a:t> – </a:t>
            </a:r>
            <a:r>
              <a:rPr lang="tr-TR" sz="2000" dirty="0" err="1" smtClean="0"/>
              <a:t>handling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media</a:t>
            </a:r>
            <a:r>
              <a:rPr lang="tr-TR" sz="2000" dirty="0" smtClean="0"/>
              <a:t> </a:t>
            </a:r>
            <a:r>
              <a:rPr lang="tr-TR" sz="2000" dirty="0" err="1" smtClean="0"/>
              <a:t>during</a:t>
            </a:r>
            <a:r>
              <a:rPr lang="tr-TR" sz="2000" dirty="0" smtClean="0"/>
              <a:t> an </a:t>
            </a:r>
            <a:r>
              <a:rPr lang="tr-TR" sz="2000" dirty="0" err="1" smtClean="0"/>
              <a:t>incident</a:t>
            </a:r>
            <a:r>
              <a:rPr lang="tr-TR" sz="2000" dirty="0" smtClean="0"/>
              <a:t> / </a:t>
            </a:r>
            <a:r>
              <a:rPr lang="tr-TR" sz="2000" dirty="0" err="1" smtClean="0"/>
              <a:t>accident</a:t>
            </a:r>
            <a:r>
              <a:rPr lang="tr-TR" sz="2000" dirty="0" smtClean="0"/>
              <a:t>;</a:t>
            </a:r>
          </a:p>
          <a:p>
            <a:pPr marL="720725" indent="-96838">
              <a:spcAft>
                <a:spcPts val="3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tr-TR" sz="2000" dirty="0" err="1" smtClean="0"/>
              <a:t>Portrayal</a:t>
            </a:r>
            <a:r>
              <a:rPr lang="tr-TR" sz="2000" dirty="0" smtClean="0"/>
              <a:t> of </a:t>
            </a:r>
            <a:r>
              <a:rPr lang="tr-TR" sz="2000" dirty="0" err="1" smtClean="0"/>
              <a:t>maritime</a:t>
            </a:r>
            <a:r>
              <a:rPr lang="tr-TR" sz="2000" dirty="0" smtClean="0"/>
              <a:t> </a:t>
            </a:r>
            <a:r>
              <a:rPr lang="tr-TR" sz="2000" dirty="0" err="1" smtClean="0"/>
              <a:t>surface</a:t>
            </a:r>
            <a:r>
              <a:rPr lang="tr-TR" sz="2000" dirty="0" smtClean="0"/>
              <a:t> </a:t>
            </a:r>
            <a:r>
              <a:rPr lang="tr-TR" sz="2000" dirty="0" err="1" smtClean="0"/>
              <a:t>picture</a:t>
            </a:r>
            <a:r>
              <a:rPr lang="tr-TR" sz="2000" dirty="0" smtClean="0"/>
              <a:t> (</a:t>
            </a:r>
            <a:r>
              <a:rPr lang="tr-TR" sz="2000" dirty="0" err="1" smtClean="0"/>
              <a:t>developing</a:t>
            </a:r>
            <a:r>
              <a:rPr lang="tr-TR" sz="2000" dirty="0" smtClean="0"/>
              <a:t> 2013 workshop    </a:t>
            </a:r>
          </a:p>
          <a:p>
            <a:pPr marL="720725" indent="-96838">
              <a:spcAft>
                <a:spcPts val="300"/>
              </a:spcAft>
            </a:pPr>
            <a:r>
              <a:rPr lang="tr-TR" sz="2000" dirty="0" smtClean="0"/>
              <a:t>    </a:t>
            </a:r>
            <a:r>
              <a:rPr lang="tr-TR" sz="2000" dirty="0" err="1" smtClean="0"/>
              <a:t>output</a:t>
            </a:r>
            <a:r>
              <a:rPr lang="tr-TR" sz="2000" dirty="0" smtClean="0"/>
              <a:t>);</a:t>
            </a:r>
          </a:p>
          <a:p>
            <a:pPr marL="720725" indent="-96838">
              <a:spcAft>
                <a:spcPts val="1000"/>
              </a:spcAft>
              <a:buFont typeface="Arial" pitchFamily="34" charset="0"/>
              <a:buChar char="•"/>
            </a:pPr>
            <a:r>
              <a:rPr lang="tr-TR" sz="2000" dirty="0" smtClean="0"/>
              <a:t>  </a:t>
            </a:r>
            <a:r>
              <a:rPr lang="tr-TR" sz="2000" dirty="0" err="1" smtClean="0"/>
              <a:t>Concept</a:t>
            </a:r>
            <a:r>
              <a:rPr lang="tr-TR" sz="2000" dirty="0" smtClean="0"/>
              <a:t> </a:t>
            </a:r>
            <a:r>
              <a:rPr lang="tr-TR" sz="2000" dirty="0" err="1" smtClean="0"/>
              <a:t>paper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r>
              <a:rPr lang="tr-TR" sz="2000" dirty="0" smtClean="0"/>
              <a:t> VTS</a:t>
            </a:r>
            <a:r>
              <a:rPr lang="tr-TR" sz="2000" dirty="0" smtClean="0"/>
              <a:t>.</a:t>
            </a:r>
            <a:endParaRPr lang="tr-T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Next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VTS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events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395536" y="2146404"/>
            <a:ext cx="8496944" cy="1210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spcBef>
                <a:spcPts val="1000"/>
              </a:spcBef>
              <a:spcAft>
                <a:spcPts val="1000"/>
              </a:spcAft>
              <a:buSzPct val="120000"/>
              <a:buFont typeface="Arial" pitchFamily="34" charset="0"/>
              <a:buChar char="•"/>
            </a:pPr>
            <a:r>
              <a:rPr lang="tr-TR" sz="2800" b="1" dirty="0" smtClean="0"/>
              <a:t>  VTS 35    : 03 – 07 </a:t>
            </a:r>
            <a:r>
              <a:rPr lang="tr-TR" sz="2800" b="1" dirty="0" err="1" smtClean="0"/>
              <a:t>Sept</a:t>
            </a:r>
            <a:r>
              <a:rPr lang="tr-TR" sz="2800" b="1" dirty="0" smtClean="0"/>
              <a:t>. 2012, </a:t>
            </a:r>
            <a:r>
              <a:rPr lang="tr-TR" sz="2800" b="1" dirty="0" err="1" smtClean="0"/>
              <a:t>Istanbul</a:t>
            </a:r>
            <a:endParaRPr lang="tr-TR" sz="2800" b="1" dirty="0" smtClean="0"/>
          </a:p>
          <a:p>
            <a:pPr marL="179388" indent="-179388">
              <a:spcBef>
                <a:spcPts val="1000"/>
              </a:spcBef>
              <a:spcAft>
                <a:spcPts val="1000"/>
              </a:spcAft>
              <a:buSzPct val="120000"/>
              <a:buFont typeface="Arial" pitchFamily="34" charset="0"/>
              <a:buChar char="•"/>
            </a:pPr>
            <a:r>
              <a:rPr lang="tr-TR" sz="2800" b="1" dirty="0" smtClean="0"/>
              <a:t> </a:t>
            </a:r>
            <a:r>
              <a:rPr lang="tr-TR" sz="2800" b="1" dirty="0" smtClean="0"/>
              <a:t> VTS2012 : 10 – 14 </a:t>
            </a:r>
            <a:r>
              <a:rPr lang="tr-TR" sz="2800" b="1" dirty="0" err="1" smtClean="0"/>
              <a:t>Sept</a:t>
            </a:r>
            <a:r>
              <a:rPr lang="tr-TR" sz="2800" b="1" dirty="0" smtClean="0"/>
              <a:t>. 2012, </a:t>
            </a:r>
            <a:r>
              <a:rPr lang="tr-TR" sz="2800" b="1" dirty="0" err="1" smtClean="0"/>
              <a:t>Istanbul</a:t>
            </a:r>
            <a:endParaRPr lang="tr-TR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b="1" smtClean="0">
                <a:latin typeface="Arial" pitchFamily="34" charset="0"/>
                <a:cs typeface="Arial" pitchFamily="34" charset="0"/>
              </a:rPr>
              <a:t>   </a:t>
            </a:r>
            <a:r>
              <a:rPr lang="en-GB" sz="2400" b="1" i="1" smtClean="0">
                <a:latin typeface="Arial" pitchFamily="34" charset="0"/>
                <a:cs typeface="Arial" pitchFamily="34" charset="0"/>
              </a:rPr>
              <a:t>VTS33</a:t>
            </a:r>
            <a:endParaRPr lang="en-GB" sz="2400" b="1" i="1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259632" y="2786152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 smtClean="0"/>
              <a:t>Thank you…</a:t>
            </a:r>
          </a:p>
          <a:p>
            <a:pPr algn="ctr"/>
            <a:endParaRPr lang="en-GB" sz="6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uncay\Desktop\VTS34 Photos 2\VTS34 4.png"/>
          <p:cNvPicPr>
            <a:picLocks noChangeAspect="1" noChangeArrowheads="1"/>
          </p:cNvPicPr>
          <p:nvPr/>
        </p:nvPicPr>
        <p:blipFill>
          <a:blip r:embed="rId2" cstate="print"/>
          <a:srcRect t="7685" r="7559" b="12976"/>
          <a:stretch>
            <a:fillRect/>
          </a:stretch>
        </p:blipFill>
        <p:spPr bwMode="auto">
          <a:xfrm>
            <a:off x="103797" y="1038881"/>
            <a:ext cx="8929348" cy="5748151"/>
          </a:xfrm>
          <a:prstGeom prst="rect">
            <a:avLst/>
          </a:prstGeom>
          <a:noFill/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34</a:t>
            </a:r>
            <a:r>
              <a:rPr lang="tr-TR" sz="2400" b="1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Session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IALA VTS Committee 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361362" y="4883015"/>
            <a:ext cx="204895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26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Countries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742902" y="5343599"/>
            <a:ext cx="53028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record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number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of 72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Participants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08207" y="5775647"/>
            <a:ext cx="2783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first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time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740963" y="6207695"/>
            <a:ext cx="344838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apologies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</a:t>
            </a:r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absent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VTS34 and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numbers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971600" y="1100926"/>
            <a:ext cx="7318571" cy="608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000"/>
              </a:spcAft>
              <a:buSzPct val="120000"/>
              <a:buFont typeface="Arial" pitchFamily="34" charset="0"/>
              <a:buChar char="•"/>
            </a:pPr>
            <a:r>
              <a:rPr lang="tr-TR" sz="2800" b="1" dirty="0" smtClean="0">
                <a:cs typeface="Arial" charset="0"/>
              </a:rPr>
              <a:t>55  Input papers</a:t>
            </a:r>
          </a:p>
          <a:p>
            <a:pPr marL="354013" indent="-354013">
              <a:spcAft>
                <a:spcPts val="600"/>
              </a:spcAft>
              <a:buSzPct val="120000"/>
              <a:buFont typeface="Arial" pitchFamily="34" charset="0"/>
              <a:buChar char="•"/>
            </a:pPr>
            <a:r>
              <a:rPr lang="tr-TR" sz="2800" b="1" dirty="0">
                <a:cs typeface="Arial" charset="0"/>
              </a:rPr>
              <a:t> </a:t>
            </a:r>
            <a:r>
              <a:rPr lang="tr-TR" sz="2800" b="1" dirty="0" smtClean="0">
                <a:cs typeface="Arial" charset="0"/>
              </a:rPr>
              <a:t> 8  Output papers</a:t>
            </a: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draft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report</a:t>
            </a:r>
            <a:r>
              <a:rPr lang="tr-TR" sz="2000" b="1" dirty="0" smtClean="0">
                <a:cs typeface="Arial" charset="0"/>
              </a:rPr>
              <a:t> of </a:t>
            </a:r>
            <a:r>
              <a:rPr lang="tr-TR" sz="2000" b="1" dirty="0" err="1" smtClean="0">
                <a:cs typeface="Arial" charset="0"/>
              </a:rPr>
              <a:t>the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session</a:t>
            </a:r>
            <a:endParaRPr lang="tr-TR" sz="2000" b="1" dirty="0" smtClean="0">
              <a:cs typeface="Arial" charset="0"/>
            </a:endParaRP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 VTS </a:t>
            </a:r>
            <a:r>
              <a:rPr lang="tr-TR" sz="2000" b="1" dirty="0" err="1" smtClean="0">
                <a:cs typeface="Arial" charset="0"/>
              </a:rPr>
              <a:t>Manual</a:t>
            </a:r>
            <a:r>
              <a:rPr lang="tr-TR" sz="2000" b="1" dirty="0" smtClean="0">
                <a:cs typeface="Arial" charset="0"/>
              </a:rPr>
              <a:t> 2012</a:t>
            </a: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 </a:t>
            </a:r>
            <a:r>
              <a:rPr lang="tr-TR" sz="2000" b="1" dirty="0" err="1" smtClean="0">
                <a:cs typeface="Arial" charset="0"/>
              </a:rPr>
              <a:t>draft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revised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Rec</a:t>
            </a:r>
            <a:r>
              <a:rPr lang="tr-TR" sz="2000" b="1" dirty="0" smtClean="0">
                <a:cs typeface="Arial" charset="0"/>
              </a:rPr>
              <a:t>. (V-125)</a:t>
            </a: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>
                <a:cs typeface="Arial" charset="0"/>
              </a:rPr>
              <a:t> </a:t>
            </a:r>
            <a:r>
              <a:rPr lang="tr-TR" sz="2000" b="1" dirty="0" smtClean="0">
                <a:cs typeface="Arial" charset="0"/>
              </a:rPr>
              <a:t> 3 </a:t>
            </a:r>
            <a:r>
              <a:rPr lang="tr-TR" sz="2000" b="1" dirty="0" err="1" smtClean="0">
                <a:cs typeface="Arial" charset="0"/>
              </a:rPr>
              <a:t>liaison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notes</a:t>
            </a:r>
            <a:endParaRPr lang="tr-TR" sz="2000" b="1" dirty="0" smtClean="0">
              <a:cs typeface="Arial" charset="0"/>
            </a:endParaRP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>
                <a:cs typeface="Arial" charset="0"/>
              </a:rPr>
              <a:t> 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draft</a:t>
            </a:r>
            <a:r>
              <a:rPr lang="tr-TR" sz="2000" b="1" dirty="0" smtClean="0">
                <a:cs typeface="Arial" charset="0"/>
              </a:rPr>
              <a:t> workshop </a:t>
            </a:r>
            <a:r>
              <a:rPr lang="tr-TR" sz="2000" b="1" dirty="0" err="1" smtClean="0">
                <a:cs typeface="Arial" charset="0"/>
              </a:rPr>
              <a:t>proposal</a:t>
            </a:r>
            <a:endParaRPr lang="tr-TR" sz="2000" b="1" dirty="0" smtClean="0">
              <a:cs typeface="Arial" charset="0"/>
            </a:endParaRP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 </a:t>
            </a:r>
            <a:r>
              <a:rPr lang="tr-TR" sz="2000" b="1" dirty="0" err="1" smtClean="0">
                <a:cs typeface="Arial" charset="0"/>
              </a:rPr>
              <a:t>proposal</a:t>
            </a:r>
            <a:r>
              <a:rPr lang="tr-TR" sz="2000" b="1" dirty="0" smtClean="0">
                <a:cs typeface="Arial" charset="0"/>
              </a:rPr>
              <a:t> form </a:t>
            </a:r>
            <a:r>
              <a:rPr lang="tr-TR" sz="2000" b="1" dirty="0" err="1" smtClean="0">
                <a:cs typeface="Arial" charset="0"/>
              </a:rPr>
              <a:t>for</a:t>
            </a:r>
            <a:r>
              <a:rPr lang="tr-TR" sz="2000" b="1" dirty="0" smtClean="0">
                <a:cs typeface="Arial" charset="0"/>
              </a:rPr>
              <a:t> a </a:t>
            </a:r>
            <a:r>
              <a:rPr lang="tr-TR" sz="2000" b="1" dirty="0" err="1" smtClean="0">
                <a:cs typeface="Arial" charset="0"/>
              </a:rPr>
              <a:t>Committee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work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item</a:t>
            </a:r>
            <a:endParaRPr lang="tr-TR" sz="2000" b="1" dirty="0" smtClean="0">
              <a:cs typeface="Arial" charset="0"/>
            </a:endParaRPr>
          </a:p>
          <a:p>
            <a:pPr marL="354013" lvl="1" indent="-354013">
              <a:spcAft>
                <a:spcPts val="600"/>
              </a:spcAft>
              <a:buSzPct val="120000"/>
              <a:buFont typeface="Arial" pitchFamily="34" charset="0"/>
              <a:buChar char="•"/>
            </a:pPr>
            <a:r>
              <a:rPr lang="tr-TR" sz="2800" b="1" dirty="0" smtClean="0">
                <a:cs typeface="Arial" charset="0"/>
              </a:rPr>
              <a:t> 3  </a:t>
            </a:r>
            <a:r>
              <a:rPr lang="tr-TR" sz="2800" b="1" dirty="0" err="1" smtClean="0">
                <a:cs typeface="Arial" charset="0"/>
              </a:rPr>
              <a:t>Presentations</a:t>
            </a:r>
            <a:endParaRPr lang="tr-TR" sz="2800" b="1" dirty="0" smtClean="0">
              <a:cs typeface="Arial" charset="0"/>
            </a:endParaRP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 </a:t>
            </a:r>
            <a:r>
              <a:rPr lang="tr-TR" sz="2000" b="1" dirty="0" err="1" smtClean="0">
                <a:cs typeface="Arial" charset="0"/>
              </a:rPr>
              <a:t>World</a:t>
            </a:r>
            <a:r>
              <a:rPr lang="tr-TR" sz="2000" b="1" dirty="0" smtClean="0">
                <a:cs typeface="Arial" charset="0"/>
              </a:rPr>
              <a:t> VTS </a:t>
            </a:r>
            <a:r>
              <a:rPr lang="tr-TR" sz="2000" b="1" dirty="0" err="1" smtClean="0">
                <a:cs typeface="Arial" charset="0"/>
              </a:rPr>
              <a:t>Guide</a:t>
            </a:r>
            <a:r>
              <a:rPr lang="tr-TR" sz="2000" b="1" dirty="0" smtClean="0">
                <a:cs typeface="Arial" charset="0"/>
              </a:rPr>
              <a:t> (</a:t>
            </a:r>
            <a:r>
              <a:rPr lang="tr-TR" sz="2000" b="1" dirty="0" err="1" smtClean="0">
                <a:cs typeface="Arial" charset="0"/>
              </a:rPr>
              <a:t>Barry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Goldman</a:t>
            </a:r>
            <a:r>
              <a:rPr lang="tr-TR" sz="2000" b="1" dirty="0" smtClean="0">
                <a:cs typeface="Arial" charset="0"/>
              </a:rPr>
              <a:t>)</a:t>
            </a: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 IALA WWA (</a:t>
            </a:r>
            <a:r>
              <a:rPr lang="tr-TR" sz="2000" b="1" dirty="0" err="1" smtClean="0">
                <a:cs typeface="Arial" charset="0"/>
              </a:rPr>
              <a:t>Stephen</a:t>
            </a:r>
            <a:r>
              <a:rPr lang="tr-TR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Bennett</a:t>
            </a:r>
            <a:r>
              <a:rPr lang="tr-TR" sz="2000" b="1" dirty="0" smtClean="0">
                <a:cs typeface="Arial" charset="0"/>
              </a:rPr>
              <a:t>)</a:t>
            </a:r>
          </a:p>
          <a:p>
            <a:pPr marL="722313" lvl="1" indent="-88900">
              <a:spcAft>
                <a:spcPts val="1000"/>
              </a:spcAft>
              <a:buSzPct val="80000"/>
              <a:buFont typeface="Wingdings" pitchFamily="2" charset="2"/>
              <a:buChar char="Ø"/>
            </a:pPr>
            <a:r>
              <a:rPr lang="tr-TR" sz="2000" b="1" dirty="0" smtClean="0">
                <a:cs typeface="Arial" charset="0"/>
              </a:rPr>
              <a:t> VTS35 &amp; VTS2012 (</a:t>
            </a:r>
            <a:r>
              <a:rPr lang="tr-TR" sz="2000" b="1" dirty="0" err="1" smtClean="0">
                <a:cs typeface="Arial" charset="0"/>
              </a:rPr>
              <a:t>Organisers</a:t>
            </a:r>
            <a:r>
              <a:rPr lang="tr-TR" sz="2000" b="1" dirty="0" smtClean="0">
                <a:cs typeface="Arial" charset="0"/>
              </a:rPr>
              <a:t>)</a:t>
            </a:r>
          </a:p>
          <a:p>
            <a:pPr marL="354013" lvl="1" indent="-354013">
              <a:spcAft>
                <a:spcPts val="1000"/>
              </a:spcAft>
              <a:buSzPct val="120000"/>
              <a:buFont typeface="Arial" pitchFamily="34" charset="0"/>
              <a:buChar char="•"/>
            </a:pPr>
            <a:endParaRPr lang="tr-TR" sz="2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395535" y="1124744"/>
          <a:ext cx="8352930" cy="4285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932"/>
                <a:gridCol w="1780132"/>
                <a:gridCol w="4450333"/>
                <a:gridCol w="958533"/>
              </a:tblGrid>
              <a:tr h="936104"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Chair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     </a:t>
                      </a: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Vice</a:t>
                      </a:r>
                      <a:r>
                        <a:rPr lang="tr-TR" sz="20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sz="200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Chair</a:t>
                      </a:r>
                      <a:endParaRPr lang="tr-TR" sz="2000" dirty="0" smtClean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tr-TR" sz="20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tr-TR" sz="2000" dirty="0" smtClean="0">
                          <a:latin typeface="Arial" pitchFamily="34" charset="0"/>
                          <a:cs typeface="Arial" pitchFamily="34" charset="0"/>
                        </a:rPr>
                        <a:t>Tuncay Çehreli (DGCS)</a:t>
                      </a:r>
                    </a:p>
                    <a:p>
                      <a:r>
                        <a:rPr lang="tr-TR" sz="2000" dirty="0" err="1" smtClean="0">
                          <a:latin typeface="Arial" pitchFamily="34" charset="0"/>
                          <a:cs typeface="Arial" pitchFamily="34" charset="0"/>
                        </a:rPr>
                        <a:t>Neil</a:t>
                      </a:r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Trainor</a:t>
                      </a:r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 (AMSA)</a:t>
                      </a:r>
                    </a:p>
                    <a:p>
                      <a:endParaRPr lang="tr-TR" sz="2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</a:tr>
              <a:tr h="1042369"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WG1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 smtClean="0">
                          <a:latin typeface="Arial" pitchFamily="34" charset="0"/>
                          <a:cs typeface="Arial" pitchFamily="34" charset="0"/>
                        </a:rPr>
                        <a:t>Operations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 smtClean="0">
                          <a:latin typeface="Arial" pitchFamily="34" charset="0"/>
                          <a:cs typeface="Arial" pitchFamily="34" charset="0"/>
                        </a:rPr>
                        <a:t>Barry</a:t>
                      </a:r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Goldman</a:t>
                      </a:r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 (IHMA)</a:t>
                      </a:r>
                    </a:p>
                    <a:p>
                      <a:pPr algn="l"/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William </a:t>
                      </a:r>
                      <a:r>
                        <a:rPr lang="tr-TR" sz="2000" baseline="0" dirty="0" err="1" smtClean="0">
                          <a:latin typeface="Arial" pitchFamily="34" charset="0"/>
                          <a:cs typeface="Arial" pitchFamily="34" charset="0"/>
                        </a:rPr>
                        <a:t>Burns</a:t>
                      </a:r>
                      <a:r>
                        <a:rPr lang="tr-TR" sz="2000" baseline="0" dirty="0" smtClean="0">
                          <a:latin typeface="Arial" pitchFamily="34" charset="0"/>
                          <a:cs typeface="Arial" pitchFamily="34" charset="0"/>
                        </a:rPr>
                        <a:t> (USCG)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42369"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WG2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 smtClean="0">
                          <a:latin typeface="Arial" pitchFamily="34" charset="0"/>
                          <a:cs typeface="Arial" pitchFamily="34" charset="0"/>
                        </a:rPr>
                        <a:t>Technical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Rene </a:t>
                      </a:r>
                      <a:r>
                        <a:rPr lang="en-GB" sz="20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Hogendoorn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(HITT)</a:t>
                      </a:r>
                    </a:p>
                    <a:p>
                      <a:pPr algn="l"/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Robert</a:t>
                      </a:r>
                      <a:r>
                        <a:rPr lang="tr-TR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baseline="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Townsend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(MCA)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42369"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WG3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smtClean="0">
                          <a:latin typeface="Arial" pitchFamily="34" charset="0"/>
                          <a:cs typeface="Arial" pitchFamily="34" charset="0"/>
                        </a:rPr>
                        <a:t>P &amp; T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Terry Hughes 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(TH)</a:t>
                      </a:r>
                    </a:p>
                    <a:p>
                      <a:pPr algn="l"/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James</a:t>
                      </a:r>
                      <a:r>
                        <a:rPr lang="tr-TR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baseline="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Larson</a:t>
                      </a:r>
                      <a:r>
                        <a:rPr lang="tr-TR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(USCG)</a:t>
                      </a:r>
                      <a:endParaRPr lang="tr-TR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VTS34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Chair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persons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5626991"/>
          <a:ext cx="8352930" cy="1042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932"/>
                <a:gridCol w="1780132"/>
                <a:gridCol w="4450333"/>
                <a:gridCol w="958533"/>
              </a:tblGrid>
              <a:tr h="1042369"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MCWG</a:t>
                      </a:r>
                      <a:endParaRPr lang="tr-TR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Maritime</a:t>
                      </a:r>
                      <a:r>
                        <a:rPr lang="tr-TR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sz="20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</a:t>
                      </a:r>
                      <a:r>
                        <a:rPr lang="tr-TR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tr-TR" sz="20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operation</a:t>
                      </a:r>
                      <a:endParaRPr lang="tr-TR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Pieter</a:t>
                      </a:r>
                      <a:r>
                        <a:rPr lang="tr-TR" sz="2000" kern="12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Paap</a:t>
                      </a:r>
                      <a:r>
                        <a:rPr lang="en-GB" sz="20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tr-TR" sz="20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MoT</a:t>
                      </a:r>
                      <a:r>
                        <a:rPr lang="tr-TR" sz="20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</a:p>
                    <a:p>
                      <a:pPr algn="l"/>
                      <a:r>
                        <a:rPr lang="tr-TR" sz="20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Raymond</a:t>
                      </a:r>
                      <a:r>
                        <a:rPr lang="tr-TR" sz="2000" kern="12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tr-TR" sz="2000" kern="1200" baseline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Seignette</a:t>
                      </a:r>
                      <a:r>
                        <a:rPr lang="tr-TR" sz="20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</a:t>
                      </a:r>
                      <a:r>
                        <a:rPr lang="tr-TR" sz="2000" kern="120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PoR</a:t>
                      </a:r>
                      <a:r>
                        <a:rPr lang="tr-TR" sz="200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lang="tr-TR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r-TR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Revised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ork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(2010 – 2014)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828" t="18540" r="18204" b="10000"/>
          <a:stretch>
            <a:fillRect/>
          </a:stretch>
        </p:blipFill>
        <p:spPr bwMode="auto">
          <a:xfrm>
            <a:off x="611560" y="1196752"/>
            <a:ext cx="792088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3326" t="21375" r="24701" b="12476"/>
          <a:stretch>
            <a:fillRect/>
          </a:stretch>
        </p:blipFill>
        <p:spPr bwMode="auto">
          <a:xfrm>
            <a:off x="1043608" y="1052736"/>
            <a:ext cx="7128792" cy="567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Revised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ork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(2010 – 2014)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0862" t="24557" r="22250" b="13421"/>
          <a:stretch>
            <a:fillRect/>
          </a:stretch>
        </p:blipFill>
        <p:spPr bwMode="auto">
          <a:xfrm>
            <a:off x="539552" y="1124744"/>
            <a:ext cx="813690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Revised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ork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(2010 – 2014)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23422" t="10311" r="24604" b="14090"/>
          <a:stretch>
            <a:fillRect/>
          </a:stretch>
        </p:blipFill>
        <p:spPr bwMode="auto">
          <a:xfrm>
            <a:off x="1387060" y="1022293"/>
            <a:ext cx="633670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Revised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ork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Programme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(2010 – 2014)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Monitoring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Items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3876" t="22320" r="15251" b="42715"/>
          <a:stretch>
            <a:fillRect/>
          </a:stretch>
        </p:blipFill>
        <p:spPr bwMode="auto">
          <a:xfrm>
            <a:off x="107503" y="1844824"/>
            <a:ext cx="887449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</TotalTime>
  <Words>515</Words>
  <Application>Microsoft Office PowerPoint</Application>
  <PresentationFormat>Ekran Gösterisi (4:3)</PresentationFormat>
  <Paragraphs>105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Office Theme</vt:lpstr>
      <vt:lpstr>Slayt 1</vt:lpstr>
      <vt:lpstr>   34th Session of the IALA VTS Committee </vt:lpstr>
      <vt:lpstr>   VTS34 and the numbers</vt:lpstr>
      <vt:lpstr>   VTS34 Chair persons</vt:lpstr>
      <vt:lpstr>   Revised Work Programme (2010 – 2014)</vt:lpstr>
      <vt:lpstr>   Revised Work Programme (2010 – 2014)</vt:lpstr>
      <vt:lpstr>   Revised Work Programme (2010 – 2014)</vt:lpstr>
      <vt:lpstr>   Revised Work Programme (2010 – 2014)</vt:lpstr>
      <vt:lpstr>   Monitoring Items</vt:lpstr>
      <vt:lpstr>   Output papers</vt:lpstr>
      <vt:lpstr>   Workshops and Seminars (2010 – 2014)</vt:lpstr>
      <vt:lpstr>   Miscellaneous</vt:lpstr>
      <vt:lpstr>   Next VTS events</vt:lpstr>
      <vt:lpstr>   VTS33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Tuncay</dc:creator>
  <cp:lastModifiedBy>tuncay</cp:lastModifiedBy>
  <cp:revision>357</cp:revision>
  <dcterms:created xsi:type="dcterms:W3CDTF">2009-10-02T18:58:06Z</dcterms:created>
  <dcterms:modified xsi:type="dcterms:W3CDTF">2012-05-01T18:59:20Z</dcterms:modified>
</cp:coreProperties>
</file>