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4"/>
  </p:notesMasterIdLst>
  <p:sldIdLst>
    <p:sldId id="256" r:id="rId2"/>
    <p:sldId id="257" r:id="rId3"/>
    <p:sldId id="267" r:id="rId4"/>
    <p:sldId id="265" r:id="rId5"/>
    <p:sldId id="266" r:id="rId6"/>
    <p:sldId id="258" r:id="rId7"/>
    <p:sldId id="268" r:id="rId8"/>
    <p:sldId id="259" r:id="rId9"/>
    <p:sldId id="264" r:id="rId10"/>
    <p:sldId id="260" r:id="rId11"/>
    <p:sldId id="261" r:id="rId12"/>
    <p:sldId id="262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3D2269-9885-4622-8F10-BC27239D44F3}" type="datetimeFigureOut">
              <a:rPr lang="fr-FR" smtClean="0"/>
              <a:t>02/05/2012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C2F2321-E2F0-45C5-AE30-BAB5408291F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01283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2AA7F-AE8C-4739-BF9D-23D3BED06E36}" type="datetime1">
              <a:rPr lang="en-GB" smtClean="0"/>
              <a:t>02/05/2012</a:t>
            </a:fld>
            <a:endParaRPr lang="en-GB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CB7CF-58A3-4CF7-B8CC-A293D4F16B01}" type="datetime1">
              <a:rPr lang="en-GB" smtClean="0"/>
              <a:t>02/05/2012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6DF19-87B2-463E-9AE6-C4CA96326F64}" type="datetime1">
              <a:rPr lang="en-GB" smtClean="0"/>
              <a:t>02/05/2012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C5E48-8BD6-4F9A-A1A3-D925D2D3D965}" type="datetime1">
              <a:rPr lang="en-GB" smtClean="0"/>
              <a:t>02/05/2012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D9918-D512-46F4-9BDE-FD5B7F4C095C}" type="datetime1">
              <a:rPr lang="en-GB" smtClean="0"/>
              <a:t>02/05/2012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C4258-5855-47AC-AFFF-689535F7BEEF}" type="datetime1">
              <a:rPr lang="en-GB" smtClean="0"/>
              <a:t>02/05/2012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3A12CD-8B9C-46C1-A575-D58F06A14281}" type="datetime1">
              <a:rPr lang="en-GB" smtClean="0"/>
              <a:t>02/05/2012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8705D-B002-46A2-B0F3-7EF557C0ABBD}" type="datetime1">
              <a:rPr lang="en-GB" smtClean="0"/>
              <a:t>02/05/2012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F8FEA-536F-4BA5-8737-8C38128C6B95}" type="datetime1">
              <a:rPr lang="en-GB" smtClean="0"/>
              <a:t>02/05/2012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C37E8-872C-4813-8DB5-C1D42B6106AA}" type="datetime1">
              <a:rPr lang="en-GB" smtClean="0"/>
              <a:t>02/05/2012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44A1D-B3B3-4C16-AEC5-A6400D7F3B5A}" type="datetime1">
              <a:rPr lang="en-GB" smtClean="0"/>
              <a:t>02/05/2012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7CF0F4F5-B143-44C6-B007-2986AC371E26}" type="datetime1">
              <a:rPr lang="en-GB" smtClean="0"/>
              <a:t>02/05/2012</a:t>
            </a:fld>
            <a:endParaRPr lang="en-GB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CF62E84-7A56-4730-A0CB-90FB0676E9B7}" type="slidenum">
              <a:rPr lang="en-GB" smtClean="0"/>
              <a:t>‹N°›</a:t>
            </a:fld>
            <a:endParaRPr lang="en-GB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dt="0"/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764704"/>
            <a:ext cx="7851648" cy="4032448"/>
          </a:xfrm>
        </p:spPr>
        <p:txBody>
          <a:bodyPr>
            <a:normAutofit/>
          </a:bodyPr>
          <a:lstStyle/>
          <a:p>
            <a:pPr algn="ctr"/>
            <a:r>
              <a:rPr lang="en-GB" dirty="0" smtClean="0"/>
              <a:t/>
            </a:r>
            <a:br>
              <a:rPr lang="en-GB" dirty="0" smtClean="0"/>
            </a:br>
            <a:r>
              <a:rPr lang="en-GB" dirty="0" smtClean="0"/>
              <a:t>The IALA World- Wide Academy</a:t>
            </a:r>
            <a:br>
              <a:rPr lang="en-GB" dirty="0" smtClean="0"/>
            </a:br>
            <a:r>
              <a:rPr lang="en-GB" dirty="0" smtClean="0"/>
              <a:t>“The Academy”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9552" y="4581128"/>
            <a:ext cx="7854696" cy="1752600"/>
          </a:xfrm>
        </p:spPr>
        <p:txBody>
          <a:bodyPr/>
          <a:lstStyle/>
          <a:p>
            <a:endParaRPr lang="en-GB" dirty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88545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Level 2 Technician Model Courses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dirty="0" smtClean="0"/>
              <a:t>New overview AtoN Level 2 Technician Model Course </a:t>
            </a:r>
            <a:r>
              <a:rPr lang="en-GB" dirty="0" smtClean="0"/>
              <a:t>adopted by EEP</a:t>
            </a:r>
            <a:endParaRPr lang="en-GB" dirty="0" smtClean="0"/>
          </a:p>
          <a:p>
            <a:pPr lvl="1"/>
            <a:r>
              <a:rPr lang="en-GB" dirty="0" smtClean="0"/>
              <a:t>Separate model courses on each Element</a:t>
            </a:r>
          </a:p>
          <a:p>
            <a:pPr lvl="1"/>
            <a:r>
              <a:rPr lang="en-GB" dirty="0" smtClean="0"/>
              <a:t>Four already produced by EEP in existing format and approved by Council</a:t>
            </a:r>
          </a:p>
          <a:p>
            <a:pPr lvl="1"/>
            <a:r>
              <a:rPr lang="en-GB" dirty="0" smtClean="0"/>
              <a:t>First in new format (Mercury Rotating Optics) </a:t>
            </a:r>
            <a:r>
              <a:rPr lang="en-GB" dirty="0" smtClean="0"/>
              <a:t>approved by EEP</a:t>
            </a:r>
          </a:p>
          <a:p>
            <a:pPr lvl="1"/>
            <a:r>
              <a:rPr lang="en-GB" dirty="0" smtClean="0"/>
              <a:t>EEP participants have accepted to draft 27 model courses upon the</a:t>
            </a:r>
            <a:r>
              <a:rPr lang="en-GB" dirty="0" smtClean="0"/>
              <a:t> </a:t>
            </a:r>
            <a:r>
              <a:rPr lang="en-GB" dirty="0" smtClean="0"/>
              <a:t>51 new model courses </a:t>
            </a:r>
            <a:r>
              <a:rPr lang="en-GB" dirty="0" smtClean="0"/>
              <a:t>identified!</a:t>
            </a:r>
          </a:p>
          <a:p>
            <a:pPr lvl="1"/>
            <a:r>
              <a:rPr lang="en-GB" dirty="0"/>
              <a:t>e</a:t>
            </a:r>
            <a:r>
              <a:rPr lang="en-GB" dirty="0" smtClean="0"/>
              <a:t>-</a:t>
            </a:r>
            <a:r>
              <a:rPr lang="en-GB" dirty="0" err="1" smtClean="0"/>
              <a:t>Nav</a:t>
            </a:r>
            <a:r>
              <a:rPr lang="en-GB" dirty="0" smtClean="0"/>
              <a:t> is also invited to participate on </a:t>
            </a:r>
            <a:r>
              <a:rPr lang="en-GB" dirty="0" err="1" smtClean="0"/>
              <a:t>radiocom</a:t>
            </a:r>
            <a:r>
              <a:rPr lang="en-GB" dirty="0" smtClean="0"/>
              <a:t> matters.</a:t>
            </a:r>
            <a:endParaRPr lang="en-GB" dirty="0" smtClean="0"/>
          </a:p>
          <a:p>
            <a:pPr lvl="1"/>
            <a:endParaRPr lang="en-GB" dirty="0" smtClean="0"/>
          </a:p>
          <a:p>
            <a:r>
              <a:rPr lang="en-GB" dirty="0" smtClean="0"/>
              <a:t>Lesson plans and PowerPoint presentations may be available to registered users on the Academy website</a:t>
            </a:r>
            <a:endParaRPr lang="en-GB" dirty="0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787764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Model Course Process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GB" dirty="0" smtClean="0"/>
              <a:t>The Academy does not have capacity to develop Model courses itself</a:t>
            </a:r>
          </a:p>
          <a:p>
            <a:r>
              <a:rPr lang="en-GB" dirty="0" smtClean="0"/>
              <a:t>Need for new or revised courses identified by Committees, National Members, Council or Academy</a:t>
            </a:r>
          </a:p>
          <a:p>
            <a:r>
              <a:rPr lang="en-GB" dirty="0" smtClean="0"/>
              <a:t>Appropriate Committee asked by Council to develop course</a:t>
            </a:r>
          </a:p>
          <a:p>
            <a:r>
              <a:rPr lang="en-GB" dirty="0" smtClean="0"/>
              <a:t>Approved draft forwarded to Academy Programme Manager who will liaise with the drafting Committee</a:t>
            </a:r>
          </a:p>
          <a:p>
            <a:r>
              <a:rPr lang="en-GB" dirty="0" smtClean="0"/>
              <a:t>Once final draft approved by the Committee it will be passed to Council for endorsement</a:t>
            </a:r>
          </a:p>
          <a:p>
            <a:r>
              <a:rPr lang="en-GB" dirty="0" smtClean="0"/>
              <a:t>Academy issues the endorsed model Course</a:t>
            </a:r>
            <a:endParaRPr lang="en-GB" dirty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213066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Questions?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>
          <a:xfrm>
            <a:off x="395536" y="5229200"/>
            <a:ext cx="7772400" cy="1221680"/>
          </a:xfrm>
        </p:spPr>
        <p:txBody>
          <a:bodyPr>
            <a:normAutofit lnSpcReduction="10000"/>
          </a:bodyPr>
          <a:lstStyle/>
          <a:p>
            <a:r>
              <a:rPr lang="en-GB" dirty="0" smtClean="0"/>
              <a:t>Rear Admiral Jean-Charles Leclair</a:t>
            </a:r>
          </a:p>
          <a:p>
            <a:r>
              <a:rPr lang="en-GB" dirty="0" smtClean="0"/>
              <a:t>Dean of The Academy</a:t>
            </a:r>
          </a:p>
          <a:p>
            <a:r>
              <a:rPr lang="en-GB" dirty="0" smtClean="0"/>
              <a:t>jean-charles.leclair@iala-aism.org</a:t>
            </a:r>
            <a:endParaRPr lang="en-GB" dirty="0"/>
          </a:p>
        </p:txBody>
      </p:sp>
      <p:sp>
        <p:nvSpPr>
          <p:cNvPr id="2" name="Espace réservé du pied de page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3" name="Espace réservé du numéro de diapositiv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071988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Academy Update </a:t>
            </a:r>
            <a:r>
              <a:rPr lang="en-GB" dirty="0" smtClean="0"/>
              <a:t>May </a:t>
            </a:r>
            <a:r>
              <a:rPr lang="en-GB" dirty="0" smtClean="0"/>
              <a:t>2012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204864"/>
            <a:ext cx="8229600" cy="4013800"/>
          </a:xfrm>
        </p:spPr>
        <p:txBody>
          <a:bodyPr>
            <a:normAutofit fontScale="92500"/>
          </a:bodyPr>
          <a:lstStyle/>
          <a:p>
            <a:pPr marL="393192" lvl="1" indent="0">
              <a:buNone/>
              <a:defRPr/>
            </a:pPr>
            <a:r>
              <a:rPr lang="en-GB" sz="2800" b="1" dirty="0" smtClean="0">
                <a:solidFill>
                  <a:srgbClr val="0070C0"/>
                </a:solidFill>
              </a:rPr>
              <a:t>Since </a:t>
            </a:r>
            <a:r>
              <a:rPr lang="en-GB" sz="2800" b="1" dirty="0" smtClean="0">
                <a:solidFill>
                  <a:srgbClr val="0070C0"/>
                </a:solidFill>
              </a:rPr>
              <a:t>PAP 22, </a:t>
            </a:r>
            <a:r>
              <a:rPr lang="en-GB" sz="2800" b="1" dirty="0" smtClean="0">
                <a:solidFill>
                  <a:srgbClr val="0070C0"/>
                </a:solidFill>
              </a:rPr>
              <a:t>a </a:t>
            </a:r>
            <a:r>
              <a:rPr lang="en-GB" sz="2800" b="1" dirty="0">
                <a:solidFill>
                  <a:srgbClr val="0070C0"/>
                </a:solidFill>
              </a:rPr>
              <a:t>new definition was proposed and agreed by the IALA Council in December 2011: </a:t>
            </a:r>
          </a:p>
          <a:p>
            <a:pPr lvl="1">
              <a:defRPr/>
            </a:pPr>
            <a:endParaRPr lang="en-GB" sz="1800" dirty="0">
              <a:solidFill>
                <a:srgbClr val="0070C0"/>
              </a:solidFill>
            </a:endParaRPr>
          </a:p>
          <a:p>
            <a:pPr marL="0" indent="0">
              <a:buNone/>
              <a:defRPr/>
            </a:pPr>
            <a:r>
              <a:rPr lang="en-GB" sz="3200" b="1" i="1" dirty="0"/>
              <a:t>“The IALA World-Wide Academy (WWA) is the vehicle by which IALA delivers training and capacity building. </a:t>
            </a:r>
          </a:p>
          <a:p>
            <a:pPr marL="0" indent="0">
              <a:buNone/>
              <a:defRPr/>
            </a:pPr>
            <a:r>
              <a:rPr lang="en-GB" sz="2400" b="1" i="1" dirty="0" smtClean="0"/>
              <a:t>It </a:t>
            </a:r>
            <a:r>
              <a:rPr lang="en-GB" sz="2400" b="1" i="1" dirty="0"/>
              <a:t>may augment the Research &amp; Development (R&amp;D) carried out by the IALA Committees in identifying activities applicable to external funding</a:t>
            </a:r>
            <a:r>
              <a:rPr lang="en-GB" sz="2800" b="1" i="1" dirty="0"/>
              <a:t>.” </a:t>
            </a:r>
            <a:endParaRPr lang="fr-FR" sz="2800" b="1" i="1" dirty="0"/>
          </a:p>
          <a:p>
            <a:pPr marL="0" indent="0">
              <a:buNone/>
            </a:pPr>
            <a:endParaRPr lang="en-GB" dirty="0" smtClean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3615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692696"/>
          </a:xfrm>
        </p:spPr>
        <p:txBody>
          <a:bodyPr>
            <a:normAutofit fontScale="90000"/>
          </a:bodyPr>
          <a:lstStyle/>
          <a:p>
            <a:pPr algn="ctr"/>
            <a:r>
              <a:rPr lang="en-GB" dirty="0" smtClean="0"/>
              <a:t>Academy Update </a:t>
            </a:r>
            <a:r>
              <a:rPr lang="en-GB" dirty="0" smtClean="0"/>
              <a:t>May </a:t>
            </a:r>
            <a:r>
              <a:rPr lang="en-GB" dirty="0" smtClean="0"/>
              <a:t>2012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764704"/>
            <a:ext cx="8229600" cy="5453960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en-US" dirty="0" smtClean="0"/>
              <a:t>Furthermore:</a:t>
            </a:r>
            <a:endParaRPr lang="en-US" dirty="0"/>
          </a:p>
          <a:p>
            <a:pPr lvl="0"/>
            <a:r>
              <a:rPr lang="en-US" dirty="0" smtClean="0"/>
              <a:t>a </a:t>
            </a:r>
            <a:r>
              <a:rPr lang="en-US" dirty="0"/>
              <a:t>Board was appointed to govern it;</a:t>
            </a:r>
            <a:endParaRPr lang="fr-FR" dirty="0"/>
          </a:p>
          <a:p>
            <a:pPr lvl="0"/>
            <a:r>
              <a:rPr lang="en-US" dirty="0"/>
              <a:t>generous sponsors have accepted to contribute towards its budget;</a:t>
            </a:r>
            <a:endParaRPr lang="fr-FR" dirty="0"/>
          </a:p>
          <a:p>
            <a:pPr lvl="0"/>
            <a:r>
              <a:rPr lang="en-US" dirty="0"/>
              <a:t>dedicated staff were appointed;</a:t>
            </a:r>
            <a:endParaRPr lang="fr-FR" dirty="0"/>
          </a:p>
          <a:p>
            <a:pPr lvl="0"/>
            <a:r>
              <a:rPr lang="en-US" dirty="0"/>
              <a:t>basic model courses for AtoN manager and for safety of navigation authorities were approved, as well as two new model courses for technicians;</a:t>
            </a:r>
            <a:endParaRPr lang="fr-FR" dirty="0"/>
          </a:p>
          <a:p>
            <a:pPr lvl="0"/>
            <a:r>
              <a:rPr lang="en-US" dirty="0"/>
              <a:t>discussions have continued to develop VTS personnel training;</a:t>
            </a:r>
            <a:endParaRPr lang="fr-FR" dirty="0"/>
          </a:p>
          <a:p>
            <a:pPr lvl="0"/>
            <a:r>
              <a:rPr lang="en-US" dirty="0"/>
              <a:t>training seminars were organised or planned.</a:t>
            </a:r>
            <a:endParaRPr lang="fr-FR" dirty="0"/>
          </a:p>
          <a:p>
            <a:pPr marL="0" indent="0">
              <a:buNone/>
            </a:pPr>
            <a:endParaRPr lang="en-GB" dirty="0" smtClean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630772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Academy Update </a:t>
            </a:r>
            <a:r>
              <a:rPr lang="en-GB" dirty="0" smtClean="0"/>
              <a:t>May </a:t>
            </a:r>
            <a:r>
              <a:rPr lang="en-GB" dirty="0" smtClean="0"/>
              <a:t>2012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204864"/>
            <a:ext cx="8229600" cy="4013800"/>
          </a:xfrm>
        </p:spPr>
        <p:txBody>
          <a:bodyPr>
            <a:normAutofit fontScale="92500" lnSpcReduction="10000"/>
          </a:bodyPr>
          <a:lstStyle/>
          <a:p>
            <a:pPr marL="0" indent="0">
              <a:spcBef>
                <a:spcPct val="50000"/>
              </a:spcBef>
              <a:buNone/>
              <a:defRPr/>
            </a:pPr>
            <a:r>
              <a:rPr lang="en-GB" sz="2800" dirty="0"/>
              <a:t>The IALA  WWA is governed by a Board</a:t>
            </a:r>
          </a:p>
          <a:p>
            <a:pPr marL="457200" indent="-457200">
              <a:spcBef>
                <a:spcPct val="50000"/>
              </a:spcBef>
              <a:defRPr/>
            </a:pPr>
            <a:r>
              <a:rPr lang="en-GB" sz="2800" b="1" dirty="0">
                <a:solidFill>
                  <a:srgbClr val="0070C0"/>
                </a:solidFill>
              </a:rPr>
              <a:t>The Board</a:t>
            </a:r>
            <a:r>
              <a:rPr lang="en-GB" sz="2800" dirty="0">
                <a:solidFill>
                  <a:srgbClr val="0070C0"/>
                </a:solidFill>
              </a:rPr>
              <a:t> </a:t>
            </a:r>
            <a:r>
              <a:rPr lang="en-GB" sz="2800" dirty="0"/>
              <a:t>:</a:t>
            </a:r>
            <a:endParaRPr lang="fr-FR" sz="2800" dirty="0"/>
          </a:p>
          <a:p>
            <a:pPr marL="457200" indent="-457200">
              <a:buFont typeface="+mj-lt"/>
              <a:buAutoNum type="arabicPeriod"/>
              <a:defRPr/>
            </a:pPr>
            <a:r>
              <a:rPr lang="en-GB" sz="2800" dirty="0"/>
              <a:t>Maintains a global view of maritime AtoN training and capacity building needs</a:t>
            </a:r>
            <a:endParaRPr lang="fr-FR" sz="2800" dirty="0"/>
          </a:p>
          <a:p>
            <a:pPr marL="457200" indent="-457200">
              <a:buFont typeface="+mj-lt"/>
              <a:buAutoNum type="arabicPeriod"/>
              <a:defRPr/>
            </a:pPr>
            <a:r>
              <a:rPr lang="en-GB" sz="2800" dirty="0"/>
              <a:t>Prepares, maintains and ensures delivery of the WWA programme:</a:t>
            </a:r>
            <a:endParaRPr lang="fr-FR" sz="2800" dirty="0"/>
          </a:p>
          <a:p>
            <a:pPr marL="457200" indent="-457200">
              <a:buFont typeface="+mj-lt"/>
              <a:buAutoNum type="arabicPeriod"/>
              <a:defRPr/>
            </a:pPr>
            <a:r>
              <a:rPr lang="en-GB" sz="2800" dirty="0"/>
              <a:t>Monitors finances and maintains independence of WWA funding from the general IALA budget:</a:t>
            </a:r>
            <a:endParaRPr lang="fr-FR" sz="2800" dirty="0"/>
          </a:p>
          <a:p>
            <a:pPr marL="457200" indent="-457200">
              <a:buFont typeface="+mj-lt"/>
              <a:buAutoNum type="arabicPeriod"/>
              <a:defRPr/>
            </a:pPr>
            <a:r>
              <a:rPr lang="en-GB" sz="2800" dirty="0"/>
              <a:t>Reports to the IALA Council</a:t>
            </a:r>
            <a:endParaRPr lang="fr-FR" sz="2800" dirty="0"/>
          </a:p>
          <a:p>
            <a:endParaRPr lang="en-GB" dirty="0" smtClean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942948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Academy Update </a:t>
            </a:r>
            <a:r>
              <a:rPr lang="en-GB" dirty="0" smtClean="0"/>
              <a:t>May </a:t>
            </a:r>
            <a:r>
              <a:rPr lang="en-GB" dirty="0" smtClean="0"/>
              <a:t>2012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204864"/>
            <a:ext cx="8229600" cy="4013800"/>
          </a:xfrm>
        </p:spPr>
        <p:txBody>
          <a:bodyPr>
            <a:normAutofit lnSpcReduction="10000"/>
          </a:bodyPr>
          <a:lstStyle/>
          <a:p>
            <a:r>
              <a:rPr lang="en-GB" dirty="0" smtClean="0"/>
              <a:t>First Board Meeting in February 2012</a:t>
            </a:r>
          </a:p>
          <a:p>
            <a:r>
              <a:rPr lang="en-GB" dirty="0" smtClean="0"/>
              <a:t>Independent Funding secured</a:t>
            </a:r>
          </a:p>
          <a:p>
            <a:r>
              <a:rPr lang="en-GB" dirty="0" smtClean="0"/>
              <a:t>Four year Master Plan with annual Action Plan</a:t>
            </a:r>
          </a:p>
          <a:p>
            <a:r>
              <a:rPr lang="en-GB" dirty="0" smtClean="0"/>
              <a:t>Quality Management System to be developed</a:t>
            </a:r>
          </a:p>
          <a:p>
            <a:r>
              <a:rPr lang="en-GB" dirty="0" smtClean="0"/>
              <a:t>Capacity Building based on:</a:t>
            </a:r>
          </a:p>
          <a:p>
            <a:pPr lvl="1"/>
            <a:r>
              <a:rPr lang="en-GB" dirty="0" smtClean="0"/>
              <a:t>Same regional groups as the IHO</a:t>
            </a:r>
          </a:p>
          <a:p>
            <a:pPr lvl="1"/>
            <a:r>
              <a:rPr lang="en-GB" dirty="0" smtClean="0"/>
              <a:t>Lead Member State in each region</a:t>
            </a:r>
          </a:p>
          <a:p>
            <a:pPr lvl="1"/>
            <a:r>
              <a:rPr lang="en-GB" dirty="0" smtClean="0"/>
              <a:t>Seven regions identified as targets for Capacity building</a:t>
            </a:r>
          </a:p>
          <a:p>
            <a:pPr lvl="1"/>
            <a:r>
              <a:rPr lang="en-GB" dirty="0" smtClean="0"/>
              <a:t>Strategy based on the “4A’s” principle</a:t>
            </a:r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24341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The “4As”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492896"/>
            <a:ext cx="8229600" cy="3528392"/>
          </a:xfrm>
        </p:spPr>
        <p:txBody>
          <a:bodyPr/>
          <a:lstStyle/>
          <a:p>
            <a:r>
              <a:rPr lang="en-GB" dirty="0" smtClean="0"/>
              <a:t>Raising </a:t>
            </a:r>
            <a:r>
              <a:rPr lang="en-GB" dirty="0" smtClean="0">
                <a:solidFill>
                  <a:srgbClr val="FF0000"/>
                </a:solidFill>
              </a:rPr>
              <a:t>AWARENESS</a:t>
            </a:r>
            <a:r>
              <a:rPr lang="en-GB" dirty="0" smtClean="0"/>
              <a:t> through targeted “Level 1+” seminars using  a pre-seminar questionnaire</a:t>
            </a:r>
          </a:p>
          <a:p>
            <a:r>
              <a:rPr lang="en-GB" dirty="0" smtClean="0"/>
              <a:t>Request </a:t>
            </a:r>
            <a:r>
              <a:rPr lang="en-GB" dirty="0"/>
              <a:t>by </a:t>
            </a:r>
            <a:r>
              <a:rPr lang="en-GB" dirty="0" smtClean="0"/>
              <a:t>newly aware States </a:t>
            </a:r>
            <a:r>
              <a:rPr lang="en-GB" dirty="0"/>
              <a:t>for </a:t>
            </a:r>
            <a:r>
              <a:rPr lang="en-GB" dirty="0" smtClean="0">
                <a:solidFill>
                  <a:srgbClr val="FF0000"/>
                </a:solidFill>
              </a:rPr>
              <a:t>ASSESSMENT</a:t>
            </a:r>
            <a:r>
              <a:rPr lang="en-GB" dirty="0" smtClean="0"/>
              <a:t> of needs leading to…..</a:t>
            </a:r>
          </a:p>
          <a:p>
            <a:r>
              <a:rPr lang="en-GB" dirty="0" smtClean="0">
                <a:solidFill>
                  <a:srgbClr val="FF0000"/>
                </a:solidFill>
              </a:rPr>
              <a:t>ANALYSIS</a:t>
            </a:r>
            <a:r>
              <a:rPr lang="en-GB" dirty="0" smtClean="0"/>
              <a:t> of requirements including the use of available AIS data from all sources to give……..</a:t>
            </a:r>
          </a:p>
          <a:p>
            <a:r>
              <a:rPr lang="en-GB" dirty="0" smtClean="0"/>
              <a:t>Recommended </a:t>
            </a:r>
            <a:r>
              <a:rPr lang="en-GB" dirty="0" smtClean="0">
                <a:solidFill>
                  <a:srgbClr val="FF0000"/>
                </a:solidFill>
              </a:rPr>
              <a:t>ACTIONS </a:t>
            </a:r>
            <a:r>
              <a:rPr lang="en-GB" dirty="0" smtClean="0"/>
              <a:t>to achieve full compliance</a:t>
            </a:r>
          </a:p>
          <a:p>
            <a:endParaRPr lang="en-GB" dirty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988252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Academy Update </a:t>
            </a:r>
            <a:r>
              <a:rPr lang="en-GB" dirty="0" smtClean="0"/>
              <a:t>May </a:t>
            </a:r>
            <a:r>
              <a:rPr lang="en-GB" dirty="0" smtClean="0"/>
              <a:t>2012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204864"/>
            <a:ext cx="8229600" cy="4013800"/>
          </a:xfrm>
        </p:spPr>
        <p:txBody>
          <a:bodyPr>
            <a:normAutofit/>
          </a:bodyPr>
          <a:lstStyle/>
          <a:p>
            <a:endParaRPr lang="en-GB" dirty="0" smtClean="0"/>
          </a:p>
          <a:p>
            <a:r>
              <a:rPr lang="en-GB" dirty="0" smtClean="0"/>
              <a:t>Second </a:t>
            </a:r>
            <a:r>
              <a:rPr lang="en-GB" dirty="0" smtClean="0"/>
              <a:t>Board Meeting in </a:t>
            </a:r>
            <a:r>
              <a:rPr lang="en-GB" dirty="0" smtClean="0"/>
              <a:t>April </a:t>
            </a:r>
            <a:r>
              <a:rPr lang="en-GB" dirty="0" smtClean="0"/>
              <a:t>2012</a:t>
            </a:r>
          </a:p>
          <a:p>
            <a:r>
              <a:rPr lang="en-GB" dirty="0" smtClean="0"/>
              <a:t>CB targe</a:t>
            </a:r>
            <a:r>
              <a:rPr lang="en-GB" dirty="0" smtClean="0"/>
              <a:t>t States</a:t>
            </a:r>
            <a:endParaRPr lang="en-GB" dirty="0" smtClean="0"/>
          </a:p>
          <a:p>
            <a:r>
              <a:rPr lang="en-GB" dirty="0" smtClean="0"/>
              <a:t>Four year Master Plan with annual Action </a:t>
            </a:r>
            <a:r>
              <a:rPr lang="en-GB" dirty="0" smtClean="0"/>
              <a:t>Plan agreed</a:t>
            </a:r>
            <a:endParaRPr lang="en-GB" dirty="0" smtClean="0"/>
          </a:p>
          <a:p>
            <a:r>
              <a:rPr lang="en-GB" dirty="0" smtClean="0"/>
              <a:t>VTS Training and Accreditation</a:t>
            </a:r>
          </a:p>
          <a:p>
            <a:r>
              <a:rPr lang="en-GB" dirty="0" smtClean="0"/>
              <a:t>Outcomes from EEP on model courses</a:t>
            </a:r>
          </a:p>
          <a:p>
            <a:r>
              <a:rPr lang="en-GB" dirty="0" smtClean="0"/>
              <a:t>Industrial Members participation</a:t>
            </a:r>
            <a:endParaRPr lang="en-GB" dirty="0" smtClean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166394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Dependence on Committees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60848"/>
            <a:ext cx="8229600" cy="4263752"/>
          </a:xfrm>
        </p:spPr>
        <p:txBody>
          <a:bodyPr>
            <a:normAutofit/>
          </a:bodyPr>
          <a:lstStyle/>
          <a:p>
            <a:endParaRPr lang="en-GB" dirty="0" smtClean="0"/>
          </a:p>
          <a:p>
            <a:r>
              <a:rPr lang="en-GB" dirty="0" smtClean="0"/>
              <a:t>This </a:t>
            </a:r>
            <a:r>
              <a:rPr lang="en-GB" dirty="0" smtClean="0"/>
              <a:t>is the first </a:t>
            </a:r>
            <a:r>
              <a:rPr lang="en-GB" dirty="0" smtClean="0"/>
              <a:t>PAP meeting </a:t>
            </a:r>
            <a:r>
              <a:rPr lang="en-GB" dirty="0" smtClean="0"/>
              <a:t>held after the Council adopted the decision to form The Academy</a:t>
            </a:r>
          </a:p>
          <a:p>
            <a:r>
              <a:rPr lang="en-GB" dirty="0" smtClean="0"/>
              <a:t>Board recognised the essential work of </a:t>
            </a:r>
            <a:r>
              <a:rPr lang="en-GB" dirty="0" smtClean="0"/>
              <a:t>Committees and their “fantastic” work on training material</a:t>
            </a:r>
            <a:endParaRPr lang="en-GB" dirty="0" smtClean="0"/>
          </a:p>
          <a:p>
            <a:r>
              <a:rPr lang="en-GB" dirty="0" smtClean="0"/>
              <a:t>Close </a:t>
            </a:r>
            <a:r>
              <a:rPr lang="en-GB" dirty="0" smtClean="0"/>
              <a:t>and positive liaison will be maintained</a:t>
            </a:r>
          </a:p>
          <a:p>
            <a:r>
              <a:rPr lang="en-GB" dirty="0" smtClean="0"/>
              <a:t>Regular briefings and interaction</a:t>
            </a:r>
          </a:p>
          <a:p>
            <a:r>
              <a:rPr lang="en-GB" dirty="0"/>
              <a:t>L</a:t>
            </a:r>
            <a:r>
              <a:rPr lang="en-GB" dirty="0" smtClean="0"/>
              <a:t>inked </a:t>
            </a:r>
            <a:r>
              <a:rPr lang="en-GB" dirty="0" smtClean="0"/>
              <a:t>Academy Website</a:t>
            </a:r>
          </a:p>
          <a:p>
            <a:endParaRPr lang="en-GB" dirty="0" smtClean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69348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The Academy and Model Courses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924944"/>
            <a:ext cx="8229600" cy="3240360"/>
          </a:xfrm>
        </p:spPr>
        <p:txBody>
          <a:bodyPr/>
          <a:lstStyle/>
          <a:p>
            <a:r>
              <a:rPr lang="en-GB" sz="3600" dirty="0"/>
              <a:t>The Board of The Academy has responsibility for </a:t>
            </a:r>
            <a:r>
              <a:rPr lang="en-GB" sz="3600" b="1" dirty="0"/>
              <a:t>issuing</a:t>
            </a:r>
            <a:r>
              <a:rPr lang="en-GB" sz="3600" dirty="0"/>
              <a:t> all Model Courses </a:t>
            </a:r>
            <a:r>
              <a:rPr lang="en-GB" sz="3600" b="1" dirty="0"/>
              <a:t>approved</a:t>
            </a:r>
            <a:r>
              <a:rPr lang="en-GB" sz="3600" dirty="0"/>
              <a:t> by Committees and formally </a:t>
            </a:r>
            <a:r>
              <a:rPr lang="en-GB" sz="3600" b="1" dirty="0"/>
              <a:t>endorsed</a:t>
            </a:r>
            <a:r>
              <a:rPr lang="en-GB" sz="3600" dirty="0"/>
              <a:t> by the Council</a:t>
            </a:r>
          </a:p>
          <a:p>
            <a:endParaRPr lang="en-GB" dirty="0" smtClean="0"/>
          </a:p>
          <a:p>
            <a:endParaRPr lang="en-GB" dirty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IALA WWA - Presentation to PAP 23 - May 2012</a:t>
            </a:r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62E84-7A56-4730-A0CB-90FB0676E9B7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001159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256</TotalTime>
  <Words>720</Words>
  <Application>Microsoft Office PowerPoint</Application>
  <PresentationFormat>Affichage à l'écran (4:3)</PresentationFormat>
  <Paragraphs>97</Paragraphs>
  <Slides>12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12</vt:i4>
      </vt:variant>
    </vt:vector>
  </HeadingPairs>
  <TitlesOfParts>
    <vt:vector size="13" baseType="lpstr">
      <vt:lpstr>Flow</vt:lpstr>
      <vt:lpstr> The IALA World- Wide Academy “The Academy”</vt:lpstr>
      <vt:lpstr>Academy Update May 2012</vt:lpstr>
      <vt:lpstr>Academy Update May 2012</vt:lpstr>
      <vt:lpstr>Academy Update May 2012</vt:lpstr>
      <vt:lpstr>Academy Update May 2012</vt:lpstr>
      <vt:lpstr>The “4As”</vt:lpstr>
      <vt:lpstr>Academy Update May 2012</vt:lpstr>
      <vt:lpstr>Dependence on Committees</vt:lpstr>
      <vt:lpstr>The Academy and Model Courses</vt:lpstr>
      <vt:lpstr>Level 2 Technician Model Courses</vt:lpstr>
      <vt:lpstr>Model Course Process</vt:lpstr>
      <vt:lpstr>Questions?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IALA Worldwide Academy</dc:title>
  <dc:creator>stephen</dc:creator>
  <cp:lastModifiedBy>jean-charles</cp:lastModifiedBy>
  <cp:revision>54</cp:revision>
  <dcterms:created xsi:type="dcterms:W3CDTF">2012-03-16T11:30:47Z</dcterms:created>
  <dcterms:modified xsi:type="dcterms:W3CDTF">2012-05-02T09:40:08Z</dcterms:modified>
</cp:coreProperties>
</file>

<file path=docProps/thumbnail.jpeg>
</file>