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17" r:id="rId2"/>
    <p:sldId id="284" r:id="rId3"/>
    <p:sldId id="265" r:id="rId4"/>
    <p:sldId id="319" r:id="rId5"/>
    <p:sldId id="292" r:id="rId6"/>
    <p:sldId id="300" r:id="rId7"/>
    <p:sldId id="294" r:id="rId8"/>
    <p:sldId id="305" r:id="rId9"/>
    <p:sldId id="312" r:id="rId10"/>
    <p:sldId id="301" r:id="rId11"/>
    <p:sldId id="306" r:id="rId12"/>
    <p:sldId id="311" r:id="rId13"/>
    <p:sldId id="314" r:id="rId14"/>
    <p:sldId id="308" r:id="rId15"/>
    <p:sldId id="309" r:id="rId16"/>
    <p:sldId id="313" r:id="rId17"/>
    <p:sldId id="303" r:id="rId18"/>
    <p:sldId id="321" r:id="rId19"/>
    <p:sldId id="291" r:id="rId20"/>
    <p:sldId id="273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F8A764"/>
    <a:srgbClr val="F68D36"/>
    <a:srgbClr val="66FFFF"/>
    <a:srgbClr val="C80831"/>
    <a:srgbClr val="C00000"/>
    <a:srgbClr val="1CBCD2"/>
    <a:srgbClr val="BB0905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2203" autoAdjust="0"/>
  </p:normalViewPr>
  <p:slideViewPr>
    <p:cSldViewPr>
      <p:cViewPr>
        <p:scale>
          <a:sx n="70" d="100"/>
          <a:sy n="70" d="100"/>
        </p:scale>
        <p:origin x="-108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B5018-4D05-423E-805C-DCE5216AC2E0}" type="datetimeFigureOut">
              <a:rPr lang="tr-TR" smtClean="0"/>
              <a:pPr/>
              <a:t>23.10.2012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0223A-C7E3-4A67-8C0A-A6EFB26C5E2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James </a:t>
            </a:r>
            <a:r>
              <a:rPr lang="tr-TR" dirty="0" err="1" smtClean="0"/>
              <a:t>Clark</a:t>
            </a:r>
            <a:r>
              <a:rPr lang="tr-TR" dirty="0" smtClean="0"/>
              <a:t> MCA UK</a:t>
            </a:r>
          </a:p>
          <a:p>
            <a:r>
              <a:rPr lang="tr-TR" dirty="0" smtClean="0"/>
              <a:t>Robert </a:t>
            </a:r>
            <a:r>
              <a:rPr lang="tr-TR" dirty="0" err="1" smtClean="0"/>
              <a:t>Townsend</a:t>
            </a:r>
            <a:r>
              <a:rPr lang="tr-TR" dirty="0" smtClean="0"/>
              <a:t> MCA UK</a:t>
            </a:r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0223A-C7E3-4A67-8C0A-A6EFB26C5E20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4916" y="1044652"/>
            <a:ext cx="8929687" cy="57245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0013" y="942975"/>
            <a:ext cx="8931275" cy="71438"/>
          </a:xfrm>
          <a:prstGeom prst="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6"/>
          <p:cNvGrpSpPr>
            <a:grpSpLocks/>
          </p:cNvGrpSpPr>
          <p:nvPr userDrawn="1"/>
        </p:nvGrpSpPr>
        <p:grpSpPr bwMode="auto">
          <a:xfrm>
            <a:off x="142875" y="0"/>
            <a:ext cx="9001125" cy="327025"/>
            <a:chOff x="142844" y="0"/>
            <a:chExt cx="9001156" cy="327670"/>
          </a:xfrm>
        </p:grpSpPr>
        <p:pic>
          <p:nvPicPr>
            <p:cNvPr id="7" name="Picture 2" descr="LOGO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844" y="42948"/>
              <a:ext cx="252414" cy="2513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357158" y="0"/>
              <a:ext cx="8786842" cy="327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fontAlgn="auto">
                <a:spcAft>
                  <a:spcPts val="0"/>
                </a:spcAft>
                <a:defRPr/>
              </a:pPr>
              <a:r>
                <a:rPr lang="tr-TR" sz="1200" b="1" i="1" dirty="0" smtClean="0">
                  <a:latin typeface="Arial" pitchFamily="34" charset="0"/>
                  <a:ea typeface="+mj-ea"/>
                  <a:cs typeface="Arial" pitchFamily="34" charset="0"/>
                </a:rPr>
                <a:t> 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Directorate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General of Coastal </a:t>
              </a:r>
              <a:r>
                <a:rPr lang="tr-TR" sz="1300" b="1" i="1" baseline="0" dirty="0" err="1" smtClean="0">
                  <a:latin typeface="Arial" pitchFamily="34" charset="0"/>
                  <a:ea typeface="+mj-ea"/>
                  <a:cs typeface="Arial" pitchFamily="34" charset="0"/>
                </a:rPr>
                <a:t>Safety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                                                                               </a:t>
              </a:r>
              <a:r>
                <a:rPr lang="tr-TR" sz="1300" b="1" i="1" baseline="0" dirty="0" smtClean="0">
                  <a:latin typeface="Arial" pitchFamily="34" charset="0"/>
                  <a:ea typeface="+mj-ea"/>
                  <a:cs typeface="Arial" pitchFamily="34" charset="0"/>
                </a:rPr>
                <a:t>                          VTS35</a:t>
              </a:r>
              <a:r>
                <a:rPr lang="tr-TR" sz="1300" b="1" i="1" dirty="0" smtClean="0">
                  <a:latin typeface="Arial" pitchFamily="34" charset="0"/>
                  <a:ea typeface="+mj-ea"/>
                  <a:cs typeface="Arial" pitchFamily="34" charset="0"/>
                </a:rPr>
                <a:t>  </a:t>
              </a:r>
              <a:endParaRPr lang="en-US" sz="1300" b="1" i="1" dirty="0"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800" y="357166"/>
            <a:ext cx="8931600" cy="571504"/>
          </a:xfr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B1E20-4EB7-4C08-B137-31A53598787A}" type="datetimeFigureOut">
              <a:rPr lang="en-US"/>
              <a:pPr>
                <a:defRPr/>
              </a:pPr>
              <a:t>10/23/2012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B25D7-42A1-47BF-A07C-8AC3E14CA6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3A1B4-AD1D-45CC-8A6A-1D0EBD1C11DD}" type="datetimeFigureOut">
              <a:rPr lang="en-US"/>
              <a:pPr>
                <a:defRPr/>
              </a:pPr>
              <a:t>10/23/2012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89168-143F-4816-B122-13FE8F86A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CC79-56E0-409F-A4ED-D9D59AF7E52E}" type="datetimeFigureOut">
              <a:rPr lang="en-US"/>
              <a:pPr>
                <a:defRPr/>
              </a:pPr>
              <a:t>10/23/2012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CD7A1-FCEE-455B-ADAD-3ED00C372F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56577-5D75-44FC-BFF1-530F0AD46EDA}" type="datetimeFigureOut">
              <a:rPr lang="en-US"/>
              <a:pPr>
                <a:defRPr/>
              </a:pPr>
              <a:t>10/23/2012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F027-1715-4815-BC81-9F004AA16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A14AD0-9210-4C1F-920A-503E19E02ED0}" type="datetimeFigureOut">
              <a:rPr lang="en-US"/>
              <a:pPr>
                <a:defRPr/>
              </a:pPr>
              <a:t>10/23/2012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ACC9F1-AA76-46DF-B36B-76E65B5DCC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7" r:id="rId2"/>
    <p:sldLayoutId id="2147483718" r:id="rId3"/>
    <p:sldLayoutId id="214748371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539552" y="1556792"/>
            <a:ext cx="8136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Information on the</a:t>
            </a:r>
          </a:p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3</a:t>
            </a:r>
            <a:r>
              <a:rPr lang="tr-TR" sz="3200" b="1" dirty="0" smtClean="0">
                <a:cs typeface="Arial" charset="0"/>
              </a:rPr>
              <a:t>5</a:t>
            </a:r>
            <a:r>
              <a:rPr lang="en-US" sz="3200" b="1" baseline="30000" dirty="0" err="1" smtClean="0">
                <a:cs typeface="Arial" charset="0"/>
              </a:rPr>
              <a:t>th</a:t>
            </a:r>
            <a:r>
              <a:rPr lang="en-US" sz="3200" b="1" baseline="30000" dirty="0" smtClean="0">
                <a:cs typeface="Arial" charset="0"/>
              </a:rPr>
              <a:t> </a:t>
            </a:r>
            <a:r>
              <a:rPr lang="en-US" sz="3200" b="1" dirty="0" smtClean="0">
                <a:cs typeface="Arial" charset="0"/>
              </a:rPr>
              <a:t>session of the IALA VTS Committee</a:t>
            </a: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03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07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Sept</a:t>
            </a:r>
            <a:r>
              <a:rPr lang="en-US" sz="2000" b="1" dirty="0" smtClean="0">
                <a:cs typeface="Arial" charset="0"/>
              </a:rPr>
              <a:t> 2012</a:t>
            </a:r>
            <a:endParaRPr lang="en-US" sz="2000" dirty="0">
              <a:cs typeface="Arial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54743" y="5758233"/>
            <a:ext cx="5214949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dirty="0" smtClean="0">
                <a:cs typeface="Arial" charset="0"/>
              </a:rPr>
              <a:t>PAP 2</a:t>
            </a:r>
            <a:r>
              <a:rPr lang="tr-TR" sz="3200" b="1" dirty="0" smtClean="0">
                <a:cs typeface="Arial" charset="0"/>
              </a:rPr>
              <a:t>4</a:t>
            </a:r>
            <a:endParaRPr lang="en-US" sz="3200" b="1" dirty="0" smtClean="0">
              <a:cs typeface="Arial" charset="0"/>
            </a:endParaRPr>
          </a:p>
          <a:p>
            <a:pPr algn="ctr">
              <a:spcAft>
                <a:spcPts val="1000"/>
              </a:spcAft>
            </a:pPr>
            <a:r>
              <a:rPr lang="tr-TR" sz="2000" b="1" dirty="0" smtClean="0">
                <a:cs typeface="Arial" charset="0"/>
              </a:rPr>
              <a:t>23</a:t>
            </a:r>
            <a:r>
              <a:rPr lang="en-US" sz="2000" b="1" dirty="0" smtClean="0">
                <a:cs typeface="Arial" charset="0"/>
              </a:rPr>
              <a:t> – </a:t>
            </a:r>
            <a:r>
              <a:rPr lang="tr-TR" sz="2000" b="1" dirty="0" smtClean="0">
                <a:cs typeface="Arial" charset="0"/>
              </a:rPr>
              <a:t>24</a:t>
            </a:r>
            <a:r>
              <a:rPr lang="en-US" sz="2000" b="1" dirty="0" smtClean="0">
                <a:cs typeface="Arial" charset="0"/>
              </a:rPr>
              <a:t> </a:t>
            </a:r>
            <a:r>
              <a:rPr lang="tr-TR" sz="2000" b="1" dirty="0" err="1" smtClean="0">
                <a:cs typeface="Arial" charset="0"/>
              </a:rPr>
              <a:t>Oct</a:t>
            </a:r>
            <a:r>
              <a:rPr lang="en-US" sz="2000" b="1" dirty="0" smtClean="0">
                <a:cs typeface="Arial" charset="0"/>
              </a:rPr>
              <a:t> 201</a:t>
            </a:r>
            <a:r>
              <a:rPr lang="tr-TR" sz="2000" b="1" dirty="0" smtClean="0">
                <a:cs typeface="Arial" charset="0"/>
              </a:rPr>
              <a:t>2</a:t>
            </a:r>
            <a:endParaRPr lang="en-US" sz="2000" b="1" dirty="0" smtClean="0">
              <a:cs typeface="Arial" charset="0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928819" y="3786190"/>
            <a:ext cx="521494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smtClean="0">
                <a:cs typeface="Arial" charset="0"/>
              </a:rPr>
              <a:t>Capt. Tuncay ÇEHRELİ</a:t>
            </a:r>
          </a:p>
          <a:p>
            <a:pPr algn="ctr">
              <a:spcAft>
                <a:spcPts val="0"/>
              </a:spcAft>
            </a:pPr>
            <a:r>
              <a:rPr lang="en-US" sz="2000" b="1" i="1" smtClean="0">
                <a:cs typeface="Arial" charset="0"/>
              </a:rPr>
              <a:t>Chairman, IALA VTS Committee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3074" name="Picture 2" descr="C:\Users\tuncay\Desktop\VTS 35 fotoğraflar\DSC00539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501"/>
            <a:ext cx="9144000" cy="5925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2050" name="Picture 2" descr="C:\Users\tuncay\Desktop\VTS 35 fotoğraflar\DSC00498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501"/>
            <a:ext cx="9144000" cy="5925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13314" name="Picture 2" descr="C:\Users\tuncay\Desktop\VTS 35 fotoğraflar\DSC00538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60"/>
            <a:ext cx="9144000" cy="592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10242" name="Picture 2" descr="C:\Users\tuncay\Desktop\VTS 35 fotoğraflar\DSC00627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74"/>
            <a:ext cx="9144000" cy="5925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8194" name="Picture 2" descr="C:\Users\tuncay\Desktop\VTS 35 fotoğraflar\DSC00580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60"/>
            <a:ext cx="9144000" cy="592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6146" name="Picture 2" descr="C:\Users\tuncay\Desktop\VTS 35 fotoğraflar\DSC00571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60"/>
            <a:ext cx="9144000" cy="592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endParaRPr lang="en-US" i="1" dirty="0"/>
          </a:p>
        </p:txBody>
      </p:sp>
      <p:pic>
        <p:nvPicPr>
          <p:cNvPr id="11266" name="Picture 2" descr="C:\Users\tuncay\Desktop\VTS 35 fotoğraflar\DSC00648.JPG"/>
          <p:cNvPicPr>
            <a:picLocks noChangeAspect="1" noChangeArrowheads="1"/>
          </p:cNvPicPr>
          <p:nvPr/>
        </p:nvPicPr>
        <p:blipFill>
          <a:blip r:embed="rId2" cstate="print"/>
          <a:srcRect t="3528"/>
          <a:stretch>
            <a:fillRect/>
          </a:stretch>
        </p:blipFill>
        <p:spPr bwMode="auto">
          <a:xfrm>
            <a:off x="0" y="980168"/>
            <a:ext cx="9144000" cy="5905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1026" name="Picture 2" descr="C:\Users\tuncay\Desktop\VTS 35 fotoğraflar\DSC00674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26"/>
            <a:ext cx="9144000" cy="5925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0963" t="36390" r="21849" b="54055"/>
          <a:stretch>
            <a:fillRect/>
          </a:stretch>
        </p:blipFill>
        <p:spPr bwMode="auto">
          <a:xfrm>
            <a:off x="70328" y="2273104"/>
            <a:ext cx="89644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21060" t="56615" r="22241" b="32045"/>
          <a:stretch>
            <a:fillRect/>
          </a:stretch>
        </p:blipFill>
        <p:spPr bwMode="auto">
          <a:xfrm>
            <a:off x="54592" y="1052736"/>
            <a:ext cx="8964488" cy="112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l="21060" t="42440" r="21274" b="19760"/>
          <a:stretch>
            <a:fillRect/>
          </a:stretch>
        </p:blipFill>
        <p:spPr bwMode="auto">
          <a:xfrm>
            <a:off x="62792" y="3301926"/>
            <a:ext cx="9081208" cy="348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err="1" smtClean="0"/>
              <a:t>Some</a:t>
            </a:r>
            <a:r>
              <a:rPr lang="tr-TR" i="1" dirty="0" smtClean="0"/>
              <a:t> </a:t>
            </a:r>
            <a:r>
              <a:rPr lang="tr-TR" i="1" dirty="0" err="1" smtClean="0"/>
              <a:t>changes</a:t>
            </a:r>
            <a:r>
              <a:rPr lang="tr-TR" i="1" dirty="0" smtClean="0"/>
              <a:t> </a:t>
            </a:r>
            <a:r>
              <a:rPr lang="tr-TR" i="1" dirty="0" err="1" smtClean="0"/>
              <a:t>to</a:t>
            </a:r>
            <a:r>
              <a:rPr lang="tr-TR" i="1" dirty="0" smtClean="0"/>
              <a:t> VTS WP </a:t>
            </a:r>
            <a:r>
              <a:rPr lang="tr-TR" i="1" dirty="0" err="1" smtClean="0"/>
              <a:t>and</a:t>
            </a:r>
            <a:r>
              <a:rPr lang="tr-TR" i="1" dirty="0" smtClean="0"/>
              <a:t> </a:t>
            </a:r>
            <a:r>
              <a:rPr lang="tr-TR" i="1" dirty="0" err="1" smtClean="0"/>
              <a:t>monitoring</a:t>
            </a:r>
            <a:r>
              <a:rPr lang="tr-TR" i="1" dirty="0" smtClean="0"/>
              <a:t> </a:t>
            </a:r>
            <a:r>
              <a:rPr lang="tr-TR" i="1" dirty="0" err="1" smtClean="0"/>
              <a:t>items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3916" t="18900" r="25000" b="9281"/>
          <a:stretch>
            <a:fillRect/>
          </a:stretch>
        </p:blipFill>
        <p:spPr bwMode="auto">
          <a:xfrm>
            <a:off x="611560" y="453144"/>
            <a:ext cx="7920880" cy="63093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i="1" dirty="0" smtClean="0"/>
              <a:t>  VTS35</a:t>
            </a:r>
            <a:endParaRPr lang="en-US" i="1" dirty="0"/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83568" y="1517878"/>
            <a:ext cx="784887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VTS35 </a:t>
            </a:r>
            <a:r>
              <a:rPr lang="tr-TR" sz="2400" dirty="0" err="1" smtClean="0">
                <a:cs typeface="Arial" charset="0"/>
              </a:rPr>
              <a:t>was</a:t>
            </a:r>
            <a:r>
              <a:rPr lang="tr-TR" sz="2400" dirty="0" smtClean="0">
                <a:cs typeface="Arial" charset="0"/>
              </a:rPr>
              <a:t> h</a:t>
            </a:r>
            <a:r>
              <a:rPr lang="en-GB" sz="2400" dirty="0" err="1" smtClean="0">
                <a:cs typeface="Arial" charset="0"/>
              </a:rPr>
              <a:t>eld</a:t>
            </a:r>
            <a:r>
              <a:rPr lang="en-GB" sz="2400" dirty="0" smtClean="0">
                <a:cs typeface="Arial" charset="0"/>
              </a:rPr>
              <a:t> in Istanbul  (3</a:t>
            </a:r>
            <a:r>
              <a:rPr lang="tr-TR" sz="2400" dirty="0" smtClean="0">
                <a:cs typeface="Arial" charset="0"/>
              </a:rPr>
              <a:t> </a:t>
            </a:r>
            <a:r>
              <a:rPr lang="en-GB" sz="2400" dirty="0" smtClean="0">
                <a:cs typeface="Arial" charset="0"/>
              </a:rPr>
              <a:t>-</a:t>
            </a:r>
            <a:r>
              <a:rPr lang="tr-TR" sz="2400" dirty="0" smtClean="0">
                <a:cs typeface="Arial" charset="0"/>
              </a:rPr>
              <a:t> </a:t>
            </a:r>
            <a:r>
              <a:rPr lang="en-GB" sz="2400" dirty="0" smtClean="0">
                <a:cs typeface="Arial" charset="0"/>
              </a:rPr>
              <a:t>7 Sept.</a:t>
            </a:r>
            <a:r>
              <a:rPr lang="tr-TR" sz="2400" dirty="0" smtClean="0">
                <a:cs typeface="Arial" charset="0"/>
              </a:rPr>
              <a:t> </a:t>
            </a:r>
            <a:r>
              <a:rPr lang="en-GB" sz="2400" dirty="0" smtClean="0">
                <a:cs typeface="Arial" charset="0"/>
              </a:rPr>
              <a:t>2012),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7</a:t>
            </a:r>
            <a:r>
              <a:rPr lang="en-GB" sz="2400" dirty="0" smtClean="0">
                <a:cs typeface="Arial" charset="0"/>
              </a:rPr>
              <a:t>0 </a:t>
            </a:r>
            <a:r>
              <a:rPr lang="tr-TR" sz="2400" dirty="0" smtClean="0">
                <a:cs typeface="Arial" charset="0"/>
              </a:rPr>
              <a:t>p</a:t>
            </a:r>
            <a:r>
              <a:rPr lang="en-GB" sz="2400" dirty="0" err="1" smtClean="0">
                <a:cs typeface="Arial" charset="0"/>
              </a:rPr>
              <a:t>articipants</a:t>
            </a:r>
            <a:r>
              <a:rPr lang="en-GB" sz="2400" dirty="0" smtClean="0">
                <a:cs typeface="Arial" charset="0"/>
              </a:rPr>
              <a:t> from 22 </a:t>
            </a:r>
            <a:r>
              <a:rPr lang="tr-TR" sz="2400" dirty="0" smtClean="0">
                <a:cs typeface="Arial" charset="0"/>
              </a:rPr>
              <a:t>c</a:t>
            </a:r>
            <a:r>
              <a:rPr lang="en-GB" sz="2400" dirty="0" err="1" smtClean="0">
                <a:cs typeface="Arial" charset="0"/>
              </a:rPr>
              <a:t>ountries</a:t>
            </a:r>
            <a:r>
              <a:rPr lang="en-GB" sz="2400" dirty="0" smtClean="0">
                <a:cs typeface="Arial" charset="0"/>
              </a:rPr>
              <a:t>; </a:t>
            </a:r>
            <a:r>
              <a:rPr lang="tr-TR" sz="2400" dirty="0" smtClean="0">
                <a:cs typeface="Arial" charset="0"/>
              </a:rPr>
              <a:t>8</a:t>
            </a:r>
            <a:r>
              <a:rPr lang="en-GB" sz="2400" dirty="0" smtClean="0">
                <a:cs typeface="Arial" charset="0"/>
              </a:rPr>
              <a:t> for the first time, 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GB" sz="2400" dirty="0" smtClean="0">
                <a:cs typeface="Arial" charset="0"/>
              </a:rPr>
              <a:t>3 WG was created,</a:t>
            </a:r>
            <a:endParaRPr lang="tr-TR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 break-</a:t>
            </a:r>
            <a:r>
              <a:rPr lang="tr-TR" sz="2400" dirty="0" err="1" smtClean="0">
                <a:cs typeface="Arial" charset="0"/>
              </a:rPr>
              <a:t>out</a:t>
            </a:r>
            <a:r>
              <a:rPr lang="tr-TR" sz="2400" dirty="0" smtClean="0">
                <a:cs typeface="Arial" charset="0"/>
              </a:rPr>
              <a:t> WG </a:t>
            </a:r>
            <a:r>
              <a:rPr lang="tr-TR" sz="2400" dirty="0" err="1" smtClean="0">
                <a:cs typeface="Arial" charset="0"/>
              </a:rPr>
              <a:t>created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for</a:t>
            </a:r>
            <a:r>
              <a:rPr lang="tr-TR" sz="2400" dirty="0" smtClean="0">
                <a:cs typeface="Arial" charset="0"/>
              </a:rPr>
              <a:t> a </a:t>
            </a:r>
            <a:r>
              <a:rPr lang="tr-TR" sz="2400" dirty="0" err="1" smtClean="0">
                <a:cs typeface="Arial" charset="0"/>
              </a:rPr>
              <a:t>specitic</a:t>
            </a:r>
            <a:r>
              <a:rPr lang="tr-TR" sz="2400" dirty="0" smtClean="0">
                <a:cs typeface="Arial" charset="0"/>
              </a:rPr>
              <a:t> </a:t>
            </a:r>
            <a:r>
              <a:rPr lang="tr-TR" sz="2400" dirty="0" err="1" smtClean="0">
                <a:cs typeface="Arial" charset="0"/>
              </a:rPr>
              <a:t>task</a:t>
            </a:r>
            <a:endParaRPr lang="en-GB" sz="2400" dirty="0" smtClean="0">
              <a:cs typeface="Arial" charset="0"/>
            </a:endParaRP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48</a:t>
            </a:r>
            <a:r>
              <a:rPr lang="en-GB" sz="2400" dirty="0" smtClean="0">
                <a:cs typeface="Arial" charset="0"/>
              </a:rPr>
              <a:t> input papers,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10</a:t>
            </a:r>
            <a:r>
              <a:rPr lang="en-GB" sz="2400" dirty="0" smtClean="0">
                <a:cs typeface="Arial" charset="0"/>
              </a:rPr>
              <a:t> output papers,</a:t>
            </a:r>
          </a:p>
          <a:p>
            <a:pPr marL="354013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2</a:t>
            </a:r>
            <a:r>
              <a:rPr lang="en-GB" sz="2400" dirty="0" smtClean="0">
                <a:cs typeface="Arial" charset="0"/>
              </a:rPr>
              <a:t> presentation</a:t>
            </a:r>
            <a:r>
              <a:rPr lang="tr-TR" sz="2400" dirty="0" smtClean="0">
                <a:cs typeface="Arial" charset="0"/>
              </a:rPr>
              <a:t>.</a:t>
            </a:r>
          </a:p>
          <a:p>
            <a:pPr marL="811213" lvl="1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VTS35 &amp; VTS2012 (</a:t>
            </a:r>
            <a:r>
              <a:rPr lang="tr-TR" sz="2400" dirty="0" err="1" smtClean="0">
                <a:cs typeface="Arial" charset="0"/>
              </a:rPr>
              <a:t>Ms</a:t>
            </a:r>
            <a:r>
              <a:rPr lang="tr-TR" sz="2400" dirty="0" smtClean="0">
                <a:cs typeface="Arial" charset="0"/>
              </a:rPr>
              <a:t>. B.</a:t>
            </a:r>
            <a:r>
              <a:rPr lang="tr-TR" sz="2400" dirty="0" err="1" smtClean="0">
                <a:cs typeface="Arial" charset="0"/>
              </a:rPr>
              <a:t>Tokatlıoğlu</a:t>
            </a:r>
            <a:r>
              <a:rPr lang="tr-TR" sz="2400" dirty="0" smtClean="0">
                <a:cs typeface="Arial" charset="0"/>
              </a:rPr>
              <a:t>)</a:t>
            </a:r>
          </a:p>
          <a:p>
            <a:pPr marL="811213" lvl="1" indent="-354013"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tr-TR" sz="2400" dirty="0" smtClean="0">
                <a:cs typeface="Arial" charset="0"/>
              </a:rPr>
              <a:t>IALA WWA (</a:t>
            </a:r>
            <a:r>
              <a:rPr lang="tr-TR" sz="2400" dirty="0" err="1" smtClean="0">
                <a:cs typeface="Arial" charset="0"/>
              </a:rPr>
              <a:t>Mr</a:t>
            </a:r>
            <a:r>
              <a:rPr lang="tr-TR" sz="2400" dirty="0" smtClean="0">
                <a:cs typeface="Arial" charset="0"/>
              </a:rPr>
              <a:t>. S. </a:t>
            </a:r>
            <a:r>
              <a:rPr lang="tr-TR" sz="2400" dirty="0" err="1" smtClean="0">
                <a:cs typeface="Arial" charset="0"/>
              </a:rPr>
              <a:t>Bennett</a:t>
            </a:r>
            <a:r>
              <a:rPr lang="tr-TR" sz="2400" dirty="0" smtClean="0">
                <a:cs typeface="Arial" charset="0"/>
              </a:rPr>
              <a:t>)</a:t>
            </a:r>
            <a:endParaRPr lang="tr-TR" sz="2800" b="1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   </a:t>
            </a:r>
            <a:endParaRPr lang="en-GB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259632" y="3362216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i="1" dirty="0" smtClean="0"/>
              <a:t>Thank you…</a:t>
            </a:r>
          </a:p>
          <a:p>
            <a:pPr algn="ctr"/>
            <a:endParaRPr lang="en-GB" sz="6000" b="1" i="1" dirty="0" smtClean="0"/>
          </a:p>
        </p:txBody>
      </p:sp>
      <p:grpSp>
        <p:nvGrpSpPr>
          <p:cNvPr id="4" name="3 Grup"/>
          <p:cNvGrpSpPr>
            <a:grpSpLocks noChangeAspect="1"/>
          </p:cNvGrpSpPr>
          <p:nvPr/>
        </p:nvGrpSpPr>
        <p:grpSpPr>
          <a:xfrm>
            <a:off x="100800" y="620688"/>
            <a:ext cx="8925732" cy="1785600"/>
            <a:chOff x="-16513" y="764704"/>
            <a:chExt cx="9160513" cy="185095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654" t="13228" r="2848" b="56220"/>
            <a:stretch>
              <a:fillRect/>
            </a:stretch>
          </p:blipFill>
          <p:spPr bwMode="auto">
            <a:xfrm>
              <a:off x="-16513" y="764704"/>
              <a:ext cx="9160513" cy="1850956"/>
            </a:xfrm>
            <a:prstGeom prst="rect">
              <a:avLst/>
            </a:prstGeom>
            <a:ln w="12700">
              <a:solidFill>
                <a:schemeClr val="tx2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6 Dikdörtgen"/>
            <p:cNvSpPr/>
            <p:nvPr/>
          </p:nvSpPr>
          <p:spPr>
            <a:xfrm>
              <a:off x="8172400" y="2391860"/>
              <a:ext cx="792088" cy="2196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296231" y="1321015"/>
          <a:ext cx="8496945" cy="535848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912894"/>
                <a:gridCol w="1755568"/>
                <a:gridCol w="5196480"/>
                <a:gridCol w="632003"/>
              </a:tblGrid>
              <a:tr h="1512167">
                <a:tc gridSpan="4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000" dirty="0" smtClean="0"/>
                        <a:t> </a:t>
                      </a:r>
                      <a:r>
                        <a:rPr lang="tr-TR" sz="2000" dirty="0" smtClean="0">
                          <a:solidFill>
                            <a:schemeClr val="tx1"/>
                          </a:solidFill>
                        </a:rPr>
                        <a:t>             </a:t>
                      </a:r>
                      <a:r>
                        <a:rPr lang="tr-TR" sz="2000" dirty="0" smtClean="0"/>
                        <a:t>                                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Tuncay Çehreli (DGCS),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Chairman</a:t>
                      </a:r>
                      <a:endParaRPr lang="tr-TR" sz="2200" kern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</a:t>
                      </a:r>
                      <a:r>
                        <a:rPr lang="tr-TR" sz="2200" kern="1200" baseline="0" dirty="0" smtClean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               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Neil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Trainor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(AMSA),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Vice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Chairman</a:t>
                      </a:r>
                      <a:endParaRPr lang="tr-TR" sz="2200" kern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                                        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Mike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Hadley</a:t>
                      </a:r>
                      <a:r>
                        <a:rPr lang="tr-TR" sz="2200" kern="1200" dirty="0" smtClean="0">
                          <a:solidFill>
                            <a:schemeClr val="tx1"/>
                          </a:solidFill>
                        </a:rPr>
                        <a:t> (IALA), </a:t>
                      </a:r>
                      <a:r>
                        <a:rPr lang="tr-TR" sz="2200" kern="1200" dirty="0" err="1" smtClean="0">
                          <a:solidFill>
                            <a:schemeClr val="tx1"/>
                          </a:solidFill>
                        </a:rPr>
                        <a:t>Secretary</a:t>
                      </a:r>
                      <a:endParaRPr lang="tr-TR" sz="2200" kern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tr-TR" sz="20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 sz="100" dirty="0"/>
                    </a:p>
                  </a:txBody>
                  <a:tcPr/>
                </a:tc>
              </a:tr>
              <a:tr h="1315898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WG1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err="1" smtClean="0"/>
                        <a:t>Operations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err="1" smtClean="0"/>
                        <a:t>Barry</a:t>
                      </a:r>
                      <a:r>
                        <a:rPr lang="tr-TR" sz="2200" b="1" baseline="0" dirty="0" smtClean="0"/>
                        <a:t> </a:t>
                      </a:r>
                      <a:r>
                        <a:rPr lang="tr-TR" sz="2200" b="1" baseline="0" dirty="0" err="1" smtClean="0"/>
                        <a:t>Goldman</a:t>
                      </a:r>
                      <a:r>
                        <a:rPr lang="tr-TR" sz="2200" b="1" baseline="0" dirty="0" smtClean="0"/>
                        <a:t> (IHMA), </a:t>
                      </a:r>
                      <a:r>
                        <a:rPr lang="tr-TR" sz="2200" b="1" baseline="0" dirty="0" err="1" smtClean="0"/>
                        <a:t>Chair</a:t>
                      </a:r>
                      <a:endParaRPr lang="tr-TR" sz="2200" b="1" baseline="0" dirty="0" smtClean="0"/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baseline="0" dirty="0" smtClean="0"/>
                        <a:t>William </a:t>
                      </a:r>
                      <a:r>
                        <a:rPr lang="tr-TR" sz="2200" b="1" baseline="0" dirty="0" err="1" smtClean="0"/>
                        <a:t>Burns</a:t>
                      </a:r>
                      <a:r>
                        <a:rPr lang="tr-TR" sz="2200" b="1" baseline="0" dirty="0" smtClean="0"/>
                        <a:t> (USCG), </a:t>
                      </a:r>
                      <a:r>
                        <a:rPr lang="tr-TR" sz="2200" b="1" baseline="0" dirty="0" err="1" smtClean="0"/>
                        <a:t>Vice</a:t>
                      </a:r>
                      <a:r>
                        <a:rPr lang="tr-TR" sz="2200" b="1" baseline="0" dirty="0" smtClean="0"/>
                        <a:t> </a:t>
                      </a:r>
                      <a:r>
                        <a:rPr lang="tr-TR" sz="2200" b="1" baseline="0" dirty="0" err="1" smtClean="0"/>
                        <a:t>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23007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WG2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err="1" smtClean="0"/>
                        <a:t>Technical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Rene </a:t>
                      </a:r>
                      <a:r>
                        <a:rPr lang="en-GB" sz="2200" b="1" kern="1200" dirty="0" err="1" smtClean="0"/>
                        <a:t>Hogendoorn</a:t>
                      </a:r>
                      <a:r>
                        <a:rPr lang="en-GB" sz="2200" b="1" kern="1200" dirty="0" smtClean="0"/>
                        <a:t> </a:t>
                      </a:r>
                      <a:r>
                        <a:rPr lang="tr-TR" sz="2200" b="1" kern="1200" dirty="0" smtClean="0"/>
                        <a:t>(HITT), </a:t>
                      </a:r>
                      <a:r>
                        <a:rPr lang="tr-TR" sz="2200" b="1" kern="1200" dirty="0" err="1" smtClean="0"/>
                        <a:t>Chair</a:t>
                      </a:r>
                      <a:endParaRPr lang="tr-TR" sz="2200" b="1" kern="1200" dirty="0" smtClean="0"/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en-US" sz="2200" b="1" kern="1200" dirty="0" smtClean="0"/>
                        <a:t>Jens Christian P</a:t>
                      </a:r>
                      <a:r>
                        <a:rPr lang="tr-TR" sz="2200" b="1" kern="1200" dirty="0" smtClean="0"/>
                        <a:t>edersen (</a:t>
                      </a:r>
                      <a:r>
                        <a:rPr lang="tr-TR" sz="2200" b="1" kern="1200" dirty="0" err="1" smtClean="0"/>
                        <a:t>Terma</a:t>
                      </a:r>
                      <a:r>
                        <a:rPr lang="tr-TR" sz="2200" b="1" kern="1200" dirty="0" smtClean="0"/>
                        <a:t>), </a:t>
                      </a:r>
                      <a:r>
                        <a:rPr lang="tr-TR" sz="2200" b="1" kern="1200" dirty="0" err="1" smtClean="0"/>
                        <a:t>Vice</a:t>
                      </a:r>
                      <a:r>
                        <a:rPr lang="tr-TR" sz="2200" b="1" kern="1200" baseline="0" dirty="0" smtClean="0"/>
                        <a:t> </a:t>
                      </a:r>
                      <a:r>
                        <a:rPr lang="tr-TR" sz="2200" b="1" kern="1200" dirty="0" err="1" smtClean="0"/>
                        <a:t>Chair</a:t>
                      </a:r>
                      <a:r>
                        <a:rPr lang="tr-TR" sz="2200" b="1" kern="1200" dirty="0" smtClean="0"/>
                        <a:t>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  <a:tr h="1300347"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smtClean="0"/>
                        <a:t>WG3</a:t>
                      </a:r>
                      <a:r>
                        <a:rPr lang="tr-TR" sz="2200" dirty="0" smtClean="0"/>
                        <a:t> 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200" b="1" dirty="0" err="1" smtClean="0"/>
                        <a:t>Personnel</a:t>
                      </a:r>
                      <a:r>
                        <a:rPr lang="tr-TR" sz="2200" b="1" dirty="0" smtClean="0"/>
                        <a:t> </a:t>
                      </a:r>
                      <a:r>
                        <a:rPr lang="tr-TR" sz="2200" b="1" dirty="0" err="1" smtClean="0"/>
                        <a:t>and</a:t>
                      </a:r>
                      <a:r>
                        <a:rPr lang="tr-TR" sz="2200" b="1" dirty="0" smtClean="0"/>
                        <a:t> </a:t>
                      </a:r>
                      <a:r>
                        <a:rPr lang="tr-TR" sz="2200" b="1" dirty="0" err="1" smtClean="0"/>
                        <a:t>Training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200" b="1" kern="1200" dirty="0" smtClean="0"/>
                        <a:t>Terry Hughes </a:t>
                      </a:r>
                      <a:r>
                        <a:rPr lang="tr-TR" sz="2200" b="1" kern="1200" dirty="0" smtClean="0"/>
                        <a:t>(TH), </a:t>
                      </a:r>
                      <a:r>
                        <a:rPr lang="tr-TR" sz="2200" b="1" kern="1200" dirty="0" err="1" smtClean="0"/>
                        <a:t>Chair</a:t>
                      </a:r>
                      <a:endParaRPr lang="tr-TR" sz="2200" b="1" kern="1200" dirty="0" smtClean="0"/>
                    </a:p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tr-TR" sz="2200" b="1" kern="1200" dirty="0" err="1" smtClean="0"/>
                        <a:t>Niels</a:t>
                      </a:r>
                      <a:r>
                        <a:rPr lang="tr-TR" sz="2200" b="1" kern="1200" baseline="0" dirty="0" smtClean="0"/>
                        <a:t> </a:t>
                      </a:r>
                      <a:r>
                        <a:rPr lang="tr-TR" sz="2200" b="1" kern="1200" baseline="0" dirty="0" err="1" smtClean="0"/>
                        <a:t>Jacob</a:t>
                      </a:r>
                      <a:r>
                        <a:rPr lang="tr-TR" sz="2200" b="1" kern="1200" baseline="0" dirty="0" smtClean="0"/>
                        <a:t> </a:t>
                      </a:r>
                      <a:r>
                        <a:rPr lang="tr-TR" sz="2200" b="1" kern="1200" baseline="0" dirty="0" err="1" smtClean="0"/>
                        <a:t>Mygind</a:t>
                      </a:r>
                      <a:r>
                        <a:rPr lang="tr-TR" sz="2200" b="1" kern="1200" dirty="0" smtClean="0"/>
                        <a:t> (RDN), </a:t>
                      </a:r>
                      <a:r>
                        <a:rPr lang="tr-TR" sz="2200" b="1" kern="1200" dirty="0" err="1" smtClean="0"/>
                        <a:t>Vice</a:t>
                      </a:r>
                      <a:r>
                        <a:rPr lang="tr-TR" sz="2200" b="1" kern="1200" dirty="0" smtClean="0"/>
                        <a:t> </a:t>
                      </a:r>
                      <a:r>
                        <a:rPr lang="tr-TR" sz="2200" b="1" kern="1200" dirty="0" err="1" smtClean="0"/>
                        <a:t>Chair</a:t>
                      </a:r>
                      <a:endParaRPr lang="tr-TR" sz="2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2000" b="1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13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>
                <a:cs typeface="Arial" pitchFamily="34" charset="0"/>
              </a:rPr>
              <a:t>   </a:t>
            </a:r>
            <a:r>
              <a:rPr lang="tr-TR" i="1" dirty="0" smtClean="0">
                <a:cs typeface="Arial" pitchFamily="34" charset="0"/>
              </a:rPr>
              <a:t>VTS </a:t>
            </a:r>
            <a:r>
              <a:rPr lang="tr-TR" i="1" dirty="0" err="1" smtClean="0">
                <a:cs typeface="Arial" pitchFamily="34" charset="0"/>
              </a:rPr>
              <a:t>Committee</a:t>
            </a:r>
            <a:r>
              <a:rPr lang="tr-TR" i="1" dirty="0" smtClean="0">
                <a:cs typeface="Arial" pitchFamily="34" charset="0"/>
              </a:rPr>
              <a:t> </a:t>
            </a:r>
            <a:r>
              <a:rPr lang="tr-TR" i="1" dirty="0" err="1" smtClean="0">
                <a:cs typeface="Arial" pitchFamily="34" charset="0"/>
              </a:rPr>
              <a:t>Structure</a:t>
            </a:r>
            <a:endParaRPr lang="en-US" i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Output</a:t>
            </a:r>
            <a:r>
              <a:rPr lang="tr-TR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i="1" dirty="0" err="1" smtClean="0">
                <a:latin typeface="Arial" pitchFamily="34" charset="0"/>
                <a:cs typeface="Arial" pitchFamily="34" charset="0"/>
              </a:rPr>
              <a:t>papers</a:t>
            </a:r>
            <a:endParaRPr lang="en-US" sz="2400" b="1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65657" y="1152039"/>
          <a:ext cx="8784975" cy="5472609"/>
        </p:xfrm>
        <a:graphic>
          <a:graphicData uri="http://schemas.openxmlformats.org/drawingml/2006/table">
            <a:tbl>
              <a:tblPr/>
              <a:tblGrid>
                <a:gridCol w="1742047"/>
                <a:gridCol w="4392488"/>
                <a:gridCol w="2650440"/>
              </a:tblGrid>
              <a:tr h="4467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Number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Title 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Arial"/>
                          <a:ea typeface="MS Mincho"/>
                          <a:cs typeface="Arial"/>
                        </a:rPr>
                        <a:t>Status</a:t>
                      </a:r>
                      <a:endParaRPr lang="tr-TR" sz="1600" b="1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893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1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Arial"/>
                        </a:rPr>
                        <a:t>Draft Report</a:t>
                      </a:r>
                      <a:endParaRPr lang="tr-TR" sz="16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S Mincho"/>
                          <a:cs typeface="Arial"/>
                        </a:rPr>
                        <a:t>To Council to note</a:t>
                      </a:r>
                      <a:endParaRPr lang="tr-TR" sz="16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/output/2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Arial"/>
                        </a:rPr>
                        <a:t>Inf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. on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Arial"/>
                        </a:rPr>
                        <a:t>the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Arial"/>
                        </a:rPr>
                        <a:t>Draft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VTS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Strategy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Paper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Arial"/>
                        </a:rPr>
                        <a:t>To Council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Arial"/>
                        </a:rPr>
                        <a:t>to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note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/output/3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Liaison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note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ANM on GL 1018 (RM)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ANM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for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consideration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/output/4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Seminar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Proposal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Simulator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Training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PAP24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and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with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a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view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t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o </a:t>
                      </a: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Council for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/output/5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Draft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GL on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Provision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of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Services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T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o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Council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17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VTS3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5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/output/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6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Liaison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note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,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comment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on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Draft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AtoN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Information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Product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Specification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e-NAV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consideration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9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7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Liaison </a:t>
                      </a:r>
                      <a:r>
                        <a:rPr lang="en-GB" sz="1600" dirty="0">
                          <a:latin typeface="Arial"/>
                          <a:ea typeface="MS Mincho"/>
                          <a:cs typeface="Times New Roman"/>
                        </a:rPr>
                        <a:t>note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on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the 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Plan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AIS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and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VHF Data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Communication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in 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Times New Roman"/>
                        </a:rPr>
                        <a:t>e-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Navigation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To 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e-NAV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baseline="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consideration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VTS3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5</a:t>
                      </a: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/output/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Arial"/>
                        </a:rPr>
                        <a:t>8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Inf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.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requesting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guidance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IMO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Docs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.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review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Arial"/>
                          <a:ea typeface="MS Mincho"/>
                          <a:cs typeface="Arial"/>
                        </a:rPr>
                        <a:t>To Council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Arial"/>
                        </a:rPr>
                        <a:t>to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Arial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Arial"/>
                        </a:rPr>
                        <a:t>note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VTS35/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output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/9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Inf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.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on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Proposed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revision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of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baseline="0" dirty="0" err="1" smtClean="0">
                          <a:latin typeface="Arial"/>
                          <a:ea typeface="MS Mincho"/>
                          <a:cs typeface="Times New Roman"/>
                        </a:rPr>
                        <a:t>Comm</a:t>
                      </a:r>
                      <a:r>
                        <a:rPr lang="tr-TR" sz="1600" baseline="0" dirty="0" smtClean="0">
                          <a:latin typeface="Arial"/>
                          <a:ea typeface="MS Mincho"/>
                          <a:cs typeface="Times New Roman"/>
                        </a:rPr>
                        <a:t>. WP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Council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approval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VTS35/</a:t>
                      </a:r>
                      <a:r>
                        <a:rPr lang="tr-TR" sz="1600" dirty="0" err="1" smtClean="0">
                          <a:latin typeface="Arial"/>
                          <a:ea typeface="MS Mincho"/>
                          <a:cs typeface="Times New Roman"/>
                        </a:rPr>
                        <a:t>output</a:t>
                      </a:r>
                      <a:r>
                        <a:rPr lang="tr-TR" sz="1600" dirty="0" smtClean="0">
                          <a:latin typeface="Arial"/>
                          <a:ea typeface="MS Mincho"/>
                          <a:cs typeface="Times New Roman"/>
                        </a:rPr>
                        <a:t>/10</a:t>
                      </a:r>
                      <a:endParaRPr lang="tr-TR" sz="16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Inf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. on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the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Revision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of IALA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Strategy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To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IALA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Strategy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Group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for</a:t>
                      </a:r>
                      <a:r>
                        <a:rPr lang="tr-TR" sz="1600" kern="1200" dirty="0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tr-TR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consideration</a:t>
                      </a:r>
                      <a:endParaRPr lang="tr-TR" sz="1600" kern="12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VTS </a:t>
            </a:r>
            <a:r>
              <a:rPr lang="tr-TR" i="1" dirty="0" err="1" smtClean="0"/>
              <a:t>Committee</a:t>
            </a:r>
            <a:r>
              <a:rPr lang="tr-TR" i="1" dirty="0" smtClean="0"/>
              <a:t>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51520" y="1068168"/>
          <a:ext cx="8568952" cy="5687055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1263"/>
                <a:gridCol w="7997689"/>
              </a:tblGrid>
              <a:tr h="489655">
                <a:tc>
                  <a:txBody>
                    <a:bodyPr/>
                    <a:lstStyle/>
                    <a:p>
                      <a:r>
                        <a:rPr lang="en-US" sz="2400" noProof="0" dirty="0" smtClean="0"/>
                        <a:t>No</a:t>
                      </a:r>
                      <a:endParaRPr lang="en-US" sz="2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noProof="0" smtClean="0"/>
                        <a:t>Task</a:t>
                      </a:r>
                      <a:endParaRPr lang="en-US" sz="2400" noProof="0"/>
                    </a:p>
                  </a:txBody>
                  <a:tcPr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</a:t>
                      </a:r>
                      <a:r>
                        <a:rPr lang="en-US" strike="sngStrike" baseline="0" noProof="0" dirty="0" smtClean="0"/>
                        <a:t>1</a:t>
                      </a:r>
                      <a:endParaRPr lang="en-US" strike="sngStrike" baseline="0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trike="sngStrike" baseline="0" noProof="0" dirty="0" smtClean="0"/>
                        <a:t>Define the concept and develop the scope of the Vessel Traffic Management</a:t>
                      </a:r>
                      <a:endParaRPr lang="en-US" strike="sngStrike" baseline="0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2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criteria / guidance / general provision on establishing</a:t>
                      </a:r>
                      <a:r>
                        <a:rPr lang="en-US" baseline="0" noProof="0" dirty="0" smtClean="0"/>
                        <a:t> and operating a VTS beyond territorial seas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3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noProof="0" dirty="0" smtClean="0"/>
                        <a:t>Review / update IMO Res.A.857(20)</a:t>
                      </a:r>
                      <a:r>
                        <a:rPr lang="en-US" baseline="0" noProof="0" dirty="0" smtClean="0"/>
                        <a:t> – Guideline for VTS </a:t>
                      </a:r>
                      <a:r>
                        <a:rPr lang="tr-TR" baseline="0" noProof="0" dirty="0" smtClean="0"/>
                        <a:t> </a:t>
                      </a:r>
                      <a:r>
                        <a:rPr lang="tr-TR" baseline="0" noProof="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tr-TR" baseline="0" noProof="0" dirty="0" err="1" smtClean="0">
                          <a:solidFill>
                            <a:srgbClr val="FF0000"/>
                          </a:solidFill>
                        </a:rPr>
                        <a:t>abeyance</a:t>
                      </a:r>
                      <a:r>
                        <a:rPr lang="tr-TR" baseline="0" noProof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4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Update the VTS Manual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5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VTS Recommendations and Guidelines ( 4 </a:t>
                      </a:r>
                      <a:r>
                        <a:rPr lang="en-US" noProof="0" dirty="0" err="1" smtClean="0"/>
                        <a:t>Rec</a:t>
                      </a:r>
                      <a:r>
                        <a:rPr lang="en-US" noProof="0" dirty="0" smtClean="0"/>
                        <a:t> + 4 GL )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6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/ update V-128 on op</a:t>
                      </a:r>
                      <a:r>
                        <a:rPr lang="tr-TR" noProof="0" dirty="0" smtClean="0"/>
                        <a:t>r.</a:t>
                      </a:r>
                      <a:r>
                        <a:rPr lang="en-US" noProof="0" dirty="0" smtClean="0"/>
                        <a:t> and tech</a:t>
                      </a:r>
                      <a:r>
                        <a:rPr lang="tr-TR" noProof="0" dirty="0" smtClean="0"/>
                        <a:t>.</a:t>
                      </a:r>
                      <a:r>
                        <a:rPr lang="tr-TR" baseline="0" noProof="0" dirty="0" smtClean="0"/>
                        <a:t> </a:t>
                      </a:r>
                      <a:r>
                        <a:rPr lang="en-US" noProof="0" dirty="0" smtClean="0"/>
                        <a:t>performance requirements for</a:t>
                      </a:r>
                      <a:r>
                        <a:rPr lang="en-US" baseline="0" noProof="0" dirty="0" smtClean="0"/>
                        <a:t> VTS equip</a:t>
                      </a:r>
                      <a:r>
                        <a:rPr lang="tr-TR" baseline="0" noProof="0" dirty="0" smtClean="0"/>
                        <a:t>.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7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 harmonized functional VTS requirements for networking and info</a:t>
                      </a:r>
                      <a:r>
                        <a:rPr lang="tr-TR" noProof="0" dirty="0" err="1" smtClean="0"/>
                        <a:t>rmation</a:t>
                      </a:r>
                      <a:r>
                        <a:rPr lang="en-US" noProof="0" dirty="0" smtClean="0"/>
                        <a:t> exchange  (IVEF)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8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standard nomenclature for use when referring  to a VTS Centre 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  9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Model Course on training the trainer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strike="noStrike" baseline="0" noProof="0" dirty="0" smtClean="0"/>
                        <a:t>10</a:t>
                      </a:r>
                      <a:endParaRPr lang="en-US" strike="noStrike" baseline="0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strike="noStrike" baseline="0" noProof="0" dirty="0" smtClean="0"/>
                        <a:t>Produce a GL on the provision of VTS types of service</a:t>
                      </a:r>
                      <a:endParaRPr lang="en-US" strike="noStrike" baseline="0" noProof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4050" y="2205058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3271530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4808545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96111" y="5370961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0455" y="6367874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2010 – 2014 </a:t>
            </a:r>
            <a:r>
              <a:rPr lang="tr-TR" i="1" dirty="0" err="1" smtClean="0"/>
              <a:t>work</a:t>
            </a:r>
            <a:r>
              <a:rPr lang="tr-TR" i="1" dirty="0" smtClean="0"/>
              <a:t> </a:t>
            </a:r>
            <a:r>
              <a:rPr lang="tr-TR" i="1" dirty="0" err="1" smtClean="0"/>
              <a:t>programme</a:t>
            </a:r>
            <a:endParaRPr lang="en-US" i="1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65168" y="1169040"/>
          <a:ext cx="8568952" cy="5536630"/>
        </p:xfrm>
        <a:graphic>
          <a:graphicData uri="http://schemas.openxmlformats.org/drawingml/2006/table">
            <a:tbl>
              <a:tblPr firstCol="1" bandRow="1">
                <a:tableStyleId>{7DF18680-E054-41AD-8BC1-D1AEF772440D}</a:tableStyleId>
              </a:tblPr>
              <a:tblGrid>
                <a:gridCol w="571263"/>
                <a:gridCol w="7997689"/>
              </a:tblGrid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11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</a:t>
                      </a:r>
                      <a:r>
                        <a:rPr lang="en-US" baseline="0" noProof="0" dirty="0" smtClean="0"/>
                        <a:t> a GL on VTS support and interaction with allied services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12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GL on the use of decision support tools in VTS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13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</a:t>
                      </a:r>
                      <a:r>
                        <a:rPr lang="en-US" baseline="0" noProof="0" dirty="0" smtClean="0"/>
                        <a:t> a GL on assessing and auditing overall performance of VTS Centre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14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Review SMCP as it relates to VTS</a:t>
                      </a:r>
                      <a:r>
                        <a:rPr lang="tr-TR" noProof="0" dirty="0" smtClean="0"/>
                        <a:t> 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tr-TR" noProof="0" dirty="0" err="1" smtClean="0">
                          <a:solidFill>
                            <a:srgbClr val="FF0000"/>
                          </a:solidFill>
                        </a:rPr>
                        <a:t>abeyance</a:t>
                      </a:r>
                      <a:r>
                        <a:rPr lang="tr-TR" noProof="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noProof="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15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position paper on the need for mandatory training for VTSOs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16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Rec. on training and certification standards for navigating officers participating in a VTS 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17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Specify</a:t>
                      </a:r>
                      <a:r>
                        <a:rPr lang="en-US" baseline="0" noProof="0" dirty="0" smtClean="0"/>
                        <a:t> VTS related user needs on allocation of the radio frequency spectrum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18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smtClean="0"/>
                        <a:t>Consider developing a separate and distinct VTS Training Manual</a:t>
                      </a:r>
                      <a:endParaRPr lang="en-US" noProof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19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smtClean="0"/>
                        <a:t>Co-ordinate work required to update the NAVGUIDE</a:t>
                      </a:r>
                      <a:endParaRPr lang="en-US" noProof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20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Produce a </a:t>
                      </a:r>
                      <a:r>
                        <a:rPr lang="tr-TR" noProof="0" dirty="0" smtClean="0"/>
                        <a:t>Model</a:t>
                      </a:r>
                      <a:r>
                        <a:rPr lang="tr-TR" baseline="0" noProof="0" dirty="0" smtClean="0"/>
                        <a:t> </a:t>
                      </a:r>
                      <a:r>
                        <a:rPr lang="tr-TR" baseline="0" noProof="0" dirty="0" err="1" smtClean="0"/>
                        <a:t>Course</a:t>
                      </a:r>
                      <a:r>
                        <a:rPr lang="en-US" noProof="0" dirty="0" smtClean="0"/>
                        <a:t> on refresher training and revalidation</a:t>
                      </a:r>
                      <a:endParaRPr lang="en-US" noProof="0" dirty="0"/>
                    </a:p>
                  </a:txBody>
                  <a:tcPr anchor="ctr"/>
                </a:tc>
              </a:tr>
              <a:tr h="489655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21</a:t>
                      </a:r>
                      <a:endParaRPr lang="en-US" noProof="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Develop a Strategy Paper on the needs for future delivery of VTS</a:t>
                      </a:r>
                      <a:endParaRPr lang="en-US" noProof="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3199522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3775585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751" y="4351650"/>
            <a:ext cx="371239" cy="23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21599991" lon="11399976" rev="159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r>
              <a:rPr lang="tr-TR" i="1" dirty="0" smtClean="0"/>
              <a:t>IALA workshop / </a:t>
            </a:r>
            <a:r>
              <a:rPr lang="tr-TR" i="1" dirty="0" err="1" smtClean="0"/>
              <a:t>seminar</a:t>
            </a:r>
            <a:endParaRPr lang="en-US" i="1" dirty="0"/>
          </a:p>
        </p:txBody>
      </p:sp>
      <p:sp>
        <p:nvSpPr>
          <p:cNvPr id="3" name="2 Metin kutusu"/>
          <p:cNvSpPr txBox="1"/>
          <p:nvPr/>
        </p:nvSpPr>
        <p:spPr>
          <a:xfrm>
            <a:off x="971600" y="1916832"/>
            <a:ext cx="691276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800" b="1" dirty="0" smtClean="0"/>
              <a:t>  VTS Portrayal Workshop</a:t>
            </a:r>
          </a:p>
          <a:p>
            <a:pPr>
              <a:buSzPct val="120000"/>
            </a:pPr>
            <a:r>
              <a:rPr lang="en-US" sz="2000" dirty="0" smtClean="0"/>
              <a:t>   </a:t>
            </a:r>
            <a:r>
              <a:rPr lang="tr-TR" sz="2400" dirty="0" smtClean="0"/>
              <a:t>06 – 09 May</a:t>
            </a:r>
            <a:r>
              <a:rPr lang="en-US" sz="2400" dirty="0" smtClean="0"/>
              <a:t> 2013</a:t>
            </a:r>
          </a:p>
          <a:p>
            <a:pPr>
              <a:buSzPct val="120000"/>
            </a:pPr>
            <a:r>
              <a:rPr lang="en-US" sz="2400" dirty="0" smtClean="0"/>
              <a:t>   Jacobs </a:t>
            </a:r>
            <a:r>
              <a:rPr lang="en-US" sz="2400" dirty="0" err="1" smtClean="0"/>
              <a:t>Univesity</a:t>
            </a:r>
            <a:r>
              <a:rPr lang="en-US" sz="2400" dirty="0" smtClean="0"/>
              <a:t>, Bremen / Germany</a:t>
            </a:r>
          </a:p>
          <a:p>
            <a:pPr>
              <a:buSzPct val="120000"/>
            </a:pPr>
            <a:endParaRPr lang="en-US" sz="2000" dirty="0" smtClean="0"/>
          </a:p>
          <a:p>
            <a:pPr>
              <a:buSzPct val="120000"/>
            </a:pPr>
            <a:endParaRPr lang="en-US" sz="2000" b="1" dirty="0" smtClean="0"/>
          </a:p>
          <a:p>
            <a:pPr>
              <a:spcAft>
                <a:spcPts val="1200"/>
              </a:spcAft>
              <a:buSzPct val="120000"/>
              <a:buFont typeface="Arial" pitchFamily="34" charset="0"/>
              <a:buChar char="•"/>
            </a:pPr>
            <a:r>
              <a:rPr lang="en-US" sz="2400" b="1" dirty="0" smtClean="0"/>
              <a:t>  </a:t>
            </a:r>
            <a:r>
              <a:rPr lang="en-US" sz="2800" b="1" dirty="0" smtClean="0"/>
              <a:t>VTS </a:t>
            </a:r>
            <a:r>
              <a:rPr lang="en-US" sz="2800" b="1" dirty="0" err="1" smtClean="0"/>
              <a:t>Simulat</a:t>
            </a:r>
            <a:r>
              <a:rPr lang="tr-TR" sz="2800" b="1" dirty="0" err="1" smtClean="0"/>
              <a:t>or</a:t>
            </a:r>
            <a:r>
              <a:rPr lang="en-US" sz="2800" b="1" dirty="0" smtClean="0"/>
              <a:t> Training Seminar</a:t>
            </a:r>
          </a:p>
          <a:p>
            <a:pPr>
              <a:buSzPct val="120000"/>
            </a:pPr>
            <a:r>
              <a:rPr lang="en-US" sz="2400" dirty="0" smtClean="0"/>
              <a:t>   </a:t>
            </a:r>
            <a:r>
              <a:rPr lang="tr-TR" sz="2400" dirty="0" smtClean="0"/>
              <a:t>09 – 13 </a:t>
            </a:r>
            <a:r>
              <a:rPr lang="en-US" sz="2400" dirty="0" smtClean="0"/>
              <a:t>September 2013</a:t>
            </a:r>
          </a:p>
          <a:p>
            <a:pPr>
              <a:buSzPct val="120000"/>
            </a:pPr>
            <a:r>
              <a:rPr lang="en-US" sz="2400" dirty="0" smtClean="0"/>
              <a:t>   Marin, </a:t>
            </a:r>
            <a:r>
              <a:rPr lang="en-US" sz="2400" dirty="0" err="1" smtClean="0"/>
              <a:t>Wageningen</a:t>
            </a:r>
            <a:r>
              <a:rPr lang="en-US" sz="2400" dirty="0" smtClean="0"/>
              <a:t> / Netherlands</a:t>
            </a:r>
          </a:p>
          <a:p>
            <a:r>
              <a:rPr lang="tr-TR" sz="2000" dirty="0" smtClean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4098" name="Picture 2" descr="C:\Users\tuncay\Desktop\VTS 35 fotoğraflar\DSC00566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60"/>
            <a:ext cx="9144000" cy="5925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   </a:t>
            </a:r>
            <a:r>
              <a:rPr lang="tr-TR" i="1" dirty="0" smtClean="0"/>
              <a:t>35</a:t>
            </a:r>
            <a:r>
              <a:rPr lang="tr-TR" i="1" baseline="30000" dirty="0" smtClean="0"/>
              <a:t>th</a:t>
            </a:r>
            <a:r>
              <a:rPr lang="tr-TR" i="1" dirty="0" smtClean="0"/>
              <a:t> </a:t>
            </a:r>
            <a:r>
              <a:rPr lang="tr-TR" i="1" dirty="0" err="1" smtClean="0"/>
              <a:t>session</a:t>
            </a:r>
            <a:r>
              <a:rPr lang="tr-TR" i="1" dirty="0" smtClean="0"/>
              <a:t> of IALA VTS </a:t>
            </a:r>
            <a:r>
              <a:rPr lang="tr-TR" i="1" dirty="0" err="1" smtClean="0"/>
              <a:t>Committee</a:t>
            </a:r>
            <a:r>
              <a:rPr lang="tr-TR" i="1" dirty="0" smtClean="0"/>
              <a:t>, İstanbul</a:t>
            </a:r>
            <a:endParaRPr lang="en-US" i="1" dirty="0"/>
          </a:p>
        </p:txBody>
      </p:sp>
      <p:pic>
        <p:nvPicPr>
          <p:cNvPr id="12290" name="Picture 2" descr="C:\Users\tuncay\Desktop\VTS 35 fotoğraflar\DSC00695.JPG"/>
          <p:cNvPicPr>
            <a:picLocks noChangeAspect="1" noChangeArrowheads="1"/>
          </p:cNvPicPr>
          <p:nvPr/>
        </p:nvPicPr>
        <p:blipFill>
          <a:blip r:embed="rId2" cstate="print"/>
          <a:srcRect t="3190"/>
          <a:stretch>
            <a:fillRect/>
          </a:stretch>
        </p:blipFill>
        <p:spPr bwMode="auto">
          <a:xfrm>
            <a:off x="0" y="959488"/>
            <a:ext cx="9144000" cy="5925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3911</TotalTime>
  <Words>802</Words>
  <Application>Microsoft Office PowerPoint</Application>
  <PresentationFormat>Ekran Gösterisi (4:3)</PresentationFormat>
  <Paragraphs>144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Office Theme</vt:lpstr>
      <vt:lpstr>Slayt 1</vt:lpstr>
      <vt:lpstr>  VTS35</vt:lpstr>
      <vt:lpstr>   VTS Committee Structure</vt:lpstr>
      <vt:lpstr>   Output papers</vt:lpstr>
      <vt:lpstr>  2010 – 2014 VTS Committee work programme</vt:lpstr>
      <vt:lpstr>  2010 – 2014 work programme</vt:lpstr>
      <vt:lpstr>  IALA workshop / seminar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Committee, İstanbul</vt:lpstr>
      <vt:lpstr>   35th session of IALA VTS Committee</vt:lpstr>
      <vt:lpstr>  35th session of IALA VTS Committee, İstanbul</vt:lpstr>
      <vt:lpstr>  Some changes to VTS WP and monitoring items</vt:lpstr>
      <vt:lpstr>Slayt 19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Tuncay</dc:creator>
  <cp:lastModifiedBy>tuncay</cp:lastModifiedBy>
  <cp:revision>574</cp:revision>
  <dcterms:created xsi:type="dcterms:W3CDTF">2009-10-02T18:58:06Z</dcterms:created>
  <dcterms:modified xsi:type="dcterms:W3CDTF">2012-10-22T22:17:11Z</dcterms:modified>
</cp:coreProperties>
</file>