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17" r:id="rId2"/>
    <p:sldId id="284" r:id="rId3"/>
    <p:sldId id="324" r:id="rId4"/>
    <p:sldId id="328" r:id="rId5"/>
    <p:sldId id="326" r:id="rId6"/>
    <p:sldId id="325" r:id="rId7"/>
    <p:sldId id="327" r:id="rId8"/>
    <p:sldId id="329" r:id="rId9"/>
    <p:sldId id="330" r:id="rId10"/>
    <p:sldId id="265" r:id="rId11"/>
    <p:sldId id="319" r:id="rId12"/>
    <p:sldId id="323" r:id="rId13"/>
    <p:sldId id="292" r:id="rId14"/>
    <p:sldId id="300" r:id="rId15"/>
    <p:sldId id="294" r:id="rId16"/>
    <p:sldId id="321" r:id="rId17"/>
    <p:sldId id="322" r:id="rId18"/>
    <p:sldId id="273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F8A764"/>
    <a:srgbClr val="F68D36"/>
    <a:srgbClr val="66FFFF"/>
    <a:srgbClr val="C80831"/>
    <a:srgbClr val="C00000"/>
    <a:srgbClr val="1CBCD2"/>
    <a:srgbClr val="BB0905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Orta Stil 1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7089" autoAdjust="0"/>
  </p:normalViewPr>
  <p:slideViewPr>
    <p:cSldViewPr>
      <p:cViewPr>
        <p:scale>
          <a:sx n="70" d="100"/>
          <a:sy n="70" d="100"/>
        </p:scale>
        <p:origin x="-10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55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B5018-4D05-423E-805C-DCE5216AC2E0}" type="datetimeFigureOut">
              <a:rPr lang="tr-TR" smtClean="0"/>
              <a:pPr/>
              <a:t>30.04.2013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0223A-C7E3-4A67-8C0A-A6EFB26C5E20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James Clark MCA UK</a:t>
            </a:r>
          </a:p>
          <a:p>
            <a:r>
              <a:rPr lang="tr-TR" dirty="0" smtClean="0"/>
              <a:t>Robert Townsend MCA UK</a:t>
            </a:r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10</a:t>
            </a:fld>
            <a:endParaRPr lang="tr-T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13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4916" y="1044652"/>
            <a:ext cx="8929687" cy="57245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100013" y="942975"/>
            <a:ext cx="8931275" cy="71438"/>
          </a:xfrm>
          <a:prstGeom prst="rect">
            <a:avLst/>
          </a:prstGeom>
          <a:gradFill flip="none" rotWithShape="1">
            <a:gsLst>
              <a:gs pos="0">
                <a:srgbClr val="FF9900">
                  <a:shade val="30000"/>
                  <a:satMod val="115000"/>
                </a:srgbClr>
              </a:gs>
              <a:gs pos="50000">
                <a:srgbClr val="FF9900">
                  <a:shade val="67500"/>
                  <a:satMod val="115000"/>
                </a:srgbClr>
              </a:gs>
              <a:gs pos="100000">
                <a:srgbClr val="FF99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6" name="Group 6"/>
          <p:cNvGrpSpPr>
            <a:grpSpLocks/>
          </p:cNvGrpSpPr>
          <p:nvPr userDrawn="1"/>
        </p:nvGrpSpPr>
        <p:grpSpPr bwMode="auto">
          <a:xfrm>
            <a:off x="142875" y="0"/>
            <a:ext cx="9001125" cy="327025"/>
            <a:chOff x="142844" y="0"/>
            <a:chExt cx="9001156" cy="327670"/>
          </a:xfrm>
        </p:grpSpPr>
        <p:pic>
          <p:nvPicPr>
            <p:cNvPr id="7" name="Picture 2" descr="LOGO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844" y="42948"/>
              <a:ext cx="252414" cy="2513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itle 1"/>
            <p:cNvSpPr txBox="1">
              <a:spLocks/>
            </p:cNvSpPr>
            <p:nvPr/>
          </p:nvSpPr>
          <p:spPr bwMode="auto">
            <a:xfrm>
              <a:off x="357158" y="0"/>
              <a:ext cx="8786842" cy="327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tr-TR" sz="1200" b="1" i="1" dirty="0" smtClean="0"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lang="tr-TR" sz="1300" b="1" i="1" dirty="0" smtClean="0">
                  <a:latin typeface="Arial" pitchFamily="34" charset="0"/>
                  <a:ea typeface="+mj-ea"/>
                  <a:cs typeface="Arial" pitchFamily="34" charset="0"/>
                </a:rPr>
                <a:t>Directorate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General of </a:t>
              </a:r>
              <a:r>
                <a:rPr lang="tr-TR" sz="1300" b="1" i="1" baseline="0" dirty="0" err="1" smtClean="0">
                  <a:latin typeface="Arial" pitchFamily="34" charset="0"/>
                  <a:ea typeface="+mj-ea"/>
                  <a:cs typeface="Arial" pitchFamily="34" charset="0"/>
                </a:rPr>
                <a:t>Coastal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lang="tr-TR" sz="1300" b="1" i="1" baseline="0" dirty="0" err="1" smtClean="0">
                  <a:latin typeface="Arial" pitchFamily="34" charset="0"/>
                  <a:ea typeface="+mj-ea"/>
                  <a:cs typeface="Arial" pitchFamily="34" charset="0"/>
                </a:rPr>
                <a:t>Safety</a:t>
              </a:r>
              <a:endParaRPr lang="en-US" sz="1300" b="1" i="1" dirty="0"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800" y="357166"/>
            <a:ext cx="8931600" cy="571504"/>
          </a:xfr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B1E20-4EB7-4C08-B137-31A53598787A}" type="datetimeFigureOut">
              <a:rPr lang="en-US"/>
              <a:pPr>
                <a:defRPr/>
              </a:pPr>
              <a:t>4/30/2013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B25D7-42A1-47BF-A07C-8AC3E14CA6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3A1B4-AD1D-45CC-8A6A-1D0EBD1C11DD}" type="datetimeFigureOut">
              <a:rPr lang="en-US"/>
              <a:pPr>
                <a:defRPr/>
              </a:pPr>
              <a:t>4/30/2013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89168-143F-4816-B122-13FE8F86A1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3CC79-56E0-409F-A4ED-D9D59AF7E52E}" type="datetimeFigureOut">
              <a:rPr lang="en-US"/>
              <a:pPr>
                <a:defRPr/>
              </a:pPr>
              <a:t>4/30/2013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CD7A1-FCEE-455B-ADAD-3ED00C372F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56577-5D75-44FC-BFF1-530F0AD46EDA}" type="datetimeFigureOut">
              <a:rPr lang="en-US"/>
              <a:pPr>
                <a:defRPr/>
              </a:pPr>
              <a:t>4/30/2013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5F027-1715-4815-BC81-9F004AA161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A14AD0-9210-4C1F-920A-503E19E02ED0}" type="datetimeFigureOut">
              <a:rPr lang="en-US"/>
              <a:pPr>
                <a:defRPr/>
              </a:pPr>
              <a:t>4/30/2013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ACC9F1-AA76-46DF-B36B-76E65B5DCC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7" r:id="rId2"/>
    <p:sldLayoutId id="2147483718" r:id="rId3"/>
    <p:sldLayoutId id="214748371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539552" y="1556792"/>
            <a:ext cx="8136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Information on the</a:t>
            </a:r>
          </a:p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3</a:t>
            </a:r>
            <a:r>
              <a:rPr lang="tr-TR" sz="3200" b="1" dirty="0" smtClean="0">
                <a:cs typeface="Arial" charset="0"/>
              </a:rPr>
              <a:t>6</a:t>
            </a:r>
            <a:r>
              <a:rPr lang="en-US" sz="3200" b="1" baseline="30000" dirty="0" smtClean="0">
                <a:cs typeface="Arial" charset="0"/>
              </a:rPr>
              <a:t>th </a:t>
            </a:r>
            <a:r>
              <a:rPr lang="en-US" sz="3200" b="1" dirty="0" smtClean="0">
                <a:cs typeface="Arial" charset="0"/>
              </a:rPr>
              <a:t>session of the IALA VTS Committee</a:t>
            </a:r>
          </a:p>
          <a:p>
            <a:pPr algn="ctr">
              <a:spcAft>
                <a:spcPts val="1000"/>
              </a:spcAft>
            </a:pPr>
            <a:r>
              <a:rPr lang="tr-TR" sz="2000" b="1" dirty="0" smtClean="0">
                <a:cs typeface="Arial" charset="0"/>
              </a:rPr>
              <a:t>11</a:t>
            </a:r>
            <a:r>
              <a:rPr lang="en-US" sz="2000" b="1" dirty="0" smtClean="0">
                <a:cs typeface="Arial" charset="0"/>
              </a:rPr>
              <a:t> – </a:t>
            </a:r>
            <a:r>
              <a:rPr lang="tr-TR" sz="2000" b="1" dirty="0" smtClean="0">
                <a:cs typeface="Arial" charset="0"/>
              </a:rPr>
              <a:t>15</a:t>
            </a:r>
            <a:r>
              <a:rPr lang="en-US" sz="2000" b="1" dirty="0" smtClean="0">
                <a:cs typeface="Arial" charset="0"/>
              </a:rPr>
              <a:t> </a:t>
            </a:r>
            <a:r>
              <a:rPr lang="tr-TR" sz="2000" b="1" dirty="0" smtClean="0">
                <a:cs typeface="Arial" charset="0"/>
              </a:rPr>
              <a:t>March</a:t>
            </a:r>
            <a:r>
              <a:rPr lang="en-US" sz="2000" b="1" dirty="0" smtClean="0">
                <a:cs typeface="Arial" charset="0"/>
              </a:rPr>
              <a:t> 201</a:t>
            </a:r>
            <a:r>
              <a:rPr lang="tr-TR" sz="2000" b="1" dirty="0" smtClean="0">
                <a:cs typeface="Arial" charset="0"/>
              </a:rPr>
              <a:t>3</a:t>
            </a:r>
            <a:endParaRPr lang="en-US" sz="2000" dirty="0">
              <a:cs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954743" y="5758233"/>
            <a:ext cx="521494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PAP 2</a:t>
            </a:r>
            <a:r>
              <a:rPr lang="tr-TR" sz="3200" b="1" dirty="0" smtClean="0">
                <a:cs typeface="Arial" charset="0"/>
              </a:rPr>
              <a:t>5</a:t>
            </a:r>
            <a:endParaRPr lang="en-US" sz="3200" b="1" dirty="0" smtClean="0">
              <a:cs typeface="Arial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b="1" dirty="0" smtClean="0">
                <a:cs typeface="Arial" charset="0"/>
              </a:rPr>
              <a:t>1</a:t>
            </a:r>
            <a:r>
              <a:rPr lang="en-US" sz="2000" b="1" dirty="0" smtClean="0">
                <a:cs typeface="Arial" charset="0"/>
              </a:rPr>
              <a:t> – </a:t>
            </a:r>
            <a:r>
              <a:rPr lang="tr-TR" sz="2000" b="1" dirty="0" smtClean="0">
                <a:cs typeface="Arial" charset="0"/>
              </a:rPr>
              <a:t>2</a:t>
            </a:r>
            <a:r>
              <a:rPr lang="en-US" sz="2000" b="1" dirty="0" smtClean="0">
                <a:cs typeface="Arial" charset="0"/>
              </a:rPr>
              <a:t> </a:t>
            </a:r>
            <a:r>
              <a:rPr lang="tr-TR" sz="2000" b="1" dirty="0" smtClean="0">
                <a:cs typeface="Arial" charset="0"/>
              </a:rPr>
              <a:t>May</a:t>
            </a:r>
            <a:r>
              <a:rPr lang="en-US" sz="2000" b="1" dirty="0" smtClean="0">
                <a:cs typeface="Arial" charset="0"/>
              </a:rPr>
              <a:t> 201</a:t>
            </a:r>
            <a:r>
              <a:rPr lang="tr-TR" sz="2000" b="1" dirty="0" smtClean="0">
                <a:cs typeface="Arial" charset="0"/>
              </a:rPr>
              <a:t>3</a:t>
            </a:r>
            <a:endParaRPr lang="en-US" sz="2000" b="1" dirty="0" smtClean="0">
              <a:cs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928662" y="3786190"/>
            <a:ext cx="72152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400" b="1" dirty="0" err="1" smtClean="0">
                <a:cs typeface="Arial" charset="0"/>
              </a:rPr>
              <a:t>Tuncay</a:t>
            </a:r>
            <a:r>
              <a:rPr lang="en-US" sz="2400" b="1" dirty="0" smtClean="0">
                <a:cs typeface="Arial" charset="0"/>
              </a:rPr>
              <a:t> Ç</a:t>
            </a:r>
            <a:r>
              <a:rPr lang="tr-TR" sz="2400" b="1" dirty="0" err="1" smtClean="0">
                <a:cs typeface="Arial" charset="0"/>
              </a:rPr>
              <a:t>ehreli</a:t>
            </a:r>
            <a:r>
              <a:rPr lang="tr-TR" sz="2400" b="1" dirty="0" smtClean="0">
                <a:cs typeface="Arial" charset="0"/>
              </a:rPr>
              <a:t>,  </a:t>
            </a:r>
            <a:r>
              <a:rPr lang="tr-TR" sz="2400" b="1" dirty="0" err="1" smtClean="0">
                <a:cs typeface="Arial" charset="0"/>
              </a:rPr>
              <a:t>Chairman</a:t>
            </a:r>
            <a:r>
              <a:rPr lang="tr-TR" sz="2400" b="1" dirty="0" smtClean="0">
                <a:cs typeface="Arial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tr-TR" sz="2400" b="1" i="1" dirty="0" err="1" smtClean="0">
                <a:cs typeface="Arial" charset="0"/>
              </a:rPr>
              <a:t>Neil</a:t>
            </a:r>
            <a:r>
              <a:rPr lang="tr-TR" sz="2400" b="1" i="1" dirty="0" smtClean="0">
                <a:cs typeface="Arial" charset="0"/>
              </a:rPr>
              <a:t> </a:t>
            </a:r>
            <a:r>
              <a:rPr lang="tr-TR" sz="2400" b="1" i="1" dirty="0" err="1" smtClean="0">
                <a:cs typeface="Arial" charset="0"/>
              </a:rPr>
              <a:t>Trainor</a:t>
            </a:r>
            <a:r>
              <a:rPr lang="tr-TR" sz="2400" b="1" i="1" dirty="0" smtClean="0">
                <a:cs typeface="Arial" charset="0"/>
              </a:rPr>
              <a:t>, </a:t>
            </a:r>
            <a:r>
              <a:rPr lang="tr-TR" sz="2400" b="1" i="1" dirty="0" err="1" smtClean="0">
                <a:cs typeface="Arial" charset="0"/>
              </a:rPr>
              <a:t>Vice</a:t>
            </a:r>
            <a:r>
              <a:rPr lang="tr-TR" sz="2400" b="1" i="1" dirty="0" smtClean="0">
                <a:cs typeface="Arial" charset="0"/>
              </a:rPr>
              <a:t> </a:t>
            </a:r>
            <a:r>
              <a:rPr lang="tr-TR" sz="2400" b="1" i="1" dirty="0" err="1" smtClean="0">
                <a:cs typeface="Arial" charset="0"/>
              </a:rPr>
              <a:t>Chiarman</a:t>
            </a:r>
            <a:r>
              <a:rPr lang="tr-TR" sz="2400" b="1" i="1" dirty="0" smtClean="0">
                <a:cs typeface="Arial" charset="0"/>
              </a:rPr>
              <a:t> </a:t>
            </a:r>
            <a:endParaRPr lang="en-US" sz="2000" b="1" i="1" dirty="0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o"/>
          <p:cNvGraphicFramePr>
            <a:graphicFrameLocks noGrp="1"/>
          </p:cNvGraphicFramePr>
          <p:nvPr/>
        </p:nvGraphicFramePr>
        <p:xfrm>
          <a:off x="296231" y="1321015"/>
          <a:ext cx="8496945" cy="535848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912894"/>
                <a:gridCol w="1755568"/>
                <a:gridCol w="5196480"/>
                <a:gridCol w="632003"/>
              </a:tblGrid>
              <a:tr h="1512167">
                <a:tc gridSpan="4"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000" dirty="0" smtClean="0"/>
                        <a:t> </a:t>
                      </a:r>
                      <a:r>
                        <a:rPr lang="tr-TR" sz="2000" dirty="0" smtClean="0">
                          <a:solidFill>
                            <a:schemeClr val="tx1"/>
                          </a:solidFill>
                        </a:rPr>
                        <a:t>             </a:t>
                      </a:r>
                      <a:r>
                        <a:rPr lang="tr-TR" sz="2000" dirty="0" smtClean="0"/>
                        <a:t>                                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Tuncay Çehreli (DGCS), Chairman</a:t>
                      </a:r>
                    </a:p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tr-TR" sz="2200" kern="1200" baseline="0" dirty="0" smtClean="0">
                          <a:solidFill>
                            <a:schemeClr val="tx1"/>
                          </a:solidFill>
                        </a:rPr>
                        <a:t>              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                     Neil Trainor (AMSA), Vice Chairman</a:t>
                      </a:r>
                    </a:p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                                         Mike Hadley (IALA), Secretary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sz="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tr-TR" sz="20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sz="100" dirty="0"/>
                    </a:p>
                  </a:txBody>
                  <a:tcPr/>
                </a:tc>
              </a:tr>
              <a:tr h="1315898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WG1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Operations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baseline="0" dirty="0" smtClean="0"/>
                        <a:t>James Clark (MCA), Chair</a:t>
                      </a:r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tr-TR" sz="2200" b="1" baseline="0" dirty="0" smtClean="0"/>
                        <a:t>Monica Sundklev (STA), Vice Chair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  <a:tr h="1230077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WG2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Technical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200" b="1" kern="1200" dirty="0" smtClean="0"/>
                        <a:t>Rene Hogendoorn </a:t>
                      </a:r>
                      <a:r>
                        <a:rPr lang="tr-TR" sz="2200" b="1" kern="1200" dirty="0" smtClean="0"/>
                        <a:t>(HITT), Chair</a:t>
                      </a:r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tr-TR" sz="2200" b="1" kern="1200" dirty="0" smtClean="0"/>
                        <a:t>Robert</a:t>
                      </a:r>
                      <a:r>
                        <a:rPr lang="tr-TR" sz="2200" b="1" kern="1200" baseline="0" dirty="0" smtClean="0"/>
                        <a:t> Townsend</a:t>
                      </a:r>
                      <a:r>
                        <a:rPr lang="tr-TR" sz="2200" b="1" kern="1200" dirty="0" smtClean="0"/>
                        <a:t> (MCA), Vice</a:t>
                      </a:r>
                      <a:r>
                        <a:rPr lang="tr-TR" sz="2200" b="1" kern="1200" baseline="0" dirty="0" smtClean="0"/>
                        <a:t> </a:t>
                      </a:r>
                      <a:r>
                        <a:rPr lang="tr-TR" sz="2200" b="1" kern="1200" dirty="0" smtClean="0"/>
                        <a:t>Chair 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  <a:tr h="1300347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WG3</a:t>
                      </a:r>
                      <a:r>
                        <a:rPr lang="tr-TR" sz="2200" dirty="0" smtClean="0"/>
                        <a:t> 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Personnel and Training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200" b="1" kern="1200" dirty="0" smtClean="0"/>
                        <a:t>Terry Hughes </a:t>
                      </a:r>
                      <a:r>
                        <a:rPr lang="tr-TR" sz="2200" b="1" kern="1200" dirty="0" smtClean="0"/>
                        <a:t>(TH), Chair</a:t>
                      </a:r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tr-TR" sz="2200" b="1" kern="1200" dirty="0" smtClean="0"/>
                        <a:t>Niels</a:t>
                      </a:r>
                      <a:r>
                        <a:rPr lang="tr-TR" sz="2200" b="1" kern="1200" baseline="0" dirty="0" smtClean="0"/>
                        <a:t> Jacob Mygind</a:t>
                      </a:r>
                      <a:r>
                        <a:rPr lang="tr-TR" sz="2200" b="1" kern="1200" dirty="0" smtClean="0"/>
                        <a:t> (RDN), Vice Chair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13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>
                <a:cs typeface="Arial" pitchFamily="34" charset="0"/>
              </a:rPr>
              <a:t>   </a:t>
            </a:r>
            <a:r>
              <a:rPr lang="tr-TR" i="1" dirty="0" smtClean="0">
                <a:cs typeface="Arial" pitchFamily="34" charset="0"/>
              </a:rPr>
              <a:t>VTS Committee Structure</a:t>
            </a:r>
            <a:endParaRPr lang="en-US" i="1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Output papers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2"/>
          <a:srcRect l="17578" t="27354" r="17303" b="19937"/>
          <a:stretch>
            <a:fillRect/>
          </a:stretch>
        </p:blipFill>
        <p:spPr bwMode="auto">
          <a:xfrm>
            <a:off x="136850" y="1428736"/>
            <a:ext cx="8789870" cy="473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Output papers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6 Grup"/>
          <p:cNvGrpSpPr/>
          <p:nvPr/>
        </p:nvGrpSpPr>
        <p:grpSpPr>
          <a:xfrm>
            <a:off x="241578" y="1500174"/>
            <a:ext cx="8643998" cy="4429156"/>
            <a:chOff x="428596" y="1357298"/>
            <a:chExt cx="8215370" cy="400052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 l="16406" t="37500" r="16211" b="25000"/>
            <a:stretch>
              <a:fillRect/>
            </a:stretch>
          </p:blipFill>
          <p:spPr bwMode="auto">
            <a:xfrm>
              <a:off x="428596" y="1357298"/>
              <a:ext cx="8215370" cy="2857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/>
            <a:srcRect l="16601" t="40937" r="16015" b="44063"/>
            <a:stretch>
              <a:fillRect/>
            </a:stretch>
          </p:blipFill>
          <p:spPr bwMode="auto">
            <a:xfrm>
              <a:off x="428596" y="4214818"/>
              <a:ext cx="8215370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Committee work </a:t>
            </a:r>
            <a:r>
              <a:rPr lang="en-GB" i="1" dirty="0" smtClean="0"/>
              <a:t>programme</a:t>
            </a:r>
            <a:endParaRPr lang="en-GB" i="1" dirty="0"/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251520" y="1068168"/>
          <a:ext cx="8568952" cy="568705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1263"/>
                <a:gridCol w="7997689"/>
              </a:tblGrid>
              <a:tr h="489655">
                <a:tc>
                  <a:txBody>
                    <a:bodyPr/>
                    <a:lstStyle/>
                    <a:p>
                      <a:r>
                        <a:rPr lang="en-US" sz="2400" noProof="0" dirty="0" smtClean="0"/>
                        <a:t>No</a:t>
                      </a:r>
                      <a:endParaRPr lang="en-US" sz="2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noProof="0" dirty="0" smtClean="0"/>
                        <a:t>Task</a:t>
                      </a:r>
                      <a:endParaRPr lang="en-US" sz="2400" noProof="0" dirty="0"/>
                    </a:p>
                  </a:txBody>
                  <a:tcPr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</a:t>
                      </a:r>
                      <a:r>
                        <a:rPr lang="en-US" strike="sngStrike" baseline="0" noProof="0" dirty="0" smtClean="0"/>
                        <a:t>1</a:t>
                      </a:r>
                      <a:endParaRPr lang="en-US" strike="sngStrike" baseline="0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strike="sngStrike" baseline="0" noProof="0" dirty="0" smtClean="0"/>
                        <a:t>Define the concept and develop the scope of the Vessel Traffic Management</a:t>
                      </a:r>
                      <a:endParaRPr lang="en-US" strike="sngStrike" baseline="0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2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Develop criteria / guidance / general provision on establishing</a:t>
                      </a:r>
                      <a:r>
                        <a:rPr lang="en-US" baseline="0" noProof="0" dirty="0" smtClean="0"/>
                        <a:t> and operating a VTS beyond territorial seas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3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 smtClean="0"/>
                        <a:t>Review / update IMO Res.A.857(20)</a:t>
                      </a:r>
                      <a:r>
                        <a:rPr lang="en-US" baseline="0" noProof="0" dirty="0" smtClean="0"/>
                        <a:t> – Guideline for VTS </a:t>
                      </a:r>
                      <a:r>
                        <a:rPr lang="tr-TR" baseline="0" noProof="0" dirty="0" smtClean="0"/>
                        <a:t> </a:t>
                      </a:r>
                      <a:r>
                        <a:rPr lang="tr-TR" baseline="0" noProof="0" dirty="0" smtClean="0">
                          <a:solidFill>
                            <a:srgbClr val="FF0000"/>
                          </a:solidFill>
                        </a:rPr>
                        <a:t>(in abeyance)</a:t>
                      </a:r>
                      <a:endParaRPr lang="en-US" noProof="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4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Update the VTS Manual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5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Review VTS Recommendations and Guidelines ( 4 Rec + 4 GL )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6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Review / update V-128 on op</a:t>
                      </a:r>
                      <a:r>
                        <a:rPr lang="tr-TR" noProof="0" dirty="0" smtClean="0"/>
                        <a:t>r.</a:t>
                      </a:r>
                      <a:r>
                        <a:rPr lang="en-US" noProof="0" dirty="0" smtClean="0"/>
                        <a:t> and tech</a:t>
                      </a:r>
                      <a:r>
                        <a:rPr lang="tr-TR" noProof="0" dirty="0" smtClean="0"/>
                        <a:t>.</a:t>
                      </a:r>
                      <a:r>
                        <a:rPr lang="tr-TR" baseline="0" noProof="0" dirty="0" smtClean="0"/>
                        <a:t> </a:t>
                      </a:r>
                      <a:r>
                        <a:rPr lang="en-US" noProof="0" dirty="0" smtClean="0"/>
                        <a:t>performance requirements for</a:t>
                      </a:r>
                      <a:r>
                        <a:rPr lang="en-US" baseline="0" noProof="0" dirty="0" smtClean="0"/>
                        <a:t> VTS equip</a:t>
                      </a:r>
                      <a:r>
                        <a:rPr lang="tr-TR" baseline="0" noProof="0" dirty="0" smtClean="0"/>
                        <a:t>.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7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Rec. on  harmonized functional VTS requirements for networking and info</a:t>
                      </a:r>
                      <a:r>
                        <a:rPr lang="tr-TR" noProof="0" dirty="0" smtClean="0"/>
                        <a:t>rmation</a:t>
                      </a:r>
                      <a:r>
                        <a:rPr lang="en-US" noProof="0" dirty="0" smtClean="0"/>
                        <a:t> exchange  (IVEF)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8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Rec. on standard nomenclature for use when referring  to a VTS Centre  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9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Develop Model Course on training the trainer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strike="noStrike" baseline="0" noProof="0" dirty="0" smtClean="0"/>
                        <a:t>10</a:t>
                      </a:r>
                      <a:endParaRPr lang="en-US" strike="noStrike" baseline="0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strike="noStrike" baseline="0" noProof="0" dirty="0" smtClean="0"/>
                        <a:t>Produce a GL on the provision of VTS types of service</a:t>
                      </a:r>
                      <a:endParaRPr lang="en-US" strike="noStrike" baseline="0" noProof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4050" y="2205058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6111" y="3271530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6111" y="4808545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6111" y="5370961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0455" y="6367874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work programme</a:t>
            </a:r>
            <a:endParaRPr lang="en-US" i="1" dirty="0"/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265168" y="1169040"/>
          <a:ext cx="8568952" cy="5536630"/>
        </p:xfrm>
        <a:graphic>
          <a:graphicData uri="http://schemas.openxmlformats.org/drawingml/2006/table">
            <a:tbl>
              <a:tblPr firstCol="1" bandRow="1">
                <a:tableStyleId>{7DF18680-E054-41AD-8BC1-D1AEF772440D}</a:tableStyleId>
              </a:tblPr>
              <a:tblGrid>
                <a:gridCol w="571263"/>
                <a:gridCol w="7997689"/>
              </a:tblGrid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11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</a:t>
                      </a:r>
                      <a:r>
                        <a:rPr lang="en-US" baseline="0" noProof="0" dirty="0" smtClean="0"/>
                        <a:t> a GL on VTS support and interaction with allied </a:t>
                      </a:r>
                      <a:r>
                        <a:rPr lang="tr-TR" baseline="0" noProof="0" dirty="0" smtClean="0"/>
                        <a:t>and other </a:t>
                      </a:r>
                      <a:r>
                        <a:rPr lang="en-US" baseline="0" noProof="0" dirty="0" smtClean="0"/>
                        <a:t>services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12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GL on the use of decision support tools in VTS</a:t>
                      </a:r>
                      <a:r>
                        <a:rPr lang="tr-TR" noProof="0" dirty="0" smtClean="0"/>
                        <a:t> </a:t>
                      </a:r>
                      <a:r>
                        <a:rPr lang="tr-TR" noProof="0" dirty="0" smtClean="0">
                          <a:solidFill>
                            <a:srgbClr val="FF0000"/>
                          </a:solidFill>
                        </a:rPr>
                        <a:t>(VTS39 – March 2015)</a:t>
                      </a:r>
                      <a:endParaRPr lang="en-US" noProof="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13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</a:t>
                      </a:r>
                      <a:r>
                        <a:rPr lang="en-US" baseline="0" noProof="0" dirty="0" smtClean="0"/>
                        <a:t> a GL on assessing and auditing overall performance of VTS Centre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14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Review SMCP as it relates to VTS</a:t>
                      </a:r>
                      <a:r>
                        <a:rPr lang="tr-TR" noProof="0" dirty="0" smtClean="0"/>
                        <a:t> </a:t>
                      </a:r>
                      <a:r>
                        <a:rPr lang="tr-TR" noProof="0" dirty="0" smtClean="0">
                          <a:solidFill>
                            <a:srgbClr val="FF0000"/>
                          </a:solidFill>
                        </a:rPr>
                        <a:t>(temp. İn abeyance)</a:t>
                      </a:r>
                      <a:endParaRPr lang="en-US" noProof="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15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position paper on the need for mandatory training for VTSOs 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16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Rec. on training and certification standards for navigating officers participating in a VTS 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17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Specify</a:t>
                      </a:r>
                      <a:r>
                        <a:rPr lang="en-US" baseline="0" noProof="0" dirty="0" smtClean="0"/>
                        <a:t> VTS related user needs on allocation of the radio frequency spectrum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18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Consider developing a separate and distinct VTS Training Manual</a:t>
                      </a:r>
                      <a:r>
                        <a:rPr lang="tr-TR" noProof="0" dirty="0" smtClean="0"/>
                        <a:t> </a:t>
                      </a:r>
                      <a:r>
                        <a:rPr lang="tr-TR" noProof="0" dirty="0" smtClean="0">
                          <a:solidFill>
                            <a:srgbClr val="FF0000"/>
                          </a:solidFill>
                        </a:rPr>
                        <a:t>(2014 – 2018)</a:t>
                      </a:r>
                      <a:endParaRPr lang="en-US" noProof="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19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Co-ordinate work required to update the NAVGUIDE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20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</a:t>
                      </a:r>
                      <a:r>
                        <a:rPr lang="tr-TR" noProof="0" dirty="0" smtClean="0"/>
                        <a:t>Model</a:t>
                      </a:r>
                      <a:r>
                        <a:rPr lang="tr-TR" baseline="0" noProof="0" dirty="0" smtClean="0"/>
                        <a:t> Course</a:t>
                      </a:r>
                      <a:r>
                        <a:rPr lang="en-US" noProof="0" dirty="0" smtClean="0"/>
                        <a:t> on refresher training and revalidation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21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Develop a Strategy Paper on the needs for future delivery of VTS</a:t>
                      </a:r>
                      <a:r>
                        <a:rPr lang="tr-TR" noProof="0" dirty="0" smtClean="0"/>
                        <a:t> </a:t>
                      </a:r>
                      <a:r>
                        <a:rPr lang="tr-TR" noProof="0" dirty="0" smtClean="0">
                          <a:solidFill>
                            <a:srgbClr val="FF0000"/>
                          </a:solidFill>
                        </a:rPr>
                        <a:t>(2014 – 2018)</a:t>
                      </a:r>
                      <a:endParaRPr lang="en-US" noProof="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7751" y="3199522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7751" y="3775585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7751" y="4351650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653" y="4855674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IALA workshop / seminar</a:t>
            </a:r>
            <a:endParaRPr lang="en-US" i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971600" y="1916832"/>
            <a:ext cx="691276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800" b="1" dirty="0" smtClean="0"/>
              <a:t>  VTS Portrayal Workshop</a:t>
            </a:r>
          </a:p>
          <a:p>
            <a:pPr>
              <a:buSzPct val="120000"/>
            </a:pPr>
            <a:r>
              <a:rPr lang="en-US" sz="2000" dirty="0" smtClean="0"/>
              <a:t>   </a:t>
            </a:r>
            <a:r>
              <a:rPr lang="tr-TR" sz="2400" dirty="0" smtClean="0"/>
              <a:t>06 – 09 May,</a:t>
            </a:r>
            <a:r>
              <a:rPr lang="en-US" sz="2400" dirty="0" smtClean="0"/>
              <a:t> 2013</a:t>
            </a:r>
          </a:p>
          <a:p>
            <a:pPr>
              <a:buSzPct val="120000"/>
            </a:pPr>
            <a:r>
              <a:rPr lang="en-US" sz="2400" dirty="0" smtClean="0"/>
              <a:t>   Jacobs </a:t>
            </a:r>
            <a:r>
              <a:rPr lang="en-GB" sz="2400" dirty="0" smtClean="0"/>
              <a:t>Univesity</a:t>
            </a:r>
            <a:r>
              <a:rPr lang="en-US" sz="2400" dirty="0" smtClean="0"/>
              <a:t>, Bremen / Germany</a:t>
            </a:r>
          </a:p>
          <a:p>
            <a:pPr>
              <a:buSzPct val="120000"/>
            </a:pPr>
            <a:endParaRPr lang="en-US" sz="2000" dirty="0" smtClean="0"/>
          </a:p>
          <a:p>
            <a:pPr>
              <a:buSzPct val="120000"/>
            </a:pPr>
            <a:endParaRPr lang="en-US" sz="2000" b="1" dirty="0" smtClean="0"/>
          </a:p>
          <a:p>
            <a:pPr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400" b="1" dirty="0" smtClean="0"/>
              <a:t>  </a:t>
            </a:r>
            <a:r>
              <a:rPr lang="en-US" sz="2800" b="1" dirty="0" smtClean="0"/>
              <a:t>VTS </a:t>
            </a:r>
            <a:r>
              <a:rPr lang="en-GB" sz="2800" b="1" dirty="0" smtClean="0"/>
              <a:t>Simulat</a:t>
            </a:r>
            <a:r>
              <a:rPr lang="tr-TR" sz="2800" b="1" dirty="0" smtClean="0"/>
              <a:t>or</a:t>
            </a:r>
            <a:r>
              <a:rPr lang="en-US" sz="2800" b="1" dirty="0" smtClean="0"/>
              <a:t> Training Seminar</a:t>
            </a:r>
          </a:p>
          <a:p>
            <a:pPr>
              <a:buSzPct val="120000"/>
            </a:pPr>
            <a:r>
              <a:rPr lang="en-US" sz="2400" dirty="0" smtClean="0"/>
              <a:t>   </a:t>
            </a:r>
            <a:r>
              <a:rPr lang="tr-TR" sz="2400" dirty="0" smtClean="0"/>
              <a:t>09 – 13 </a:t>
            </a:r>
            <a:r>
              <a:rPr lang="en-US" sz="2400" dirty="0" smtClean="0"/>
              <a:t>September</a:t>
            </a:r>
            <a:r>
              <a:rPr lang="tr-TR" sz="2400" dirty="0" smtClean="0"/>
              <a:t>,</a:t>
            </a:r>
            <a:r>
              <a:rPr lang="en-US" sz="2400" dirty="0" smtClean="0"/>
              <a:t> 2013</a:t>
            </a:r>
          </a:p>
          <a:p>
            <a:pPr>
              <a:buSzPct val="120000"/>
            </a:pPr>
            <a:r>
              <a:rPr lang="en-US" sz="2400" dirty="0" smtClean="0"/>
              <a:t>   Marin, Wageningen / Netherlands</a:t>
            </a:r>
          </a:p>
          <a:p>
            <a:r>
              <a:rPr lang="tr-TR" sz="2000" dirty="0" smtClean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</a:t>
            </a:r>
            <a:r>
              <a:rPr lang="en-GB" i="1" dirty="0" smtClean="0"/>
              <a:t>Some changes to VTS WP and monitoring items</a:t>
            </a:r>
            <a:endParaRPr lang="en-GB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756" t="25312" r="12490" b="24062"/>
          <a:stretch>
            <a:fillRect/>
          </a:stretch>
        </p:blipFill>
        <p:spPr bwMode="auto">
          <a:xfrm>
            <a:off x="71406" y="1571612"/>
            <a:ext cx="894539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M</a:t>
            </a:r>
            <a:r>
              <a:rPr lang="en-GB" i="1" dirty="0" smtClean="0"/>
              <a:t>onitoring items</a:t>
            </a:r>
            <a:endParaRPr lang="en-GB" i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l="19531" t="34062" r="18945" b="28437"/>
          <a:stretch>
            <a:fillRect/>
          </a:stretch>
        </p:blipFill>
        <p:spPr bwMode="auto">
          <a:xfrm>
            <a:off x="142844" y="1785926"/>
            <a:ext cx="8813663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   </a:t>
            </a:r>
            <a:endParaRPr lang="en-GB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259632" y="2714620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i="1" dirty="0" smtClean="0"/>
              <a:t>Thank you…</a:t>
            </a:r>
          </a:p>
          <a:p>
            <a:pPr algn="ctr"/>
            <a:endParaRPr lang="en-GB" sz="60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VTS36</a:t>
            </a:r>
            <a:endParaRPr lang="en-US" i="1" dirty="0"/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83568" y="1517878"/>
            <a:ext cx="7848872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VTS36 was h</a:t>
            </a:r>
            <a:r>
              <a:rPr lang="en-GB" sz="2400" dirty="0" smtClean="0">
                <a:cs typeface="Arial" charset="0"/>
              </a:rPr>
              <a:t>eld in </a:t>
            </a:r>
            <a:r>
              <a:rPr lang="tr-TR" sz="2400" dirty="0" smtClean="0">
                <a:cs typeface="Arial" charset="0"/>
              </a:rPr>
              <a:t>IALA HQ</a:t>
            </a:r>
            <a:r>
              <a:rPr lang="en-GB" sz="2400" dirty="0" smtClean="0">
                <a:cs typeface="Arial" charset="0"/>
              </a:rPr>
              <a:t>  (</a:t>
            </a:r>
            <a:r>
              <a:rPr lang="tr-TR" sz="2400" dirty="0" smtClean="0">
                <a:cs typeface="Arial" charset="0"/>
              </a:rPr>
              <a:t>11</a:t>
            </a:r>
            <a:r>
              <a:rPr lang="en-GB" sz="2400" dirty="0" smtClean="0">
                <a:cs typeface="Arial" charset="0"/>
              </a:rPr>
              <a:t>-</a:t>
            </a:r>
            <a:r>
              <a:rPr lang="tr-TR" sz="2400" dirty="0" smtClean="0">
                <a:cs typeface="Arial" charset="0"/>
              </a:rPr>
              <a:t>15</a:t>
            </a:r>
            <a:r>
              <a:rPr lang="en-GB" sz="2400" dirty="0" smtClean="0">
                <a:cs typeface="Arial" charset="0"/>
              </a:rPr>
              <a:t> </a:t>
            </a:r>
            <a:r>
              <a:rPr lang="tr-TR" sz="2400" dirty="0" smtClean="0">
                <a:cs typeface="Arial" charset="0"/>
              </a:rPr>
              <a:t>March </a:t>
            </a:r>
            <a:r>
              <a:rPr lang="en-GB" sz="2400" dirty="0" smtClean="0">
                <a:cs typeface="Arial" charset="0"/>
              </a:rPr>
              <a:t>201</a:t>
            </a:r>
            <a:r>
              <a:rPr lang="tr-TR" sz="2400" dirty="0" smtClean="0">
                <a:cs typeface="Arial" charset="0"/>
              </a:rPr>
              <a:t>3</a:t>
            </a:r>
            <a:r>
              <a:rPr lang="en-GB" sz="2400" dirty="0" smtClean="0">
                <a:cs typeface="Arial" charset="0"/>
              </a:rPr>
              <a:t>),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78</a:t>
            </a:r>
            <a:r>
              <a:rPr lang="en-GB" sz="2400" dirty="0" smtClean="0">
                <a:cs typeface="Arial" charset="0"/>
              </a:rPr>
              <a:t> </a:t>
            </a:r>
            <a:r>
              <a:rPr lang="tr-TR" sz="2400" dirty="0" smtClean="0">
                <a:cs typeface="Arial" charset="0"/>
              </a:rPr>
              <a:t>p</a:t>
            </a:r>
            <a:r>
              <a:rPr lang="en-GB" sz="2400" dirty="0" smtClean="0">
                <a:cs typeface="Arial" charset="0"/>
              </a:rPr>
              <a:t>articipants from 2</a:t>
            </a:r>
            <a:r>
              <a:rPr lang="tr-TR" sz="2400" dirty="0" smtClean="0">
                <a:cs typeface="Arial" charset="0"/>
              </a:rPr>
              <a:t>8</a:t>
            </a:r>
            <a:r>
              <a:rPr lang="en-GB" sz="2400" dirty="0" smtClean="0">
                <a:cs typeface="Arial" charset="0"/>
              </a:rPr>
              <a:t> </a:t>
            </a:r>
            <a:r>
              <a:rPr lang="tr-TR" sz="2400" dirty="0" smtClean="0">
                <a:cs typeface="Arial" charset="0"/>
              </a:rPr>
              <a:t>c</a:t>
            </a:r>
            <a:r>
              <a:rPr lang="en-GB" sz="2400" dirty="0" smtClean="0">
                <a:cs typeface="Arial" charset="0"/>
              </a:rPr>
              <a:t>ountries; </a:t>
            </a:r>
            <a:r>
              <a:rPr lang="tr-TR" sz="2400" dirty="0" smtClean="0">
                <a:cs typeface="Arial" charset="0"/>
              </a:rPr>
              <a:t>13</a:t>
            </a:r>
            <a:r>
              <a:rPr lang="en-GB" sz="2400" dirty="0" smtClean="0">
                <a:cs typeface="Arial" charset="0"/>
              </a:rPr>
              <a:t> for the first time</a:t>
            </a:r>
            <a:r>
              <a:rPr lang="tr-TR" sz="2400" dirty="0" smtClean="0">
                <a:cs typeface="Arial" charset="0"/>
              </a:rPr>
              <a:t> and one observer from Morocco,</a:t>
            </a:r>
            <a:r>
              <a:rPr lang="en-GB" sz="2400" dirty="0" smtClean="0">
                <a:cs typeface="Arial" charset="0"/>
              </a:rPr>
              <a:t> 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GB" sz="2400" dirty="0" smtClean="0">
                <a:cs typeface="Arial" charset="0"/>
              </a:rPr>
              <a:t>3 WG was created,</a:t>
            </a:r>
            <a:endParaRPr lang="tr-TR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1 break-out WG created for a specitic task</a:t>
            </a:r>
            <a:endParaRPr lang="en-GB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44</a:t>
            </a:r>
            <a:r>
              <a:rPr lang="en-GB" sz="2400" dirty="0" smtClean="0">
                <a:cs typeface="Arial" charset="0"/>
              </a:rPr>
              <a:t> input papers,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7</a:t>
            </a:r>
            <a:r>
              <a:rPr lang="en-GB" sz="2400" dirty="0" smtClean="0">
                <a:cs typeface="Arial" charset="0"/>
              </a:rPr>
              <a:t> output papers,</a:t>
            </a:r>
            <a:r>
              <a:rPr lang="tr-TR" sz="2400" dirty="0" smtClean="0">
                <a:cs typeface="Arial" charset="0"/>
              </a:rPr>
              <a:t> (+1 inter-sessionally)</a:t>
            </a:r>
            <a:endParaRPr lang="en-GB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1</a:t>
            </a:r>
            <a:r>
              <a:rPr lang="en-GB" sz="2400" dirty="0" smtClean="0">
                <a:cs typeface="Arial" charset="0"/>
              </a:rPr>
              <a:t> presentation</a:t>
            </a:r>
            <a:r>
              <a:rPr lang="tr-TR" sz="2400" dirty="0" smtClean="0">
                <a:cs typeface="Arial" charset="0"/>
              </a:rPr>
              <a:t>, IALA WWA (S. Bennett),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4 VTS experts were registered </a:t>
            </a:r>
            <a:r>
              <a:rPr lang="tr-TR" sz="2400" dirty="0" err="1" smtClean="0">
                <a:cs typeface="Arial" charset="0"/>
              </a:rPr>
              <a:t>within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smtClean="0">
                <a:cs typeface="Arial" charset="0"/>
              </a:rPr>
              <a:t>WWA.</a:t>
            </a:r>
            <a:endParaRPr lang="tr-TR" sz="28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VTS36</a:t>
            </a:r>
            <a:endParaRPr lang="en-US" i="1" dirty="0"/>
          </a:p>
        </p:txBody>
      </p:sp>
      <p:pic>
        <p:nvPicPr>
          <p:cNvPr id="3075" name="Picture 3" descr="E:\TC\TC Genel\Genel Resimlerim\IALA Res\VTS Komite Res\IALA VTS 36 Foto Mart 2013\IMG_0969.JPG"/>
          <p:cNvPicPr>
            <a:picLocks noChangeAspect="1" noChangeArrowheads="1"/>
          </p:cNvPicPr>
          <p:nvPr/>
        </p:nvPicPr>
        <p:blipFill>
          <a:blip r:embed="rId2" cstate="print"/>
          <a:srcRect t="-207"/>
          <a:stretch>
            <a:fillRect/>
          </a:stretch>
        </p:blipFill>
        <p:spPr bwMode="auto">
          <a:xfrm>
            <a:off x="0" y="0"/>
            <a:ext cx="9144000" cy="6843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VTS36</a:t>
            </a:r>
            <a:endParaRPr lang="en-US" i="1" dirty="0"/>
          </a:p>
        </p:txBody>
      </p:sp>
      <p:pic>
        <p:nvPicPr>
          <p:cNvPr id="6146" name="Picture 2" descr="E:\TC\TC Genel\Genel Resimlerim\IALA Res\VTS Komite Res\IALA VTS 36 Foto Mart 2013\IMG_0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VTS36</a:t>
            </a:r>
            <a:endParaRPr lang="en-US" i="1" dirty="0"/>
          </a:p>
        </p:txBody>
      </p:sp>
      <p:pic>
        <p:nvPicPr>
          <p:cNvPr id="5122" name="Picture 2" descr="E:\TC\TC Genel\Genel Resimlerim\IALA Res\VTS Komite Res\IALA VTS 36 Foto Mart 2013\IMG_0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VTS36</a:t>
            </a:r>
            <a:endParaRPr lang="en-US" i="1" dirty="0"/>
          </a:p>
        </p:txBody>
      </p:sp>
      <p:pic>
        <p:nvPicPr>
          <p:cNvPr id="4099" name="Picture 3" descr="E:\TC\TC Genel\Genel Resimlerim\IALA Res\VTS Komite Res\IALA VTS 36 Foto Mart 2013\IMG_09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VTS36</a:t>
            </a:r>
            <a:endParaRPr lang="en-US" i="1" dirty="0"/>
          </a:p>
        </p:txBody>
      </p:sp>
      <p:pic>
        <p:nvPicPr>
          <p:cNvPr id="7170" name="Picture 2" descr="E:\TC\TC Genel\Genel Resimlerim\IALA Res\VTS Komite Res\IALA VTS 36 Foto Mart 2013\IMG_09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VTS36</a:t>
            </a:r>
            <a:endParaRPr lang="en-US" i="1" dirty="0"/>
          </a:p>
        </p:txBody>
      </p:sp>
      <p:pic>
        <p:nvPicPr>
          <p:cNvPr id="8194" name="Picture 2" descr="E:\TC\TC Genel\Genel Resimlerim\IALA Res\VTS Komite Res\IALA VTS 36 Foto Mart 2013\IMG_09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VTS36</a:t>
            </a:r>
            <a:endParaRPr lang="en-US" i="1" dirty="0"/>
          </a:p>
        </p:txBody>
      </p:sp>
      <p:pic>
        <p:nvPicPr>
          <p:cNvPr id="9218" name="Picture 2" descr="E:\TC\TC Genel\Genel Resimlerim\IALA Res\VTS Komite Res\IALA VTS 36 Foto Mart 2013\IMG_09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4041</TotalTime>
  <Words>599</Words>
  <Application>Microsoft Office PowerPoint</Application>
  <PresentationFormat>Ekran Gösterisi (4:3)</PresentationFormat>
  <Paragraphs>109</Paragraphs>
  <Slides>18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Office Theme</vt:lpstr>
      <vt:lpstr>Slayt 1</vt:lpstr>
      <vt:lpstr>  VTS36</vt:lpstr>
      <vt:lpstr>  VTS36</vt:lpstr>
      <vt:lpstr>  VTS36</vt:lpstr>
      <vt:lpstr>  VTS36</vt:lpstr>
      <vt:lpstr>  VTS36</vt:lpstr>
      <vt:lpstr>  VTS36</vt:lpstr>
      <vt:lpstr>  VTS36</vt:lpstr>
      <vt:lpstr>  VTS36</vt:lpstr>
      <vt:lpstr>   VTS Committee Structure</vt:lpstr>
      <vt:lpstr>   Output papers</vt:lpstr>
      <vt:lpstr>   Output papers</vt:lpstr>
      <vt:lpstr>  2010 – 2014 VTS Committee work programme</vt:lpstr>
      <vt:lpstr>  2010 – 2014 work programme</vt:lpstr>
      <vt:lpstr>  IALA workshop / seminar</vt:lpstr>
      <vt:lpstr>  Some changes to VTS WP and monitoring items</vt:lpstr>
      <vt:lpstr>  Monitoring items</vt:lpstr>
      <vt:lpstr>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Tuncay</dc:creator>
  <cp:lastModifiedBy>user</cp:lastModifiedBy>
  <cp:revision>606</cp:revision>
  <dcterms:created xsi:type="dcterms:W3CDTF">2009-10-02T18:58:06Z</dcterms:created>
  <dcterms:modified xsi:type="dcterms:W3CDTF">2013-04-30T18:58:46Z</dcterms:modified>
</cp:coreProperties>
</file>