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9" r:id="rId3"/>
    <p:sldId id="257" r:id="rId4"/>
    <p:sldId id="258" r:id="rId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vertBarState="maximized">
    <p:restoredLeft sz="15620"/>
    <p:restoredTop sz="94660"/>
  </p:normalViewPr>
  <p:slideViewPr>
    <p:cSldViewPr>
      <p:cViewPr>
        <p:scale>
          <a:sx n="100" d="100"/>
          <a:sy n="100" d="100"/>
        </p:scale>
        <p:origin x="-984" y="35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4.xml"/><Relationship Id="rId4" Type="http://schemas.openxmlformats.org/officeDocument/2006/relationships/slide" Target="slides/slide3.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19817BCE-87E7-421A-8432-A182D190A473}" type="datetimeFigureOut">
              <a:rPr lang="en-GB" smtClean="0"/>
              <a:t>28/04/2013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A710D869-80E4-4178-94BE-3FEA726025C3}" type="slidenum">
              <a:rPr lang="en-GB" smtClean="0"/>
              <a:t>‹#›</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19817BCE-87E7-421A-8432-A182D190A473}" type="datetimeFigureOut">
              <a:rPr lang="en-GB" smtClean="0"/>
              <a:t>28/04/2013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A710D869-80E4-4178-94BE-3FEA726025C3}" type="slidenum">
              <a:rPr lang="en-GB" smtClean="0"/>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19817BCE-87E7-421A-8432-A182D190A473}" type="datetimeFigureOut">
              <a:rPr lang="en-GB" smtClean="0"/>
              <a:t>28/04/2013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A710D869-80E4-4178-94BE-3FEA726025C3}" type="slidenum">
              <a:rPr lang="en-GB" smtClean="0"/>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19817BCE-87E7-421A-8432-A182D190A473}" type="datetimeFigureOut">
              <a:rPr lang="en-GB" smtClean="0"/>
              <a:t>28/04/2013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A710D869-80E4-4178-94BE-3FEA726025C3}" type="slidenum">
              <a:rPr lang="en-GB" smtClean="0"/>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9817BCE-87E7-421A-8432-A182D190A473}" type="datetimeFigureOut">
              <a:rPr lang="en-GB" smtClean="0"/>
              <a:t>28/04/2013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A710D869-80E4-4178-94BE-3FEA726025C3}" type="slidenum">
              <a:rPr lang="en-GB" smtClean="0"/>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19817BCE-87E7-421A-8432-A182D190A473}" type="datetimeFigureOut">
              <a:rPr lang="en-GB" smtClean="0"/>
              <a:t>28/04/2013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A710D869-80E4-4178-94BE-3FEA726025C3}" type="slidenum">
              <a:rPr lang="en-GB" smtClean="0"/>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19817BCE-87E7-421A-8432-A182D190A473}" type="datetimeFigureOut">
              <a:rPr lang="en-GB" smtClean="0"/>
              <a:t>28/04/2013</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A710D869-80E4-4178-94BE-3FEA726025C3}" type="slidenum">
              <a:rPr lang="en-GB" smtClean="0"/>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19817BCE-87E7-421A-8432-A182D190A473}" type="datetimeFigureOut">
              <a:rPr lang="en-GB" smtClean="0"/>
              <a:t>28/04/2013</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A710D869-80E4-4178-94BE-3FEA726025C3}" type="slidenum">
              <a:rPr lang="en-GB" smtClean="0"/>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9817BCE-87E7-421A-8432-A182D190A473}" type="datetimeFigureOut">
              <a:rPr lang="en-GB" smtClean="0"/>
              <a:t>28/04/2013</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A710D869-80E4-4178-94BE-3FEA726025C3}" type="slidenum">
              <a:rPr lang="en-GB" smtClean="0"/>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9817BCE-87E7-421A-8432-A182D190A473}" type="datetimeFigureOut">
              <a:rPr lang="en-GB" smtClean="0"/>
              <a:t>28/04/2013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A710D869-80E4-4178-94BE-3FEA726025C3}" type="slidenum">
              <a:rPr lang="en-GB" smtClean="0"/>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9817BCE-87E7-421A-8432-A182D190A473}" type="datetimeFigureOut">
              <a:rPr lang="en-GB" smtClean="0"/>
              <a:t>28/04/2013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A710D869-80E4-4178-94BE-3FEA726025C3}" type="slidenum">
              <a:rPr lang="en-GB" smtClean="0"/>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9817BCE-87E7-421A-8432-A182D190A473}" type="datetimeFigureOut">
              <a:rPr lang="en-GB" smtClean="0"/>
              <a:t>28/04/2013</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710D869-80E4-4178-94BE-3FEA726025C3}" type="slidenum">
              <a:rPr lang="en-GB" smtClean="0"/>
              <a:t>‹#›</a:t>
            </a:fld>
            <a:endParaRPr lang="en-GB"/>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GB"/>
          </a:p>
        </p:txBody>
      </p:sp>
      <p:sp>
        <p:nvSpPr>
          <p:cNvPr id="3" name="Subtitle 2"/>
          <p:cNvSpPr>
            <a:spLocks noGrp="1"/>
          </p:cNvSpPr>
          <p:nvPr>
            <p:ph type="subTitle" idx="1"/>
          </p:nvPr>
        </p:nvSpPr>
        <p:spPr/>
        <p:txBody>
          <a:bodyPr/>
          <a:lstStyle/>
          <a:p>
            <a:endParaRPr lang="en-GB"/>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ANM19</a:t>
            </a:r>
            <a:endParaRPr lang="en-GB" dirty="0"/>
          </a:p>
        </p:txBody>
      </p:sp>
      <p:sp>
        <p:nvSpPr>
          <p:cNvPr id="3" name="Content Placeholder 2"/>
          <p:cNvSpPr>
            <a:spLocks noGrp="1"/>
          </p:cNvSpPr>
          <p:nvPr>
            <p:ph idx="1"/>
          </p:nvPr>
        </p:nvSpPr>
        <p:spPr>
          <a:xfrm>
            <a:off x="457200" y="1340768"/>
            <a:ext cx="8229600" cy="4785395"/>
          </a:xfrm>
        </p:spPr>
        <p:txBody>
          <a:bodyPr>
            <a:normAutofit fontScale="32500" lnSpcReduction="20000"/>
          </a:bodyPr>
          <a:lstStyle/>
          <a:p>
            <a:r>
              <a:rPr lang="en-GB" b="1" dirty="0"/>
              <a:t>Report of the 19</a:t>
            </a:r>
            <a:r>
              <a:rPr lang="en-GB" b="1" baseline="30000" dirty="0"/>
              <a:t>th</a:t>
            </a:r>
            <a:r>
              <a:rPr lang="en-GB" b="1" dirty="0"/>
              <a:t> Session of the IALA ANM Committee</a:t>
            </a:r>
            <a:endParaRPr lang="en-GB" dirty="0"/>
          </a:p>
          <a:p>
            <a:r>
              <a:rPr lang="en-GB" b="1" dirty="0"/>
              <a:t>12 to 16 November </a:t>
            </a:r>
            <a:r>
              <a:rPr lang="en-GB" b="1" dirty="0" smtClean="0"/>
              <a:t>2012 Brisbane</a:t>
            </a:r>
            <a:endParaRPr lang="en-GB" dirty="0"/>
          </a:p>
          <a:p>
            <a:endParaRPr lang="en-GB" b="1" i="1" dirty="0" smtClean="0"/>
          </a:p>
          <a:p>
            <a:r>
              <a:rPr lang="en-GB" dirty="0" smtClean="0"/>
              <a:t>The contribution made to the success of the meeting due to the Australian Maritime Safety Authority (AMSA), Maritime Safety Queensland (MSQ), </a:t>
            </a:r>
            <a:r>
              <a:rPr lang="en-GB" dirty="0" err="1" smtClean="0"/>
              <a:t>Smartship</a:t>
            </a:r>
            <a:r>
              <a:rPr lang="en-GB" dirty="0" smtClean="0"/>
              <a:t> Australia and Australian Maritime Systems (AMS).  The support provided by AMSA and AMS was considerable and much appreciated by the Committee</a:t>
            </a:r>
          </a:p>
          <a:p>
            <a:endParaRPr lang="en-GB" dirty="0"/>
          </a:p>
          <a:p>
            <a:r>
              <a:rPr lang="en-GB" dirty="0"/>
              <a:t>45 members from 19 countries attended the meeting; 23 members were attending an ANM Committee meeting for the first time, although some were members of other Committees.  There was one industrial observer from New Zealand</a:t>
            </a:r>
            <a:r>
              <a:rPr lang="en-GB" dirty="0" smtClean="0"/>
              <a:t>;</a:t>
            </a:r>
          </a:p>
          <a:p>
            <a:endParaRPr lang="en-GB" dirty="0"/>
          </a:p>
          <a:p>
            <a:r>
              <a:rPr lang="en-GB" dirty="0"/>
              <a:t>The Committee considered 52 input papers;</a:t>
            </a:r>
          </a:p>
          <a:p>
            <a:r>
              <a:rPr lang="en-GB" dirty="0"/>
              <a:t>The Committee produced 15 output papers, including:</a:t>
            </a:r>
          </a:p>
          <a:p>
            <a:r>
              <a:rPr lang="en-GB" dirty="0"/>
              <a:t>An information Paper seeking advice from the Council on how to proceed with guidance regarding the marking of drifting wreckage, taking into account the limitations of current technology and non-ratification of the Convention;</a:t>
            </a:r>
          </a:p>
          <a:p>
            <a:r>
              <a:rPr lang="en-GB" dirty="0"/>
              <a:t>Proposals for work items in the 2014 – 2018 Work Programme;</a:t>
            </a:r>
          </a:p>
          <a:p>
            <a:r>
              <a:rPr lang="en-GB" dirty="0"/>
              <a:t>Four liaison notes to other committees, responding to or seeking comment on draft guidance documents, together with the documents themselves;</a:t>
            </a:r>
          </a:p>
          <a:p>
            <a:r>
              <a:rPr lang="en-GB" dirty="0"/>
              <a:t>Instruction to other Committees about the updating of the NAVGUIDE.</a:t>
            </a:r>
          </a:p>
          <a:p>
            <a:r>
              <a:rPr lang="en-GB" dirty="0"/>
              <a:t>A draft Guideline on the Technical Features and Technology Relevant for Simulation of </a:t>
            </a:r>
            <a:r>
              <a:rPr lang="en-GB" dirty="0" err="1"/>
              <a:t>AtoN</a:t>
            </a:r>
            <a:r>
              <a:rPr lang="en-GB" dirty="0"/>
              <a:t> is almost ready for submission to the Council and will be submitted following ANM20;</a:t>
            </a:r>
          </a:p>
          <a:p>
            <a:r>
              <a:rPr lang="en-GB" dirty="0"/>
              <a:t>The Committee decided that the IALA Annual Questionnaire should, in future, be distributed every two years.</a:t>
            </a:r>
          </a:p>
          <a:p>
            <a:r>
              <a:rPr lang="en-GB" dirty="0"/>
              <a:t>There was discussion about the types of Virtual </a:t>
            </a:r>
            <a:r>
              <a:rPr lang="en-GB" dirty="0" err="1"/>
              <a:t>AtoN</a:t>
            </a:r>
            <a:r>
              <a:rPr lang="en-GB" dirty="0"/>
              <a:t>, following the decision of NAV58 to recognise only Physical and Virtual AIS </a:t>
            </a:r>
            <a:r>
              <a:rPr lang="en-GB" dirty="0" err="1"/>
              <a:t>AtoN</a:t>
            </a:r>
            <a:r>
              <a:rPr lang="en-GB" dirty="0"/>
              <a:t>.  The Committee decided that whilst recognising the IMO Recommendation in relation to the user, that IALA guidance for the </a:t>
            </a:r>
            <a:r>
              <a:rPr lang="en-GB" dirty="0" err="1"/>
              <a:t>AtoN</a:t>
            </a:r>
            <a:r>
              <a:rPr lang="en-GB" dirty="0"/>
              <a:t> provider should retain the term Synthetic AIS </a:t>
            </a:r>
            <a:r>
              <a:rPr lang="en-GB" dirty="0" err="1"/>
              <a:t>AtoN</a:t>
            </a:r>
            <a:r>
              <a:rPr lang="en-GB" dirty="0"/>
              <a:t>;</a:t>
            </a:r>
          </a:p>
          <a:p>
            <a:r>
              <a:rPr lang="en-GB" dirty="0"/>
              <a:t>It is anticipated that there will be a significant number of documents to be submitted to Council for approval following ANM20;</a:t>
            </a:r>
          </a:p>
          <a:p>
            <a:r>
              <a:rPr lang="en-GB" dirty="0" smtClean="0"/>
              <a:t>;</a:t>
            </a:r>
            <a:endParaRPr lang="en-GB" dirty="0"/>
          </a:p>
          <a:p>
            <a:r>
              <a:rPr lang="en-GB" dirty="0"/>
              <a:t>No changes to the Work Programme were proposed.</a:t>
            </a:r>
          </a:p>
          <a:p>
            <a:endParaRPr lang="en-GB"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ANM 20</a:t>
            </a:r>
            <a:endParaRPr lang="en-GB" dirty="0"/>
          </a:p>
        </p:txBody>
      </p:sp>
      <p:sp>
        <p:nvSpPr>
          <p:cNvPr id="3" name="Content Placeholder 2"/>
          <p:cNvSpPr>
            <a:spLocks noGrp="1"/>
          </p:cNvSpPr>
          <p:nvPr>
            <p:ph idx="1"/>
          </p:nvPr>
        </p:nvSpPr>
        <p:spPr/>
        <p:txBody>
          <a:bodyPr>
            <a:normAutofit fontScale="32500" lnSpcReduction="20000"/>
          </a:bodyPr>
          <a:lstStyle/>
          <a:p>
            <a:r>
              <a:rPr lang="en-GB" b="1" dirty="0"/>
              <a:t>Report of the 20</a:t>
            </a:r>
            <a:r>
              <a:rPr lang="en-GB" b="1" baseline="30000" dirty="0"/>
              <a:t>th</a:t>
            </a:r>
            <a:r>
              <a:rPr lang="en-GB" b="1" dirty="0"/>
              <a:t> Session of the IALA ANM Committee</a:t>
            </a:r>
            <a:endParaRPr lang="en-GB" dirty="0"/>
          </a:p>
          <a:p>
            <a:r>
              <a:rPr lang="en-GB" b="1" dirty="0"/>
              <a:t>22 to 26 April 2013</a:t>
            </a:r>
            <a:endParaRPr lang="en-GB" dirty="0"/>
          </a:p>
          <a:p>
            <a:endParaRPr lang="en-GB" dirty="0" smtClean="0"/>
          </a:p>
          <a:p>
            <a:r>
              <a:rPr lang="en-GB" dirty="0" smtClean="0"/>
              <a:t>47 </a:t>
            </a:r>
            <a:r>
              <a:rPr lang="en-GB" dirty="0"/>
              <a:t>members from 25 countries attended the meeting; 8 members for the first time</a:t>
            </a:r>
            <a:r>
              <a:rPr lang="en-GB" dirty="0" smtClean="0"/>
              <a:t>;</a:t>
            </a:r>
          </a:p>
          <a:p>
            <a:endParaRPr lang="en-GB" dirty="0"/>
          </a:p>
          <a:p>
            <a:r>
              <a:rPr lang="en-GB" dirty="0"/>
              <a:t>the Committee considered 51 input papers;</a:t>
            </a:r>
          </a:p>
          <a:p>
            <a:r>
              <a:rPr lang="en-GB" dirty="0"/>
              <a:t>the Committee produced 21 output papers, including:</a:t>
            </a:r>
          </a:p>
          <a:p>
            <a:r>
              <a:rPr lang="en-GB" dirty="0"/>
              <a:t>one draft revised Recommendation;</a:t>
            </a:r>
          </a:p>
          <a:p>
            <a:r>
              <a:rPr lang="en-GB" dirty="0"/>
              <a:t>five draft / draft revised Guidelines</a:t>
            </a:r>
          </a:p>
          <a:p>
            <a:r>
              <a:rPr lang="en-GB" dirty="0"/>
              <a:t>ten liaison notes to other Committees and PAP;</a:t>
            </a:r>
          </a:p>
          <a:p>
            <a:r>
              <a:rPr lang="en-GB" dirty="0"/>
              <a:t>instructions to other Committees about the updating of the NAVGUIDE;</a:t>
            </a:r>
          </a:p>
          <a:p>
            <a:r>
              <a:rPr lang="en-GB" dirty="0"/>
              <a:t>an updated draft NAVGUIDE</a:t>
            </a:r>
            <a:r>
              <a:rPr lang="en-GB" dirty="0" smtClean="0"/>
              <a:t>.</a:t>
            </a:r>
          </a:p>
          <a:p>
            <a:endParaRPr lang="en-GB" dirty="0"/>
          </a:p>
          <a:p>
            <a:r>
              <a:rPr lang="en-GB" dirty="0"/>
              <a:t>In discussion the following points were raised (agenda item 12):</a:t>
            </a:r>
          </a:p>
          <a:p>
            <a:r>
              <a:rPr lang="en-GB" dirty="0"/>
              <a:t>the amount of editorial work and reformatting of the documents was noted.  However, the review of output documents prior to plenary was believed to show considerable benefit;</a:t>
            </a:r>
          </a:p>
          <a:p>
            <a:r>
              <a:rPr lang="en-GB" dirty="0"/>
              <a:t>the Committee strongly supported the view that IALA Recommendations and Guidelines should be restructured and consolidated.  It was represented that the purpose of each document category needs to be clearly understood;</a:t>
            </a:r>
          </a:p>
          <a:p>
            <a:r>
              <a:rPr lang="en-GB" dirty="0"/>
              <a:t>it was suggested that an </a:t>
            </a:r>
            <a:r>
              <a:rPr lang="en-GB" dirty="0" err="1"/>
              <a:t>organigram</a:t>
            </a:r>
            <a:r>
              <a:rPr lang="en-GB" dirty="0"/>
              <a:t> of the structure and responsibilities for IALA publications would be helpful;</a:t>
            </a:r>
          </a:p>
          <a:p>
            <a:r>
              <a:rPr lang="en-GB" dirty="0"/>
              <a:t>it was also suggested that an induction course for new members, perhaps on the Monday morning of a meeting, would assist their understanding of how IALA operates;</a:t>
            </a:r>
          </a:p>
          <a:p>
            <a:r>
              <a:rPr lang="en-GB" dirty="0"/>
              <a:t>there was discussion about the duration of deployment of an Emergency Wreck Marking Buoy, which led to the suggestion that care needs to be taken to avoid contradiction with existing publications.</a:t>
            </a:r>
          </a:p>
          <a:p>
            <a:r>
              <a:rPr lang="en-GB" dirty="0"/>
              <a:t/>
            </a:r>
            <a:br>
              <a:rPr lang="en-GB" dirty="0"/>
            </a:br>
            <a:endParaRPr lang="en-GB"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34082"/>
          </a:xfrm>
        </p:spPr>
        <p:txBody>
          <a:bodyPr>
            <a:normAutofit fontScale="90000"/>
          </a:bodyPr>
          <a:lstStyle/>
          <a:p>
            <a:r>
              <a:rPr lang="en-GB" dirty="0" smtClean="0"/>
              <a:t>Progress</a:t>
            </a:r>
            <a:endParaRPr lang="en-GB" dirty="0"/>
          </a:p>
        </p:txBody>
      </p:sp>
      <p:sp>
        <p:nvSpPr>
          <p:cNvPr id="3" name="Content Placeholder 2"/>
          <p:cNvSpPr>
            <a:spLocks noGrp="1"/>
          </p:cNvSpPr>
          <p:nvPr>
            <p:ph idx="1"/>
          </p:nvPr>
        </p:nvSpPr>
        <p:spPr>
          <a:xfrm>
            <a:off x="457200" y="1052736"/>
            <a:ext cx="8229600" cy="5073427"/>
          </a:xfrm>
        </p:spPr>
        <p:txBody>
          <a:bodyPr>
            <a:normAutofit fontScale="55000" lnSpcReduction="20000"/>
          </a:bodyPr>
          <a:lstStyle/>
          <a:p>
            <a:pPr>
              <a:buNone/>
            </a:pPr>
            <a:r>
              <a:rPr lang="en-GB" dirty="0" smtClean="0">
                <a:solidFill>
                  <a:schemeClr val="tx2">
                    <a:lumMod val="60000"/>
                    <a:lumOff val="40000"/>
                  </a:schemeClr>
                </a:solidFill>
              </a:rPr>
              <a:t>The 2010 -14 programme consisted of 19 tasks – 6 are outstanding</a:t>
            </a:r>
          </a:p>
          <a:p>
            <a:pPr>
              <a:buNone/>
            </a:pPr>
            <a:endParaRPr lang="en-GB" dirty="0">
              <a:solidFill>
                <a:schemeClr val="tx2">
                  <a:lumMod val="60000"/>
                  <a:lumOff val="40000"/>
                </a:schemeClr>
              </a:solidFill>
            </a:endParaRPr>
          </a:p>
          <a:p>
            <a:pPr>
              <a:buNone/>
            </a:pPr>
            <a:r>
              <a:rPr lang="en-GB" dirty="0" smtClean="0">
                <a:solidFill>
                  <a:schemeClr val="tx2">
                    <a:lumMod val="60000"/>
                    <a:lumOff val="40000"/>
                  </a:schemeClr>
                </a:solidFill>
              </a:rPr>
              <a:t>Working </a:t>
            </a:r>
            <a:r>
              <a:rPr lang="en-GB" dirty="0">
                <a:solidFill>
                  <a:schemeClr val="tx2">
                    <a:lumMod val="60000"/>
                    <a:lumOff val="40000"/>
                  </a:schemeClr>
                </a:solidFill>
              </a:rPr>
              <a:t>Group 1 – Navigational </a:t>
            </a:r>
            <a:r>
              <a:rPr lang="en-GB" dirty="0" smtClean="0">
                <a:solidFill>
                  <a:schemeClr val="tx2">
                    <a:lumMod val="60000"/>
                    <a:lumOff val="40000"/>
                  </a:schemeClr>
                </a:solidFill>
              </a:rPr>
              <a:t>Requirements  outstanding tasks</a:t>
            </a:r>
            <a:endParaRPr lang="en-GB" dirty="0">
              <a:solidFill>
                <a:schemeClr val="tx2">
                  <a:lumMod val="60000"/>
                  <a:lumOff val="40000"/>
                </a:schemeClr>
              </a:solidFill>
            </a:endParaRPr>
          </a:p>
          <a:p>
            <a:r>
              <a:rPr lang="en-GB" dirty="0" smtClean="0"/>
              <a:t>Develop </a:t>
            </a:r>
            <a:r>
              <a:rPr lang="en-GB" dirty="0"/>
              <a:t>guidance on the application of maritime surface picture (e.g. AIS traffic data) for analysis in risk assessment and the provision of Aids to Navigation  (Task 3</a:t>
            </a:r>
            <a:r>
              <a:rPr lang="en-GB" dirty="0" smtClean="0"/>
              <a:t>*) 75%</a:t>
            </a:r>
            <a:endParaRPr lang="en-GB" dirty="0"/>
          </a:p>
          <a:p>
            <a:r>
              <a:rPr lang="en-GB" dirty="0" smtClean="0"/>
              <a:t>Review </a:t>
            </a:r>
            <a:r>
              <a:rPr lang="en-GB" dirty="0"/>
              <a:t>IALA Recommendation O-139 on the Marking of Man-made Off-shore structures  (Task 12</a:t>
            </a:r>
            <a:r>
              <a:rPr lang="en-GB" dirty="0" smtClean="0"/>
              <a:t>*)90%</a:t>
            </a:r>
          </a:p>
          <a:p>
            <a:endParaRPr lang="en-GB" dirty="0"/>
          </a:p>
          <a:p>
            <a:pPr>
              <a:buNone/>
            </a:pPr>
            <a:r>
              <a:rPr lang="en-GB" dirty="0">
                <a:solidFill>
                  <a:schemeClr val="tx2">
                    <a:lumMod val="60000"/>
                    <a:lumOff val="40000"/>
                  </a:schemeClr>
                </a:solidFill>
              </a:rPr>
              <a:t>Working Group 2 – Continuous </a:t>
            </a:r>
            <a:r>
              <a:rPr lang="en-GB" dirty="0" smtClean="0">
                <a:solidFill>
                  <a:schemeClr val="tx2">
                    <a:lumMod val="60000"/>
                    <a:lumOff val="40000"/>
                  </a:schemeClr>
                </a:solidFill>
              </a:rPr>
              <a:t>Improvement </a:t>
            </a:r>
            <a:r>
              <a:rPr lang="en-GB" dirty="0" err="1" smtClean="0">
                <a:solidFill>
                  <a:schemeClr val="tx2">
                    <a:lumMod val="60000"/>
                    <a:lumOff val="40000"/>
                  </a:schemeClr>
                </a:solidFill>
              </a:rPr>
              <a:t>oustanding</a:t>
            </a:r>
            <a:r>
              <a:rPr lang="en-GB" dirty="0" smtClean="0">
                <a:solidFill>
                  <a:schemeClr val="tx2">
                    <a:lumMod val="60000"/>
                    <a:lumOff val="40000"/>
                  </a:schemeClr>
                </a:solidFill>
              </a:rPr>
              <a:t> tasks</a:t>
            </a:r>
            <a:endParaRPr lang="en-GB" dirty="0">
              <a:solidFill>
                <a:schemeClr val="tx2">
                  <a:lumMod val="60000"/>
                  <a:lumOff val="40000"/>
                </a:schemeClr>
              </a:solidFill>
            </a:endParaRPr>
          </a:p>
          <a:p>
            <a:r>
              <a:rPr lang="en-GB" dirty="0"/>
              <a:t>Co-ordinate a limited review of the IALA NAVGUIDE to incorporate amended IALA Recommendations and Guidelines and other necessary updates  (Task 6</a:t>
            </a:r>
            <a:r>
              <a:rPr lang="en-GB" dirty="0" smtClean="0"/>
              <a:t>*) 80%</a:t>
            </a:r>
            <a:endParaRPr lang="en-GB" dirty="0"/>
          </a:p>
          <a:p>
            <a:r>
              <a:rPr lang="en-GB" dirty="0" smtClean="0"/>
              <a:t>Produce </a:t>
            </a:r>
            <a:r>
              <a:rPr lang="en-GB" dirty="0"/>
              <a:t>Quality Management and Training guidance for </a:t>
            </a:r>
            <a:r>
              <a:rPr lang="en-GB" dirty="0" err="1"/>
              <a:t>AtoN</a:t>
            </a:r>
            <a:r>
              <a:rPr lang="en-GB" dirty="0"/>
              <a:t> services and service providers in an e-Navigation environment, in support of the IALA World-Wide Academy.  Review IALA Guideline 1052  (Task 8</a:t>
            </a:r>
            <a:r>
              <a:rPr lang="en-GB" dirty="0" smtClean="0"/>
              <a:t>*)75%</a:t>
            </a:r>
            <a:endParaRPr lang="en-GB" dirty="0"/>
          </a:p>
          <a:p>
            <a:r>
              <a:rPr lang="en-GB" dirty="0" smtClean="0"/>
              <a:t>Review </a:t>
            </a:r>
            <a:r>
              <a:rPr lang="en-GB" dirty="0"/>
              <a:t>ANM Recommendations &amp; Guidelines for updating  (Task16</a:t>
            </a:r>
            <a:r>
              <a:rPr lang="en-GB" dirty="0" smtClean="0"/>
              <a:t>*)90%</a:t>
            </a:r>
            <a:endParaRPr lang="en-GB" dirty="0"/>
          </a:p>
          <a:p>
            <a:pPr>
              <a:buNone/>
            </a:pPr>
            <a:r>
              <a:rPr lang="en-GB" dirty="0" smtClean="0"/>
              <a:t>Also .</a:t>
            </a:r>
          </a:p>
          <a:p>
            <a:r>
              <a:rPr lang="en-GB" dirty="0" smtClean="0"/>
              <a:t>Develop </a:t>
            </a:r>
            <a:r>
              <a:rPr lang="en-GB" dirty="0"/>
              <a:t>a Recommendation for navigational safety matters within Marine Spatial Planning  (Task 15</a:t>
            </a:r>
            <a:r>
              <a:rPr lang="en-GB" dirty="0" smtClean="0"/>
              <a:t>*) 20% workshop May 2013</a:t>
            </a:r>
            <a:endParaRPr lang="en-GB" dirty="0"/>
          </a:p>
          <a:p>
            <a:pPr>
              <a:buNone/>
            </a:pPr>
            <a:endParaRPr lang="en-GB" dirty="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24</TotalTime>
  <Words>752</Words>
  <Application>Microsoft Office PowerPoint</Application>
  <PresentationFormat>On-screen Show (4:3)</PresentationFormat>
  <Paragraphs>54</Paragraphs>
  <Slides>4</Slides>
  <Notes>0</Notes>
  <HiddenSlides>0</HiddenSlides>
  <MMClips>0</MMClips>
  <ScaleCrop>false</ScaleCrop>
  <HeadingPairs>
    <vt:vector size="4" baseType="variant">
      <vt:variant>
        <vt:lpstr>Theme</vt:lpstr>
      </vt:variant>
      <vt:variant>
        <vt:i4>1</vt:i4>
      </vt:variant>
      <vt:variant>
        <vt:lpstr>Slide Titles</vt:lpstr>
      </vt:variant>
      <vt:variant>
        <vt:i4>4</vt:i4>
      </vt:variant>
    </vt:vector>
  </HeadingPairs>
  <TitlesOfParts>
    <vt:vector size="5" baseType="lpstr">
      <vt:lpstr>Office Theme</vt:lpstr>
      <vt:lpstr>Slide 1</vt:lpstr>
      <vt:lpstr>ANM19</vt:lpstr>
      <vt:lpstr>ANM 20</vt:lpstr>
      <vt:lpstr>Progress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PhilD</dc:creator>
  <cp:lastModifiedBy>PhilD</cp:lastModifiedBy>
  <cp:revision>3</cp:revision>
  <dcterms:created xsi:type="dcterms:W3CDTF">2013-04-28T12:59:47Z</dcterms:created>
  <dcterms:modified xsi:type="dcterms:W3CDTF">2013-04-28T13:23:55Z</dcterms:modified>
</cp:coreProperties>
</file>