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68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2" autoAdjust="0"/>
    <p:restoredTop sz="94660"/>
  </p:normalViewPr>
  <p:slideViewPr>
    <p:cSldViewPr snapToGrid="0">
      <p:cViewPr varScale="1">
        <p:scale>
          <a:sx n="72" d="100"/>
          <a:sy n="72" d="100"/>
        </p:scale>
        <p:origin x="72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7A704-E26E-4E24-9414-C2911033CA40}" type="datetimeFigureOut">
              <a:rPr kumimoji="1" lang="ja-JP" altLang="en-US" smtClean="0"/>
              <a:t>2021/10/7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C80EC-9B52-45EE-B460-88B384BB96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122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7A704-E26E-4E24-9414-C2911033CA40}" type="datetimeFigureOut">
              <a:rPr kumimoji="1" lang="ja-JP" altLang="en-US" smtClean="0"/>
              <a:t>2021/10/7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C80EC-9B52-45EE-B460-88B384BB96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90492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7A704-E26E-4E24-9414-C2911033CA40}" type="datetimeFigureOut">
              <a:rPr kumimoji="1" lang="ja-JP" altLang="en-US" smtClean="0"/>
              <a:t>2021/10/7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C80EC-9B52-45EE-B460-88B384BB96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28864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7A704-E26E-4E24-9414-C2911033CA40}" type="datetimeFigureOut">
              <a:rPr kumimoji="1" lang="ja-JP" altLang="en-US" smtClean="0"/>
              <a:t>2021/10/7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C80EC-9B52-45EE-B460-88B384BB966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TextBox 8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819036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7A704-E26E-4E24-9414-C2911033CA40}" type="datetimeFigureOut">
              <a:rPr kumimoji="1" lang="ja-JP" altLang="en-US" smtClean="0"/>
              <a:t>2021/10/7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C80EC-9B52-45EE-B460-88B384BB96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49823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7A704-E26E-4E24-9414-C2911033CA40}" type="datetimeFigureOut">
              <a:rPr kumimoji="1" lang="ja-JP" altLang="en-US" smtClean="0"/>
              <a:t>2021/10/7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C80EC-9B52-45EE-B460-88B384BB96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76252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7A704-E26E-4E24-9414-C2911033CA40}" type="datetimeFigureOut">
              <a:rPr kumimoji="1" lang="ja-JP" altLang="en-US" smtClean="0"/>
              <a:t>2021/10/7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C80EC-9B52-45EE-B460-88B384BB96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05001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7A704-E26E-4E24-9414-C2911033CA40}" type="datetimeFigureOut">
              <a:rPr kumimoji="1" lang="ja-JP" altLang="en-US" smtClean="0"/>
              <a:t>2021/10/7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C80EC-9B52-45EE-B460-88B384BB96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81007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7A704-E26E-4E24-9414-C2911033CA40}" type="datetimeFigureOut">
              <a:rPr kumimoji="1" lang="ja-JP" altLang="en-US" smtClean="0"/>
              <a:t>2021/10/7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C80EC-9B52-45EE-B460-88B384BB96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78025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7A704-E26E-4E24-9414-C2911033CA40}" type="datetimeFigureOut">
              <a:rPr kumimoji="1" lang="ja-JP" altLang="en-US" smtClean="0"/>
              <a:t>2021/10/7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C80EC-9B52-45EE-B460-88B384BB96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8257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7A704-E26E-4E24-9414-C2911033CA40}" type="datetimeFigureOut">
              <a:rPr kumimoji="1" lang="ja-JP" altLang="en-US" smtClean="0"/>
              <a:t>2021/10/7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C80EC-9B52-45EE-B460-88B384BB96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83166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7A704-E26E-4E24-9414-C2911033CA40}" type="datetimeFigureOut">
              <a:rPr kumimoji="1" lang="ja-JP" altLang="en-US" smtClean="0"/>
              <a:t>2021/10/7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C80EC-9B52-45EE-B460-88B384BB96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45557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7A704-E26E-4E24-9414-C2911033CA40}" type="datetimeFigureOut">
              <a:rPr kumimoji="1" lang="ja-JP" altLang="en-US" smtClean="0"/>
              <a:t>2021/10/7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C80EC-9B52-45EE-B460-88B384BB96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56763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7A704-E26E-4E24-9414-C2911033CA40}" type="datetimeFigureOut">
              <a:rPr kumimoji="1" lang="ja-JP" altLang="en-US" smtClean="0"/>
              <a:t>2021/10/7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C80EC-9B52-45EE-B460-88B384BB96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87444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7A704-E26E-4E24-9414-C2911033CA40}" type="datetimeFigureOut">
              <a:rPr kumimoji="1" lang="ja-JP" altLang="en-US" smtClean="0"/>
              <a:t>2021/10/7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C80EC-9B52-45EE-B460-88B384BB96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25627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7A704-E26E-4E24-9414-C2911033CA40}" type="datetimeFigureOut">
              <a:rPr kumimoji="1" lang="ja-JP" altLang="en-US" smtClean="0"/>
              <a:t>2021/10/7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C80EC-9B52-45EE-B460-88B384BB96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98807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7A704-E26E-4E24-9414-C2911033CA40}" type="datetimeFigureOut">
              <a:rPr kumimoji="1" lang="ja-JP" altLang="en-US" smtClean="0"/>
              <a:t>2021/10/7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C80EC-9B52-45EE-B460-88B384BB96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49043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FD7A704-E26E-4E24-9414-C2911033CA40}" type="datetimeFigureOut">
              <a:rPr kumimoji="1" lang="ja-JP" altLang="en-US" smtClean="0"/>
              <a:t>2021/10/7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AC80EC-9B52-45EE-B460-88B384BB96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291224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D626E40-FF41-407B-9216-C361B256C0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10816" y="1020418"/>
            <a:ext cx="11370367" cy="3313044"/>
          </a:xfrm>
        </p:spPr>
        <p:txBody>
          <a:bodyPr/>
          <a:lstStyle/>
          <a:p>
            <a:pPr algn="ctr"/>
            <a:r>
              <a:rPr kumimoji="1" lang="en-US" altLang="ja-JP" sz="3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IALA</a:t>
            </a:r>
            <a:r>
              <a:rPr kumimoji="1" lang="ja-JP" altLang="en-US" sz="3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ja-JP" sz="3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ENAV28</a:t>
            </a:r>
            <a:br>
              <a:rPr kumimoji="1" lang="en-US" altLang="ja-JP" sz="3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kumimoji="1" lang="en-US" altLang="ja-JP" sz="3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altLang="ja-JP" sz="4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ＭＳ 明朝" panose="02020609040205080304" pitchFamily="17" charset="-128"/>
              </a:rPr>
              <a:t>Proposal of initiating discussion </a:t>
            </a:r>
            <a:br>
              <a:rPr lang="en-GB" altLang="ja-JP" sz="4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ＭＳ 明朝" panose="02020609040205080304" pitchFamily="17" charset="-128"/>
              </a:rPr>
            </a:br>
            <a:r>
              <a:rPr lang="en-GB" altLang="ja-JP" sz="4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ＭＳ 明朝" panose="02020609040205080304" pitchFamily="17" charset="-128"/>
              </a:rPr>
              <a:t>on the VDES resource sharing</a:t>
            </a:r>
            <a:br>
              <a:rPr lang="en-GB" altLang="ja-JP" sz="4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ＭＳ 明朝" panose="02020609040205080304" pitchFamily="17" charset="-128"/>
              </a:rPr>
            </a:br>
            <a:endParaRPr kumimoji="1" lang="ja-JP" altLang="en-US" sz="4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4676C734-7463-4032-80B6-D139825052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83170" y="4446076"/>
            <a:ext cx="8825658" cy="2140254"/>
          </a:xfrm>
        </p:spPr>
        <p:txBody>
          <a:bodyPr>
            <a:noAutofit/>
          </a:bodyPr>
          <a:lstStyle/>
          <a:p>
            <a:pPr algn="ctr"/>
            <a:r>
              <a:rPr lang="en-GB" altLang="ja-JP" sz="2400" cap="none" dirty="0">
                <a:effectLst/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Ocean Policy Research Institute</a:t>
            </a:r>
            <a:r>
              <a:rPr lang="ja-JP" altLang="en-US" sz="2400" cap="none" dirty="0">
                <a:effectLst/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 </a:t>
            </a:r>
            <a:r>
              <a:rPr lang="en-US" altLang="ja-JP" sz="2400" cap="none" dirty="0">
                <a:effectLst/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(OPRI)</a:t>
            </a:r>
            <a:endParaRPr lang="en-GB" altLang="ja-JP" sz="2400" cap="none" dirty="0">
              <a:effectLst/>
              <a:latin typeface="Arial" panose="020B0604020202020204" pitchFamily="34" charset="0"/>
              <a:ea typeface="ＭＳ 明朝" panose="02020609040205080304" pitchFamily="17" charset="-128"/>
              <a:cs typeface="Arial" panose="020B0604020202020204" pitchFamily="34" charset="0"/>
            </a:endParaRPr>
          </a:p>
          <a:p>
            <a:pPr algn="ctr"/>
            <a:r>
              <a:rPr lang="en-GB" altLang="ja-JP" sz="2400" cap="none" dirty="0">
                <a:effectLst/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Sasakawa Peace Foundation</a:t>
            </a:r>
            <a:r>
              <a:rPr lang="ja-JP" altLang="en-US" sz="2400" cap="none" dirty="0">
                <a:effectLst/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 </a:t>
            </a:r>
            <a:r>
              <a:rPr lang="en-US" altLang="ja-JP" sz="2400" cap="none" dirty="0">
                <a:effectLst/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JAPAN</a:t>
            </a:r>
          </a:p>
          <a:p>
            <a:pPr algn="ctr"/>
            <a:r>
              <a:rPr kumimoji="1" lang="en-US" altLang="ja-JP" sz="2400" cap="none" dirty="0"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October 2021</a:t>
            </a:r>
          </a:p>
          <a:p>
            <a:pPr algn="ctr"/>
            <a:r>
              <a:rPr lang="en-US" altLang="ja-JP" sz="2400" cap="none" dirty="0"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By Koichi Yoshida, OPRI, Japan</a:t>
            </a:r>
            <a:endParaRPr kumimoji="1" lang="ja-JP" altLang="en-US" sz="2400" cap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F9AFC08-7DCB-463B-8045-7385F8D0F005}"/>
              </a:ext>
            </a:extLst>
          </p:cNvPr>
          <p:cNvSpPr txBox="1"/>
          <p:nvPr/>
        </p:nvSpPr>
        <p:spPr>
          <a:xfrm>
            <a:off x="10628243" y="159026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solidFill>
                  <a:schemeClr val="bg1"/>
                </a:solidFill>
              </a:rPr>
              <a:t>1</a:t>
            </a:r>
            <a:endParaRPr kumimoji="1" lang="ja-JP" alt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6752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65B74EC-B321-4126-9B91-0B51FA7B5D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781" y="146847"/>
            <a:ext cx="9404723" cy="608527"/>
          </a:xfrm>
        </p:spPr>
        <p:txBody>
          <a:bodyPr/>
          <a:lstStyle/>
          <a:p>
            <a:r>
              <a:rPr kumimoji="1" lang="en-US" altLang="ja-JP" sz="3200" b="1" dirty="0">
                <a:latin typeface="Arial" panose="020B0604020202020204" pitchFamily="34" charset="0"/>
                <a:cs typeface="Arial" panose="020B0604020202020204" pitchFamily="34" charset="0"/>
              </a:rPr>
              <a:t>Proposals</a:t>
            </a:r>
            <a:endParaRPr kumimoji="1" lang="ja-JP" alt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935DDDC-F3AF-4DCC-8B00-4192EF98AB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5781" y="755374"/>
            <a:ext cx="11880438" cy="5891663"/>
          </a:xfrm>
        </p:spPr>
        <p:txBody>
          <a:bodyPr>
            <a:noAutofit/>
          </a:bodyPr>
          <a:lstStyle/>
          <a:p>
            <a:pPr>
              <a:spcBef>
                <a:spcPts val="600"/>
              </a:spcBef>
            </a:pPr>
            <a:r>
              <a:rPr kumimoji="1" lang="en-US" altLang="ja-JP" sz="18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Back-ground</a:t>
            </a:r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GB" altLang="ja-JP" dirty="0">
                <a:effectLst/>
                <a:latin typeface="Calibri" panose="020F0502020204030204" pitchFamily="34" charset="0"/>
                <a:ea typeface="ＭＳ 明朝" panose="02020609040205080304" pitchFamily="17" charset="-128"/>
              </a:rPr>
              <a:t>WRC 2019 agreed to allocate VHF channels to VDES including for VDES satellite communications.</a:t>
            </a:r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GB" altLang="ja-JP" dirty="0">
                <a:latin typeface="Calibri" panose="020F0502020204030204" pitchFamily="34" charset="0"/>
                <a:ea typeface="ＭＳ 明朝" panose="02020609040205080304" pitchFamily="17" charset="-128"/>
              </a:rPr>
              <a:t>IMO </a:t>
            </a:r>
            <a:r>
              <a:rPr lang="ja-JP" altLang="ja-JP" dirty="0">
                <a:effectLst/>
                <a:ea typeface="Calibri" panose="020F0502020204030204" pitchFamily="34" charset="0"/>
              </a:rPr>
              <a:t> </a:t>
            </a:r>
            <a:r>
              <a:rPr lang="en-GB" altLang="ja-JP" dirty="0">
                <a:effectLst/>
                <a:ea typeface="Calibri" panose="020F0502020204030204" pitchFamily="34" charset="0"/>
              </a:rPr>
              <a:t>agreed a new work item for introduction of VDES into SOLAS and will start the consideration from 2022 for two years. </a:t>
            </a:r>
            <a:r>
              <a:rPr lang="en-GB" altLang="ja-JP" dirty="0">
                <a:effectLst/>
                <a:latin typeface="Calibri" panose="020F0502020204030204" pitchFamily="34" charset="0"/>
                <a:ea typeface="ＭＳ 明朝" panose="02020609040205080304" pitchFamily="17" charset="-128"/>
              </a:rPr>
              <a:t> </a:t>
            </a:r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GB" altLang="ja-JP" dirty="0">
                <a:effectLst/>
                <a:latin typeface="Calibri" panose="020F0502020204030204" pitchFamily="34" charset="0"/>
                <a:ea typeface="ＭＳ 明朝" panose="02020609040205080304" pitchFamily="17" charset="-128"/>
              </a:rPr>
              <a:t>These international movement will bring us a near-future wide development of VDES terrestrial and satellite communications</a:t>
            </a:r>
            <a:r>
              <a:rPr lang="en-GB" altLang="ja-JP" dirty="0">
                <a:latin typeface="Calibri" panose="020F0502020204030204" pitchFamily="34" charset="0"/>
                <a:ea typeface="ＭＳ 明朝" panose="02020609040205080304" pitchFamily="17" charset="-128"/>
              </a:rPr>
              <a:t>.</a:t>
            </a:r>
          </a:p>
          <a:p>
            <a:pPr>
              <a:spcBef>
                <a:spcPts val="600"/>
              </a:spcBef>
            </a:pPr>
            <a:r>
              <a:rPr lang="en-US" altLang="ja-JP" sz="18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Necessity</a:t>
            </a:r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IALA shall lead the collaboration on VDES communication services for </a:t>
            </a:r>
            <a:r>
              <a:rPr lang="en-GB" altLang="ja-JP" dirty="0">
                <a:effectLst/>
                <a:latin typeface="Calibri" panose="020F0502020204030204" pitchFamily="34" charset="0"/>
                <a:ea typeface="ＭＳ 明朝" panose="02020609040205080304" pitchFamily="17" charset="-128"/>
              </a:rPr>
              <a:t>establishment of  international cooperation and resource sharing and management on VDES terrestrial and satellite communications.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spcBef>
                <a:spcPts val="600"/>
              </a:spcBef>
            </a:pPr>
            <a:r>
              <a:rPr lang="en-US" altLang="ja-JP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Proposals: </a:t>
            </a:r>
            <a:r>
              <a:rPr lang="en-GB" altLang="ja-JP" b="1" dirty="0">
                <a:solidFill>
                  <a:srgbClr val="FFFF00"/>
                </a:solidFill>
                <a:effectLst/>
                <a:latin typeface="Calibri" panose="020F0502020204030204" pitchFamily="34" charset="0"/>
                <a:ea typeface="ＭＳ 明朝" panose="02020609040205080304" pitchFamily="17" charset="-128"/>
              </a:rPr>
              <a:t>Following items should be considered</a:t>
            </a:r>
            <a:endParaRPr lang="en-US" altLang="ja-JP" b="1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GB" altLang="ja-JP" sz="1800" dirty="0">
                <a:effectLst/>
                <a:latin typeface="Arial" panose="020B0604020202020204" pitchFamily="34" charset="0"/>
                <a:ea typeface="ＭＳ 明朝" panose="02020609040205080304" pitchFamily="17" charset="-128"/>
                <a:cs typeface="Calibri" panose="020F0502020204030204" pitchFamily="34" charset="0"/>
              </a:rPr>
              <a:t>International cooperation and resource sharing and management for VDES communications</a:t>
            </a:r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GB" altLang="ja-JP" sz="1800" dirty="0">
                <a:effectLst/>
                <a:latin typeface="Arial" panose="020B0604020202020204" pitchFamily="34" charset="0"/>
                <a:ea typeface="ＭＳ 明朝" panose="02020609040205080304" pitchFamily="17" charset="-128"/>
                <a:cs typeface="Calibri" panose="020F0502020204030204" pitchFamily="34" charset="0"/>
              </a:rPr>
              <a:t>Need of establishment of an international organ for cooperation of VDES satellite communicatio</a:t>
            </a:r>
            <a:r>
              <a:rPr lang="en-GB" altLang="ja-JP" dirty="0">
                <a:latin typeface="Arial" panose="020B0604020202020204" pitchFamily="34" charset="0"/>
                <a:ea typeface="ＭＳ 明朝" panose="02020609040205080304" pitchFamily="17" charset="-128"/>
                <a:cs typeface="Calibri" panose="020F0502020204030204" pitchFamily="34" charset="0"/>
              </a:rPr>
              <a:t>n</a:t>
            </a:r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GB" altLang="ja-JP" sz="1800" dirty="0">
                <a:effectLst/>
                <a:latin typeface="Arial" panose="020B0604020202020204" pitchFamily="34" charset="0"/>
                <a:ea typeface="ＭＳ 明朝" panose="02020609040205080304" pitchFamily="17" charset="-128"/>
                <a:cs typeface="Calibri" panose="020F0502020204030204" pitchFamily="34" charset="0"/>
              </a:rPr>
              <a:t>Systematic review on IALA Guideline for VDES</a:t>
            </a:r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GB" altLang="ja-JP" sz="1800" dirty="0">
                <a:effectLst/>
                <a:latin typeface="Calibri" panose="020F0502020204030204" pitchFamily="34" charset="0"/>
              </a:rPr>
              <a:t>Influence of VDES to AIS</a:t>
            </a:r>
            <a:endParaRPr lang="ja-JP" altLang="ja-JP" sz="1800" dirty="0">
              <a:effectLst/>
              <a:latin typeface="Calibri" panose="020F0502020204030204" pitchFamily="34" charset="0"/>
            </a:endParaRPr>
          </a:p>
          <a:p>
            <a:pPr>
              <a:spcBef>
                <a:spcPts val="600"/>
              </a:spcBef>
            </a:pPr>
            <a:r>
              <a:rPr kumimoji="1" lang="en-US" altLang="ja-JP" sz="18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Action requested to IALA ENAV</a:t>
            </a:r>
          </a:p>
          <a:p>
            <a:pPr marL="457200" lvl="1" indent="0">
              <a:spcBef>
                <a:spcPts val="600"/>
              </a:spcBef>
              <a:buNone/>
            </a:pPr>
            <a:r>
              <a:rPr lang="en-GB" altLang="ja-JP" sz="1800" dirty="0">
                <a:effectLst/>
                <a:latin typeface="Calibri" panose="020F0502020204030204" pitchFamily="34" charset="0"/>
                <a:ea typeface="ＭＳ 明朝" panose="02020609040205080304" pitchFamily="17" charset="-128"/>
              </a:rPr>
              <a:t>The Committee is requested to establish a work item and agenda for international cooperation and resource sharing and management on VDES terrestrial and satellite communication, with a view to initiate the consideration and discussion at the next ENAV session (e.g. in March 2022). </a:t>
            </a:r>
            <a:endParaRPr kumimoji="1" lang="en-US" altLang="ja-JP" sz="1600" b="1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</a:pPr>
            <a:endParaRPr kumimoji="1" lang="ja-JP" alt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2888021-A304-4B20-818A-343092E86AF1}"/>
              </a:ext>
            </a:extLst>
          </p:cNvPr>
          <p:cNvSpPr txBox="1"/>
          <p:nvPr/>
        </p:nvSpPr>
        <p:spPr>
          <a:xfrm>
            <a:off x="10628243" y="159026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solidFill>
                  <a:schemeClr val="bg1"/>
                </a:solidFill>
              </a:rPr>
              <a:t>2</a:t>
            </a:r>
            <a:endParaRPr kumimoji="1" lang="ja-JP" alt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12339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ドーナツ 8">
            <a:extLst>
              <a:ext uri="{FF2B5EF4-FFF2-40B4-BE49-F238E27FC236}">
                <a16:creationId xmlns:a16="http://schemas.microsoft.com/office/drawing/2014/main" id="{A01158B6-FBDA-C94C-9052-FF493989E130}"/>
              </a:ext>
            </a:extLst>
          </p:cNvPr>
          <p:cNvSpPr/>
          <p:nvPr/>
        </p:nvSpPr>
        <p:spPr>
          <a:xfrm>
            <a:off x="7029435" y="2029565"/>
            <a:ext cx="4481395" cy="1654442"/>
          </a:xfrm>
          <a:prstGeom prst="donut">
            <a:avLst>
              <a:gd name="adj" fmla="val 7912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ctr" anchorCtr="0"/>
          <a:lstStyle/>
          <a:p>
            <a:pPr algn="ctr"/>
            <a:endParaRPr lang="ja-JP" altLang="en-US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3B57A1C7-5617-BE4C-8932-B24BF4B80E21}"/>
              </a:ext>
            </a:extLst>
          </p:cNvPr>
          <p:cNvSpPr txBox="1"/>
          <p:nvPr/>
        </p:nvSpPr>
        <p:spPr>
          <a:xfrm>
            <a:off x="182867" y="4463486"/>
            <a:ext cx="2379723" cy="49244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altLang="ja-JP" sz="1600" dirty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VDES Satellite</a:t>
            </a:r>
          </a:p>
          <a:p>
            <a:pPr algn="ctr"/>
            <a:r>
              <a:rPr lang="en-US" altLang="ja-JP" sz="1600" dirty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(Small and cost effective)</a:t>
            </a:r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B812B240-35D2-CA47-A0B8-2B84824A57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547" y="2783254"/>
            <a:ext cx="1666236" cy="1583043"/>
          </a:xfrm>
          <a:prstGeom prst="rect">
            <a:avLst/>
          </a:prstGeom>
        </p:spPr>
      </p:pic>
      <p:sp>
        <p:nvSpPr>
          <p:cNvPr id="14" name="左右矢印 13">
            <a:extLst>
              <a:ext uri="{FF2B5EF4-FFF2-40B4-BE49-F238E27FC236}">
                <a16:creationId xmlns:a16="http://schemas.microsoft.com/office/drawing/2014/main" id="{6751EDBE-2740-BD44-90E8-3B76236E13A7}"/>
              </a:ext>
            </a:extLst>
          </p:cNvPr>
          <p:cNvSpPr/>
          <p:nvPr/>
        </p:nvSpPr>
        <p:spPr>
          <a:xfrm rot="21290208">
            <a:off x="2336204" y="2892425"/>
            <a:ext cx="4673566" cy="324946"/>
          </a:xfrm>
          <a:prstGeom prst="left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ctr" anchorCtr="0"/>
          <a:lstStyle/>
          <a:p>
            <a:pPr algn="ctr"/>
            <a:endParaRPr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" name="図 15">
            <a:extLst>
              <a:ext uri="{FF2B5EF4-FFF2-40B4-BE49-F238E27FC236}">
                <a16:creationId xmlns:a16="http://schemas.microsoft.com/office/drawing/2014/main" id="{9319D55D-41FB-3F4A-AB38-930EABFC27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4902" y="5526802"/>
            <a:ext cx="1152128" cy="424624"/>
          </a:xfrm>
          <a:prstGeom prst="rect">
            <a:avLst/>
          </a:prstGeom>
        </p:spPr>
      </p:pic>
      <p:pic>
        <p:nvPicPr>
          <p:cNvPr id="18" name="図 17">
            <a:extLst>
              <a:ext uri="{FF2B5EF4-FFF2-40B4-BE49-F238E27FC236}">
                <a16:creationId xmlns:a16="http://schemas.microsoft.com/office/drawing/2014/main" id="{108D9BAA-EF7B-3A45-A65F-C0FE978F72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11652" y="6172114"/>
            <a:ext cx="1152128" cy="437491"/>
          </a:xfrm>
          <a:prstGeom prst="rect">
            <a:avLst/>
          </a:prstGeom>
        </p:spPr>
      </p:pic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5C1B83FD-3698-DC41-83C9-3EC53732DD74}"/>
              </a:ext>
            </a:extLst>
          </p:cNvPr>
          <p:cNvSpPr txBox="1"/>
          <p:nvPr/>
        </p:nvSpPr>
        <p:spPr>
          <a:xfrm>
            <a:off x="2490796" y="5185549"/>
            <a:ext cx="1181414" cy="24622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altLang="ja-JP" sz="1600" dirty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Ships</a:t>
            </a:r>
            <a:endParaRPr lang="ja-JP" altLang="en-US" sz="1600" dirty="0"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24" name="円柱 23">
            <a:extLst>
              <a:ext uri="{FF2B5EF4-FFF2-40B4-BE49-F238E27FC236}">
                <a16:creationId xmlns:a16="http://schemas.microsoft.com/office/drawing/2014/main" id="{05C5B6A0-9927-924A-8DB6-7BE4CB69B949}"/>
              </a:ext>
            </a:extLst>
          </p:cNvPr>
          <p:cNvSpPr/>
          <p:nvPr/>
        </p:nvSpPr>
        <p:spPr>
          <a:xfrm>
            <a:off x="8415742" y="2398413"/>
            <a:ext cx="1450295" cy="1148605"/>
          </a:xfrm>
          <a:prstGeom prst="can">
            <a:avLst/>
          </a:prstGeom>
          <a:solidFill>
            <a:srgbClr val="FF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ctr" anchorCtr="0"/>
          <a:lstStyle/>
          <a:p>
            <a:pPr algn="ctr"/>
            <a:r>
              <a:rPr lang="en-US" altLang="ja-JP" sz="1600" dirty="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Vessel Movement Database</a:t>
            </a:r>
            <a:endParaRPr lang="ja-JP" altLang="en-US" sz="1600" dirty="0">
              <a:solidFill>
                <a:srgbClr val="000000"/>
              </a:solidFill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cxnSp>
        <p:nvCxnSpPr>
          <p:cNvPr id="11" name="直線矢印コネクタ 10">
            <a:extLst>
              <a:ext uri="{FF2B5EF4-FFF2-40B4-BE49-F238E27FC236}">
                <a16:creationId xmlns:a16="http://schemas.microsoft.com/office/drawing/2014/main" id="{A8553B97-84AB-4E44-B7CA-FF0CA4367F1A}"/>
              </a:ext>
            </a:extLst>
          </p:cNvPr>
          <p:cNvCxnSpPr>
            <a:cxnSpLocks/>
          </p:cNvCxnSpPr>
          <p:nvPr/>
        </p:nvCxnSpPr>
        <p:spPr>
          <a:xfrm flipV="1">
            <a:off x="4052424" y="5572165"/>
            <a:ext cx="1619945" cy="324350"/>
          </a:xfrm>
          <a:prstGeom prst="straightConnector1">
            <a:avLst/>
          </a:prstGeom>
          <a:ln w="635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矢印コネクタ 41">
            <a:extLst>
              <a:ext uri="{FF2B5EF4-FFF2-40B4-BE49-F238E27FC236}">
                <a16:creationId xmlns:a16="http://schemas.microsoft.com/office/drawing/2014/main" id="{687F472C-F623-3F45-9D25-F474ECC6AD6A}"/>
              </a:ext>
            </a:extLst>
          </p:cNvPr>
          <p:cNvCxnSpPr>
            <a:cxnSpLocks/>
          </p:cNvCxnSpPr>
          <p:nvPr/>
        </p:nvCxnSpPr>
        <p:spPr>
          <a:xfrm>
            <a:off x="4024509" y="6274793"/>
            <a:ext cx="1676809" cy="6500"/>
          </a:xfrm>
          <a:prstGeom prst="straightConnector1">
            <a:avLst/>
          </a:prstGeom>
          <a:ln w="635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線矢印コネクタ 42">
            <a:extLst>
              <a:ext uri="{FF2B5EF4-FFF2-40B4-BE49-F238E27FC236}">
                <a16:creationId xmlns:a16="http://schemas.microsoft.com/office/drawing/2014/main" id="{5290BB90-9B05-2946-AF13-48DF510DDA13}"/>
              </a:ext>
            </a:extLst>
          </p:cNvPr>
          <p:cNvCxnSpPr>
            <a:cxnSpLocks/>
          </p:cNvCxnSpPr>
          <p:nvPr/>
        </p:nvCxnSpPr>
        <p:spPr>
          <a:xfrm flipH="1" flipV="1">
            <a:off x="2217325" y="4233866"/>
            <a:ext cx="1296807" cy="856651"/>
          </a:xfrm>
          <a:prstGeom prst="straightConnector1">
            <a:avLst/>
          </a:prstGeom>
          <a:ln w="635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左右矢印 44">
            <a:extLst>
              <a:ext uri="{FF2B5EF4-FFF2-40B4-BE49-F238E27FC236}">
                <a16:creationId xmlns:a16="http://schemas.microsoft.com/office/drawing/2014/main" id="{B6CEA5A4-A2C6-324D-84EB-C3F91A36C048}"/>
              </a:ext>
            </a:extLst>
          </p:cNvPr>
          <p:cNvSpPr/>
          <p:nvPr/>
        </p:nvSpPr>
        <p:spPr>
          <a:xfrm rot="17872724" flipV="1">
            <a:off x="6995183" y="3399733"/>
            <a:ext cx="619559" cy="350086"/>
          </a:xfrm>
          <a:prstGeom prst="left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ctr" anchorCtr="0"/>
          <a:lstStyle/>
          <a:p>
            <a:pPr algn="ctr"/>
            <a:endParaRPr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タイトル 1">
            <a:extLst>
              <a:ext uri="{FF2B5EF4-FFF2-40B4-BE49-F238E27FC236}">
                <a16:creationId xmlns:a16="http://schemas.microsoft.com/office/drawing/2014/main" id="{18F03A9C-0DFC-EB4B-B610-DDCE80424530}"/>
              </a:ext>
            </a:extLst>
          </p:cNvPr>
          <p:cNvSpPr txBox="1">
            <a:spLocks/>
          </p:cNvSpPr>
          <p:nvPr/>
        </p:nvSpPr>
        <p:spPr>
          <a:xfrm>
            <a:off x="720000" y="-8523"/>
            <a:ext cx="10711001" cy="700398"/>
          </a:xfrm>
          <a:prstGeom prst="rect">
            <a:avLst/>
          </a:prstGeom>
        </p:spPr>
        <p:txBody>
          <a:bodyPr vert="horz" wrap="square" lIns="0" tIns="0" rIns="0" bIns="0" anchor="ctr" anchorCtr="0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3200" dirty="0">
                <a:latin typeface="Arial" panose="020B0604020202020204" pitchFamily="34" charset="0"/>
                <a:cs typeface="Arial" panose="020B0604020202020204" pitchFamily="34" charset="0"/>
              </a:rPr>
              <a:t>Satellite VDES </a:t>
            </a:r>
            <a:r>
              <a:rPr lang="en" altLang="ja-JP" sz="3200" dirty="0">
                <a:latin typeface="Arial" panose="020B0604020202020204" pitchFamily="34" charset="0"/>
                <a:cs typeface="Arial" panose="020B0604020202020204" pitchFamily="34" charset="0"/>
              </a:rPr>
              <a:t>International</a:t>
            </a:r>
            <a:r>
              <a:rPr lang="ja-JP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3200" dirty="0">
                <a:latin typeface="Arial" panose="020B0604020202020204" pitchFamily="34" charset="0"/>
                <a:cs typeface="Arial" panose="020B0604020202020204" pitchFamily="34" charset="0"/>
              </a:rPr>
              <a:t>collaboration</a:t>
            </a:r>
            <a:r>
              <a:rPr lang="en" altLang="ja-JP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ja-JP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C2DD464F-A946-824C-8447-263C53ACA554}"/>
              </a:ext>
            </a:extLst>
          </p:cNvPr>
          <p:cNvSpPr/>
          <p:nvPr/>
        </p:nvSpPr>
        <p:spPr>
          <a:xfrm>
            <a:off x="8111459" y="1109721"/>
            <a:ext cx="1794869" cy="121285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ctr" anchorCtr="0"/>
          <a:lstStyle/>
          <a:p>
            <a:pPr algn="ctr"/>
            <a:r>
              <a:rPr lang="en-US" altLang="ja-JP" sz="2000" dirty="0">
                <a:solidFill>
                  <a:schemeClr val="bg1"/>
                </a:solidFill>
                <a:latin typeface="Arial Narrow" panose="020B0606020202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Sat. VDES</a:t>
            </a:r>
          </a:p>
          <a:p>
            <a:pPr algn="ctr"/>
            <a:r>
              <a:rPr lang="en-US" altLang="ja-JP" sz="2000" dirty="0">
                <a:solidFill>
                  <a:schemeClr val="bg1"/>
                </a:solidFill>
                <a:latin typeface="Arial Narrow" panose="020B0606020202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International </a:t>
            </a:r>
            <a:r>
              <a:rPr lang="en" altLang="ja-JP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Operation Center</a:t>
            </a:r>
            <a:r>
              <a:rPr lang="ja-JP" alt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No1</a:t>
            </a:r>
            <a:endParaRPr lang="en-US" altLang="ja-JP" sz="2000" dirty="0">
              <a:solidFill>
                <a:schemeClr val="bg1"/>
              </a:solidFill>
              <a:latin typeface="Arial Narrow" panose="020B060602020203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8D53A653-C6B7-4D42-AEA8-E49363116A5E}"/>
              </a:ext>
            </a:extLst>
          </p:cNvPr>
          <p:cNvGrpSpPr/>
          <p:nvPr/>
        </p:nvGrpSpPr>
        <p:grpSpPr>
          <a:xfrm>
            <a:off x="6243836" y="3867215"/>
            <a:ext cx="2446187" cy="2157183"/>
            <a:chOff x="6243836" y="3867215"/>
            <a:chExt cx="2446187" cy="2157183"/>
          </a:xfrm>
        </p:grpSpPr>
        <p:sp>
          <p:nvSpPr>
            <p:cNvPr id="15" name="角丸四角形 14">
              <a:extLst>
                <a:ext uri="{FF2B5EF4-FFF2-40B4-BE49-F238E27FC236}">
                  <a16:creationId xmlns:a16="http://schemas.microsoft.com/office/drawing/2014/main" id="{51573862-A58D-1B43-8304-D8F5D20C5ACF}"/>
                </a:ext>
              </a:extLst>
            </p:cNvPr>
            <p:cNvSpPr/>
            <p:nvPr/>
          </p:nvSpPr>
          <p:spPr>
            <a:xfrm>
              <a:off x="6243836" y="3867215"/>
              <a:ext cx="2446187" cy="2157183"/>
            </a:xfrm>
            <a:prstGeom prst="roundRect">
              <a:avLst/>
            </a:prstGeom>
            <a:ln w="28575">
              <a:prstDash val="soli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0" tIns="0" rIns="0" bIns="0" rtlCol="0" anchor="ctr" anchorCtr="0"/>
            <a:lstStyle/>
            <a:p>
              <a:pPr algn="ctr"/>
              <a:endParaRPr lang="ja-JP" altLang="en-US" sz="2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41333444-7F9F-EE42-BE5A-EF789B66B024}"/>
                </a:ext>
              </a:extLst>
            </p:cNvPr>
            <p:cNvSpPr txBox="1"/>
            <p:nvPr/>
          </p:nvSpPr>
          <p:spPr>
            <a:xfrm>
              <a:off x="6518117" y="4018139"/>
              <a:ext cx="1897625" cy="830997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="ctr" anchorCtr="0">
              <a:spAutoFit/>
            </a:bodyPr>
            <a:lstStyle/>
            <a:p>
              <a:pPr algn="ctr"/>
              <a:r>
                <a:rPr lang="en-US" altLang="ja-JP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Local Network of VDES Ground Stations </a:t>
              </a:r>
              <a:endParaRPr lang="ja-JP" alt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1096C35B-8EC0-2C48-B51E-1829B35995E5}"/>
                </a:ext>
              </a:extLst>
            </p:cNvPr>
            <p:cNvGrpSpPr/>
            <p:nvPr/>
          </p:nvGrpSpPr>
          <p:grpSpPr>
            <a:xfrm>
              <a:off x="6517600" y="4959347"/>
              <a:ext cx="1898659" cy="1003427"/>
              <a:chOff x="6375288" y="4959347"/>
              <a:chExt cx="1898659" cy="1003427"/>
            </a:xfrm>
          </p:grpSpPr>
          <p:sp>
            <p:nvSpPr>
              <p:cNvPr id="44" name="正方形/長方形 43">
                <a:extLst>
                  <a:ext uri="{FF2B5EF4-FFF2-40B4-BE49-F238E27FC236}">
                    <a16:creationId xmlns:a16="http://schemas.microsoft.com/office/drawing/2014/main" id="{25CB3ACA-8B29-D643-8346-310DDB3E6A1F}"/>
                  </a:ext>
                </a:extLst>
              </p:cNvPr>
              <p:cNvSpPr/>
              <p:nvPr/>
            </p:nvSpPr>
            <p:spPr>
              <a:xfrm>
                <a:off x="6375288" y="4959347"/>
                <a:ext cx="1593859" cy="698627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0" tIns="0" rIns="0" bIns="0" rtlCol="0" anchor="ctr" anchorCtr="0"/>
              <a:lstStyle/>
              <a:p>
                <a:pPr algn="ctr"/>
                <a:r>
                  <a:rPr lang="en-US" altLang="ja-JP" sz="1400" dirty="0">
                    <a:solidFill>
                      <a:srgbClr val="000000"/>
                    </a:solidFill>
                    <a:latin typeface="Arial Narrow" panose="020B0606020202030204" pitchFamily="34" charset="0"/>
                    <a:ea typeface="MS PGothic" panose="020B0600070205080204" pitchFamily="34" charset="-128"/>
                    <a:cs typeface="Arial" panose="020B0604020202020204" pitchFamily="34" charset="0"/>
                  </a:rPr>
                  <a:t>VDES Ground Station</a:t>
                </a:r>
              </a:p>
              <a:p>
                <a:pPr algn="ctr"/>
                <a:r>
                  <a:rPr lang="en-US" altLang="ja-JP" sz="1400" dirty="0">
                    <a:solidFill>
                      <a:srgbClr val="000000"/>
                    </a:solidFill>
                    <a:latin typeface="Arial Narrow" panose="020B0606020202030204" pitchFamily="34" charset="0"/>
                    <a:ea typeface="MS PGothic" panose="020B0600070205080204" pitchFamily="34" charset="-128"/>
                    <a:cs typeface="Arial" panose="020B0604020202020204" pitchFamily="34" charset="0"/>
                  </a:rPr>
                  <a:t>(Constructed by respective country) </a:t>
                </a:r>
                <a:endParaRPr lang="ja-JP" altLang="en-US" sz="140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7" name="正方形/長方形 76">
                <a:extLst>
                  <a:ext uri="{FF2B5EF4-FFF2-40B4-BE49-F238E27FC236}">
                    <a16:creationId xmlns:a16="http://schemas.microsoft.com/office/drawing/2014/main" id="{CACF0C47-3EC3-8348-8ADB-DB7B38041BDD}"/>
                  </a:ext>
                </a:extLst>
              </p:cNvPr>
              <p:cNvSpPr/>
              <p:nvPr/>
            </p:nvSpPr>
            <p:spPr>
              <a:xfrm>
                <a:off x="6527688" y="5111747"/>
                <a:ext cx="1593859" cy="698627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0" tIns="0" rIns="0" bIns="0" rtlCol="0" anchor="ctr" anchorCtr="0"/>
              <a:lstStyle/>
              <a:p>
                <a:pPr algn="ctr"/>
                <a:r>
                  <a:rPr lang="en-US" altLang="ja-JP" sz="1400" dirty="0">
                    <a:solidFill>
                      <a:srgbClr val="000000"/>
                    </a:solidFill>
                    <a:latin typeface="Arial Narrow" panose="020B0606020202030204" pitchFamily="34" charset="0"/>
                    <a:ea typeface="MS PGothic" panose="020B0600070205080204" pitchFamily="34" charset="-128"/>
                    <a:cs typeface="Arial" panose="020B0604020202020204" pitchFamily="34" charset="0"/>
                  </a:rPr>
                  <a:t>VDES Ground Station</a:t>
                </a:r>
              </a:p>
              <a:p>
                <a:pPr algn="ctr"/>
                <a:r>
                  <a:rPr lang="en-US" altLang="ja-JP" sz="1400" dirty="0">
                    <a:solidFill>
                      <a:srgbClr val="000000"/>
                    </a:solidFill>
                    <a:latin typeface="Arial Narrow" panose="020B0606020202030204" pitchFamily="34" charset="0"/>
                    <a:ea typeface="MS PGothic" panose="020B0600070205080204" pitchFamily="34" charset="-128"/>
                    <a:cs typeface="Arial" panose="020B0604020202020204" pitchFamily="34" charset="0"/>
                  </a:rPr>
                  <a:t>(Constructed by respective country) </a:t>
                </a:r>
                <a:endParaRPr lang="ja-JP" altLang="en-US" sz="140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8" name="正方形/長方形 77">
                <a:extLst>
                  <a:ext uri="{FF2B5EF4-FFF2-40B4-BE49-F238E27FC236}">
                    <a16:creationId xmlns:a16="http://schemas.microsoft.com/office/drawing/2014/main" id="{00A07A8B-60DA-2949-B610-A6D642F9EC7C}"/>
                  </a:ext>
                </a:extLst>
              </p:cNvPr>
              <p:cNvSpPr/>
              <p:nvPr/>
            </p:nvSpPr>
            <p:spPr>
              <a:xfrm>
                <a:off x="6680088" y="5264147"/>
                <a:ext cx="1593859" cy="698627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0" tIns="0" rIns="0" bIns="0" rtlCol="0" anchor="ctr" anchorCtr="0"/>
              <a:lstStyle/>
              <a:p>
                <a:pPr algn="ctr"/>
                <a:r>
                  <a:rPr lang="en-US" altLang="ja-JP" sz="1400" dirty="0">
                    <a:solidFill>
                      <a:srgbClr val="000000"/>
                    </a:solidFill>
                    <a:latin typeface="Arial Narrow" panose="020B0606020202030204" pitchFamily="34" charset="0"/>
                    <a:ea typeface="MS PGothic" panose="020B0600070205080204" pitchFamily="34" charset="-128"/>
                    <a:cs typeface="Arial" panose="020B0604020202020204" pitchFamily="34" charset="0"/>
                  </a:rPr>
                  <a:t>VDES Ground Station</a:t>
                </a:r>
              </a:p>
              <a:p>
                <a:pPr algn="ctr"/>
                <a:r>
                  <a:rPr lang="en-US" altLang="ja-JP" sz="1400" dirty="0">
                    <a:solidFill>
                      <a:srgbClr val="000000"/>
                    </a:solidFill>
                    <a:latin typeface="Arial Narrow" panose="020B0606020202030204" pitchFamily="34" charset="0"/>
                    <a:ea typeface="MS PGothic" panose="020B0600070205080204" pitchFamily="34" charset="-128"/>
                    <a:cs typeface="Arial" panose="020B0604020202020204" pitchFamily="34" charset="0"/>
                  </a:rPr>
                  <a:t>(Constructed by respective country) </a:t>
                </a:r>
                <a:endParaRPr lang="ja-JP" altLang="en-US" sz="140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79" name="グループ化 78">
            <a:extLst>
              <a:ext uri="{FF2B5EF4-FFF2-40B4-BE49-F238E27FC236}">
                <a16:creationId xmlns:a16="http://schemas.microsoft.com/office/drawing/2014/main" id="{E1BC4F1A-9956-2D4A-91FD-DFA7F6B75EF1}"/>
              </a:ext>
            </a:extLst>
          </p:cNvPr>
          <p:cNvGrpSpPr/>
          <p:nvPr/>
        </p:nvGrpSpPr>
        <p:grpSpPr>
          <a:xfrm>
            <a:off x="6396236" y="4019615"/>
            <a:ext cx="2446187" cy="2157183"/>
            <a:chOff x="6243836" y="3867215"/>
            <a:chExt cx="2446187" cy="2157183"/>
          </a:xfrm>
        </p:grpSpPr>
        <p:sp>
          <p:nvSpPr>
            <p:cNvPr id="80" name="角丸四角形 79">
              <a:extLst>
                <a:ext uri="{FF2B5EF4-FFF2-40B4-BE49-F238E27FC236}">
                  <a16:creationId xmlns:a16="http://schemas.microsoft.com/office/drawing/2014/main" id="{4EBEFCBB-7043-D244-84C7-3FB0B3520FDE}"/>
                </a:ext>
              </a:extLst>
            </p:cNvPr>
            <p:cNvSpPr/>
            <p:nvPr/>
          </p:nvSpPr>
          <p:spPr>
            <a:xfrm>
              <a:off x="6243836" y="3867215"/>
              <a:ext cx="2446187" cy="2157183"/>
            </a:xfrm>
            <a:prstGeom prst="roundRect">
              <a:avLst/>
            </a:prstGeom>
            <a:ln w="28575">
              <a:prstDash val="soli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0" tIns="0" rIns="0" bIns="0" rtlCol="0" anchor="ctr" anchorCtr="0"/>
            <a:lstStyle/>
            <a:p>
              <a:pPr algn="ctr"/>
              <a:endParaRPr lang="ja-JP" altLang="en-US" sz="2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1" name="テキスト ボックス 80">
              <a:extLst>
                <a:ext uri="{FF2B5EF4-FFF2-40B4-BE49-F238E27FC236}">
                  <a16:creationId xmlns:a16="http://schemas.microsoft.com/office/drawing/2014/main" id="{2270F5EC-6FD6-7C43-BF54-D924507CBB06}"/>
                </a:ext>
              </a:extLst>
            </p:cNvPr>
            <p:cNvSpPr txBox="1"/>
            <p:nvPr/>
          </p:nvSpPr>
          <p:spPr>
            <a:xfrm>
              <a:off x="6518117" y="4018139"/>
              <a:ext cx="1897625" cy="830997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="ctr" anchorCtr="0">
              <a:spAutoFit/>
            </a:bodyPr>
            <a:lstStyle/>
            <a:p>
              <a:pPr algn="ctr"/>
              <a:r>
                <a:rPr lang="en-US" altLang="ja-JP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Local Network of VDES Ground Stations </a:t>
              </a:r>
              <a:endParaRPr lang="ja-JP" alt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82" name="グループ化 81">
              <a:extLst>
                <a:ext uri="{FF2B5EF4-FFF2-40B4-BE49-F238E27FC236}">
                  <a16:creationId xmlns:a16="http://schemas.microsoft.com/office/drawing/2014/main" id="{9F281FDE-73B1-B343-86D1-15F6D73CEE6C}"/>
                </a:ext>
              </a:extLst>
            </p:cNvPr>
            <p:cNvGrpSpPr/>
            <p:nvPr/>
          </p:nvGrpSpPr>
          <p:grpSpPr>
            <a:xfrm>
              <a:off x="6517600" y="4959347"/>
              <a:ext cx="1898659" cy="1003427"/>
              <a:chOff x="6375288" y="4959347"/>
              <a:chExt cx="1898659" cy="1003427"/>
            </a:xfrm>
          </p:grpSpPr>
          <p:sp>
            <p:nvSpPr>
              <p:cNvPr id="83" name="正方形/長方形 82">
                <a:extLst>
                  <a:ext uri="{FF2B5EF4-FFF2-40B4-BE49-F238E27FC236}">
                    <a16:creationId xmlns:a16="http://schemas.microsoft.com/office/drawing/2014/main" id="{6ED97212-5ED4-5D40-AB5B-DAF661A6BFC8}"/>
                  </a:ext>
                </a:extLst>
              </p:cNvPr>
              <p:cNvSpPr/>
              <p:nvPr/>
            </p:nvSpPr>
            <p:spPr>
              <a:xfrm>
                <a:off x="6375288" y="4959347"/>
                <a:ext cx="1593859" cy="698627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0" tIns="0" rIns="0" bIns="0" rtlCol="0" anchor="ctr" anchorCtr="0"/>
              <a:lstStyle/>
              <a:p>
                <a:pPr algn="ctr"/>
                <a:r>
                  <a:rPr lang="en-US" altLang="ja-JP" sz="1400" dirty="0">
                    <a:solidFill>
                      <a:srgbClr val="000000"/>
                    </a:solidFill>
                    <a:latin typeface="Arial Narrow" panose="020B0606020202030204" pitchFamily="34" charset="0"/>
                    <a:ea typeface="MS PGothic" panose="020B0600070205080204" pitchFamily="34" charset="-128"/>
                    <a:cs typeface="Arial" panose="020B0604020202020204" pitchFamily="34" charset="0"/>
                  </a:rPr>
                  <a:t>VDES Ground Station</a:t>
                </a:r>
              </a:p>
              <a:p>
                <a:pPr algn="ctr"/>
                <a:r>
                  <a:rPr lang="en-US" altLang="ja-JP" sz="1400" dirty="0">
                    <a:solidFill>
                      <a:srgbClr val="000000"/>
                    </a:solidFill>
                    <a:latin typeface="Arial Narrow" panose="020B0606020202030204" pitchFamily="34" charset="0"/>
                    <a:ea typeface="MS PGothic" panose="020B0600070205080204" pitchFamily="34" charset="-128"/>
                    <a:cs typeface="Arial" panose="020B0604020202020204" pitchFamily="34" charset="0"/>
                  </a:rPr>
                  <a:t>(Constructed by respective country) </a:t>
                </a:r>
                <a:endParaRPr lang="ja-JP" altLang="en-US" sz="140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4" name="正方形/長方形 83">
                <a:extLst>
                  <a:ext uri="{FF2B5EF4-FFF2-40B4-BE49-F238E27FC236}">
                    <a16:creationId xmlns:a16="http://schemas.microsoft.com/office/drawing/2014/main" id="{612F2EC4-DE09-1A48-A87F-668791F639C8}"/>
                  </a:ext>
                </a:extLst>
              </p:cNvPr>
              <p:cNvSpPr/>
              <p:nvPr/>
            </p:nvSpPr>
            <p:spPr>
              <a:xfrm>
                <a:off x="6527688" y="5111747"/>
                <a:ext cx="1593859" cy="698627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0" tIns="0" rIns="0" bIns="0" rtlCol="0" anchor="ctr" anchorCtr="0"/>
              <a:lstStyle/>
              <a:p>
                <a:pPr algn="ctr"/>
                <a:r>
                  <a:rPr lang="en-US" altLang="ja-JP" sz="1400" dirty="0">
                    <a:solidFill>
                      <a:srgbClr val="000000"/>
                    </a:solidFill>
                    <a:latin typeface="Arial Narrow" panose="020B0606020202030204" pitchFamily="34" charset="0"/>
                    <a:ea typeface="MS PGothic" panose="020B0600070205080204" pitchFamily="34" charset="-128"/>
                    <a:cs typeface="Arial" panose="020B0604020202020204" pitchFamily="34" charset="0"/>
                  </a:rPr>
                  <a:t>VDES Ground Station</a:t>
                </a:r>
              </a:p>
              <a:p>
                <a:pPr algn="ctr"/>
                <a:r>
                  <a:rPr lang="en-US" altLang="ja-JP" sz="1400" dirty="0">
                    <a:solidFill>
                      <a:srgbClr val="000000"/>
                    </a:solidFill>
                    <a:latin typeface="Arial Narrow" panose="020B0606020202030204" pitchFamily="34" charset="0"/>
                    <a:ea typeface="MS PGothic" panose="020B0600070205080204" pitchFamily="34" charset="-128"/>
                    <a:cs typeface="Arial" panose="020B0604020202020204" pitchFamily="34" charset="0"/>
                  </a:rPr>
                  <a:t>(Constructed by respective country) </a:t>
                </a:r>
                <a:endParaRPr lang="ja-JP" altLang="en-US" sz="140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5" name="正方形/長方形 84">
                <a:extLst>
                  <a:ext uri="{FF2B5EF4-FFF2-40B4-BE49-F238E27FC236}">
                    <a16:creationId xmlns:a16="http://schemas.microsoft.com/office/drawing/2014/main" id="{7DF0C61E-F994-F34A-9821-E2899C9C256F}"/>
                  </a:ext>
                </a:extLst>
              </p:cNvPr>
              <p:cNvSpPr/>
              <p:nvPr/>
            </p:nvSpPr>
            <p:spPr>
              <a:xfrm>
                <a:off x="6680088" y="5264147"/>
                <a:ext cx="1593859" cy="698627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0" tIns="0" rIns="0" bIns="0" rtlCol="0" anchor="ctr" anchorCtr="0"/>
              <a:lstStyle/>
              <a:p>
                <a:pPr algn="ctr"/>
                <a:r>
                  <a:rPr lang="en-US" altLang="ja-JP" sz="1400" dirty="0">
                    <a:solidFill>
                      <a:srgbClr val="000000"/>
                    </a:solidFill>
                    <a:latin typeface="Arial Narrow" panose="020B0606020202030204" pitchFamily="34" charset="0"/>
                    <a:ea typeface="MS PGothic" panose="020B0600070205080204" pitchFamily="34" charset="-128"/>
                    <a:cs typeface="Arial" panose="020B0604020202020204" pitchFamily="34" charset="0"/>
                  </a:rPr>
                  <a:t>VDES Ground Station</a:t>
                </a:r>
              </a:p>
              <a:p>
                <a:pPr algn="ctr"/>
                <a:r>
                  <a:rPr lang="en-US" altLang="ja-JP" sz="1400" dirty="0">
                    <a:solidFill>
                      <a:srgbClr val="000000"/>
                    </a:solidFill>
                    <a:latin typeface="Arial Narrow" panose="020B0606020202030204" pitchFamily="34" charset="0"/>
                    <a:ea typeface="MS PGothic" panose="020B0600070205080204" pitchFamily="34" charset="-128"/>
                    <a:cs typeface="Arial" panose="020B0604020202020204" pitchFamily="34" charset="0"/>
                  </a:rPr>
                  <a:t>(Constructed by respective country) </a:t>
                </a:r>
                <a:endParaRPr lang="ja-JP" altLang="en-US" sz="140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86" name="グループ化 85">
            <a:extLst>
              <a:ext uri="{FF2B5EF4-FFF2-40B4-BE49-F238E27FC236}">
                <a16:creationId xmlns:a16="http://schemas.microsoft.com/office/drawing/2014/main" id="{441BC717-A413-644D-BA84-035AC3F14618}"/>
              </a:ext>
            </a:extLst>
          </p:cNvPr>
          <p:cNvGrpSpPr/>
          <p:nvPr/>
        </p:nvGrpSpPr>
        <p:grpSpPr>
          <a:xfrm>
            <a:off x="6641887" y="4185555"/>
            <a:ext cx="2446187" cy="2157183"/>
            <a:chOff x="6337087" y="3880755"/>
            <a:chExt cx="2446187" cy="2157183"/>
          </a:xfrm>
        </p:grpSpPr>
        <p:sp>
          <p:nvSpPr>
            <p:cNvPr id="87" name="角丸四角形 86">
              <a:extLst>
                <a:ext uri="{FF2B5EF4-FFF2-40B4-BE49-F238E27FC236}">
                  <a16:creationId xmlns:a16="http://schemas.microsoft.com/office/drawing/2014/main" id="{0455C8FC-994A-BE4C-85F2-D671FF214CA1}"/>
                </a:ext>
              </a:extLst>
            </p:cNvPr>
            <p:cNvSpPr/>
            <p:nvPr/>
          </p:nvSpPr>
          <p:spPr>
            <a:xfrm>
              <a:off x="6337087" y="3880755"/>
              <a:ext cx="2446187" cy="2157183"/>
            </a:xfrm>
            <a:prstGeom prst="roundRect">
              <a:avLst/>
            </a:prstGeom>
            <a:ln w="28575">
              <a:prstDash val="soli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0" tIns="0" rIns="0" bIns="0" rtlCol="0" anchor="ctr" anchorCtr="0"/>
            <a:lstStyle/>
            <a:p>
              <a:pPr algn="ctr"/>
              <a:endParaRPr lang="ja-JP" altLang="en-US" sz="2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" name="テキスト ボックス 87">
              <a:extLst>
                <a:ext uri="{FF2B5EF4-FFF2-40B4-BE49-F238E27FC236}">
                  <a16:creationId xmlns:a16="http://schemas.microsoft.com/office/drawing/2014/main" id="{8A11D796-DD90-6A45-9C71-289FBB301F2C}"/>
                </a:ext>
              </a:extLst>
            </p:cNvPr>
            <p:cNvSpPr txBox="1"/>
            <p:nvPr/>
          </p:nvSpPr>
          <p:spPr>
            <a:xfrm>
              <a:off x="6518117" y="4018139"/>
              <a:ext cx="1897625" cy="830997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="ctr" anchorCtr="0">
              <a:spAutoFit/>
            </a:bodyPr>
            <a:lstStyle/>
            <a:p>
              <a:pPr algn="ctr"/>
              <a:r>
                <a:rPr lang="en-US" altLang="ja-JP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Local Network of VDES Ground Stations </a:t>
              </a:r>
              <a:endParaRPr lang="ja-JP" alt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89" name="グループ化 88">
              <a:extLst>
                <a:ext uri="{FF2B5EF4-FFF2-40B4-BE49-F238E27FC236}">
                  <a16:creationId xmlns:a16="http://schemas.microsoft.com/office/drawing/2014/main" id="{18CE4894-A295-F142-9AFB-6B512D38E359}"/>
                </a:ext>
              </a:extLst>
            </p:cNvPr>
            <p:cNvGrpSpPr/>
            <p:nvPr/>
          </p:nvGrpSpPr>
          <p:grpSpPr>
            <a:xfrm>
              <a:off x="6517600" y="4959347"/>
              <a:ext cx="1898659" cy="1003427"/>
              <a:chOff x="6375288" y="4959347"/>
              <a:chExt cx="1898659" cy="1003427"/>
            </a:xfrm>
          </p:grpSpPr>
          <p:sp>
            <p:nvSpPr>
              <p:cNvPr id="90" name="正方形/長方形 89">
                <a:extLst>
                  <a:ext uri="{FF2B5EF4-FFF2-40B4-BE49-F238E27FC236}">
                    <a16:creationId xmlns:a16="http://schemas.microsoft.com/office/drawing/2014/main" id="{EBFCE032-D13D-6443-A565-1DB886AF0CE7}"/>
                  </a:ext>
                </a:extLst>
              </p:cNvPr>
              <p:cNvSpPr/>
              <p:nvPr/>
            </p:nvSpPr>
            <p:spPr>
              <a:xfrm>
                <a:off x="6375288" y="4959347"/>
                <a:ext cx="1593859" cy="698627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0" tIns="0" rIns="0" bIns="0" rtlCol="0" anchor="ctr" anchorCtr="0"/>
              <a:lstStyle/>
              <a:p>
                <a:pPr algn="ctr"/>
                <a:r>
                  <a:rPr lang="en-US" altLang="ja-JP" sz="1400" dirty="0">
                    <a:solidFill>
                      <a:srgbClr val="000000"/>
                    </a:solidFill>
                    <a:latin typeface="Arial Narrow" panose="020B0606020202030204" pitchFamily="34" charset="0"/>
                    <a:ea typeface="MS PGothic" panose="020B0600070205080204" pitchFamily="34" charset="-128"/>
                    <a:cs typeface="Arial" panose="020B0604020202020204" pitchFamily="34" charset="0"/>
                  </a:rPr>
                  <a:t>VDES Ground Station</a:t>
                </a:r>
              </a:p>
              <a:p>
                <a:pPr algn="ctr"/>
                <a:r>
                  <a:rPr lang="en-US" altLang="ja-JP" sz="1400" dirty="0">
                    <a:solidFill>
                      <a:srgbClr val="000000"/>
                    </a:solidFill>
                    <a:latin typeface="Arial Narrow" panose="020B0606020202030204" pitchFamily="34" charset="0"/>
                    <a:ea typeface="MS PGothic" panose="020B0600070205080204" pitchFamily="34" charset="-128"/>
                    <a:cs typeface="Arial" panose="020B0604020202020204" pitchFamily="34" charset="0"/>
                  </a:rPr>
                  <a:t>(Constructed by respective country) </a:t>
                </a:r>
                <a:endParaRPr lang="ja-JP" altLang="en-US" sz="140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1" name="正方形/長方形 90">
                <a:extLst>
                  <a:ext uri="{FF2B5EF4-FFF2-40B4-BE49-F238E27FC236}">
                    <a16:creationId xmlns:a16="http://schemas.microsoft.com/office/drawing/2014/main" id="{FE39109D-BFCE-F742-AFA7-FDEA14D1AA35}"/>
                  </a:ext>
                </a:extLst>
              </p:cNvPr>
              <p:cNvSpPr/>
              <p:nvPr/>
            </p:nvSpPr>
            <p:spPr>
              <a:xfrm>
                <a:off x="6527688" y="5111747"/>
                <a:ext cx="1593859" cy="698627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0" tIns="0" rIns="0" bIns="0" rtlCol="0" anchor="ctr" anchorCtr="0"/>
              <a:lstStyle/>
              <a:p>
                <a:pPr algn="ctr"/>
                <a:r>
                  <a:rPr lang="en-US" altLang="ja-JP" sz="1400" dirty="0">
                    <a:solidFill>
                      <a:srgbClr val="000000"/>
                    </a:solidFill>
                    <a:latin typeface="Arial Narrow" panose="020B0606020202030204" pitchFamily="34" charset="0"/>
                    <a:ea typeface="MS PGothic" panose="020B0600070205080204" pitchFamily="34" charset="-128"/>
                    <a:cs typeface="Arial" panose="020B0604020202020204" pitchFamily="34" charset="0"/>
                  </a:rPr>
                  <a:t>VDES Ground Station</a:t>
                </a:r>
              </a:p>
              <a:p>
                <a:pPr algn="ctr"/>
                <a:r>
                  <a:rPr lang="en-US" altLang="ja-JP" sz="1400" dirty="0">
                    <a:solidFill>
                      <a:srgbClr val="000000"/>
                    </a:solidFill>
                    <a:latin typeface="Arial Narrow" panose="020B0606020202030204" pitchFamily="34" charset="0"/>
                    <a:ea typeface="MS PGothic" panose="020B0600070205080204" pitchFamily="34" charset="-128"/>
                    <a:cs typeface="Arial" panose="020B0604020202020204" pitchFamily="34" charset="0"/>
                  </a:rPr>
                  <a:t>(Constructed by respective country) </a:t>
                </a:r>
                <a:endParaRPr lang="ja-JP" altLang="en-US" sz="1400" dirty="0">
                  <a:solidFill>
                    <a:srgbClr val="000000"/>
                  </a:solidFill>
                  <a:latin typeface="Arial Narrow" panose="020B060602020203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2" name="正方形/長方形 91">
                <a:extLst>
                  <a:ext uri="{FF2B5EF4-FFF2-40B4-BE49-F238E27FC236}">
                    <a16:creationId xmlns:a16="http://schemas.microsoft.com/office/drawing/2014/main" id="{F719861C-89A1-AA48-A1B7-5BE9642AFDA7}"/>
                  </a:ext>
                </a:extLst>
              </p:cNvPr>
              <p:cNvSpPr/>
              <p:nvPr/>
            </p:nvSpPr>
            <p:spPr>
              <a:xfrm>
                <a:off x="6680088" y="5264147"/>
                <a:ext cx="1593859" cy="698627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0" tIns="0" rIns="0" bIns="0" rtlCol="0" anchor="ctr" anchorCtr="0"/>
              <a:lstStyle/>
              <a:p>
                <a:pPr algn="ctr"/>
                <a:r>
                  <a:rPr lang="en-US" altLang="ja-JP" sz="1400" dirty="0">
                    <a:solidFill>
                      <a:schemeClr val="tx1"/>
                    </a:solidFill>
                    <a:latin typeface="Arial Narrow" panose="020B0606020202030204" pitchFamily="34" charset="0"/>
                    <a:ea typeface="MS PGothic" panose="020B0600070205080204" pitchFamily="34" charset="-128"/>
                    <a:cs typeface="Arial" panose="020B0604020202020204" pitchFamily="34" charset="0"/>
                  </a:rPr>
                  <a:t>VDES Ground Station</a:t>
                </a:r>
              </a:p>
              <a:p>
                <a:pPr algn="ctr"/>
                <a:r>
                  <a:rPr lang="en-US" altLang="ja-JP" sz="1400" dirty="0">
                    <a:solidFill>
                      <a:schemeClr val="tx1"/>
                    </a:solidFill>
                    <a:latin typeface="Arial Narrow" panose="020B0606020202030204" pitchFamily="34" charset="0"/>
                    <a:ea typeface="MS PGothic" panose="020B0600070205080204" pitchFamily="34" charset="-128"/>
                    <a:cs typeface="Arial" panose="020B0604020202020204" pitchFamily="34" charset="0"/>
                  </a:rPr>
                  <a:t>(Constructed by respective country) </a:t>
                </a:r>
                <a:endParaRPr lang="ja-JP" altLang="en-US" sz="1400" dirty="0">
                  <a:solidFill>
                    <a:schemeClr val="tx1"/>
                  </a:solidFill>
                  <a:latin typeface="Arial Narrow" panose="020B060602020203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9FAB6682-4098-A844-9825-CBCAC65231C7}"/>
              </a:ext>
            </a:extLst>
          </p:cNvPr>
          <p:cNvSpPr/>
          <p:nvPr/>
        </p:nvSpPr>
        <p:spPr>
          <a:xfrm>
            <a:off x="10307360" y="1692725"/>
            <a:ext cx="1794869" cy="121285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ctr" anchorCtr="0"/>
          <a:lstStyle/>
          <a:p>
            <a:pPr algn="ctr"/>
            <a:r>
              <a:rPr lang="en-US" altLang="ja-JP" sz="2000" dirty="0">
                <a:solidFill>
                  <a:schemeClr val="bg1"/>
                </a:solidFill>
                <a:latin typeface="Arial Narrow" panose="020B0606020202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Sat. VDES</a:t>
            </a:r>
          </a:p>
          <a:p>
            <a:pPr algn="ctr"/>
            <a:r>
              <a:rPr lang="en-US" altLang="ja-JP" sz="2000" dirty="0">
                <a:solidFill>
                  <a:schemeClr val="bg1"/>
                </a:solidFill>
                <a:latin typeface="Arial Narrow" panose="020B0606020202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International </a:t>
            </a:r>
            <a:r>
              <a:rPr lang="en" altLang="ja-JP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Operation Center</a:t>
            </a:r>
            <a:r>
              <a:rPr lang="ja-JP" alt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</a:t>
            </a:r>
            <a:r>
              <a:rPr lang="ja-JP" alt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２</a:t>
            </a:r>
            <a:endParaRPr lang="en-US" altLang="ja-JP" sz="2000" dirty="0">
              <a:solidFill>
                <a:schemeClr val="bg1"/>
              </a:solidFill>
              <a:latin typeface="Arial Narrow" panose="020B060602020203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58DB642-ACD1-3F4C-A640-37FE5549A4E6}"/>
              </a:ext>
            </a:extLst>
          </p:cNvPr>
          <p:cNvSpPr txBox="1"/>
          <p:nvPr/>
        </p:nvSpPr>
        <p:spPr>
          <a:xfrm>
            <a:off x="2746496" y="4285983"/>
            <a:ext cx="1886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VDE- SAT Com.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1D6E3FE0-56F9-D641-8C5B-835FC60AA053}"/>
              </a:ext>
            </a:extLst>
          </p:cNvPr>
          <p:cNvSpPr txBox="1"/>
          <p:nvPr/>
        </p:nvSpPr>
        <p:spPr>
          <a:xfrm>
            <a:off x="3456081" y="5101005"/>
            <a:ext cx="2553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VDES Terrestrial </a:t>
            </a:r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Com.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D34F7A93-B33D-F14F-AE1A-E73440AC32BD}"/>
              </a:ext>
            </a:extLst>
          </p:cNvPr>
          <p:cNvSpPr txBox="1"/>
          <p:nvPr/>
        </p:nvSpPr>
        <p:spPr>
          <a:xfrm>
            <a:off x="7709856" y="607549"/>
            <a:ext cx="2569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Satellite VDES network</a:t>
            </a:r>
            <a:endParaRPr kumimoji="1" lang="ja-JP" altLang="en-US" dirty="0"/>
          </a:p>
        </p:txBody>
      </p:sp>
      <p:pic>
        <p:nvPicPr>
          <p:cNvPr id="53" name="図 52" descr="ソース画像を表示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9409" y="5391141"/>
            <a:ext cx="1039743" cy="980136"/>
          </a:xfrm>
          <a:prstGeom prst="rect">
            <a:avLst/>
          </a:prstGeom>
          <a:noFill/>
          <a:ln>
            <a:noFill/>
          </a:ln>
        </p:spPr>
      </p:pic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6FFB5A14-C105-834D-AA68-1CB03D3A984B}"/>
              </a:ext>
            </a:extLst>
          </p:cNvPr>
          <p:cNvSpPr/>
          <p:nvPr/>
        </p:nvSpPr>
        <p:spPr>
          <a:xfrm>
            <a:off x="10007433" y="3219099"/>
            <a:ext cx="1593859" cy="69862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rtlCol="0" anchor="ctr" anchorCtr="0"/>
          <a:lstStyle/>
          <a:p>
            <a:pPr algn="ctr"/>
            <a:r>
              <a:rPr lang="en-US" altLang="ja-JP" sz="1400" dirty="0">
                <a:solidFill>
                  <a:schemeClr val="tx1"/>
                </a:solidFill>
                <a:latin typeface="Arial Narrow" panose="020B0606020202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VDES Ground Station</a:t>
            </a:r>
          </a:p>
          <a:p>
            <a:pPr algn="ctr"/>
            <a:r>
              <a:rPr lang="en-US" altLang="ja-JP" sz="1400" dirty="0">
                <a:solidFill>
                  <a:schemeClr val="tx1"/>
                </a:solidFill>
                <a:latin typeface="Arial Narrow" panose="020B0606020202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(Constructed by respective country) </a:t>
            </a:r>
            <a:endParaRPr lang="ja-JP" altLang="en-US" sz="1400" dirty="0">
              <a:solidFill>
                <a:schemeClr val="tx1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88D472B8-06B4-4C06-81D4-A91BA403BBC1}"/>
              </a:ext>
            </a:extLst>
          </p:cNvPr>
          <p:cNvSpPr txBox="1"/>
          <p:nvPr/>
        </p:nvSpPr>
        <p:spPr>
          <a:xfrm>
            <a:off x="10628243" y="159026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solidFill>
                  <a:schemeClr val="bg1"/>
                </a:solidFill>
              </a:rPr>
              <a:t>3</a:t>
            </a:r>
            <a:endParaRPr kumimoji="1" lang="ja-JP" altLang="en-US" sz="2000" dirty="0">
              <a:solidFill>
                <a:schemeClr val="bg1"/>
              </a:solidFill>
            </a:endParaRPr>
          </a:p>
        </p:txBody>
      </p:sp>
      <p:sp>
        <p:nvSpPr>
          <p:cNvPr id="56" name="コンテンツ プレースホルダー 2">
            <a:extLst>
              <a:ext uri="{FF2B5EF4-FFF2-40B4-BE49-F238E27FC236}">
                <a16:creationId xmlns:a16="http://schemas.microsoft.com/office/drawing/2014/main" id="{046D441D-F89D-4255-B51E-FD0AC27F2C84}"/>
              </a:ext>
            </a:extLst>
          </p:cNvPr>
          <p:cNvSpPr txBox="1">
            <a:spLocks/>
          </p:cNvSpPr>
          <p:nvPr/>
        </p:nvSpPr>
        <p:spPr>
          <a:xfrm>
            <a:off x="199716" y="854661"/>
            <a:ext cx="6805665" cy="1889019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Planning for collaboration of VDES-SAT</a:t>
            </a:r>
          </a:p>
          <a:p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Investigation on the use of VDES-SAT</a:t>
            </a:r>
          </a:p>
          <a:p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Establishment of coordination platform for VDES-SAT  </a:t>
            </a:r>
          </a:p>
          <a:p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Cooperation with nations</a:t>
            </a:r>
            <a:endParaRPr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980582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イオン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BACC050B-8757-4460-95D8-E37B46A6B42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88</TotalTime>
  <Words>388</Words>
  <Application>Microsoft Office PowerPoint</Application>
  <PresentationFormat>ワイド画面</PresentationFormat>
  <Paragraphs>61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0" baseType="lpstr">
      <vt:lpstr>Arial</vt:lpstr>
      <vt:lpstr>Arial Narrow</vt:lpstr>
      <vt:lpstr>Calibri</vt:lpstr>
      <vt:lpstr>Century Gothic</vt:lpstr>
      <vt:lpstr>Wingdings</vt:lpstr>
      <vt:lpstr>Wingdings 3</vt:lpstr>
      <vt:lpstr>イオン</vt:lpstr>
      <vt:lpstr>IALA ENAV28  Proposal of initiating discussion  on the VDES resource sharing </vt:lpstr>
      <vt:lpstr>Proposals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IALA ENAV28  Proposal of initiating discussion  on the VDES resource sharing</dc:title>
  <dc:creator>吉田 公一</dc:creator>
  <cp:lastModifiedBy>吉田 公一</cp:lastModifiedBy>
  <cp:revision>7</cp:revision>
  <dcterms:created xsi:type="dcterms:W3CDTF">2021-10-07T00:22:34Z</dcterms:created>
  <dcterms:modified xsi:type="dcterms:W3CDTF">2021-10-07T04:23:03Z</dcterms:modified>
</cp:coreProperties>
</file>