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4"/>
  </p:sldMasterIdLst>
  <p:notesMasterIdLst>
    <p:notesMasterId r:id="rId16"/>
  </p:notesMasterIdLst>
  <p:handoutMasterIdLst>
    <p:handoutMasterId r:id="rId17"/>
  </p:handoutMasterIdLst>
  <p:sldIdLst>
    <p:sldId id="340" r:id="rId5"/>
    <p:sldId id="478" r:id="rId6"/>
    <p:sldId id="479" r:id="rId7"/>
    <p:sldId id="477" r:id="rId8"/>
    <p:sldId id="476" r:id="rId9"/>
    <p:sldId id="480" r:id="rId10"/>
    <p:sldId id="481" r:id="rId11"/>
    <p:sldId id="485" r:id="rId12"/>
    <p:sldId id="484" r:id="rId13"/>
    <p:sldId id="483" r:id="rId14"/>
    <p:sldId id="482" r:id="rId15"/>
  </p:sldIdLst>
  <p:sldSz cx="9144000" cy="6858000" type="screen4x3"/>
  <p:notesSz cx="6669088" cy="9928225"/>
  <p:defaultTextStyle>
    <a:defPPr>
      <a:defRPr lang="da-DK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1B52"/>
    <a:srgbClr val="CC3300"/>
    <a:srgbClr val="FFFF99"/>
    <a:srgbClr val="DFEB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emlayout 2 - Marker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llemlayout 2 - Markering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158" autoAdjust="0"/>
    <p:restoredTop sz="91167" autoAdjust="0"/>
  </p:normalViewPr>
  <p:slideViewPr>
    <p:cSldViewPr snapToGrid="0" snapToObjects="1">
      <p:cViewPr varScale="1">
        <p:scale>
          <a:sx n="67" d="100"/>
          <a:sy n="67" d="100"/>
        </p:scale>
        <p:origin x="-160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367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90405" cy="496095"/>
          </a:xfrm>
          <a:prstGeom prst="rect">
            <a:avLst/>
          </a:prstGeom>
        </p:spPr>
        <p:txBody>
          <a:bodyPr vert="horz" lIns="90608" tIns="45304" rIns="90608" bIns="45304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quarter" idx="1"/>
          </p:nvPr>
        </p:nvSpPr>
        <p:spPr>
          <a:xfrm>
            <a:off x="3777128" y="0"/>
            <a:ext cx="2890405" cy="496095"/>
          </a:xfrm>
          <a:prstGeom prst="rect">
            <a:avLst/>
          </a:prstGeom>
        </p:spPr>
        <p:txBody>
          <a:bodyPr vert="horz" lIns="90608" tIns="45304" rIns="90608" bIns="45304" rtlCol="0"/>
          <a:lstStyle>
            <a:lvl1pPr algn="r">
              <a:defRPr sz="1200"/>
            </a:lvl1pPr>
          </a:lstStyle>
          <a:p>
            <a:fld id="{B169B0E1-F34E-4B60-ACAE-5F84E899B54D}" type="datetimeFigureOut">
              <a:rPr lang="da-DK" smtClean="0"/>
              <a:pPr/>
              <a:t>01-10-2014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2"/>
          </p:nvPr>
        </p:nvSpPr>
        <p:spPr>
          <a:xfrm>
            <a:off x="0" y="9430546"/>
            <a:ext cx="2890405" cy="496095"/>
          </a:xfrm>
          <a:prstGeom prst="rect">
            <a:avLst/>
          </a:prstGeom>
        </p:spPr>
        <p:txBody>
          <a:bodyPr vert="horz" lIns="90608" tIns="45304" rIns="90608" bIns="45304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3"/>
          </p:nvPr>
        </p:nvSpPr>
        <p:spPr>
          <a:xfrm>
            <a:off x="3777128" y="9430546"/>
            <a:ext cx="2890405" cy="496095"/>
          </a:xfrm>
          <a:prstGeom prst="rect">
            <a:avLst/>
          </a:prstGeom>
        </p:spPr>
        <p:txBody>
          <a:bodyPr vert="horz" lIns="90608" tIns="45304" rIns="90608" bIns="45304" rtlCol="0" anchor="b"/>
          <a:lstStyle>
            <a:lvl1pPr algn="r">
              <a:defRPr sz="1200"/>
            </a:lvl1pPr>
          </a:lstStyle>
          <a:p>
            <a:fld id="{44A84027-52CD-479B-8A5C-F48AA787F8ED}" type="slidenum">
              <a:rPr lang="da-DK" smtClean="0"/>
              <a:pPr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8239466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65" cy="496174"/>
          </a:xfrm>
          <a:prstGeom prst="rect">
            <a:avLst/>
          </a:prstGeom>
        </p:spPr>
        <p:txBody>
          <a:bodyPr vert="horz" lIns="90608" tIns="45304" rIns="90608" bIns="45304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78269" y="0"/>
            <a:ext cx="2889264" cy="496174"/>
          </a:xfrm>
          <a:prstGeom prst="rect">
            <a:avLst/>
          </a:prstGeom>
        </p:spPr>
        <p:txBody>
          <a:bodyPr vert="horz" lIns="90608" tIns="45304" rIns="90608" bIns="45304" rtlCol="0"/>
          <a:lstStyle>
            <a:lvl1pPr algn="r">
              <a:defRPr sz="1200"/>
            </a:lvl1pPr>
          </a:lstStyle>
          <a:p>
            <a:fld id="{CB02CC52-AB6D-492E-A213-235CDAA049AB}" type="datetimeFigureOut">
              <a:rPr lang="de-DE" smtClean="0"/>
              <a:pPr/>
              <a:t>01.10.2014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608" tIns="45304" rIns="90608" bIns="4530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66754" y="4716027"/>
            <a:ext cx="5335581" cy="4467146"/>
          </a:xfrm>
          <a:prstGeom prst="rect">
            <a:avLst/>
          </a:prstGeom>
        </p:spPr>
        <p:txBody>
          <a:bodyPr vert="horz" lIns="90608" tIns="45304" rIns="90608" bIns="45304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467"/>
            <a:ext cx="2889265" cy="496173"/>
          </a:xfrm>
          <a:prstGeom prst="rect">
            <a:avLst/>
          </a:prstGeom>
        </p:spPr>
        <p:txBody>
          <a:bodyPr vert="horz" lIns="90608" tIns="45304" rIns="90608" bIns="45304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778269" y="9430467"/>
            <a:ext cx="2889264" cy="496173"/>
          </a:xfrm>
          <a:prstGeom prst="rect">
            <a:avLst/>
          </a:prstGeom>
        </p:spPr>
        <p:txBody>
          <a:bodyPr vert="horz" lIns="90608" tIns="45304" rIns="90608" bIns="45304" rtlCol="0" anchor="b"/>
          <a:lstStyle>
            <a:lvl1pPr algn="r">
              <a:defRPr sz="1200"/>
            </a:lvl1pPr>
          </a:lstStyle>
          <a:p>
            <a:fld id="{F7F15033-845D-4210-BCFC-557E4B9FE49D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33471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a-DK" smtClean="0"/>
              <a:t>Klik for at redigere undertiteltypografien i masteren</a:t>
            </a:r>
            <a:endParaRPr lang="da-DK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10350" y="1371600"/>
            <a:ext cx="1847850" cy="4648200"/>
          </a:xfrm>
        </p:spPr>
        <p:txBody>
          <a:bodyPr vert="eaVert"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1066800" y="1371600"/>
            <a:ext cx="5391150" cy="4648200"/>
          </a:xfrm>
        </p:spPr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kst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66800" y="1371600"/>
            <a:ext cx="7391400" cy="381000"/>
          </a:xfrm>
        </p:spPr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sz="half" idx="1"/>
          </p:nvPr>
        </p:nvSpPr>
        <p:spPr>
          <a:xfrm>
            <a:off x="1066800" y="1968500"/>
            <a:ext cx="3619500" cy="4051300"/>
          </a:xfrm>
        </p:spPr>
        <p:txBody>
          <a:bodyPr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838700" y="1968500"/>
            <a:ext cx="3619500" cy="4051300"/>
          </a:xfrm>
        </p:spPr>
        <p:txBody>
          <a:bodyPr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el og tab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66800" y="1371600"/>
            <a:ext cx="7391400" cy="381000"/>
          </a:xfrm>
        </p:spPr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abel 2"/>
          <p:cNvSpPr>
            <a:spLocks noGrp="1"/>
          </p:cNvSpPr>
          <p:nvPr>
            <p:ph type="tbl" idx="1"/>
          </p:nvPr>
        </p:nvSpPr>
        <p:spPr>
          <a:xfrm>
            <a:off x="1066800" y="1968500"/>
            <a:ext cx="7391400" cy="4051300"/>
          </a:xfrm>
        </p:spPr>
        <p:txBody>
          <a:bodyPr/>
          <a:lstStyle/>
          <a:p>
            <a:pPr lvl="0"/>
            <a:endParaRPr lang="da-DK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el, tekst og 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66800" y="1371600"/>
            <a:ext cx="7391400" cy="381000"/>
          </a:xfrm>
        </p:spPr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sz="half" idx="1"/>
          </p:nvPr>
        </p:nvSpPr>
        <p:spPr>
          <a:xfrm>
            <a:off x="1066800" y="1968500"/>
            <a:ext cx="3619500" cy="4051300"/>
          </a:xfrm>
        </p:spPr>
        <p:txBody>
          <a:bodyPr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quarter" idx="2"/>
          </p:nvPr>
        </p:nvSpPr>
        <p:spPr>
          <a:xfrm>
            <a:off x="4838700" y="1968500"/>
            <a:ext cx="3619500" cy="1949450"/>
          </a:xfrm>
        </p:spPr>
        <p:txBody>
          <a:bodyPr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indhold 4"/>
          <p:cNvSpPr>
            <a:spLocks noGrp="1"/>
          </p:cNvSpPr>
          <p:nvPr>
            <p:ph sz="quarter" idx="3"/>
          </p:nvPr>
        </p:nvSpPr>
        <p:spPr>
          <a:xfrm>
            <a:off x="4838700" y="4070350"/>
            <a:ext cx="3619500" cy="1949450"/>
          </a:xfrm>
        </p:spPr>
        <p:txBody>
          <a:bodyPr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el, ét indholdsobjekt og 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66800" y="1371600"/>
            <a:ext cx="7391400" cy="381000"/>
          </a:xfrm>
        </p:spPr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1066800" y="1968500"/>
            <a:ext cx="3619500" cy="4051300"/>
          </a:xfrm>
        </p:spPr>
        <p:txBody>
          <a:bodyPr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quarter" idx="2"/>
          </p:nvPr>
        </p:nvSpPr>
        <p:spPr>
          <a:xfrm>
            <a:off x="4838700" y="1968500"/>
            <a:ext cx="3619500" cy="1949450"/>
          </a:xfrm>
        </p:spPr>
        <p:txBody>
          <a:bodyPr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indhold 4"/>
          <p:cNvSpPr>
            <a:spLocks noGrp="1"/>
          </p:cNvSpPr>
          <p:nvPr>
            <p:ph sz="quarter" idx="3"/>
          </p:nvPr>
        </p:nvSpPr>
        <p:spPr>
          <a:xfrm>
            <a:off x="4838700" y="4070350"/>
            <a:ext cx="3619500" cy="1949450"/>
          </a:xfrm>
        </p:spPr>
        <p:txBody>
          <a:bodyPr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1066800" y="1968500"/>
            <a:ext cx="3619500" cy="4051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838700" y="1968500"/>
            <a:ext cx="3619500" cy="4051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a-DK" noProof="0" smtClean="0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7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0" y="177800"/>
            <a:ext cx="9144000" cy="94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6172200"/>
            <a:ext cx="9144000" cy="685800"/>
          </a:xfrm>
          <a:prstGeom prst="rect">
            <a:avLst/>
          </a:prstGeom>
          <a:solidFill>
            <a:srgbClr val="1F1B5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da-DK">
              <a:solidFill>
                <a:srgbClr val="1F1B52"/>
              </a:solidFill>
            </a:endParaRPr>
          </a:p>
        </p:txBody>
      </p:sp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1371600"/>
            <a:ext cx="7391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a-DK" smtClean="0"/>
              <a:t>Klik for at redigere titeltypografi i masteren</a:t>
            </a:r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968500"/>
            <a:ext cx="7391400" cy="405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 smtClean="0"/>
              <a:t>Klik for at redigere teksttypografierne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da-DK"/>
          </a:p>
        </p:txBody>
      </p:sp>
      <p:pic>
        <p:nvPicPr>
          <p:cNvPr id="3079" name="Picture 18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3990975" y="171450"/>
            <a:ext cx="1163638" cy="36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Billede 7" descr="sofart_uk_rgb.jpg"/>
          <p:cNvPicPr>
            <a:picLocks noChangeAspect="1"/>
          </p:cNvPicPr>
          <p:nvPr/>
        </p:nvPicPr>
        <p:blipFill>
          <a:blip r:embed="rId19" cstate="print"/>
          <a:stretch>
            <a:fillRect/>
          </a:stretch>
        </p:blipFill>
        <p:spPr>
          <a:xfrm>
            <a:off x="3752488" y="220222"/>
            <a:ext cx="1656271" cy="36584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1F1B5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1F1B5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1F1B5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1F1B5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1F1B5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1F1B5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1F1B5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1F1B5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1F1B5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1F1B52"/>
        </a:buClr>
        <a:buFont typeface="Times" pitchFamily="18" charset="0"/>
        <a:buChar char="•"/>
        <a:defRPr sz="1400" b="1">
          <a:solidFill>
            <a:srgbClr val="1F1B5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1F1B52"/>
        </a:buClr>
        <a:buChar char="–"/>
        <a:defRPr sz="1400" b="1">
          <a:solidFill>
            <a:srgbClr val="1F1B52"/>
          </a:solidFill>
          <a:latin typeface="+mn-lt"/>
        </a:defRPr>
      </a:lvl2pPr>
      <a:lvl3pPr marL="1181100" indent="-266700" algn="l" rtl="0" eaLnBrk="0" fontAlgn="base" hangingPunct="0">
        <a:spcBef>
          <a:spcPct val="20000"/>
        </a:spcBef>
        <a:spcAft>
          <a:spcPct val="0"/>
        </a:spcAft>
        <a:buClr>
          <a:srgbClr val="1F1B52"/>
        </a:buClr>
        <a:buChar char="•"/>
        <a:defRPr sz="1400" b="1">
          <a:solidFill>
            <a:srgbClr val="1F1B52"/>
          </a:solidFill>
          <a:latin typeface="+mn-lt"/>
        </a:defRPr>
      </a:lvl3pPr>
      <a:lvl4pPr marL="1638300" indent="-266700" algn="l" rtl="0" eaLnBrk="0" fontAlgn="base" hangingPunct="0">
        <a:spcBef>
          <a:spcPct val="20000"/>
        </a:spcBef>
        <a:spcAft>
          <a:spcPct val="0"/>
        </a:spcAft>
        <a:buClr>
          <a:srgbClr val="1F1B52"/>
        </a:buClr>
        <a:buChar char="–"/>
        <a:defRPr sz="1400" b="1">
          <a:solidFill>
            <a:srgbClr val="1F1B52"/>
          </a:solidFill>
          <a:latin typeface="+mn-lt"/>
        </a:defRPr>
      </a:lvl4pPr>
      <a:lvl5pPr marL="2095500" indent="-266700" algn="l" rtl="0" eaLnBrk="0" fontAlgn="base" hangingPunct="0">
        <a:spcBef>
          <a:spcPct val="20000"/>
        </a:spcBef>
        <a:spcAft>
          <a:spcPct val="0"/>
        </a:spcAft>
        <a:buClr>
          <a:srgbClr val="1F1B52"/>
        </a:buClr>
        <a:buChar char="»"/>
        <a:defRPr sz="1400" b="1">
          <a:solidFill>
            <a:srgbClr val="1F1B52"/>
          </a:solidFill>
          <a:latin typeface="+mn-lt"/>
        </a:defRPr>
      </a:lvl5pPr>
      <a:lvl6pPr marL="2552700" indent="-266700" algn="l" rtl="0" fontAlgn="base">
        <a:spcBef>
          <a:spcPct val="20000"/>
        </a:spcBef>
        <a:spcAft>
          <a:spcPct val="0"/>
        </a:spcAft>
        <a:buClr>
          <a:srgbClr val="1F1B52"/>
        </a:buClr>
        <a:buChar char="»"/>
        <a:defRPr sz="1400" b="1">
          <a:solidFill>
            <a:srgbClr val="1F1B52"/>
          </a:solidFill>
          <a:latin typeface="+mn-lt"/>
        </a:defRPr>
      </a:lvl6pPr>
      <a:lvl7pPr marL="3009900" indent="-266700" algn="l" rtl="0" fontAlgn="base">
        <a:spcBef>
          <a:spcPct val="20000"/>
        </a:spcBef>
        <a:spcAft>
          <a:spcPct val="0"/>
        </a:spcAft>
        <a:buClr>
          <a:srgbClr val="1F1B52"/>
        </a:buClr>
        <a:buChar char="»"/>
        <a:defRPr sz="1400" b="1">
          <a:solidFill>
            <a:srgbClr val="1F1B52"/>
          </a:solidFill>
          <a:latin typeface="+mn-lt"/>
        </a:defRPr>
      </a:lvl7pPr>
      <a:lvl8pPr marL="3467100" indent="-266700" algn="l" rtl="0" fontAlgn="base">
        <a:spcBef>
          <a:spcPct val="20000"/>
        </a:spcBef>
        <a:spcAft>
          <a:spcPct val="0"/>
        </a:spcAft>
        <a:buClr>
          <a:srgbClr val="1F1B52"/>
        </a:buClr>
        <a:buChar char="»"/>
        <a:defRPr sz="1400" b="1">
          <a:solidFill>
            <a:srgbClr val="1F1B52"/>
          </a:solidFill>
          <a:latin typeface="+mn-lt"/>
        </a:defRPr>
      </a:lvl8pPr>
      <a:lvl9pPr marL="3924300" indent="-266700" algn="l" rtl="0" fontAlgn="base">
        <a:spcBef>
          <a:spcPct val="20000"/>
        </a:spcBef>
        <a:spcAft>
          <a:spcPct val="0"/>
        </a:spcAft>
        <a:buClr>
          <a:srgbClr val="1F1B52"/>
        </a:buClr>
        <a:buChar char="»"/>
        <a:defRPr sz="1400" b="1">
          <a:solidFill>
            <a:srgbClr val="1F1B52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5737" y="1371600"/>
            <a:ext cx="8815387" cy="3632200"/>
          </a:xfrm>
        </p:spPr>
        <p:txBody>
          <a:bodyPr/>
          <a:lstStyle/>
          <a:p>
            <a:pPr lvl="1" algn="ctr"/>
            <a:r>
              <a:rPr lang="en-GB" dirty="0"/>
              <a:t>ENAV </a:t>
            </a:r>
            <a:r>
              <a:rPr lang="en-GB" dirty="0" smtClean="0"/>
              <a:t>Committee </a:t>
            </a:r>
            <a:br>
              <a:rPr lang="en-GB" dirty="0" smtClean="0"/>
            </a:br>
            <a:r>
              <a:rPr lang="en-GB" dirty="0" smtClean="0"/>
              <a:t>Work </a:t>
            </a:r>
            <a:r>
              <a:rPr lang="en-GB" dirty="0"/>
              <a:t>Programme </a:t>
            </a:r>
            <a:r>
              <a:rPr lang="en-GB" dirty="0" smtClean="0"/>
              <a:t>2014-2018</a:t>
            </a:r>
            <a:br>
              <a:rPr lang="en-GB" dirty="0" smtClean="0"/>
            </a:br>
            <a:r>
              <a:rPr lang="en-GB" dirty="0" smtClean="0"/>
              <a:t>Committee </a:t>
            </a:r>
            <a:r>
              <a:rPr lang="en-GB" dirty="0"/>
              <a:t>operating procedure</a:t>
            </a:r>
            <a:r>
              <a:rPr lang="da-DK" dirty="0" smtClean="0"/>
              <a:t/>
            </a:r>
            <a:br>
              <a:rPr lang="da-DK" dirty="0" smtClean="0"/>
            </a:br>
            <a:r>
              <a:rPr lang="da-DK" dirty="0"/>
              <a:t/>
            </a:r>
            <a:br>
              <a:rPr lang="da-DK" dirty="0"/>
            </a:br>
            <a:r>
              <a:rPr lang="da-DK" sz="2400" b="0" dirty="0" smtClean="0"/>
              <a:t>Omar Frits Eriksson</a:t>
            </a:r>
            <a:endParaRPr lang="da-DK" sz="2400" b="0" dirty="0"/>
          </a:p>
        </p:txBody>
      </p:sp>
    </p:spTree>
    <p:extLst>
      <p:ext uri="{BB962C8B-B14F-4D97-AF65-F5344CB8AC3E}">
        <p14:creationId xmlns:p14="http://schemas.microsoft.com/office/powerpoint/2010/main" val="3078062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WG 4 – (ENAV) Services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b="0" dirty="0"/>
              <a:t>Non-technical aspects of services, content of e-Navigation services, its added value </a:t>
            </a:r>
            <a:r>
              <a:rPr lang="en-US" sz="2800" b="0" dirty="0" smtClean="0"/>
              <a:t>to, and portrayal to the user</a:t>
            </a:r>
            <a:r>
              <a:rPr lang="en-US" sz="2800" b="0" dirty="0"/>
              <a:t>. </a:t>
            </a:r>
            <a:endParaRPr lang="en-US" sz="2800" b="0" dirty="0" smtClean="0"/>
          </a:p>
          <a:p>
            <a:pPr marL="0" indent="0">
              <a:buNone/>
            </a:pPr>
            <a:endParaRPr lang="en-US" sz="2800" b="0" dirty="0"/>
          </a:p>
          <a:p>
            <a:pPr marL="0" indent="0">
              <a:buNone/>
            </a:pPr>
            <a:r>
              <a:rPr lang="da-DK" sz="2800" b="0" dirty="0" smtClean="0"/>
              <a:t>Jon </a:t>
            </a:r>
            <a:r>
              <a:rPr lang="da-DK" sz="2800" b="0" dirty="0"/>
              <a:t>Leon </a:t>
            </a:r>
            <a:r>
              <a:rPr lang="da-DK" sz="2800" b="0" dirty="0" err="1" smtClean="0"/>
              <a:t>Ervik</a:t>
            </a:r>
            <a:endParaRPr lang="da-DK" sz="2800" b="0" dirty="0"/>
          </a:p>
          <a:p>
            <a:pPr marL="0" indent="0">
              <a:buNone/>
            </a:pPr>
            <a:r>
              <a:rPr lang="da-DK" sz="2800" b="0" dirty="0" smtClean="0"/>
              <a:t>TBD (Paul </a:t>
            </a:r>
            <a:r>
              <a:rPr lang="da-DK" sz="2800" b="0" dirty="0" err="1" smtClean="0"/>
              <a:t>Mueller</a:t>
            </a:r>
            <a:r>
              <a:rPr lang="da-DK" sz="2800" b="0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744989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WP 5 – PNT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2800" b="0" dirty="0"/>
              <a:t>All </a:t>
            </a:r>
            <a:r>
              <a:rPr lang="en-IE" sz="2800" b="0" dirty="0"/>
              <a:t>aspects of Position, Navigation and Timing </a:t>
            </a:r>
            <a:r>
              <a:rPr lang="en-IE" sz="2800" b="0" dirty="0" smtClean="0"/>
              <a:t>systems.</a:t>
            </a:r>
          </a:p>
          <a:p>
            <a:pPr marL="0" indent="0">
              <a:buNone/>
            </a:pPr>
            <a:endParaRPr lang="en-IE" sz="2800" b="0" dirty="0"/>
          </a:p>
          <a:p>
            <a:pPr marL="0" indent="0">
              <a:buNone/>
            </a:pPr>
            <a:r>
              <a:rPr lang="en-IE" sz="2800" b="0" dirty="0" smtClean="0"/>
              <a:t>Alan Grant,</a:t>
            </a:r>
          </a:p>
          <a:p>
            <a:pPr marL="0" indent="0">
              <a:buNone/>
            </a:pPr>
            <a:r>
              <a:rPr lang="da-DK" sz="2800" b="0" dirty="0" smtClean="0"/>
              <a:t>TBD (Michael Hoppe)</a:t>
            </a:r>
            <a:endParaRPr lang="da-DK" sz="2800" b="0" dirty="0"/>
          </a:p>
        </p:txBody>
      </p:sp>
    </p:spTree>
    <p:extLst>
      <p:ext uri="{BB962C8B-B14F-4D97-AF65-F5344CB8AC3E}">
        <p14:creationId xmlns:p14="http://schemas.microsoft.com/office/powerpoint/2010/main" val="1331154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Change Design </a:t>
            </a:r>
            <a:r>
              <a:rPr lang="da-DK" dirty="0" err="1" smtClean="0"/>
              <a:t>Criteria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400" b="0" dirty="0"/>
              <a:t>More effective and shorter plenary session</a:t>
            </a:r>
            <a:endParaRPr lang="da-DK" sz="2400" b="0" dirty="0"/>
          </a:p>
          <a:p>
            <a:pPr lvl="0"/>
            <a:r>
              <a:rPr lang="en-US" sz="2400" b="0" dirty="0"/>
              <a:t>Make work more focused and in relatively short sprints</a:t>
            </a:r>
            <a:endParaRPr lang="da-DK" sz="2400" b="0" dirty="0"/>
          </a:p>
          <a:p>
            <a:pPr lvl="0"/>
            <a:r>
              <a:rPr lang="en-US" sz="2400" b="0" dirty="0" smtClean="0"/>
              <a:t>Even better </a:t>
            </a:r>
            <a:r>
              <a:rPr lang="en-US" sz="2400" b="0" dirty="0"/>
              <a:t>utilization of competences and capacities within the committee</a:t>
            </a:r>
            <a:endParaRPr lang="da-DK" sz="2400" b="0" dirty="0"/>
          </a:p>
          <a:p>
            <a:pPr lvl="0"/>
            <a:r>
              <a:rPr lang="en-US" sz="2400" b="0" dirty="0"/>
              <a:t>Ensure sufficient discussion takes place</a:t>
            </a:r>
            <a:endParaRPr lang="da-DK" sz="2400" b="0" dirty="0"/>
          </a:p>
          <a:p>
            <a:pPr lvl="0"/>
            <a:r>
              <a:rPr lang="en-US" sz="2400" b="0" dirty="0"/>
              <a:t>Alignment with IALA mission, Vision </a:t>
            </a:r>
            <a:r>
              <a:rPr lang="en-US" sz="2400" b="0" dirty="0" smtClean="0"/>
              <a:t>Strategy and TD’s</a:t>
            </a:r>
            <a:endParaRPr lang="da-DK" sz="2400" b="0" dirty="0"/>
          </a:p>
          <a:p>
            <a:pPr lvl="0"/>
            <a:r>
              <a:rPr lang="en-US" sz="2400" b="0" dirty="0"/>
              <a:t>Ensure a high level of output excellence</a:t>
            </a:r>
            <a:endParaRPr lang="da-DK" sz="2400" b="0" dirty="0"/>
          </a:p>
          <a:p>
            <a:endParaRPr lang="da-DK" sz="2400" dirty="0"/>
          </a:p>
        </p:txBody>
      </p:sp>
    </p:spTree>
    <p:extLst>
      <p:ext uri="{BB962C8B-B14F-4D97-AF65-F5344CB8AC3E}">
        <p14:creationId xmlns:p14="http://schemas.microsoft.com/office/powerpoint/2010/main" val="2803932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66800" y="1181100"/>
            <a:ext cx="7391400" cy="381000"/>
          </a:xfrm>
        </p:spPr>
        <p:txBody>
          <a:bodyPr/>
          <a:lstStyle/>
          <a:p>
            <a:r>
              <a:rPr lang="da-DK" dirty="0" err="1" smtClean="0"/>
              <a:t>Tasks</a:t>
            </a:r>
            <a:r>
              <a:rPr lang="da-DK" dirty="0" smtClean="0"/>
              <a:t> &amp; </a:t>
            </a:r>
            <a:r>
              <a:rPr lang="da-DK" dirty="0" err="1" smtClean="0"/>
              <a:t>Task</a:t>
            </a:r>
            <a:r>
              <a:rPr lang="da-DK" dirty="0" smtClean="0"/>
              <a:t> forces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814387" y="1814512"/>
            <a:ext cx="8215313" cy="4219575"/>
          </a:xfrm>
        </p:spPr>
        <p:txBody>
          <a:bodyPr/>
          <a:lstStyle/>
          <a:p>
            <a:pPr lvl="0"/>
            <a:r>
              <a:rPr lang="en-US" sz="2400" b="0" dirty="0"/>
              <a:t>Tasks are listed in the Work </a:t>
            </a:r>
            <a:r>
              <a:rPr lang="en-US" sz="2400" b="0" dirty="0" smtClean="0"/>
              <a:t>Program</a:t>
            </a:r>
            <a:endParaRPr lang="da-DK" sz="2400" b="0" dirty="0"/>
          </a:p>
          <a:p>
            <a:pPr lvl="0"/>
            <a:r>
              <a:rPr lang="en-US" sz="2400" b="0" dirty="0" smtClean="0"/>
              <a:t>Tasks </a:t>
            </a:r>
            <a:r>
              <a:rPr lang="en-US" sz="2400" b="0" dirty="0"/>
              <a:t>are assigned to one or more </a:t>
            </a:r>
            <a:r>
              <a:rPr lang="en-US" sz="2400" b="0" dirty="0" smtClean="0"/>
              <a:t>TD# &amp; P#</a:t>
            </a:r>
            <a:endParaRPr lang="da-DK" sz="2400" b="0" dirty="0"/>
          </a:p>
          <a:p>
            <a:pPr lvl="0"/>
            <a:r>
              <a:rPr lang="en-US" sz="2400" b="0" dirty="0" smtClean="0"/>
              <a:t>Tasks / task </a:t>
            </a:r>
            <a:r>
              <a:rPr lang="en-US" sz="2400" b="0" dirty="0"/>
              <a:t>f</a:t>
            </a:r>
            <a:r>
              <a:rPr lang="en-US" sz="2400" b="0" dirty="0" smtClean="0"/>
              <a:t>orces have a TOR</a:t>
            </a:r>
          </a:p>
          <a:p>
            <a:pPr lvl="0"/>
            <a:r>
              <a:rPr lang="en-US" sz="2400" b="0" dirty="0"/>
              <a:t>Task Forces have typically a relatively short life span</a:t>
            </a:r>
            <a:endParaRPr lang="da-DK" sz="2400" b="0" dirty="0"/>
          </a:p>
          <a:p>
            <a:r>
              <a:rPr lang="en-US" sz="2400" b="0" dirty="0" smtClean="0"/>
              <a:t>Task </a:t>
            </a:r>
            <a:r>
              <a:rPr lang="en-US" sz="2400" b="0" dirty="0"/>
              <a:t>Custodian - task force leader </a:t>
            </a:r>
          </a:p>
          <a:p>
            <a:pPr lvl="0"/>
            <a:r>
              <a:rPr lang="en-US" sz="2400" b="0" dirty="0" smtClean="0"/>
              <a:t>Any </a:t>
            </a:r>
            <a:r>
              <a:rPr lang="en-US" sz="2400" b="0" dirty="0"/>
              <a:t>committee member may join any </a:t>
            </a:r>
            <a:r>
              <a:rPr lang="en-US" sz="2400" b="0" dirty="0" smtClean="0"/>
              <a:t>task force</a:t>
            </a:r>
            <a:endParaRPr lang="da-DK" sz="2400" b="0" dirty="0"/>
          </a:p>
          <a:p>
            <a:pPr lvl="0"/>
            <a:r>
              <a:rPr lang="en-US" sz="2400" b="0" dirty="0" smtClean="0"/>
              <a:t>Outputs can be documents</a:t>
            </a:r>
            <a:r>
              <a:rPr lang="en-US" sz="2400" b="0" dirty="0"/>
              <a:t>, </a:t>
            </a:r>
            <a:r>
              <a:rPr lang="en-US" sz="2400" b="0" dirty="0" smtClean="0"/>
              <a:t>workshops</a:t>
            </a:r>
            <a:r>
              <a:rPr lang="en-US" sz="2400" b="0" dirty="0"/>
              <a:t>, </a:t>
            </a:r>
            <a:r>
              <a:rPr lang="en-US" sz="2400" b="0" dirty="0" smtClean="0"/>
              <a:t>seminars etc.</a:t>
            </a:r>
            <a:endParaRPr lang="da-DK" sz="2400" b="0" dirty="0"/>
          </a:p>
          <a:p>
            <a:pPr lvl="0"/>
            <a:r>
              <a:rPr lang="en-US" sz="2400" dirty="0" smtClean="0"/>
              <a:t>WG / Subcommittees </a:t>
            </a:r>
            <a:r>
              <a:rPr lang="en-US" sz="2400" dirty="0"/>
              <a:t>own </a:t>
            </a:r>
            <a:r>
              <a:rPr lang="en-US" sz="2400" dirty="0" smtClean="0"/>
              <a:t>Tasks</a:t>
            </a:r>
          </a:p>
          <a:p>
            <a:pPr lvl="0"/>
            <a:r>
              <a:rPr lang="en-US" sz="2400" dirty="0" smtClean="0"/>
              <a:t>Chair/</a:t>
            </a:r>
            <a:r>
              <a:rPr lang="en-US" sz="2400" dirty="0" err="1" smtClean="0"/>
              <a:t>vicechair</a:t>
            </a:r>
            <a:r>
              <a:rPr lang="en-US" sz="2400" dirty="0" smtClean="0"/>
              <a:t> may own overarching Tasks</a:t>
            </a:r>
            <a:endParaRPr lang="da-DK" sz="2400" dirty="0"/>
          </a:p>
        </p:txBody>
      </p:sp>
    </p:spTree>
    <p:extLst>
      <p:ext uri="{BB962C8B-B14F-4D97-AF65-F5344CB8AC3E}">
        <p14:creationId xmlns:p14="http://schemas.microsoft.com/office/powerpoint/2010/main" val="287866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Committee</a:t>
            </a:r>
            <a:r>
              <a:rPr lang="da-DK" dirty="0" smtClean="0"/>
              <a:t> Work Flow</a:t>
            </a:r>
            <a:endParaRPr lang="da-DK" dirty="0"/>
          </a:p>
        </p:txBody>
      </p:sp>
      <p:sp>
        <p:nvSpPr>
          <p:cNvPr id="4" name="Vinkel 3"/>
          <p:cNvSpPr/>
          <p:nvPr/>
        </p:nvSpPr>
        <p:spPr>
          <a:xfrm>
            <a:off x="336548" y="2244090"/>
            <a:ext cx="2720977" cy="797878"/>
          </a:xfrm>
          <a:prstGeom prst="chevron">
            <a:avLst/>
          </a:prstGeom>
          <a:solidFill>
            <a:srgbClr val="FFFF99"/>
          </a:solidFill>
          <a:effectLst>
            <a:glow rad="12700">
              <a:schemeClr val="accent1">
                <a:satMod val="175000"/>
                <a:alpha val="40000"/>
              </a:schemeClr>
            </a:glow>
            <a:outerShdw blurRad="50800" dist="38100" dir="18900000" algn="bl" rotWithShape="0">
              <a:srgbClr val="1F1B52">
                <a:alpha val="40000"/>
              </a:srgbClr>
            </a:outerShdw>
            <a:softEdge rad="63500"/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da-DK" sz="1800" dirty="0" smtClean="0">
                <a:effectLst/>
                <a:ea typeface="Calibri"/>
                <a:cs typeface="Times New Roman"/>
              </a:rPr>
              <a:t>Work Programme</a:t>
            </a:r>
            <a:endParaRPr lang="da-DK" sz="3600" dirty="0">
              <a:effectLst/>
              <a:ea typeface="Calibri"/>
              <a:cs typeface="Times New Roman"/>
            </a:endParaRPr>
          </a:p>
        </p:txBody>
      </p:sp>
      <p:sp>
        <p:nvSpPr>
          <p:cNvPr id="5" name="Vinkel 4"/>
          <p:cNvSpPr/>
          <p:nvPr/>
        </p:nvSpPr>
        <p:spPr>
          <a:xfrm>
            <a:off x="2831549" y="2244090"/>
            <a:ext cx="3140631" cy="797878"/>
          </a:xfrm>
          <a:prstGeom prst="chevron">
            <a:avLst/>
          </a:prstGeom>
          <a:solidFill>
            <a:srgbClr val="FFFF99"/>
          </a:solidFill>
          <a:effectLst>
            <a:glow rad="12700">
              <a:schemeClr val="accent1">
                <a:satMod val="175000"/>
                <a:alpha val="40000"/>
              </a:schemeClr>
            </a:glow>
            <a:outerShdw blurRad="50800" dist="38100" dir="18900000" algn="bl" rotWithShape="0">
              <a:srgbClr val="1F1B52">
                <a:alpha val="40000"/>
              </a:srgbClr>
            </a:outerShdw>
            <a:softEdge rad="63500"/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800" dirty="0">
                <a:effectLst/>
                <a:ea typeface="Calibri"/>
                <a:cs typeface="Times New Roman"/>
              </a:rPr>
              <a:t>Task Force </a:t>
            </a:r>
            <a:r>
              <a:rPr lang="en-US" sz="1800" dirty="0" smtClean="0">
                <a:effectLst/>
                <a:ea typeface="Calibri"/>
                <a:cs typeface="Times New Roman"/>
              </a:rPr>
              <a:t/>
            </a:r>
            <a:br>
              <a:rPr lang="en-US" sz="1800" dirty="0" smtClean="0">
                <a:effectLst/>
                <a:ea typeface="Calibri"/>
                <a:cs typeface="Times New Roman"/>
              </a:rPr>
            </a:br>
            <a:r>
              <a:rPr lang="en-US" sz="1800" dirty="0" smtClean="0">
                <a:effectLst/>
                <a:ea typeface="Calibri"/>
                <a:cs typeface="Times New Roman"/>
              </a:rPr>
              <a:t>Assignment (TOR</a:t>
            </a:r>
            <a:r>
              <a:rPr lang="en-US" sz="1800" dirty="0">
                <a:effectLst/>
                <a:ea typeface="Calibri"/>
                <a:cs typeface="Times New Roman"/>
              </a:rPr>
              <a:t>)</a:t>
            </a:r>
            <a:endParaRPr lang="da-DK" sz="3600" dirty="0">
              <a:effectLst/>
              <a:ea typeface="Calibri"/>
              <a:cs typeface="Times New Roman"/>
            </a:endParaRPr>
          </a:p>
        </p:txBody>
      </p:sp>
      <p:sp>
        <p:nvSpPr>
          <p:cNvPr id="6" name="Vinkel 5"/>
          <p:cNvSpPr/>
          <p:nvPr/>
        </p:nvSpPr>
        <p:spPr>
          <a:xfrm>
            <a:off x="5722777" y="2261234"/>
            <a:ext cx="2550104" cy="797878"/>
          </a:xfrm>
          <a:prstGeom prst="chevron">
            <a:avLst/>
          </a:prstGeom>
          <a:solidFill>
            <a:srgbClr val="FFFF99"/>
          </a:solidFill>
          <a:effectLst>
            <a:glow rad="12700">
              <a:schemeClr val="accent1">
                <a:satMod val="175000"/>
                <a:alpha val="40000"/>
              </a:schemeClr>
            </a:glow>
            <a:outerShdw blurRad="50800" dist="38100" dir="18900000" algn="bl" rotWithShape="0">
              <a:srgbClr val="1F1B52">
                <a:alpha val="40000"/>
              </a:srgbClr>
            </a:outerShdw>
            <a:softEdge rad="63500"/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da-DK" sz="1800" dirty="0">
                <a:effectLst/>
                <a:ea typeface="Calibri"/>
                <a:cs typeface="Times New Roman"/>
              </a:rPr>
              <a:t>Work </a:t>
            </a:r>
            <a:r>
              <a:rPr lang="da-DK" sz="1800" dirty="0" smtClean="0">
                <a:effectLst/>
                <a:ea typeface="Calibri"/>
                <a:cs typeface="Times New Roman"/>
              </a:rPr>
              <a:t/>
            </a:r>
            <a:br>
              <a:rPr lang="da-DK" sz="1800" dirty="0" smtClean="0">
                <a:effectLst/>
                <a:ea typeface="Calibri"/>
                <a:cs typeface="Times New Roman"/>
              </a:rPr>
            </a:br>
            <a:r>
              <a:rPr lang="da-DK" sz="1800" dirty="0" smtClean="0">
                <a:effectLst/>
                <a:ea typeface="Calibri"/>
                <a:cs typeface="Times New Roman"/>
              </a:rPr>
              <a:t>Output</a:t>
            </a:r>
            <a:endParaRPr lang="da-DK" sz="3600" dirty="0">
              <a:effectLst/>
              <a:ea typeface="Calibri"/>
              <a:cs typeface="Times New Roman"/>
            </a:endParaRPr>
          </a:p>
        </p:txBody>
      </p:sp>
      <p:sp>
        <p:nvSpPr>
          <p:cNvPr id="7" name="Vinkel 6"/>
          <p:cNvSpPr/>
          <p:nvPr/>
        </p:nvSpPr>
        <p:spPr>
          <a:xfrm>
            <a:off x="336548" y="3692682"/>
            <a:ext cx="3206752" cy="797878"/>
          </a:xfrm>
          <a:prstGeom prst="chevron">
            <a:avLst/>
          </a:prstGeom>
          <a:solidFill>
            <a:srgbClr val="FFFF99"/>
          </a:solidFill>
          <a:effectLst>
            <a:glow rad="12700">
              <a:schemeClr val="accent1">
                <a:satMod val="175000"/>
                <a:alpha val="40000"/>
              </a:schemeClr>
            </a:glow>
            <a:outerShdw blurRad="50800" dist="38100" dir="18900000" algn="bl" rotWithShape="0">
              <a:srgbClr val="1F1B52">
                <a:alpha val="40000"/>
              </a:srgbClr>
            </a:outerShdw>
            <a:softEdge rad="63500"/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800" dirty="0">
                <a:effectLst/>
                <a:ea typeface="Calibri"/>
                <a:cs typeface="Times New Roman"/>
              </a:rPr>
              <a:t>Peer Review </a:t>
            </a:r>
            <a:r>
              <a:rPr lang="en-US" sz="1800" dirty="0" smtClean="0">
                <a:effectLst/>
                <a:ea typeface="Calibri"/>
                <a:cs typeface="Times New Roman"/>
              </a:rPr>
              <a:t>by</a:t>
            </a:r>
            <a:br>
              <a:rPr lang="en-US" sz="1800" dirty="0" smtClean="0">
                <a:effectLst/>
                <a:ea typeface="Calibri"/>
                <a:cs typeface="Times New Roman"/>
              </a:rPr>
            </a:br>
            <a:r>
              <a:rPr lang="en-US" sz="1800" dirty="0" smtClean="0">
                <a:effectLst/>
                <a:ea typeface="Calibri"/>
                <a:cs typeface="Times New Roman"/>
              </a:rPr>
              <a:t>WG / subcommittee</a:t>
            </a:r>
            <a:endParaRPr lang="da-DK" sz="3600" dirty="0">
              <a:effectLst/>
              <a:ea typeface="Calibri"/>
              <a:cs typeface="Times New Roman"/>
            </a:endParaRPr>
          </a:p>
        </p:txBody>
      </p:sp>
      <p:sp>
        <p:nvSpPr>
          <p:cNvPr id="8" name="Vinkel 7"/>
          <p:cNvSpPr/>
          <p:nvPr/>
        </p:nvSpPr>
        <p:spPr>
          <a:xfrm>
            <a:off x="3300855" y="3688397"/>
            <a:ext cx="2300264" cy="797878"/>
          </a:xfrm>
          <a:prstGeom prst="chevron">
            <a:avLst/>
          </a:prstGeom>
          <a:solidFill>
            <a:srgbClr val="FFFF99"/>
          </a:solidFill>
          <a:effectLst>
            <a:glow rad="12700">
              <a:schemeClr val="accent1">
                <a:satMod val="175000"/>
                <a:alpha val="40000"/>
              </a:schemeClr>
            </a:glow>
            <a:outerShdw blurRad="50800" dist="38100" dir="18900000" algn="bl" rotWithShape="0">
              <a:srgbClr val="1F1B52">
                <a:alpha val="40000"/>
              </a:srgbClr>
            </a:outerShdw>
            <a:softEdge rad="63500"/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800" dirty="0">
                <a:effectLst/>
                <a:ea typeface="Calibri"/>
                <a:cs typeface="Times New Roman"/>
              </a:rPr>
              <a:t>Plenary</a:t>
            </a:r>
            <a:br>
              <a:rPr lang="en-US" sz="1800" dirty="0">
                <a:effectLst/>
                <a:ea typeface="Calibri"/>
                <a:cs typeface="Times New Roman"/>
              </a:rPr>
            </a:br>
            <a:r>
              <a:rPr lang="en-US" sz="1800" dirty="0">
                <a:effectLst/>
                <a:ea typeface="Calibri"/>
                <a:cs typeface="Times New Roman"/>
              </a:rPr>
              <a:t>adoption</a:t>
            </a:r>
            <a:endParaRPr lang="da-DK" sz="3600" dirty="0">
              <a:effectLst/>
              <a:ea typeface="Calibri"/>
              <a:cs typeface="Times New Roman"/>
            </a:endParaRP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da-DK" sz="1100" b="0" i="0" u="sng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Basic workflow</a:t>
            </a:r>
            <a:endParaRPr kumimoji="0" lang="da-DK" altLang="da-DK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a-DK" altLang="da-DK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a-DK" altLang="da-DK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Vinkel 10"/>
          <p:cNvSpPr/>
          <p:nvPr/>
        </p:nvSpPr>
        <p:spPr>
          <a:xfrm>
            <a:off x="5343948" y="3692682"/>
            <a:ext cx="2757065" cy="797878"/>
          </a:xfrm>
          <a:prstGeom prst="chevron">
            <a:avLst/>
          </a:prstGeom>
          <a:solidFill>
            <a:srgbClr val="FFFF99"/>
          </a:solidFill>
          <a:effectLst>
            <a:glow rad="12700">
              <a:schemeClr val="accent1">
                <a:satMod val="175000"/>
                <a:alpha val="40000"/>
              </a:schemeClr>
            </a:glow>
            <a:outerShdw blurRad="50800" dist="38100" dir="18900000" algn="bl" rotWithShape="0">
              <a:srgbClr val="1F1B52">
                <a:alpha val="40000"/>
              </a:srgbClr>
            </a:outerShdw>
            <a:softEdge rad="63500"/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da-DK" sz="1800" dirty="0">
                <a:ea typeface="Calibri"/>
                <a:cs typeface="Times New Roman"/>
              </a:rPr>
              <a:t>Forward to </a:t>
            </a:r>
            <a:br>
              <a:rPr lang="da-DK" sz="1800" dirty="0">
                <a:ea typeface="Calibri"/>
                <a:cs typeface="Times New Roman"/>
              </a:rPr>
            </a:br>
            <a:r>
              <a:rPr lang="da-DK" sz="1800" dirty="0" smtClean="0">
                <a:ea typeface="Calibri"/>
                <a:cs typeface="Times New Roman"/>
              </a:rPr>
              <a:t>PAP </a:t>
            </a:r>
            <a:r>
              <a:rPr lang="da-DK" sz="1800" dirty="0">
                <a:ea typeface="Calibri"/>
                <a:cs typeface="Times New Roman"/>
              </a:rPr>
              <a:t>/ </a:t>
            </a:r>
            <a:r>
              <a:rPr lang="da-DK" sz="1800" dirty="0" err="1">
                <a:ea typeface="Calibri"/>
                <a:cs typeface="Times New Roman"/>
              </a:rPr>
              <a:t>Council</a:t>
            </a:r>
            <a:endParaRPr lang="da-DK" sz="18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30051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Working</a:t>
            </a:r>
            <a:r>
              <a:rPr lang="da-DK" dirty="0" smtClean="0"/>
              <a:t> Groups / </a:t>
            </a:r>
            <a:r>
              <a:rPr lang="da-DK" dirty="0" err="1" smtClean="0"/>
              <a:t>Subcommittees</a:t>
            </a:r>
            <a:r>
              <a:rPr lang="da-DK" dirty="0" smtClean="0"/>
              <a:t>?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1185863" y="2171700"/>
            <a:ext cx="7815262" cy="3848100"/>
          </a:xfrm>
        </p:spPr>
        <p:txBody>
          <a:bodyPr/>
          <a:lstStyle/>
          <a:p>
            <a:r>
              <a:rPr lang="da-DK" sz="2800" b="0" dirty="0" smtClean="0"/>
              <a:t>1 </a:t>
            </a:r>
            <a:r>
              <a:rPr lang="da-DK" sz="2800" b="0" dirty="0" err="1" smtClean="0"/>
              <a:t>Harmonization</a:t>
            </a:r>
            <a:r>
              <a:rPr lang="da-DK" sz="2800" b="0" dirty="0" smtClean="0"/>
              <a:t> </a:t>
            </a:r>
          </a:p>
          <a:p>
            <a:r>
              <a:rPr lang="da-DK" sz="2800" b="0" dirty="0" smtClean="0"/>
              <a:t>2 </a:t>
            </a:r>
            <a:r>
              <a:rPr lang="da-DK" sz="2800" b="0" dirty="0" err="1" smtClean="0"/>
              <a:t>Implementation</a:t>
            </a:r>
            <a:r>
              <a:rPr lang="da-DK" sz="2800" b="0" dirty="0" smtClean="0"/>
              <a:t> </a:t>
            </a:r>
          </a:p>
          <a:p>
            <a:r>
              <a:rPr lang="da-DK" sz="2800" b="0" dirty="0" smtClean="0"/>
              <a:t>3 </a:t>
            </a:r>
            <a:r>
              <a:rPr lang="da-DK" sz="2800" b="0" dirty="0" err="1" smtClean="0"/>
              <a:t>Telecommunication</a:t>
            </a:r>
            <a:endParaRPr lang="da-DK" sz="2800" b="0" dirty="0" smtClean="0"/>
          </a:p>
          <a:p>
            <a:r>
              <a:rPr lang="da-DK" sz="2800" b="0" dirty="0" smtClean="0"/>
              <a:t>4 </a:t>
            </a:r>
            <a:r>
              <a:rPr lang="da-DK" sz="2800" b="0" dirty="0"/>
              <a:t>Services </a:t>
            </a:r>
            <a:r>
              <a:rPr lang="da-DK" sz="2000" b="0" dirty="0" smtClean="0"/>
              <a:t>(ENAV Services)</a:t>
            </a:r>
          </a:p>
          <a:p>
            <a:r>
              <a:rPr lang="da-DK" sz="2800" b="0" dirty="0" smtClean="0"/>
              <a:t>5 PNT </a:t>
            </a:r>
            <a:r>
              <a:rPr lang="da-DK" sz="2400" b="0" dirty="0" smtClean="0"/>
              <a:t>(Position, Navigation &amp; Timing)</a:t>
            </a:r>
            <a:endParaRPr lang="da-DK" sz="2800" b="0" dirty="0"/>
          </a:p>
          <a:p>
            <a:endParaRPr lang="da-DK" sz="2400" b="0" dirty="0"/>
          </a:p>
        </p:txBody>
      </p:sp>
    </p:spTree>
    <p:extLst>
      <p:ext uri="{BB962C8B-B14F-4D97-AF65-F5344CB8AC3E}">
        <p14:creationId xmlns:p14="http://schemas.microsoft.com/office/powerpoint/2010/main" val="1697981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Special Advisors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sz="2800" b="0" dirty="0"/>
              <a:t>On Architecture</a:t>
            </a:r>
          </a:p>
          <a:p>
            <a:r>
              <a:rPr lang="da-DK" sz="2800" b="0" dirty="0" smtClean="0"/>
              <a:t>On </a:t>
            </a:r>
            <a:r>
              <a:rPr lang="da-DK" sz="2800" b="0" dirty="0" err="1" smtClean="0"/>
              <a:t>Shipboard</a:t>
            </a:r>
            <a:r>
              <a:rPr lang="da-DK" sz="2800" b="0" dirty="0" smtClean="0"/>
              <a:t> </a:t>
            </a:r>
            <a:r>
              <a:rPr lang="da-DK" sz="2800" b="0" dirty="0" err="1" smtClean="0"/>
              <a:t>Equipment</a:t>
            </a:r>
            <a:endParaRPr lang="da-DK" sz="2800" b="0" dirty="0" smtClean="0"/>
          </a:p>
          <a:p>
            <a:r>
              <a:rPr lang="da-DK" sz="2800" b="0" dirty="0" smtClean="0"/>
              <a:t>On International Policy</a:t>
            </a:r>
          </a:p>
          <a:p>
            <a:endParaRPr lang="da-DK" sz="2800" b="0" dirty="0"/>
          </a:p>
          <a:p>
            <a:r>
              <a:rPr lang="da-DK" sz="2800" b="0" dirty="0" smtClean="0"/>
              <a:t>Can </a:t>
            </a:r>
            <a:r>
              <a:rPr lang="da-DK" sz="2800" b="0" dirty="0" err="1" smtClean="0"/>
              <a:t>be</a:t>
            </a:r>
            <a:r>
              <a:rPr lang="da-DK" sz="2800" b="0" dirty="0" smtClean="0"/>
              <a:t> </a:t>
            </a:r>
            <a:r>
              <a:rPr lang="da-DK" sz="2800" b="0" dirty="0" err="1" smtClean="0"/>
              <a:t>Task</a:t>
            </a:r>
            <a:r>
              <a:rPr lang="da-DK" sz="2800" b="0" dirty="0" smtClean="0"/>
              <a:t> </a:t>
            </a:r>
            <a:r>
              <a:rPr lang="da-DK" sz="2800" b="0" dirty="0" err="1" smtClean="0"/>
              <a:t>Custodians</a:t>
            </a:r>
            <a:endParaRPr lang="da-DK" sz="2800" b="0" dirty="0" smtClean="0"/>
          </a:p>
          <a:p>
            <a:endParaRPr lang="da-DK" sz="2800" b="0" dirty="0"/>
          </a:p>
        </p:txBody>
      </p:sp>
    </p:spTree>
    <p:extLst>
      <p:ext uri="{BB962C8B-B14F-4D97-AF65-F5344CB8AC3E}">
        <p14:creationId xmlns:p14="http://schemas.microsoft.com/office/powerpoint/2010/main" val="1657937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WG 1 - Harmonization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b="0" dirty="0" smtClean="0"/>
              <a:t>All </a:t>
            </a:r>
            <a:r>
              <a:rPr lang="en-US" sz="2800" b="0" dirty="0"/>
              <a:t>principles and standards that need to be in place for e-</a:t>
            </a:r>
            <a:r>
              <a:rPr lang="en-US" sz="2800" b="0" dirty="0" err="1"/>
              <a:t>Nav</a:t>
            </a:r>
            <a:r>
              <a:rPr lang="en-US" sz="2800" b="0" dirty="0"/>
              <a:t> to work </a:t>
            </a:r>
            <a:r>
              <a:rPr lang="en-US" sz="2800" b="0" dirty="0" smtClean="0"/>
              <a:t>globally.</a:t>
            </a:r>
          </a:p>
          <a:p>
            <a:pPr marL="0" indent="0">
              <a:buNone/>
            </a:pPr>
            <a:endParaRPr lang="en-US" sz="2800" b="0" dirty="0"/>
          </a:p>
          <a:p>
            <a:pPr marL="0" indent="0">
              <a:buNone/>
            </a:pPr>
            <a:r>
              <a:rPr lang="da-DK" sz="2800" b="0" dirty="0"/>
              <a:t>Peter </a:t>
            </a:r>
            <a:r>
              <a:rPr lang="da-DK" sz="2800" b="0" dirty="0" smtClean="0"/>
              <a:t>Hooijmans</a:t>
            </a:r>
          </a:p>
          <a:p>
            <a:pPr marL="0" indent="0">
              <a:buNone/>
            </a:pPr>
            <a:r>
              <a:rPr lang="da-DK" sz="2800" b="0" dirty="0" smtClean="0"/>
              <a:t>Jarle Hauge</a:t>
            </a:r>
            <a:endParaRPr lang="en-US" sz="2800" b="0" dirty="0"/>
          </a:p>
        </p:txBody>
      </p:sp>
    </p:spTree>
    <p:extLst>
      <p:ext uri="{BB962C8B-B14F-4D97-AF65-F5344CB8AC3E}">
        <p14:creationId xmlns:p14="http://schemas.microsoft.com/office/powerpoint/2010/main" val="3202810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WG 2 - Implementation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b="0" dirty="0" smtClean="0"/>
              <a:t>Monitor</a:t>
            </a:r>
            <a:r>
              <a:rPr lang="en-US" sz="2800" b="0" dirty="0"/>
              <a:t>, report on and facilitate test beds and the progress of the implementation of e Navigation World-Wide. </a:t>
            </a:r>
            <a:endParaRPr lang="en-US" sz="2800" b="0" dirty="0" smtClean="0"/>
          </a:p>
          <a:p>
            <a:pPr marL="0" indent="0">
              <a:buNone/>
            </a:pPr>
            <a:endParaRPr lang="en-US" sz="2800" b="0" dirty="0"/>
          </a:p>
          <a:p>
            <a:pPr marL="0" indent="0">
              <a:buNone/>
            </a:pPr>
            <a:r>
              <a:rPr lang="da-DK" sz="2800" b="0" dirty="0" err="1"/>
              <a:t>Mahesh</a:t>
            </a:r>
            <a:r>
              <a:rPr lang="da-DK" sz="2800" b="0" dirty="0"/>
              <a:t> </a:t>
            </a:r>
            <a:r>
              <a:rPr lang="da-DK" sz="2800" b="0" dirty="0" err="1" smtClean="0"/>
              <a:t>Alimchandani</a:t>
            </a:r>
            <a:endParaRPr lang="da-DK" sz="2800" b="0" dirty="0"/>
          </a:p>
          <a:p>
            <a:pPr marL="0" indent="0">
              <a:buNone/>
            </a:pPr>
            <a:r>
              <a:rPr lang="da-DK" sz="2800" b="0" dirty="0" smtClean="0"/>
              <a:t>TDB (Thomas Porathe)</a:t>
            </a:r>
            <a:endParaRPr lang="da-DK" sz="2800" b="0" dirty="0"/>
          </a:p>
          <a:p>
            <a:pPr marL="0" indent="0">
              <a:buNone/>
            </a:pPr>
            <a:endParaRPr lang="da-DK" sz="2800" b="0" dirty="0"/>
          </a:p>
          <a:p>
            <a:pPr marL="0" indent="0">
              <a:buNone/>
            </a:pPr>
            <a:endParaRPr lang="en-US" sz="2800" b="0" dirty="0"/>
          </a:p>
        </p:txBody>
      </p:sp>
    </p:spTree>
    <p:extLst>
      <p:ext uri="{BB962C8B-B14F-4D97-AF65-F5344CB8AC3E}">
        <p14:creationId xmlns:p14="http://schemas.microsoft.com/office/powerpoint/2010/main" val="3050467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WG 3 - Telecommunication</a:t>
            </a:r>
            <a:endParaRPr lang="en-GB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b="0" dirty="0" smtClean="0"/>
              <a:t>All </a:t>
            </a:r>
            <a:r>
              <a:rPr lang="en-US" sz="2800" b="0" dirty="0"/>
              <a:t>aspects of telecommunications </a:t>
            </a:r>
            <a:endParaRPr lang="en-US" sz="2800" b="0" dirty="0" smtClean="0"/>
          </a:p>
          <a:p>
            <a:pPr marL="0" indent="0">
              <a:buNone/>
            </a:pPr>
            <a:r>
              <a:rPr lang="en-US" sz="2800" b="0" dirty="0" smtClean="0"/>
              <a:t>including </a:t>
            </a:r>
            <a:r>
              <a:rPr lang="en-US" sz="2800" b="0" dirty="0"/>
              <a:t>radio communications, </a:t>
            </a:r>
            <a:endParaRPr lang="en-US" sz="2800" b="0" dirty="0" smtClean="0"/>
          </a:p>
          <a:p>
            <a:pPr marL="0" indent="0">
              <a:buNone/>
            </a:pPr>
            <a:r>
              <a:rPr lang="en-US" sz="2800" b="0" dirty="0" smtClean="0"/>
              <a:t>but not </a:t>
            </a:r>
            <a:r>
              <a:rPr lang="en-US" sz="2800" b="0" dirty="0"/>
              <a:t>including </a:t>
            </a:r>
            <a:r>
              <a:rPr lang="en-US" sz="2800" b="0" dirty="0" smtClean="0"/>
              <a:t>PNT/</a:t>
            </a:r>
            <a:r>
              <a:rPr lang="en-US" sz="2800" b="0" dirty="0" err="1" smtClean="0"/>
              <a:t>radionavigation</a:t>
            </a:r>
            <a:r>
              <a:rPr lang="en-US" sz="2800" b="0" dirty="0" smtClean="0"/>
              <a:t>.</a:t>
            </a:r>
          </a:p>
          <a:p>
            <a:pPr marL="0" indent="0">
              <a:buNone/>
            </a:pPr>
            <a:endParaRPr lang="en-US" sz="2800" b="0" dirty="0"/>
          </a:p>
          <a:p>
            <a:pPr marL="0" indent="0">
              <a:buNone/>
            </a:pPr>
            <a:r>
              <a:rPr lang="en-US" sz="2800" b="0" dirty="0" smtClean="0"/>
              <a:t>TDB</a:t>
            </a:r>
          </a:p>
          <a:p>
            <a:pPr marL="0" indent="0">
              <a:buNone/>
            </a:pPr>
            <a:r>
              <a:rPr lang="en-US" sz="2800" b="0" dirty="0" smtClean="0"/>
              <a:t>TBD (Stefan </a:t>
            </a:r>
            <a:r>
              <a:rPr lang="en-US" sz="2800" b="0" dirty="0" err="1" smtClean="0"/>
              <a:t>Bober</a:t>
            </a:r>
            <a:r>
              <a:rPr lang="en-US" sz="2800" b="0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17393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FSstandard">
  <a:themeElements>
    <a:clrScheme name="SFS PPP præsentation">
      <a:dk1>
        <a:srgbClr val="1C2A35"/>
      </a:dk1>
      <a:lt1>
        <a:srgbClr val="FFFFFF"/>
      </a:lt1>
      <a:dk2>
        <a:srgbClr val="1C2A35"/>
      </a:dk2>
      <a:lt2>
        <a:srgbClr val="FFFFFF"/>
      </a:lt2>
      <a:accent1>
        <a:srgbClr val="911738"/>
      </a:accent1>
      <a:accent2>
        <a:srgbClr val="95C5C6"/>
      </a:accent2>
      <a:accent3>
        <a:srgbClr val="8A8AB7"/>
      </a:accent3>
      <a:accent4>
        <a:srgbClr val="C0CF99"/>
      </a:accent4>
      <a:accent5>
        <a:srgbClr val="DDA820"/>
      </a:accent5>
      <a:accent6>
        <a:srgbClr val="DFEBF5"/>
      </a:accent6>
      <a:hlink>
        <a:srgbClr val="1C2A35"/>
      </a:hlink>
      <a:folHlink>
        <a:srgbClr val="1C2A35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a-DK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a-DK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SFSstandar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FSstandar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FSstandar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FSstandar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FSstandar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FSstandar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FSstandar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FSstandar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FSstandar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FSstandar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FSstandar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FSstandar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9DC15ED8C2A2FD47B07DFC79D8C228B0" ma:contentTypeVersion="2" ma:contentTypeDescription="Opret et nyt dokument." ma:contentTypeScope="" ma:versionID="f46ea9f3534d3e55f19794da80a391c9">
  <xsd:schema xmlns:xsd="http://www.w3.org/2001/XMLSchema" xmlns:p="http://schemas.microsoft.com/office/2006/metadata/properties" targetNamespace="http://schemas.microsoft.com/office/2006/metadata/properties" ma:root="true" ma:fieldsID="79458e8cc01bc5f1f076b1628d37ae1a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 ma:readOnly="tru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CA750E79-1A8D-4BF6-9520-B6A668FE905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A3A8FB1D-078B-49A7-9C32-6A52EFDE2A7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CC09CD4-CCF1-428E-B15A-07B2889BAEF2}">
  <ds:schemaRefs>
    <ds:schemaRef ds:uri="http://schemas.microsoft.com/office/2006/documentManagement/types"/>
    <ds:schemaRef ds:uri="http://www.w3.org/XML/1998/namespace"/>
    <ds:schemaRef ds:uri="http://purl.org/dc/elements/1.1/"/>
    <ds:schemaRef ds:uri="http://purl.org/dc/terms/"/>
    <ds:schemaRef ds:uri="http://purl.org/dc/dcmitype/"/>
    <ds:schemaRef ds:uri="http://schemas.microsoft.com/office/2006/metadata/propertie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SFSstandard</Template>
  <TotalTime>4478</TotalTime>
  <Words>315</Words>
  <Application>Microsoft Office PowerPoint</Application>
  <PresentationFormat>Skærmshow (4:3)</PresentationFormat>
  <Paragraphs>65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Diastitler</vt:lpstr>
      </vt:variant>
      <vt:variant>
        <vt:i4>11</vt:i4>
      </vt:variant>
    </vt:vector>
  </HeadingPairs>
  <TitlesOfParts>
    <vt:vector size="12" baseType="lpstr">
      <vt:lpstr>SFSstandard</vt:lpstr>
      <vt:lpstr>ENAV Committee  Work Programme 2014-2018 Committee operating procedure  Omar Frits Eriksson</vt:lpstr>
      <vt:lpstr>Change Design Criteria</vt:lpstr>
      <vt:lpstr>Tasks &amp; Task forces</vt:lpstr>
      <vt:lpstr>Committee Work Flow</vt:lpstr>
      <vt:lpstr>Working Groups / Subcommittees?</vt:lpstr>
      <vt:lpstr>Special Advisors</vt:lpstr>
      <vt:lpstr>WG 1 - Harmonization</vt:lpstr>
      <vt:lpstr>WG 2 - Implementation</vt:lpstr>
      <vt:lpstr>WG 3 - Telecommunication</vt:lpstr>
      <vt:lpstr>WG 4 – (ENAV) Services</vt:lpstr>
      <vt:lpstr>WP 5 – PNT</vt:lpstr>
    </vt:vector>
  </TitlesOfParts>
  <Company>Søfartsstyrelsen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Dansk søfart – Søfartsstyrelsens rolle</dc:title>
  <dc:creator>MMJ</dc:creator>
  <cp:lastModifiedBy>Omar Frits Eriksson</cp:lastModifiedBy>
  <cp:revision>394</cp:revision>
  <cp:lastPrinted>2005-12-08T11:06:53Z</cp:lastPrinted>
  <dcterms:created xsi:type="dcterms:W3CDTF">2006-03-22T13:32:14Z</dcterms:created>
  <dcterms:modified xsi:type="dcterms:W3CDTF">2014-10-02T13:41:13Z</dcterms:modified>
</cp:coreProperties>
</file>