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340" r:id="rId5"/>
    <p:sldId id="475" r:id="rId6"/>
    <p:sldId id="415" r:id="rId7"/>
    <p:sldId id="468" r:id="rId8"/>
    <p:sldId id="469" r:id="rId9"/>
    <p:sldId id="470" r:id="rId10"/>
    <p:sldId id="471" r:id="rId11"/>
    <p:sldId id="473" r:id="rId12"/>
    <p:sldId id="474" r:id="rId13"/>
    <p:sldId id="506" r:id="rId14"/>
    <p:sldId id="418" r:id="rId15"/>
    <p:sldId id="424" r:id="rId16"/>
    <p:sldId id="480" r:id="rId17"/>
    <p:sldId id="481" r:id="rId18"/>
    <p:sldId id="482" r:id="rId19"/>
    <p:sldId id="484" r:id="rId20"/>
    <p:sldId id="485" r:id="rId21"/>
    <p:sldId id="490" r:id="rId22"/>
    <p:sldId id="491" r:id="rId23"/>
    <p:sldId id="493" r:id="rId24"/>
    <p:sldId id="498" r:id="rId25"/>
    <p:sldId id="499" r:id="rId26"/>
    <p:sldId id="507" r:id="rId27"/>
    <p:sldId id="503" r:id="rId28"/>
    <p:sldId id="504" r:id="rId29"/>
    <p:sldId id="426" r:id="rId30"/>
  </p:sldIdLst>
  <p:sldSz cx="9144000" cy="6858000" type="screen4x3"/>
  <p:notesSz cx="6669088" cy="9928225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B52"/>
    <a:srgbClr val="DFEBF5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llemlayout 2 - Marker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58" autoAdjust="0"/>
    <p:restoredTop sz="91167" autoAdjust="0"/>
  </p:normalViewPr>
  <p:slideViewPr>
    <p:cSldViewPr snapToGrid="0" snapToObjects="1">
      <p:cViewPr varScale="1">
        <p:scale>
          <a:sx n="46" d="100"/>
          <a:sy n="46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6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405" cy="496095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777128" y="0"/>
            <a:ext cx="2890405" cy="496095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r">
              <a:defRPr sz="1200"/>
            </a:lvl1pPr>
          </a:lstStyle>
          <a:p>
            <a:fld id="{B169B0E1-F34E-4B60-ACAE-5F84E899B54D}" type="datetimeFigureOut">
              <a:rPr lang="da-DK" smtClean="0"/>
              <a:pPr/>
              <a:t>02-10-2014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30546"/>
            <a:ext cx="2890405" cy="496095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777128" y="9430546"/>
            <a:ext cx="2890405" cy="496095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r">
              <a:defRPr sz="1200"/>
            </a:lvl1pPr>
          </a:lstStyle>
          <a:p>
            <a:fld id="{44A84027-52CD-479B-8A5C-F48AA787F8E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394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65" cy="496174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8269" y="0"/>
            <a:ext cx="2889264" cy="496174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r">
              <a:defRPr sz="1200"/>
            </a:lvl1pPr>
          </a:lstStyle>
          <a:p>
            <a:fld id="{CB02CC52-AB6D-492E-A213-235CDAA049AB}" type="datetimeFigureOut">
              <a:rPr lang="de-DE" smtClean="0"/>
              <a:pPr/>
              <a:t>02.10.2014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08" tIns="45304" rIns="90608" bIns="4530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754" y="4716027"/>
            <a:ext cx="5335581" cy="4467146"/>
          </a:xfrm>
          <a:prstGeom prst="rect">
            <a:avLst/>
          </a:prstGeom>
        </p:spPr>
        <p:txBody>
          <a:bodyPr vert="horz" lIns="90608" tIns="45304" rIns="90608" bIns="4530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467"/>
            <a:ext cx="2889265" cy="496173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8269" y="9430467"/>
            <a:ext cx="2889264" cy="496173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r">
              <a:defRPr sz="1200"/>
            </a:lvl1pPr>
          </a:lstStyle>
          <a:p>
            <a:fld id="{F7F15033-845D-4210-BCFC-557E4B9FE49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347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22103-A756-4E67-B080-BFDED6FCD184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a-DK" baseline="0" dirty="0" err="1" smtClean="0"/>
              <a:t>Working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closely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with</a:t>
            </a:r>
            <a:r>
              <a:rPr lang="da-DK" baseline="0" dirty="0" smtClean="0"/>
              <a:t> SMA and </a:t>
            </a:r>
            <a:r>
              <a:rPr lang="da-DK" baseline="0" dirty="0" err="1" smtClean="0"/>
              <a:t>Chalmars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on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shaping</a:t>
            </a:r>
            <a:r>
              <a:rPr lang="da-DK" baseline="0" dirty="0" smtClean="0"/>
              <a:t> </a:t>
            </a:r>
            <a:r>
              <a:rPr lang="da-DK" baseline="0" dirty="0" err="1" smtClean="0"/>
              <a:t>these</a:t>
            </a:r>
            <a:r>
              <a:rPr lang="da-DK" baseline="0" dirty="0" smtClean="0"/>
              <a:t> services.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3. Vessel-side. (Der vises det område, der sidst har været besøgt.) Klik på Zoom to </a:t>
            </a:r>
            <a:r>
              <a:rPr lang="da-DK" dirty="0" err="1" smtClean="0"/>
              <a:t>Your</a:t>
            </a:r>
            <a:r>
              <a:rPr lang="da-DK" dirty="0" smtClean="0"/>
              <a:t> Ship.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1709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6. Nearest Ships for </a:t>
            </a:r>
            <a:r>
              <a:rPr lang="da-DK" dirty="0" err="1" smtClean="0"/>
              <a:t>orasila</a:t>
            </a:r>
            <a:r>
              <a:rPr lang="da-DK" dirty="0" smtClean="0"/>
              <a:t>. Efter hånden som vi får mere data i systemet kan vi vise f.eks. den nærmeste læge, helikopterlandingsplads </a:t>
            </a:r>
            <a:r>
              <a:rPr lang="da-DK" dirty="0" err="1" smtClean="0"/>
              <a:t>e.lign</a:t>
            </a:r>
            <a:r>
              <a:rPr lang="da-DK" dirty="0" smtClean="0"/>
              <a:t>. Klik på </a:t>
            </a:r>
            <a:r>
              <a:rPr lang="da-DK" dirty="0" err="1" smtClean="0"/>
              <a:t>view</a:t>
            </a:r>
            <a:r>
              <a:rPr lang="da-DK" dirty="0" smtClean="0"/>
              <a:t> ved "3-6-9 </a:t>
            </a:r>
            <a:r>
              <a:rPr lang="da-DK" dirty="0" err="1" smtClean="0"/>
              <a:t>hour</a:t>
            </a:r>
            <a:r>
              <a:rPr lang="da-DK" dirty="0" smtClean="0"/>
              <a:t> ..."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1894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7. 3-6-9 </a:t>
            </a:r>
            <a:r>
              <a:rPr lang="da-DK" dirty="0" err="1" smtClean="0"/>
              <a:t>hour</a:t>
            </a:r>
            <a:r>
              <a:rPr lang="da-DK" dirty="0" smtClean="0"/>
              <a:t> distance </a:t>
            </a:r>
            <a:r>
              <a:rPr lang="da-DK" dirty="0" err="1" smtClean="0"/>
              <a:t>circle</a:t>
            </a:r>
            <a:r>
              <a:rPr lang="da-DK" dirty="0" smtClean="0"/>
              <a:t> </a:t>
            </a:r>
            <a:r>
              <a:rPr lang="da-DK" dirty="0" err="1" smtClean="0"/>
              <a:t>based</a:t>
            </a:r>
            <a:r>
              <a:rPr lang="da-DK" dirty="0" smtClean="0"/>
              <a:t> on SOG. En anden måde at visualisere afstand på. Her baseret på SOG; igen efterhånden som vi får mere data kan vi bruge maks. hastighed eller beregne en maks. hastighed efter forholdene på baggrund af de sidste dages AIS-data.</a:t>
            </a:r>
          </a:p>
          <a:p>
            <a:endParaRPr lang="da-DK" dirty="0" smtClean="0"/>
          </a:p>
          <a:p>
            <a:r>
              <a:rPr lang="da-DK" dirty="0" smtClean="0"/>
              <a:t>Zoom ud og vælg et andet skib f.eks. </a:t>
            </a:r>
            <a:r>
              <a:rPr lang="da-DK" dirty="0" err="1" smtClean="0"/>
              <a:t>Interlink</a:t>
            </a:r>
            <a:r>
              <a:rPr lang="da-DK" dirty="0" smtClean="0"/>
              <a:t> Equity.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3358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16. </a:t>
            </a:r>
            <a:r>
              <a:rPr lang="da-DK" dirty="0" err="1" smtClean="0"/>
              <a:t>Iskort</a:t>
            </a:r>
            <a:r>
              <a:rPr lang="da-DK" dirty="0" smtClean="0"/>
              <a:t> - North East. Her er der betydeligt mere is. Klik "Maritime Safety".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0507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16. </a:t>
            </a:r>
            <a:r>
              <a:rPr lang="da-DK" dirty="0" err="1" smtClean="0"/>
              <a:t>Iskort</a:t>
            </a:r>
            <a:r>
              <a:rPr lang="da-DK" dirty="0" smtClean="0"/>
              <a:t> - North East. Her er der betydeligt mere is. Klik "Maritime Safety".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0507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18. Detaljer for en MSI-advarsel. Klik på "Vessel" i øverste menulinjen igen.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573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24. Vejrudsigt for uploadet sejlrute.</a:t>
            </a:r>
          </a:p>
          <a:p>
            <a:endParaRPr lang="da-DK" dirty="0" smtClean="0"/>
          </a:p>
          <a:p>
            <a:r>
              <a:rPr lang="da-DK" dirty="0" smtClean="0"/>
              <a:t>Det er funktionalitet vi har taget fra </a:t>
            </a:r>
            <a:r>
              <a:rPr lang="da-DK" dirty="0" err="1" smtClean="0"/>
              <a:t>DMAs</a:t>
            </a:r>
            <a:r>
              <a:rPr lang="da-DK" dirty="0" smtClean="0"/>
              <a:t> </a:t>
            </a:r>
            <a:r>
              <a:rPr lang="da-DK" dirty="0" err="1" smtClean="0"/>
              <a:t>EPDship</a:t>
            </a:r>
            <a:r>
              <a:rPr lang="da-DK" dirty="0" smtClean="0"/>
              <a:t>-projekt, og er en service DMI udstiller, hvor DMI laver en vejrudsigt givet en sejlrute.</a:t>
            </a:r>
          </a:p>
          <a:p>
            <a:endParaRPr lang="da-DK" dirty="0" smtClean="0"/>
          </a:p>
          <a:p>
            <a:r>
              <a:rPr lang="da-DK" dirty="0" smtClean="0"/>
              <a:t>(Der er lidt tekniske problemer med data for Grønland pt., så hvad der vises er testdata.)</a:t>
            </a:r>
          </a:p>
          <a:p>
            <a:endParaRPr lang="da-DK" dirty="0" smtClean="0"/>
          </a:p>
          <a:p>
            <a:r>
              <a:rPr lang="da-DK" dirty="0" smtClean="0"/>
              <a:t>Zoom ind lands ruten og flere vejrdetaljer bliver synlige.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8977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25. Vejrdetaljer.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926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22103-A756-4E67-B080-BFDED6FCD184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a-DK" dirty="0" smtClean="0"/>
              <a:t>MIS,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will</a:t>
            </a:r>
            <a:r>
              <a:rPr lang="da-DK" baseline="0" dirty="0" smtClean="0"/>
              <a:t> propose new format</a:t>
            </a:r>
            <a:endParaRPr lang="da-DK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22103-A756-4E67-B080-BFDED6FCD18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a-DK" dirty="0" smtClean="0"/>
              <a:t>Platform</a:t>
            </a:r>
            <a:r>
              <a:rPr lang="da-DK" baseline="0" dirty="0" smtClean="0"/>
              <a:t> for </a:t>
            </a:r>
            <a:r>
              <a:rPr lang="da-DK" baseline="0" dirty="0" err="1" smtClean="0"/>
              <a:t>showing</a:t>
            </a:r>
            <a:r>
              <a:rPr lang="da-DK" baseline="0" dirty="0" smtClean="0"/>
              <a:t> </a:t>
            </a:r>
            <a:r>
              <a:rPr lang="da-DK" baseline="0" dirty="0" err="1" smtClean="0"/>
              <a:t>geospacial</a:t>
            </a:r>
            <a:r>
              <a:rPr lang="da-DK" baseline="0" dirty="0" smtClean="0"/>
              <a:t> data.</a:t>
            </a:r>
          </a:p>
          <a:p>
            <a:pPr eaLnBrk="1" hangingPunct="1"/>
            <a:r>
              <a:rPr lang="da-DK" baseline="0" dirty="0" err="1" smtClean="0"/>
              <a:t>Very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easy</a:t>
            </a:r>
            <a:r>
              <a:rPr lang="da-DK" baseline="0" dirty="0" smtClean="0"/>
              <a:t> to </a:t>
            </a:r>
            <a:r>
              <a:rPr lang="da-DK" baseline="0" dirty="0" err="1" smtClean="0"/>
              <a:t>extend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with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layers</a:t>
            </a:r>
            <a:r>
              <a:rPr lang="da-DK" baseline="0" dirty="0" smtClean="0"/>
              <a:t> of new information and </a:t>
            </a:r>
            <a:r>
              <a:rPr lang="da-DK" baseline="0" dirty="0" err="1" smtClean="0"/>
              <a:t>functionality</a:t>
            </a:r>
            <a:r>
              <a:rPr lang="da-DK" baseline="0" dirty="0" smtClean="0"/>
              <a:t> in a </a:t>
            </a:r>
            <a:r>
              <a:rPr lang="da-DK" baseline="0" dirty="0" err="1" smtClean="0"/>
              <a:t>modular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which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facilitates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coorporative</a:t>
            </a:r>
            <a:r>
              <a:rPr lang="da-DK" baseline="0" dirty="0" smtClean="0"/>
              <a:t> </a:t>
            </a:r>
            <a:r>
              <a:rPr lang="da-DK" baseline="0" dirty="0" err="1" smtClean="0"/>
              <a:t>development</a:t>
            </a:r>
            <a:endParaRPr lang="da-DK" baseline="0" dirty="0" smtClean="0"/>
          </a:p>
          <a:p>
            <a:pPr eaLnBrk="1" hangingPunct="1"/>
            <a:r>
              <a:rPr lang="da-DK" baseline="0" dirty="0" smtClean="0"/>
              <a:t>And </a:t>
            </a:r>
            <a:r>
              <a:rPr lang="da-DK" baseline="0" dirty="0" err="1" smtClean="0"/>
              <a:t>there</a:t>
            </a:r>
            <a:r>
              <a:rPr lang="da-DK" baseline="0" dirty="0" smtClean="0"/>
              <a:t> is a </a:t>
            </a:r>
            <a:r>
              <a:rPr lang="da-DK" baseline="0" dirty="0" err="1" smtClean="0"/>
              <a:t>proprietary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plug-in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that</a:t>
            </a:r>
            <a:r>
              <a:rPr lang="da-DK" baseline="0" dirty="0" smtClean="0"/>
              <a:t> renders S57/S63 ENC data. </a:t>
            </a:r>
            <a:r>
              <a:rPr lang="da-DK" baseline="0" dirty="0" err="1" smtClean="0"/>
              <a:t>This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needed</a:t>
            </a:r>
            <a:r>
              <a:rPr lang="da-DK" baseline="0" dirty="0" smtClean="0"/>
              <a:t> to give the </a:t>
            </a:r>
            <a:r>
              <a:rPr lang="da-DK" baseline="0" dirty="0" err="1" smtClean="0"/>
              <a:t>impression</a:t>
            </a:r>
            <a:r>
              <a:rPr lang="da-DK" baseline="0" dirty="0" smtClean="0"/>
              <a:t> of an </a:t>
            </a:r>
            <a:r>
              <a:rPr lang="da-DK" baseline="0" dirty="0" err="1" smtClean="0"/>
              <a:t>integrated</a:t>
            </a:r>
            <a:r>
              <a:rPr lang="da-DK" baseline="0" dirty="0" smtClean="0"/>
              <a:t> navigation system.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22103-A756-4E67-B080-BFDED6FCD184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a-DK" dirty="0" smtClean="0"/>
              <a:t>Platform</a:t>
            </a:r>
            <a:r>
              <a:rPr lang="da-DK" baseline="0" dirty="0" smtClean="0"/>
              <a:t> for </a:t>
            </a:r>
            <a:r>
              <a:rPr lang="da-DK" baseline="0" dirty="0" err="1" smtClean="0"/>
              <a:t>showing</a:t>
            </a:r>
            <a:r>
              <a:rPr lang="da-DK" baseline="0" dirty="0" smtClean="0"/>
              <a:t> </a:t>
            </a:r>
            <a:r>
              <a:rPr lang="da-DK" baseline="0" dirty="0" err="1" smtClean="0"/>
              <a:t>geospacial</a:t>
            </a:r>
            <a:r>
              <a:rPr lang="da-DK" baseline="0" dirty="0" smtClean="0"/>
              <a:t> data.</a:t>
            </a:r>
          </a:p>
          <a:p>
            <a:pPr eaLnBrk="1" hangingPunct="1"/>
            <a:r>
              <a:rPr lang="da-DK" baseline="0" dirty="0" err="1" smtClean="0"/>
              <a:t>Very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easy</a:t>
            </a:r>
            <a:r>
              <a:rPr lang="da-DK" baseline="0" dirty="0" smtClean="0"/>
              <a:t> to </a:t>
            </a:r>
            <a:r>
              <a:rPr lang="da-DK" baseline="0" dirty="0" err="1" smtClean="0"/>
              <a:t>extend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with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layers</a:t>
            </a:r>
            <a:r>
              <a:rPr lang="da-DK" baseline="0" dirty="0" smtClean="0"/>
              <a:t> of new information and </a:t>
            </a:r>
            <a:r>
              <a:rPr lang="da-DK" baseline="0" dirty="0" err="1" smtClean="0"/>
              <a:t>functionality</a:t>
            </a:r>
            <a:r>
              <a:rPr lang="da-DK" baseline="0" dirty="0" smtClean="0"/>
              <a:t> in a </a:t>
            </a:r>
            <a:r>
              <a:rPr lang="da-DK" baseline="0" dirty="0" err="1" smtClean="0"/>
              <a:t>modular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which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facilitates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coorporative</a:t>
            </a:r>
            <a:r>
              <a:rPr lang="da-DK" baseline="0" dirty="0" smtClean="0"/>
              <a:t> </a:t>
            </a:r>
            <a:r>
              <a:rPr lang="da-DK" baseline="0" dirty="0" err="1" smtClean="0"/>
              <a:t>development</a:t>
            </a:r>
            <a:endParaRPr lang="da-DK" baseline="0" dirty="0" smtClean="0"/>
          </a:p>
          <a:p>
            <a:pPr eaLnBrk="1" hangingPunct="1"/>
            <a:r>
              <a:rPr lang="da-DK" baseline="0" dirty="0" smtClean="0"/>
              <a:t>And </a:t>
            </a:r>
            <a:r>
              <a:rPr lang="da-DK" baseline="0" dirty="0" err="1" smtClean="0"/>
              <a:t>there</a:t>
            </a:r>
            <a:r>
              <a:rPr lang="da-DK" baseline="0" dirty="0" smtClean="0"/>
              <a:t> is a </a:t>
            </a:r>
            <a:r>
              <a:rPr lang="da-DK" baseline="0" dirty="0" err="1" smtClean="0"/>
              <a:t>proprietary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plug-in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that</a:t>
            </a:r>
            <a:r>
              <a:rPr lang="da-DK" baseline="0" dirty="0" smtClean="0"/>
              <a:t> renders S57/S63 ENC data. </a:t>
            </a:r>
            <a:r>
              <a:rPr lang="da-DK" baseline="0" dirty="0" err="1" smtClean="0"/>
              <a:t>This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needed</a:t>
            </a:r>
            <a:r>
              <a:rPr lang="da-DK" baseline="0" dirty="0" smtClean="0"/>
              <a:t> to give the </a:t>
            </a:r>
            <a:r>
              <a:rPr lang="da-DK" baseline="0" dirty="0" err="1" smtClean="0"/>
              <a:t>impression</a:t>
            </a:r>
            <a:r>
              <a:rPr lang="da-DK" baseline="0" dirty="0" smtClean="0"/>
              <a:t> of an </a:t>
            </a:r>
            <a:r>
              <a:rPr lang="da-DK" baseline="0" dirty="0" err="1" smtClean="0"/>
              <a:t>integrated</a:t>
            </a:r>
            <a:r>
              <a:rPr lang="da-DK" baseline="0" dirty="0" smtClean="0"/>
              <a:t> navigation system.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22103-A756-4E67-B080-BFDED6FCD184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a-DK" dirty="0" smtClean="0"/>
              <a:t>Platform</a:t>
            </a:r>
            <a:r>
              <a:rPr lang="da-DK" baseline="0" dirty="0" smtClean="0"/>
              <a:t> for </a:t>
            </a:r>
            <a:r>
              <a:rPr lang="da-DK" baseline="0" dirty="0" err="1" smtClean="0"/>
              <a:t>showing</a:t>
            </a:r>
            <a:r>
              <a:rPr lang="da-DK" baseline="0" dirty="0" smtClean="0"/>
              <a:t> </a:t>
            </a:r>
            <a:r>
              <a:rPr lang="da-DK" baseline="0" dirty="0" err="1" smtClean="0"/>
              <a:t>geospacial</a:t>
            </a:r>
            <a:r>
              <a:rPr lang="da-DK" baseline="0" dirty="0" smtClean="0"/>
              <a:t> data.</a:t>
            </a:r>
          </a:p>
          <a:p>
            <a:pPr eaLnBrk="1" hangingPunct="1"/>
            <a:r>
              <a:rPr lang="da-DK" baseline="0" dirty="0" err="1" smtClean="0"/>
              <a:t>Very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easy</a:t>
            </a:r>
            <a:r>
              <a:rPr lang="da-DK" baseline="0" dirty="0" smtClean="0"/>
              <a:t> to </a:t>
            </a:r>
            <a:r>
              <a:rPr lang="da-DK" baseline="0" dirty="0" err="1" smtClean="0"/>
              <a:t>extend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with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layers</a:t>
            </a:r>
            <a:r>
              <a:rPr lang="da-DK" baseline="0" dirty="0" smtClean="0"/>
              <a:t> of new information and </a:t>
            </a:r>
            <a:r>
              <a:rPr lang="da-DK" baseline="0" dirty="0" err="1" smtClean="0"/>
              <a:t>functionality</a:t>
            </a:r>
            <a:r>
              <a:rPr lang="da-DK" baseline="0" dirty="0" smtClean="0"/>
              <a:t> in a </a:t>
            </a:r>
            <a:r>
              <a:rPr lang="da-DK" baseline="0" dirty="0" err="1" smtClean="0"/>
              <a:t>modular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which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facilitates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coorporative</a:t>
            </a:r>
            <a:r>
              <a:rPr lang="da-DK" baseline="0" dirty="0" smtClean="0"/>
              <a:t> </a:t>
            </a:r>
            <a:r>
              <a:rPr lang="da-DK" baseline="0" dirty="0" err="1" smtClean="0"/>
              <a:t>development</a:t>
            </a:r>
            <a:endParaRPr lang="da-DK" baseline="0" dirty="0" smtClean="0"/>
          </a:p>
          <a:p>
            <a:pPr eaLnBrk="1" hangingPunct="1"/>
            <a:r>
              <a:rPr lang="da-DK" baseline="0" dirty="0" smtClean="0"/>
              <a:t>And </a:t>
            </a:r>
            <a:r>
              <a:rPr lang="da-DK" baseline="0" dirty="0" err="1" smtClean="0"/>
              <a:t>there</a:t>
            </a:r>
            <a:r>
              <a:rPr lang="da-DK" baseline="0" dirty="0" smtClean="0"/>
              <a:t> is a </a:t>
            </a:r>
            <a:r>
              <a:rPr lang="da-DK" baseline="0" dirty="0" err="1" smtClean="0"/>
              <a:t>proprietary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plug-in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that</a:t>
            </a:r>
            <a:r>
              <a:rPr lang="da-DK" baseline="0" dirty="0" smtClean="0"/>
              <a:t> renders S57/S63 ENC data. </a:t>
            </a:r>
            <a:r>
              <a:rPr lang="da-DK" baseline="0" dirty="0" err="1" smtClean="0"/>
              <a:t>This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needed</a:t>
            </a:r>
            <a:r>
              <a:rPr lang="da-DK" baseline="0" dirty="0" smtClean="0"/>
              <a:t> to give the </a:t>
            </a:r>
            <a:r>
              <a:rPr lang="da-DK" baseline="0" dirty="0" err="1" smtClean="0"/>
              <a:t>impression</a:t>
            </a:r>
            <a:r>
              <a:rPr lang="da-DK" baseline="0" dirty="0" smtClean="0"/>
              <a:t> of an </a:t>
            </a:r>
            <a:r>
              <a:rPr lang="da-DK" baseline="0" dirty="0" err="1" smtClean="0"/>
              <a:t>integrated</a:t>
            </a:r>
            <a:r>
              <a:rPr lang="da-DK" baseline="0" dirty="0" smtClean="0"/>
              <a:t> navigation system.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22103-A756-4E67-B080-BFDED6FCD18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a-DK" dirty="0" smtClean="0"/>
              <a:t>Platform</a:t>
            </a:r>
            <a:r>
              <a:rPr lang="da-DK" baseline="0" dirty="0" smtClean="0"/>
              <a:t> for </a:t>
            </a:r>
            <a:r>
              <a:rPr lang="da-DK" baseline="0" dirty="0" err="1" smtClean="0"/>
              <a:t>showing</a:t>
            </a:r>
            <a:r>
              <a:rPr lang="da-DK" baseline="0" dirty="0" smtClean="0"/>
              <a:t> </a:t>
            </a:r>
            <a:r>
              <a:rPr lang="da-DK" baseline="0" dirty="0" err="1" smtClean="0"/>
              <a:t>geospacial</a:t>
            </a:r>
            <a:r>
              <a:rPr lang="da-DK" baseline="0" dirty="0" smtClean="0"/>
              <a:t> data.</a:t>
            </a:r>
          </a:p>
          <a:p>
            <a:pPr eaLnBrk="1" hangingPunct="1"/>
            <a:r>
              <a:rPr lang="da-DK" baseline="0" dirty="0" err="1" smtClean="0"/>
              <a:t>Very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easy</a:t>
            </a:r>
            <a:r>
              <a:rPr lang="da-DK" baseline="0" dirty="0" smtClean="0"/>
              <a:t> to </a:t>
            </a:r>
            <a:r>
              <a:rPr lang="da-DK" baseline="0" dirty="0" err="1" smtClean="0"/>
              <a:t>extend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with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layers</a:t>
            </a:r>
            <a:r>
              <a:rPr lang="da-DK" baseline="0" dirty="0" smtClean="0"/>
              <a:t> of new information and </a:t>
            </a:r>
            <a:r>
              <a:rPr lang="da-DK" baseline="0" dirty="0" err="1" smtClean="0"/>
              <a:t>functionality</a:t>
            </a:r>
            <a:r>
              <a:rPr lang="da-DK" baseline="0" dirty="0" smtClean="0"/>
              <a:t> in a </a:t>
            </a:r>
            <a:r>
              <a:rPr lang="da-DK" baseline="0" dirty="0" err="1" smtClean="0"/>
              <a:t>modular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which</a:t>
            </a:r>
            <a:r>
              <a:rPr lang="da-DK" baseline="0" dirty="0" smtClean="0"/>
              <a:t> </a:t>
            </a:r>
            <a:r>
              <a:rPr lang="da-DK" baseline="0" dirty="0" err="1" smtClean="0"/>
              <a:t>facilitates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coorporative</a:t>
            </a:r>
            <a:r>
              <a:rPr lang="da-DK" baseline="0" dirty="0" smtClean="0"/>
              <a:t> </a:t>
            </a:r>
            <a:r>
              <a:rPr lang="da-DK" baseline="0" dirty="0" err="1" smtClean="0"/>
              <a:t>development</a:t>
            </a:r>
            <a:endParaRPr lang="da-DK" baseline="0" dirty="0" smtClean="0"/>
          </a:p>
          <a:p>
            <a:pPr eaLnBrk="1" hangingPunct="1"/>
            <a:r>
              <a:rPr lang="da-DK" baseline="0" dirty="0" smtClean="0"/>
              <a:t>And </a:t>
            </a:r>
            <a:r>
              <a:rPr lang="da-DK" baseline="0" dirty="0" err="1" smtClean="0"/>
              <a:t>there</a:t>
            </a:r>
            <a:r>
              <a:rPr lang="da-DK" baseline="0" dirty="0" smtClean="0"/>
              <a:t> is a </a:t>
            </a:r>
            <a:r>
              <a:rPr lang="da-DK" baseline="0" dirty="0" err="1" smtClean="0"/>
              <a:t>proprietary</a:t>
            </a:r>
            <a:r>
              <a:rPr lang="da-DK" baseline="0" dirty="0" smtClean="0"/>
              <a:t> </a:t>
            </a:r>
            <a:r>
              <a:rPr lang="da-DK" baseline="0" dirty="0" err="1" smtClean="0"/>
              <a:t>plug-in</a:t>
            </a:r>
            <a:r>
              <a:rPr lang="da-DK" baseline="0" dirty="0" smtClean="0"/>
              <a:t> </a:t>
            </a:r>
            <a:r>
              <a:rPr lang="da-DK" baseline="0" dirty="0" err="1" smtClean="0"/>
              <a:t>that</a:t>
            </a:r>
            <a:r>
              <a:rPr lang="da-DK" baseline="0" dirty="0" smtClean="0"/>
              <a:t> renders S57/S63 ENC data. </a:t>
            </a:r>
            <a:r>
              <a:rPr lang="da-DK" baseline="0" dirty="0" err="1" smtClean="0"/>
              <a:t>This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was</a:t>
            </a:r>
            <a:r>
              <a:rPr lang="da-DK" baseline="0" dirty="0" smtClean="0"/>
              <a:t> </a:t>
            </a:r>
            <a:r>
              <a:rPr lang="da-DK" baseline="0" dirty="0" err="1" smtClean="0"/>
              <a:t>needed</a:t>
            </a:r>
            <a:r>
              <a:rPr lang="da-DK" baseline="0" dirty="0" smtClean="0"/>
              <a:t> to give the </a:t>
            </a:r>
            <a:r>
              <a:rPr lang="da-DK" baseline="0" dirty="0" err="1" smtClean="0"/>
              <a:t>impression</a:t>
            </a:r>
            <a:r>
              <a:rPr lang="da-DK" baseline="0" dirty="0" smtClean="0"/>
              <a:t> of an </a:t>
            </a:r>
            <a:r>
              <a:rPr lang="da-DK" baseline="0" dirty="0" err="1" smtClean="0"/>
              <a:t>integrated</a:t>
            </a:r>
            <a:r>
              <a:rPr lang="da-DK" baseline="0" dirty="0" smtClean="0"/>
              <a:t> navigation system.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A6E2B1-E3FA-4DB4-925C-00B56474D4A8}" type="slidenum">
              <a:rPr lang="en-GB" smtClean="0"/>
              <a:pPr/>
              <a:t>11</a:t>
            </a:fld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14A1D0-E7F7-41DC-84CD-9C954E2ACC0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1. Forside. Klik på </a:t>
            </a:r>
            <a:r>
              <a:rPr lang="da-DK" dirty="0" err="1" smtClean="0"/>
              <a:t>vessel</a:t>
            </a:r>
            <a:r>
              <a:rPr lang="da-DK" dirty="0" smtClean="0"/>
              <a:t>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38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1. Forside. Klik på </a:t>
            </a:r>
            <a:r>
              <a:rPr lang="da-DK" dirty="0" err="1" smtClean="0"/>
              <a:t>vessel</a:t>
            </a:r>
            <a:r>
              <a:rPr lang="da-DK" dirty="0" smtClean="0"/>
              <a:t>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3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10350" y="1371600"/>
            <a:ext cx="1847850" cy="4648200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066800" y="1371600"/>
            <a:ext cx="5391150" cy="4648200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abel 2"/>
          <p:cNvSpPr>
            <a:spLocks noGrp="1"/>
          </p:cNvSpPr>
          <p:nvPr>
            <p:ph type="tbl" idx="1"/>
          </p:nvPr>
        </p:nvSpPr>
        <p:spPr>
          <a:xfrm>
            <a:off x="1066800" y="1968500"/>
            <a:ext cx="7391400" cy="4051300"/>
          </a:xfrm>
        </p:spPr>
        <p:txBody>
          <a:bodyPr/>
          <a:lstStyle/>
          <a:p>
            <a:pPr lvl="0"/>
            <a:endParaRPr lang="da-DK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ét indholdsobjek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77800"/>
            <a:ext cx="91440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1F1B5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a-DK">
              <a:solidFill>
                <a:srgbClr val="1F1B52"/>
              </a:solidFill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371600"/>
            <a:ext cx="7391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titeltypografi i masteren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68500"/>
            <a:ext cx="73914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a-DK"/>
          </a:p>
        </p:txBody>
      </p:sp>
      <p:pic>
        <p:nvPicPr>
          <p:cNvPr id="3079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90975" y="171450"/>
            <a:ext cx="11636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illede 7" descr="sofart_uk_rgb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Font typeface="Times" pitchFamily="18" charset="0"/>
        <a:buChar char="•"/>
        <a:defRPr sz="1400" b="1">
          <a:solidFill>
            <a:srgbClr val="1F1B5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2pPr>
      <a:lvl3pPr marL="11811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•"/>
        <a:defRPr sz="1400" b="1">
          <a:solidFill>
            <a:srgbClr val="1F1B52"/>
          </a:solidFill>
          <a:latin typeface="+mn-lt"/>
        </a:defRPr>
      </a:lvl3pPr>
      <a:lvl4pPr marL="16383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4pPr>
      <a:lvl5pPr marL="20955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5pPr>
      <a:lvl6pPr marL="25527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6pPr>
      <a:lvl7pPr marL="30099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7pPr>
      <a:lvl8pPr marL="34671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8pPr>
      <a:lvl9pPr marL="39243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wm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5737" y="1371600"/>
            <a:ext cx="8815387" cy="3632200"/>
          </a:xfrm>
        </p:spPr>
        <p:txBody>
          <a:bodyPr/>
          <a:lstStyle/>
          <a:p>
            <a:pPr algn="ctr"/>
            <a:r>
              <a:rPr lang="da-DK" smtClean="0"/>
              <a:t>Maritime </a:t>
            </a:r>
            <a:r>
              <a:rPr lang="da-DK" dirty="0" err="1" smtClean="0"/>
              <a:t>Cloud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err="1" smtClean="0"/>
              <a:t>EfficienSea</a:t>
            </a:r>
            <a:r>
              <a:rPr lang="da-DK" dirty="0" smtClean="0"/>
              <a:t> 2</a:t>
            </a:r>
            <a:br>
              <a:rPr lang="da-DK" dirty="0" smtClean="0"/>
            </a:br>
            <a:r>
              <a:rPr lang="da-DK" dirty="0"/>
              <a:t/>
            </a:r>
            <a:br>
              <a:rPr lang="da-DK" dirty="0"/>
            </a:br>
            <a:r>
              <a:rPr lang="da-DK" sz="2000" b="0" dirty="0" smtClean="0"/>
              <a:t>Omar Frits Eriksson</a:t>
            </a:r>
            <a:endParaRPr lang="da-DK" sz="2000" b="0" dirty="0"/>
          </a:p>
        </p:txBody>
      </p:sp>
    </p:spTree>
    <p:extLst>
      <p:ext uri="{BB962C8B-B14F-4D97-AF65-F5344CB8AC3E}">
        <p14:creationId xmlns:p14="http://schemas.microsoft.com/office/powerpoint/2010/main" val="307806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Over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43" y="0"/>
            <a:ext cx="9081543" cy="510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2411413"/>
            <a:ext cx="8229600" cy="471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Font typeface="Times" pitchFamily="18" charset="0"/>
              <a:buChar char="•"/>
              <a:defRPr sz="1400" b="1">
                <a:solidFill>
                  <a:srgbClr val="1F1B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–"/>
              <a:defRPr sz="1400" b="1">
                <a:solidFill>
                  <a:srgbClr val="1F1B52"/>
                </a:solidFill>
                <a:latin typeface="+mn-lt"/>
              </a:defRPr>
            </a:lvl2pPr>
            <a:lvl3pPr marL="11811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•"/>
              <a:defRPr sz="1400" b="1">
                <a:solidFill>
                  <a:srgbClr val="1F1B52"/>
                </a:solidFill>
                <a:latin typeface="+mn-lt"/>
              </a:defRPr>
            </a:lvl3pPr>
            <a:lvl4pPr marL="16383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–"/>
              <a:defRPr sz="1400" b="1">
                <a:solidFill>
                  <a:srgbClr val="1F1B52"/>
                </a:solidFill>
                <a:latin typeface="+mn-lt"/>
              </a:defRPr>
            </a:lvl4pPr>
            <a:lvl5pPr marL="20955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»"/>
              <a:defRPr sz="1400" b="1">
                <a:solidFill>
                  <a:srgbClr val="1F1B52"/>
                </a:solidFill>
                <a:latin typeface="+mn-lt"/>
              </a:defRPr>
            </a:lvl5pPr>
            <a:lvl6pPr marL="2552700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»"/>
              <a:defRPr sz="1400" b="1">
                <a:solidFill>
                  <a:srgbClr val="1F1B52"/>
                </a:solidFill>
                <a:latin typeface="+mn-lt"/>
              </a:defRPr>
            </a:lvl6pPr>
            <a:lvl7pPr marL="3009900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»"/>
              <a:defRPr sz="1400" b="1">
                <a:solidFill>
                  <a:srgbClr val="1F1B52"/>
                </a:solidFill>
                <a:latin typeface="+mn-lt"/>
              </a:defRPr>
            </a:lvl7pPr>
            <a:lvl8pPr marL="3467100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»"/>
              <a:defRPr sz="1400" b="1">
                <a:solidFill>
                  <a:srgbClr val="1F1B52"/>
                </a:solidFill>
                <a:latin typeface="+mn-lt"/>
              </a:defRPr>
            </a:lvl8pPr>
            <a:lvl9pPr marL="3924300" indent="-266700" algn="l" rtl="0" fontAlgn="base">
              <a:spcBef>
                <a:spcPct val="20000"/>
              </a:spcBef>
              <a:spcAft>
                <a:spcPct val="0"/>
              </a:spcAft>
              <a:buClr>
                <a:srgbClr val="1F1B52"/>
              </a:buClr>
              <a:buChar char="»"/>
              <a:defRPr sz="1400" b="1">
                <a:solidFill>
                  <a:srgbClr val="1F1B52"/>
                </a:solidFill>
                <a:latin typeface="+mn-lt"/>
              </a:defRPr>
            </a:lvl9pPr>
          </a:lstStyle>
          <a:p>
            <a:pPr eaLnBrk="1" hangingPunct="1">
              <a:buFont typeface="Times" charset="0"/>
              <a:buNone/>
            </a:pPr>
            <a:endParaRPr lang="en-GB" sz="2000" i="1" kern="0" dirty="0" smtClean="0"/>
          </a:p>
          <a:p>
            <a:pPr eaLnBrk="1" hangingPunct="1"/>
            <a:endParaRPr lang="en-GB" sz="1600" i="1" kern="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kern="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kern="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kern="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buFont typeface="Times" charset="0"/>
              <a:buNone/>
            </a:pPr>
            <a:endParaRPr lang="en-GB" sz="1600" i="1" kern="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kern="0" dirty="0" smtClean="0"/>
          </a:p>
          <a:p>
            <a:pPr eaLnBrk="1" hangingPunct="1">
              <a:buFont typeface="Times" pitchFamily="18" charset="0"/>
              <a:buNone/>
            </a:pPr>
            <a:endParaRPr lang="en-GB" sz="1600" i="1" kern="0" dirty="0" smtClean="0"/>
          </a:p>
          <a:p>
            <a:pPr eaLnBrk="1" hangingPunct="1"/>
            <a:r>
              <a:rPr lang="en-GB" sz="1600" i="1" kern="0" dirty="0" smtClean="0"/>
              <a:t>Technical Infrastructure Framework - known technologies – Allows Roaming</a:t>
            </a:r>
          </a:p>
          <a:p>
            <a:pPr eaLnBrk="1" hangingPunct="1"/>
            <a:r>
              <a:rPr lang="en-GB" sz="1600" i="1" kern="0" dirty="0" err="1" smtClean="0"/>
              <a:t>Identitety</a:t>
            </a:r>
            <a:r>
              <a:rPr lang="en-GB" sz="1600" i="1" kern="0" dirty="0" smtClean="0"/>
              <a:t>- </a:t>
            </a:r>
            <a:r>
              <a:rPr lang="en-GB" sz="1600" i="1" kern="0" dirty="0" err="1" smtClean="0"/>
              <a:t>og</a:t>
            </a:r>
            <a:r>
              <a:rPr lang="en-GB" sz="1600" i="1" kern="0" dirty="0" smtClean="0"/>
              <a:t> </a:t>
            </a:r>
            <a:r>
              <a:rPr lang="en-GB" sz="1600" i="1" kern="0" dirty="0" err="1" smtClean="0"/>
              <a:t>serviceregistry</a:t>
            </a:r>
            <a:endParaRPr lang="en-GB" sz="1600" i="1" kern="0" dirty="0" smtClean="0"/>
          </a:p>
          <a:p>
            <a:r>
              <a:rPr lang="en-GB" sz="1600" i="1" kern="0" dirty="0" smtClean="0"/>
              <a:t>Geographic Awareness</a:t>
            </a:r>
          </a:p>
          <a:p>
            <a:r>
              <a:rPr lang="en-GB" sz="1600" i="1" kern="0" dirty="0" smtClean="0"/>
              <a:t>Utilizing existing </a:t>
            </a:r>
            <a:r>
              <a:rPr lang="en-GB" sz="1600" i="1" kern="0" dirty="0" err="1" smtClean="0"/>
              <a:t>comunication</a:t>
            </a:r>
            <a:r>
              <a:rPr lang="en-GB" sz="1600" i="1" kern="0" dirty="0" smtClean="0"/>
              <a:t> technologies – including their limitations</a:t>
            </a:r>
          </a:p>
          <a:p>
            <a:pPr eaLnBrk="1" hangingPunct="1"/>
            <a:endParaRPr lang="en-GB" sz="1600" i="1" kern="0" dirty="0" smtClean="0"/>
          </a:p>
          <a:p>
            <a:pPr eaLnBrk="1" hangingPunct="1">
              <a:buFont typeface="Times" charset="0"/>
              <a:buNone/>
            </a:pPr>
            <a:endParaRPr lang="en-GB" sz="1200" i="1" kern="0" dirty="0" smtClean="0"/>
          </a:p>
          <a:p>
            <a:pPr lvl="1" eaLnBrk="1" hangingPunct="1"/>
            <a:endParaRPr lang="en-GB" sz="1200" i="1" kern="0" dirty="0" smtClean="0"/>
          </a:p>
          <a:p>
            <a:pPr eaLnBrk="1" hangingPunct="1"/>
            <a:endParaRPr lang="en-GB" sz="1600" i="1" kern="0" dirty="0" smtClean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398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kyformet billedforklaring 59"/>
          <p:cNvSpPr>
            <a:spLocks noChangeArrowheads="1"/>
          </p:cNvSpPr>
          <p:nvPr/>
        </p:nvSpPr>
        <p:spPr bwMode="auto">
          <a:xfrm>
            <a:off x="157163" y="1300163"/>
            <a:ext cx="8686800" cy="3213100"/>
          </a:xfrm>
          <a:prstGeom prst="cloudCallout">
            <a:avLst>
              <a:gd name="adj1" fmla="val 85477"/>
              <a:gd name="adj2" fmla="val -8449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911225"/>
            <a:ext cx="7391400" cy="381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da-DK" sz="4000" dirty="0" err="1" smtClean="0"/>
              <a:t>Automated</a:t>
            </a:r>
            <a:r>
              <a:rPr lang="da-DK" sz="4000" dirty="0" smtClean="0"/>
              <a:t> </a:t>
            </a:r>
            <a:r>
              <a:rPr lang="da-DK" sz="4000" dirty="0" err="1" smtClean="0"/>
              <a:t>reporting</a:t>
            </a:r>
            <a:endParaRPr lang="en-GB" sz="3800" dirty="0"/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457200" y="2411413"/>
            <a:ext cx="8229600" cy="4713287"/>
          </a:xfrm>
        </p:spPr>
        <p:txBody>
          <a:bodyPr/>
          <a:lstStyle/>
          <a:p>
            <a:pPr eaLnBrk="1" hangingPunct="1">
              <a:buFont typeface="Times" charset="0"/>
              <a:buNone/>
            </a:pPr>
            <a:endParaRPr lang="en-GB" sz="2000" i="1" dirty="0" smtClean="0"/>
          </a:p>
          <a:p>
            <a:pPr eaLnBrk="1" hangingPunct="1"/>
            <a:endParaRPr lang="en-GB" sz="1600" i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buFont typeface="Times" charset="0"/>
              <a:buNone/>
            </a:pPr>
            <a:endParaRPr lang="en-GB" sz="1600" i="1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endParaRPr lang="en-GB" sz="1600" i="1" dirty="0" smtClean="0"/>
          </a:p>
          <a:p>
            <a:pPr eaLnBrk="1" hangingPunct="1"/>
            <a:r>
              <a:rPr lang="en-GB" sz="1600" i="1" dirty="0" smtClean="0"/>
              <a:t>Based on IMO FAL forms reporting is automated</a:t>
            </a:r>
          </a:p>
          <a:p>
            <a:pPr eaLnBrk="1" hangingPunct="1"/>
            <a:r>
              <a:rPr lang="en-GB" sz="1600" i="1" dirty="0" smtClean="0"/>
              <a:t>Secure, encrypted communication of confidential information</a:t>
            </a:r>
          </a:p>
          <a:p>
            <a:pPr eaLnBrk="1" hangingPunct="1"/>
            <a:r>
              <a:rPr lang="en-GB" sz="1600" i="1" dirty="0" smtClean="0"/>
              <a:t>Confirmation that reporting has been performed – can be audited</a:t>
            </a:r>
          </a:p>
          <a:p>
            <a:pPr eaLnBrk="1" hangingPunct="1">
              <a:buNone/>
            </a:pPr>
            <a:endParaRPr lang="en-GB" sz="1600" i="1" dirty="0" smtClean="0"/>
          </a:p>
          <a:p>
            <a:pPr eaLnBrk="1" hangingPunct="1"/>
            <a:endParaRPr lang="en-GB" sz="1600" i="1" dirty="0" smtClean="0"/>
          </a:p>
          <a:p>
            <a:pPr eaLnBrk="1" hangingPunct="1"/>
            <a:endParaRPr lang="en-GB" sz="1600" i="1" dirty="0" smtClean="0"/>
          </a:p>
          <a:p>
            <a:pPr eaLnBrk="1" hangingPunct="1">
              <a:buFont typeface="Times" charset="0"/>
              <a:buNone/>
            </a:pPr>
            <a:endParaRPr lang="en-GB" sz="1200" i="1" dirty="0" smtClean="0"/>
          </a:p>
          <a:p>
            <a:pPr lvl="1" eaLnBrk="1" hangingPunct="1"/>
            <a:endParaRPr lang="en-GB" sz="1200" i="1" dirty="0" smtClean="0"/>
          </a:p>
          <a:p>
            <a:pPr eaLnBrk="1" hangingPunct="1"/>
            <a:endParaRPr lang="en-GB" sz="1600" i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125" name="Tekstboks 29"/>
          <p:cNvSpPr txBox="1">
            <a:spLocks noChangeArrowheads="1"/>
          </p:cNvSpPr>
          <p:nvPr/>
        </p:nvSpPr>
        <p:spPr bwMode="auto">
          <a:xfrm>
            <a:off x="3348038" y="1606550"/>
            <a:ext cx="10080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1000" dirty="0" smtClean="0"/>
              <a:t>MMS</a:t>
            </a:r>
            <a:endParaRPr lang="da-DK" sz="1000" dirty="0"/>
          </a:p>
        </p:txBody>
      </p:sp>
      <p:cxnSp>
        <p:nvCxnSpPr>
          <p:cNvPr id="32" name="Lige forbindelse 31"/>
          <p:cNvCxnSpPr/>
          <p:nvPr/>
        </p:nvCxnSpPr>
        <p:spPr>
          <a:xfrm flipV="1">
            <a:off x="3059113" y="1992313"/>
            <a:ext cx="649287" cy="1905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Gruppe 44"/>
          <p:cNvGrpSpPr>
            <a:grpSpLocks/>
          </p:cNvGrpSpPr>
          <p:nvPr/>
        </p:nvGrpSpPr>
        <p:grpSpPr bwMode="auto">
          <a:xfrm>
            <a:off x="755650" y="1677988"/>
            <a:ext cx="2592388" cy="2305050"/>
            <a:chOff x="755576" y="1268760"/>
            <a:chExt cx="2592288" cy="2304256"/>
          </a:xfrm>
        </p:grpSpPr>
        <p:sp>
          <p:nvSpPr>
            <p:cNvPr id="87" name="Ellipse 86"/>
            <p:cNvSpPr/>
            <p:nvPr/>
          </p:nvSpPr>
          <p:spPr>
            <a:xfrm>
              <a:off x="755576" y="1268760"/>
              <a:ext cx="2520853" cy="2304256"/>
            </a:xfrm>
            <a:prstGeom prst="ellipse">
              <a:avLst/>
            </a:prstGeom>
            <a:solidFill>
              <a:schemeClr val="bg1">
                <a:lumMod val="75000"/>
                <a:alpha val="23922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a-DK"/>
            </a:p>
          </p:txBody>
        </p:sp>
        <p:pic>
          <p:nvPicPr>
            <p:cNvPr id="5160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19672" y="1803803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1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67744" y="1628800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2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2924944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3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3728" y="3212976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4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67744" y="2132856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5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63688" y="2852936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6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91680" y="1412776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7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3608" y="1844824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8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67744" y="2780928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69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776" y="2420888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70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2276872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71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31640" y="3212976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72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64904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73" name="Picture 6" descr="C:\Documents and Settings\obo-sfs\Dokumenter\Dropbox\e-Navigation\Projects\ACCSEAS\WP4\ship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91680" y="2492896"/>
              <a:ext cx="432048" cy="113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74" name="Picture 9" descr="C:\Documents and Settings\obo-sfs\Dokumenter\Dropbox\e-Navigation\Projects\ACCSEAS\WP4\serve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31840" y="2636912"/>
              <a:ext cx="216024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75" name="Picture 9" descr="C:\Documents and Settings\obo-sfs\Dokumenter\Dropbox\e-Navigation\Projects\ACCSEAS\WP4\serve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7824" y="2924944"/>
              <a:ext cx="216024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4" name="Lige forbindelse 93"/>
          <p:cNvCxnSpPr>
            <a:stCxn id="102" idx="1"/>
          </p:cNvCxnSpPr>
          <p:nvPr/>
        </p:nvCxnSpPr>
        <p:spPr>
          <a:xfrm flipH="1" flipV="1">
            <a:off x="5076825" y="2038350"/>
            <a:ext cx="1066178" cy="53497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29" name="Tekstboks 98"/>
          <p:cNvSpPr txBox="1">
            <a:spLocks noChangeArrowheads="1"/>
          </p:cNvSpPr>
          <p:nvPr/>
        </p:nvSpPr>
        <p:spPr bwMode="auto">
          <a:xfrm>
            <a:off x="4572000" y="1606550"/>
            <a:ext cx="1008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1000" dirty="0" smtClean="0"/>
              <a:t>MMS</a:t>
            </a:r>
            <a:endParaRPr lang="da-DK" sz="1000" dirty="0"/>
          </a:p>
        </p:txBody>
      </p:sp>
      <p:cxnSp>
        <p:nvCxnSpPr>
          <p:cNvPr id="104" name="Lige forbindelse 103"/>
          <p:cNvCxnSpPr/>
          <p:nvPr/>
        </p:nvCxnSpPr>
        <p:spPr>
          <a:xfrm>
            <a:off x="3851275" y="2038350"/>
            <a:ext cx="576263" cy="79216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Lige forbindelse 109"/>
          <p:cNvCxnSpPr/>
          <p:nvPr/>
        </p:nvCxnSpPr>
        <p:spPr>
          <a:xfrm>
            <a:off x="3851275" y="1966913"/>
            <a:ext cx="1152525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Lige forbindelse 112"/>
          <p:cNvCxnSpPr/>
          <p:nvPr/>
        </p:nvCxnSpPr>
        <p:spPr>
          <a:xfrm flipV="1">
            <a:off x="4427538" y="1966913"/>
            <a:ext cx="576262" cy="8636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35" name="Picture 9" descr="C:\Documents and Settings\obo-sfs\Dokumenter\Dropbox\e-Navigation\Projects\ACCSEAS\WP4\serv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1822450"/>
            <a:ext cx="3381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9" descr="C:\Documents and Settings\obo-sfs\Dokumenter\Dropbox\e-Navigation\Projects\ACCSEAS\WP4\serv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822450"/>
            <a:ext cx="339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9" descr="C:\Documents and Settings\obo-sfs\Dokumenter\Dropbox\e-Navigation\Projects\ACCSEAS\WP4\serv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2686050"/>
            <a:ext cx="338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uppe 55"/>
          <p:cNvGrpSpPr/>
          <p:nvPr/>
        </p:nvGrpSpPr>
        <p:grpSpPr>
          <a:xfrm>
            <a:off x="6038850" y="2479634"/>
            <a:ext cx="711200" cy="639762"/>
            <a:chOff x="3995738" y="3335338"/>
            <a:chExt cx="711200" cy="639762"/>
          </a:xfrm>
        </p:grpSpPr>
        <p:sp>
          <p:nvSpPr>
            <p:cNvPr id="102" name="Ellipse 101"/>
            <p:cNvSpPr/>
            <p:nvPr/>
          </p:nvSpPr>
          <p:spPr>
            <a:xfrm>
              <a:off x="3995738" y="3335338"/>
              <a:ext cx="711200" cy="639762"/>
            </a:xfrm>
            <a:prstGeom prst="ellipse">
              <a:avLst/>
            </a:prstGeom>
            <a:solidFill>
              <a:schemeClr val="bg1">
                <a:lumMod val="75000"/>
                <a:alpha val="23922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a-DK"/>
            </a:p>
          </p:txBody>
        </p:sp>
        <p:pic>
          <p:nvPicPr>
            <p:cNvPr id="5139" name="Billede 5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73538" y="3451225"/>
              <a:ext cx="365125" cy="34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41" name="Tekstboks 100"/>
          <p:cNvSpPr txBox="1">
            <a:spLocks noChangeArrowheads="1"/>
          </p:cNvSpPr>
          <p:nvPr/>
        </p:nvSpPr>
        <p:spPr bwMode="auto">
          <a:xfrm>
            <a:off x="4137025" y="4015540"/>
            <a:ext cx="1733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1000" dirty="0" smtClean="0"/>
              <a:t>PORT</a:t>
            </a:r>
            <a:endParaRPr lang="da-DK" sz="1000" dirty="0"/>
          </a:p>
          <a:p>
            <a:endParaRPr lang="da-DK" sz="1000" dirty="0"/>
          </a:p>
        </p:txBody>
      </p:sp>
      <p:sp>
        <p:nvSpPr>
          <p:cNvPr id="57" name="Ellipse 56"/>
          <p:cNvSpPr/>
          <p:nvPr/>
        </p:nvSpPr>
        <p:spPr>
          <a:xfrm>
            <a:off x="4071938" y="3375778"/>
            <a:ext cx="711200" cy="639762"/>
          </a:xfrm>
          <a:prstGeom prst="ellipse">
            <a:avLst/>
          </a:prstGeom>
          <a:solidFill>
            <a:schemeClr val="bg1">
              <a:lumMod val="75000"/>
              <a:alpha val="23922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a-DK"/>
          </a:p>
        </p:txBody>
      </p:sp>
      <p:pic>
        <p:nvPicPr>
          <p:cNvPr id="59" name="Billede 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3572980"/>
            <a:ext cx="3651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uppe 59"/>
          <p:cNvGrpSpPr/>
          <p:nvPr/>
        </p:nvGrpSpPr>
        <p:grpSpPr>
          <a:xfrm>
            <a:off x="7093640" y="1727556"/>
            <a:ext cx="711200" cy="639762"/>
            <a:chOff x="3995738" y="3335338"/>
            <a:chExt cx="711200" cy="639762"/>
          </a:xfrm>
        </p:grpSpPr>
        <p:sp>
          <p:nvSpPr>
            <p:cNvPr id="61" name="Ellipse 60"/>
            <p:cNvSpPr/>
            <p:nvPr/>
          </p:nvSpPr>
          <p:spPr>
            <a:xfrm>
              <a:off x="3995738" y="3335338"/>
              <a:ext cx="711200" cy="639762"/>
            </a:xfrm>
            <a:prstGeom prst="ellipse">
              <a:avLst/>
            </a:prstGeom>
            <a:solidFill>
              <a:schemeClr val="bg1">
                <a:lumMod val="75000"/>
                <a:alpha val="23922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a-DK"/>
            </a:p>
          </p:txBody>
        </p:sp>
        <p:pic>
          <p:nvPicPr>
            <p:cNvPr id="62" name="Billede 5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73538" y="3451225"/>
              <a:ext cx="365125" cy="34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67" name="Lige forbindelse 66"/>
          <p:cNvCxnSpPr>
            <a:stCxn id="61" idx="2"/>
          </p:cNvCxnSpPr>
          <p:nvPr/>
        </p:nvCxnSpPr>
        <p:spPr>
          <a:xfrm flipH="1" flipV="1">
            <a:off x="5003800" y="2038152"/>
            <a:ext cx="2089840" cy="9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Lige forbindelse 72"/>
          <p:cNvCxnSpPr>
            <a:stCxn id="57" idx="0"/>
            <a:endCxn id="5137" idx="2"/>
          </p:cNvCxnSpPr>
          <p:nvPr/>
        </p:nvCxnSpPr>
        <p:spPr>
          <a:xfrm flipV="1">
            <a:off x="4427538" y="3025775"/>
            <a:ext cx="26194" cy="35000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Tekstboks 100"/>
          <p:cNvSpPr txBox="1">
            <a:spLocks noChangeArrowheads="1"/>
          </p:cNvSpPr>
          <p:nvPr/>
        </p:nvSpPr>
        <p:spPr bwMode="auto">
          <a:xfrm>
            <a:off x="7271440" y="2395496"/>
            <a:ext cx="17335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1000" dirty="0" smtClean="0"/>
              <a:t>IMMIGRATIONS</a:t>
            </a:r>
            <a:endParaRPr lang="da-DK" sz="1000" dirty="0"/>
          </a:p>
        </p:txBody>
      </p:sp>
      <p:sp>
        <p:nvSpPr>
          <p:cNvPr id="77" name="Tekstboks 100"/>
          <p:cNvSpPr txBox="1">
            <a:spLocks noChangeArrowheads="1"/>
          </p:cNvSpPr>
          <p:nvPr/>
        </p:nvSpPr>
        <p:spPr bwMode="auto">
          <a:xfrm>
            <a:off x="6226865" y="3119396"/>
            <a:ext cx="1733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1000" dirty="0" smtClean="0"/>
              <a:t>CUSTOMS</a:t>
            </a:r>
            <a:endParaRPr lang="da-DK" sz="1000" dirty="0"/>
          </a:p>
          <a:p>
            <a:endParaRPr lang="da-DK" sz="1000" dirty="0"/>
          </a:p>
        </p:txBody>
      </p:sp>
      <p:cxnSp>
        <p:nvCxnSpPr>
          <p:cNvPr id="53" name="Lige pilforbindelse 52"/>
          <p:cNvCxnSpPr>
            <a:stCxn id="5163" idx="3"/>
            <a:endCxn id="57" idx="2"/>
          </p:cNvCxnSpPr>
          <p:nvPr/>
        </p:nvCxnSpPr>
        <p:spPr bwMode="auto">
          <a:xfrm>
            <a:off x="2555920" y="3679408"/>
            <a:ext cx="1516018" cy="1625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56" name="Lige pilforbindelse 55"/>
          <p:cNvCxnSpPr>
            <a:stCxn id="5163" idx="3"/>
            <a:endCxn id="102" idx="2"/>
          </p:cNvCxnSpPr>
          <p:nvPr/>
        </p:nvCxnSpPr>
        <p:spPr bwMode="auto">
          <a:xfrm flipV="1">
            <a:off x="2555920" y="2799515"/>
            <a:ext cx="3482930" cy="87989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63" name="Lige pilforbindelse 62"/>
          <p:cNvCxnSpPr>
            <a:stCxn id="5163" idx="3"/>
            <a:endCxn id="61" idx="2"/>
          </p:cNvCxnSpPr>
          <p:nvPr/>
        </p:nvCxnSpPr>
        <p:spPr bwMode="auto">
          <a:xfrm flipV="1">
            <a:off x="2555920" y="2047437"/>
            <a:ext cx="4537720" cy="163197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stealth" w="lg" len="lg"/>
            <a:tailEnd type="arrow"/>
          </a:ln>
          <a:effectLst/>
        </p:spPr>
      </p:cxnSp>
      <p:sp>
        <p:nvSpPr>
          <p:cNvPr id="69" name="Tekstboks 100"/>
          <p:cNvSpPr txBox="1">
            <a:spLocks noChangeArrowheads="1"/>
          </p:cNvSpPr>
          <p:nvPr/>
        </p:nvSpPr>
        <p:spPr bwMode="auto">
          <a:xfrm>
            <a:off x="2481263" y="3695659"/>
            <a:ext cx="1733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sz="1000" dirty="0" smtClean="0">
                <a:solidFill>
                  <a:srgbClr val="FF0000"/>
                </a:solidFill>
              </a:rPr>
              <a:t>PRIOR TO PORT ENTRY:</a:t>
            </a:r>
          </a:p>
          <a:p>
            <a:r>
              <a:rPr lang="da-DK" sz="1000" dirty="0" smtClean="0">
                <a:solidFill>
                  <a:srgbClr val="FF0000"/>
                </a:solidFill>
              </a:rPr>
              <a:t>IMO FAL FORMS</a:t>
            </a:r>
            <a:endParaRPr lang="da-DK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boks 4"/>
          <p:cNvSpPr txBox="1">
            <a:spLocks noChangeArrowheads="1"/>
          </p:cNvSpPr>
          <p:nvPr/>
        </p:nvSpPr>
        <p:spPr bwMode="auto">
          <a:xfrm>
            <a:off x="1316885" y="1181398"/>
            <a:ext cx="44785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dirty="0" smtClean="0">
                <a:solidFill>
                  <a:srgbClr val="002060"/>
                </a:solidFill>
                <a:latin typeface="+mn-lt"/>
              </a:rPr>
              <a:t>‘Embryonic’ e-Navigation</a:t>
            </a:r>
            <a:endParaRPr lang="en-GB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8" name="Ellipse 7"/>
          <p:cNvSpPr/>
          <p:nvPr/>
        </p:nvSpPr>
        <p:spPr bwMode="auto">
          <a:xfrm>
            <a:off x="6325566" y="2100550"/>
            <a:ext cx="2337679" cy="877613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sz="1800" b="1" dirty="0" err="1" smtClean="0"/>
              <a:t>Embryonic</a:t>
            </a:r>
            <a:endParaRPr lang="da-DK" sz="1800" b="1" dirty="0" smtClean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sz="1800" b="1" dirty="0" smtClean="0"/>
              <a:t>e</a:t>
            </a:r>
            <a:r>
              <a:rPr kumimoji="0" lang="da-DK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rPr>
              <a:t>-navigation</a:t>
            </a:r>
          </a:p>
        </p:txBody>
      </p:sp>
      <p:sp>
        <p:nvSpPr>
          <p:cNvPr id="11" name="Ellipse 10"/>
          <p:cNvSpPr/>
          <p:nvPr/>
        </p:nvSpPr>
        <p:spPr bwMode="auto">
          <a:xfrm>
            <a:off x="2487321" y="2100550"/>
            <a:ext cx="1893832" cy="56755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sz="1600" b="1" dirty="0" err="1" smtClean="0"/>
              <a:t>ArcticWeb</a:t>
            </a:r>
            <a:endParaRPr lang="da-DK" sz="1600" b="1" dirty="0" smtClean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5" name="Ellipse 14"/>
          <p:cNvSpPr/>
          <p:nvPr/>
        </p:nvSpPr>
        <p:spPr bwMode="auto">
          <a:xfrm>
            <a:off x="3188703" y="3217275"/>
            <a:ext cx="1893832" cy="56755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sz="1600" b="1" dirty="0" smtClean="0"/>
              <a:t>X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17" name="Lige forbindelse 16"/>
          <p:cNvCxnSpPr>
            <a:stCxn id="8" idx="2"/>
            <a:endCxn id="11" idx="6"/>
          </p:cNvCxnSpPr>
          <p:nvPr/>
        </p:nvCxnSpPr>
        <p:spPr bwMode="auto">
          <a:xfrm flipH="1" flipV="1">
            <a:off x="4381153" y="2384329"/>
            <a:ext cx="1944413" cy="1550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Lige forbindelse 17"/>
          <p:cNvCxnSpPr>
            <a:stCxn id="8" idx="3"/>
            <a:endCxn id="15" idx="7"/>
          </p:cNvCxnSpPr>
          <p:nvPr/>
        </p:nvCxnSpPr>
        <p:spPr bwMode="auto">
          <a:xfrm flipH="1">
            <a:off x="4805190" y="2849640"/>
            <a:ext cx="1862721" cy="450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Ellipse 25"/>
          <p:cNvSpPr/>
          <p:nvPr/>
        </p:nvSpPr>
        <p:spPr bwMode="auto">
          <a:xfrm>
            <a:off x="5378650" y="4331371"/>
            <a:ext cx="1893832" cy="56755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sz="1600" b="1" dirty="0" smtClean="0"/>
              <a:t>MSI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27" name="Lige forbindelse 26"/>
          <p:cNvCxnSpPr>
            <a:stCxn id="8" idx="4"/>
            <a:endCxn id="26" idx="7"/>
          </p:cNvCxnSpPr>
          <p:nvPr/>
        </p:nvCxnSpPr>
        <p:spPr bwMode="auto">
          <a:xfrm flipH="1">
            <a:off x="6995137" y="2978163"/>
            <a:ext cx="499269" cy="14363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Pladsholder til indhold 2"/>
          <p:cNvSpPr>
            <a:spLocks noGrp="1"/>
          </p:cNvSpPr>
          <p:nvPr>
            <p:ph idx="1"/>
          </p:nvPr>
        </p:nvSpPr>
        <p:spPr>
          <a:xfrm>
            <a:off x="334128" y="4331371"/>
            <a:ext cx="4732365" cy="1412559"/>
          </a:xfrm>
        </p:spPr>
        <p:txBody>
          <a:bodyPr/>
          <a:lstStyle/>
          <a:p>
            <a:pPr>
              <a:buNone/>
            </a:pPr>
            <a:r>
              <a:rPr lang="da-DK" sz="1800" dirty="0" smtClean="0"/>
              <a:t>ENAV – Now !</a:t>
            </a:r>
          </a:p>
          <a:p>
            <a:pPr>
              <a:buNone/>
            </a:pPr>
            <a:endParaRPr lang="da-DK" sz="1800" dirty="0" smtClean="0"/>
          </a:p>
        </p:txBody>
      </p:sp>
    </p:spTree>
    <p:extLst>
      <p:ext uri="{BB962C8B-B14F-4D97-AF65-F5344CB8AC3E}">
        <p14:creationId xmlns:p14="http://schemas.microsoft.com/office/powerpoint/2010/main" val="414186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60474" y="925194"/>
            <a:ext cx="6824345" cy="494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60474" y="925194"/>
            <a:ext cx="6824345" cy="494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/>
          <p:cNvPicPr/>
          <p:nvPr/>
        </p:nvPicPr>
        <p:blipFill>
          <a:blip r:embed="rId3"/>
          <a:stretch>
            <a:fillRect/>
          </a:stretch>
        </p:blipFill>
        <p:spPr>
          <a:xfrm>
            <a:off x="883921" y="1005838"/>
            <a:ext cx="7414260" cy="511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1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7170" name="Picture 2" descr="http://christianhvid.dk/arcticweb-presentation/Screen%20Shot%202013-10-16%20at%203.07.53%20P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00" y="1038059"/>
            <a:ext cx="7462800" cy="47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82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55518"/>
            <a:ext cx="7708265" cy="512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47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/>
          <p:cNvPicPr/>
          <p:nvPr/>
        </p:nvPicPr>
        <p:blipFill>
          <a:blip r:embed="rId3"/>
          <a:stretch>
            <a:fillRect/>
          </a:stretch>
        </p:blipFill>
        <p:spPr>
          <a:xfrm>
            <a:off x="777241" y="982980"/>
            <a:ext cx="7680960" cy="498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01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6" name="Billede 5"/>
          <p:cNvPicPr/>
          <p:nvPr/>
        </p:nvPicPr>
        <p:blipFill>
          <a:blip r:embed="rId3"/>
          <a:stretch>
            <a:fillRect/>
          </a:stretch>
        </p:blipFill>
        <p:spPr>
          <a:xfrm>
            <a:off x="518161" y="1005840"/>
            <a:ext cx="6431280" cy="4511040"/>
          </a:xfrm>
          <a:prstGeom prst="rect">
            <a:avLst/>
          </a:prstGeom>
        </p:spPr>
      </p:pic>
      <p:pic>
        <p:nvPicPr>
          <p:cNvPr id="7" name="Billede 6"/>
          <p:cNvPicPr/>
          <p:nvPr/>
        </p:nvPicPr>
        <p:blipFill rotWithShape="1">
          <a:blip r:embed="rId4"/>
          <a:srcRect l="-1866" r="-1866"/>
          <a:stretch/>
        </p:blipFill>
        <p:spPr>
          <a:xfrm>
            <a:off x="6147752" y="3830320"/>
            <a:ext cx="2837815" cy="235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4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</a:t>
            </a:r>
            <a:r>
              <a:rPr lang="da-DK" dirty="0" smtClean="0"/>
              <a:t>-Navigation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30200" y="1968500"/>
            <a:ext cx="8128000" cy="40513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0" dirty="0"/>
              <a:t>The harmonized collection, integration, </a:t>
            </a:r>
            <a:r>
              <a:rPr lang="en-US" sz="2800" b="0" dirty="0" smtClean="0"/>
              <a:t>exchange, presentation </a:t>
            </a:r>
            <a:r>
              <a:rPr lang="en-US" sz="2800" b="0" dirty="0"/>
              <a:t>and </a:t>
            </a:r>
            <a:r>
              <a:rPr lang="en-US" sz="2800" b="0" dirty="0" smtClean="0"/>
              <a:t>analysis</a:t>
            </a:r>
          </a:p>
          <a:p>
            <a:pPr marL="0" indent="0" algn="ctr">
              <a:buNone/>
            </a:pPr>
            <a:r>
              <a:rPr lang="en-US" sz="2800" b="0" dirty="0" smtClean="0"/>
              <a:t>of </a:t>
            </a:r>
            <a:r>
              <a:rPr lang="en-US" sz="2800" b="0" dirty="0"/>
              <a:t>marine information </a:t>
            </a:r>
            <a:r>
              <a:rPr lang="en-US" sz="2800" b="0" dirty="0" smtClean="0"/>
              <a:t>onboard </a:t>
            </a:r>
            <a:r>
              <a:rPr lang="en-US" sz="2800" b="0" dirty="0"/>
              <a:t>and ashore </a:t>
            </a:r>
            <a:endParaRPr lang="en-US" sz="2800" b="0" dirty="0" smtClean="0"/>
          </a:p>
          <a:p>
            <a:pPr marL="0" indent="0" algn="ctr">
              <a:buNone/>
            </a:pPr>
            <a:r>
              <a:rPr lang="en-US" sz="2800" b="0" dirty="0" smtClean="0"/>
              <a:t>by </a:t>
            </a:r>
            <a:r>
              <a:rPr lang="en-US" sz="2800" b="0" dirty="0"/>
              <a:t>electronic means </a:t>
            </a:r>
            <a:endParaRPr lang="en-US" sz="2800" b="0" dirty="0" smtClean="0"/>
          </a:p>
          <a:p>
            <a:pPr marL="0" indent="0" algn="ctr">
              <a:buNone/>
            </a:pPr>
            <a:r>
              <a:rPr lang="en-US" sz="2800" b="0" dirty="0" smtClean="0"/>
              <a:t>to </a:t>
            </a:r>
            <a:r>
              <a:rPr lang="en-US" sz="2800" b="0" dirty="0"/>
              <a:t>enhance berth to berth navigation and related services </a:t>
            </a:r>
            <a:r>
              <a:rPr lang="en-US" sz="2800" b="0" dirty="0" smtClean="0"/>
              <a:t>for </a:t>
            </a:r>
            <a:r>
              <a:rPr lang="en-US" sz="2800" b="0" dirty="0"/>
              <a:t>safety and security at sea and protection of the marine environment.</a:t>
            </a:r>
            <a:endParaRPr lang="da-DK" sz="2800" b="0" dirty="0"/>
          </a:p>
        </p:txBody>
      </p:sp>
    </p:spTree>
    <p:extLst>
      <p:ext uri="{BB962C8B-B14F-4D97-AF65-F5344CB8AC3E}">
        <p14:creationId xmlns:p14="http://schemas.microsoft.com/office/powerpoint/2010/main" val="320099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3716000" cy="1037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6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" y="967740"/>
            <a:ext cx="776478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" y="982980"/>
            <a:ext cx="7688580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6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87" y="1663515"/>
            <a:ext cx="7634165" cy="493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918323" y="1009837"/>
            <a:ext cx="7391400" cy="381000"/>
          </a:xfrm>
          <a:prstGeom prst="rect">
            <a:avLst/>
          </a:prstGeom>
        </p:spPr>
        <p:txBody>
          <a:bodyPr>
            <a:normAutofit fontScale="525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F1B5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da-DK" sz="4000" kern="0" dirty="0" smtClean="0"/>
              <a:t>Maritime Safety Information</a:t>
            </a:r>
            <a:endParaRPr lang="en-GB" sz="3800" kern="0" dirty="0"/>
          </a:p>
        </p:txBody>
      </p:sp>
    </p:spTree>
    <p:extLst>
      <p:ext uri="{BB962C8B-B14F-4D97-AF65-F5344CB8AC3E}">
        <p14:creationId xmlns:p14="http://schemas.microsoft.com/office/powerpoint/2010/main" val="32519031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EfficienSea</a:t>
            </a:r>
            <a:r>
              <a:rPr lang="da-DK" dirty="0" smtClean="0"/>
              <a:t> 2.0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400" dirty="0" smtClean="0"/>
              <a:t>32 partners </a:t>
            </a:r>
            <a:r>
              <a:rPr lang="da-DK" sz="1800" b="0" dirty="0" smtClean="0"/>
              <a:t>(DMA is </a:t>
            </a:r>
            <a:r>
              <a:rPr lang="da-DK" sz="1800" b="0" dirty="0" err="1" smtClean="0"/>
              <a:t>Lead</a:t>
            </a:r>
            <a:r>
              <a:rPr lang="da-DK" sz="1800" b="0" dirty="0" smtClean="0"/>
              <a:t> Partner)</a:t>
            </a:r>
            <a:endParaRPr lang="da-DK" sz="2400" b="0" dirty="0" smtClean="0"/>
          </a:p>
          <a:p>
            <a:pPr lvl="1"/>
            <a:r>
              <a:rPr lang="da-DK" sz="2400" dirty="0" err="1" smtClean="0"/>
              <a:t>Authorities</a:t>
            </a:r>
            <a:endParaRPr lang="da-DK" sz="2400" dirty="0" smtClean="0"/>
          </a:p>
          <a:p>
            <a:pPr lvl="1"/>
            <a:r>
              <a:rPr lang="da-DK" sz="2400" dirty="0" smtClean="0"/>
              <a:t>International </a:t>
            </a:r>
            <a:r>
              <a:rPr lang="da-DK" sz="2400" dirty="0" err="1" smtClean="0"/>
              <a:t>Org</a:t>
            </a:r>
            <a:r>
              <a:rPr lang="da-DK" sz="2400" dirty="0" smtClean="0"/>
              <a:t>. (IALA, CIRM)</a:t>
            </a:r>
          </a:p>
          <a:p>
            <a:pPr lvl="1"/>
            <a:r>
              <a:rPr lang="da-DK" sz="2400" dirty="0" err="1" smtClean="0"/>
              <a:t>Equipment</a:t>
            </a:r>
            <a:r>
              <a:rPr lang="da-DK" sz="2400" dirty="0" smtClean="0"/>
              <a:t> </a:t>
            </a:r>
            <a:r>
              <a:rPr lang="da-DK" sz="2400" dirty="0" err="1" smtClean="0"/>
              <a:t>manuafacturers</a:t>
            </a:r>
            <a:endParaRPr lang="da-DK" sz="2400" dirty="0" smtClean="0"/>
          </a:p>
          <a:p>
            <a:pPr lvl="1"/>
            <a:r>
              <a:rPr lang="da-DK" sz="2400" dirty="0" smtClean="0"/>
              <a:t>Research Institutions</a:t>
            </a:r>
          </a:p>
          <a:p>
            <a:pPr lvl="1"/>
            <a:r>
              <a:rPr lang="da-DK" sz="2400" dirty="0" err="1" smtClean="0"/>
              <a:t>Universities</a:t>
            </a:r>
            <a:endParaRPr lang="da-DK" sz="2400" dirty="0" smtClean="0"/>
          </a:p>
          <a:p>
            <a:pPr lvl="1"/>
            <a:r>
              <a:rPr lang="da-DK" sz="2400" dirty="0" smtClean="0"/>
              <a:t>10 EU </a:t>
            </a:r>
            <a:r>
              <a:rPr lang="da-DK" sz="2400" dirty="0" err="1" smtClean="0"/>
              <a:t>Countries</a:t>
            </a:r>
            <a:r>
              <a:rPr lang="da-DK" sz="2400" dirty="0" smtClean="0"/>
              <a:t> </a:t>
            </a:r>
          </a:p>
          <a:p>
            <a:endParaRPr lang="da-DK" sz="2400" dirty="0" smtClean="0"/>
          </a:p>
          <a:p>
            <a:r>
              <a:rPr lang="da-DK" sz="2400" dirty="0" smtClean="0"/>
              <a:t>12 mio. </a:t>
            </a:r>
            <a:r>
              <a:rPr lang="da-DK" sz="2400" dirty="0"/>
              <a:t>e</a:t>
            </a:r>
            <a:r>
              <a:rPr lang="da-DK" sz="2400" dirty="0" smtClean="0"/>
              <a:t>uro over 3 </a:t>
            </a:r>
            <a:r>
              <a:rPr lang="da-DK" sz="2400" dirty="0" err="1" smtClean="0"/>
              <a:t>years</a:t>
            </a:r>
            <a:endParaRPr lang="da-DK" sz="2400" dirty="0" smtClean="0"/>
          </a:p>
        </p:txBody>
      </p:sp>
    </p:spTree>
    <p:extLst>
      <p:ext uri="{BB962C8B-B14F-4D97-AF65-F5344CB8AC3E}">
        <p14:creationId xmlns:p14="http://schemas.microsoft.com/office/powerpoint/2010/main" val="433823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Work </a:t>
            </a:r>
            <a:r>
              <a:rPr lang="da-DK" dirty="0" err="1" smtClean="0"/>
              <a:t>packages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57223" y="2025652"/>
            <a:ext cx="8715375" cy="40513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WP0 – Project management </a:t>
            </a:r>
          </a:p>
          <a:p>
            <a:pPr marL="0" indent="0">
              <a:buNone/>
            </a:pPr>
            <a:r>
              <a:rPr lang="en-US" sz="2400" dirty="0"/>
              <a:t>WP1 – Measures to maximize impact </a:t>
            </a:r>
          </a:p>
          <a:p>
            <a:pPr marL="0" indent="0">
              <a:buNone/>
            </a:pPr>
            <a:r>
              <a:rPr lang="en-US" sz="2400" dirty="0"/>
              <a:t>WP</a:t>
            </a:r>
            <a:r>
              <a:rPr lang="da-DK" sz="2400" dirty="0"/>
              <a:t>2 – </a:t>
            </a:r>
            <a:r>
              <a:rPr lang="da-DK" sz="2400" dirty="0" err="1"/>
              <a:t>Novel</a:t>
            </a:r>
            <a:r>
              <a:rPr lang="da-DK" sz="2400" dirty="0"/>
              <a:t> </a:t>
            </a:r>
            <a:r>
              <a:rPr lang="da-DK" sz="2400" dirty="0" err="1"/>
              <a:t>communication</a:t>
            </a:r>
            <a:r>
              <a:rPr lang="da-DK" sz="2400" dirty="0"/>
              <a:t> </a:t>
            </a:r>
            <a:r>
              <a:rPr lang="da-DK" sz="2400" dirty="0" err="1"/>
              <a:t>technologies</a:t>
            </a:r>
            <a:r>
              <a:rPr lang="da-DK" sz="2400" dirty="0"/>
              <a:t> </a:t>
            </a:r>
          </a:p>
          <a:p>
            <a:pPr marL="0" indent="0">
              <a:buNone/>
            </a:pPr>
            <a:r>
              <a:rPr lang="en-US" sz="2400" dirty="0"/>
              <a:t>WP3 – Communication framework – Maritime Cloud </a:t>
            </a:r>
          </a:p>
          <a:p>
            <a:pPr marL="0" indent="0">
              <a:buNone/>
            </a:pPr>
            <a:r>
              <a:rPr lang="en-US" sz="2400" dirty="0"/>
              <a:t>WP4 – e-navigation services</a:t>
            </a:r>
          </a:p>
          <a:p>
            <a:pPr marL="0" indent="0">
              <a:buNone/>
            </a:pPr>
            <a:r>
              <a:rPr lang="en-US" sz="2400" dirty="0"/>
              <a:t>WP5 – Administrative burdens and exhaust emissions </a:t>
            </a:r>
          </a:p>
          <a:p>
            <a:pPr marL="0" indent="0">
              <a:buNone/>
            </a:pPr>
            <a:r>
              <a:rPr lang="en-US" sz="2400" dirty="0"/>
              <a:t>WP6 – Advanced solutions in the Arctic and BSR</a:t>
            </a:r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4219360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ChangeArrowheads="1"/>
          </p:cNvSpPr>
          <p:nvPr/>
        </p:nvSpPr>
        <p:spPr bwMode="auto">
          <a:xfrm>
            <a:off x="800100" y="1371600"/>
            <a:ext cx="76581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en-US" sz="1200" baseline="30000">
              <a:solidFill>
                <a:srgbClr val="000000"/>
              </a:solidFill>
              <a:latin typeface="Tahoma" pitchFamily="-112" charset="0"/>
            </a:endParaRPr>
          </a:p>
          <a:p>
            <a:pPr>
              <a:spcBef>
                <a:spcPct val="50000"/>
              </a:spcBef>
            </a:pPr>
            <a:endParaRPr lang="en-US" sz="1600" baseline="30000">
              <a:solidFill>
                <a:srgbClr val="000000"/>
              </a:solidFill>
              <a:latin typeface="Tahoma" pitchFamily="-112" charset="0"/>
            </a:endParaRPr>
          </a:p>
        </p:txBody>
      </p:sp>
      <p:sp>
        <p:nvSpPr>
          <p:cNvPr id="16" name="Tekstboks 4"/>
          <p:cNvSpPr txBox="1">
            <a:spLocks noChangeArrowheads="1"/>
          </p:cNvSpPr>
          <p:nvPr/>
        </p:nvSpPr>
        <p:spPr bwMode="auto">
          <a:xfrm>
            <a:off x="4231209" y="2892056"/>
            <a:ext cx="7312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9600" dirty="0" smtClean="0"/>
              <a:t>?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val="246914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e 10"/>
          <p:cNvGrpSpPr/>
          <p:nvPr/>
        </p:nvGrpSpPr>
        <p:grpSpPr>
          <a:xfrm>
            <a:off x="3181741" y="1533832"/>
            <a:ext cx="5511966" cy="4495800"/>
            <a:chOff x="2946647" y="1428736"/>
            <a:chExt cx="5419988" cy="462311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93152" y="1428736"/>
              <a:ext cx="4850748" cy="4623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kstboks 5"/>
            <p:cNvSpPr txBox="1"/>
            <p:nvPr/>
          </p:nvSpPr>
          <p:spPr>
            <a:xfrm>
              <a:off x="7143769" y="1428736"/>
              <a:ext cx="1008554" cy="528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 smtClean="0"/>
                <a:t>2009</a:t>
              </a:r>
              <a:endParaRPr lang="da-DK" sz="1400" dirty="0"/>
            </a:p>
          </p:txBody>
        </p:sp>
        <p:sp>
          <p:nvSpPr>
            <p:cNvPr id="7" name="Tekstboks 6"/>
            <p:cNvSpPr txBox="1"/>
            <p:nvPr/>
          </p:nvSpPr>
          <p:spPr>
            <a:xfrm>
              <a:off x="7358081" y="5214951"/>
              <a:ext cx="1008554" cy="528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 smtClean="0"/>
                <a:t>2010</a:t>
              </a:r>
              <a:endParaRPr lang="da-DK" sz="1400" dirty="0"/>
            </a:p>
          </p:txBody>
        </p:sp>
        <p:sp>
          <p:nvSpPr>
            <p:cNvPr id="8" name="Tekstboks 7"/>
            <p:cNvSpPr txBox="1"/>
            <p:nvPr/>
          </p:nvSpPr>
          <p:spPr>
            <a:xfrm>
              <a:off x="2946647" y="3565716"/>
              <a:ext cx="1008554" cy="284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400" dirty="0" smtClean="0"/>
                <a:t>2014</a:t>
              </a:r>
              <a:endParaRPr lang="da-DK" sz="1400" dirty="0"/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4672546"/>
          </a:xfrm>
        </p:spPr>
        <p:txBody>
          <a:bodyPr anchor="t" anchorCtr="0"/>
          <a:lstStyle/>
          <a:p>
            <a:r>
              <a:rPr lang="da-DK" dirty="0" smtClean="0"/>
              <a:t>e-Navigation – IMO</a:t>
            </a:r>
            <a:br>
              <a:rPr lang="da-DK" dirty="0" smtClean="0"/>
            </a:br>
            <a:r>
              <a:rPr lang="da-DK" dirty="0" smtClean="0"/>
              <a:t/>
            </a:r>
            <a:br>
              <a:rPr lang="da-DK" dirty="0" smtClean="0"/>
            </a:br>
            <a:r>
              <a:rPr lang="da-DK" sz="1800" dirty="0" smtClean="0"/>
              <a:t>Brugerdrevet,</a:t>
            </a:r>
            <a:br>
              <a:rPr lang="da-DK" sz="1800" dirty="0" smtClean="0"/>
            </a:br>
            <a:r>
              <a:rPr lang="da-DK" sz="1800" dirty="0" smtClean="0"/>
              <a:t>evolutionær</a:t>
            </a:r>
            <a:br>
              <a:rPr lang="da-DK" sz="1800" dirty="0" smtClean="0"/>
            </a:br>
            <a:r>
              <a:rPr lang="da-DK" sz="1800" dirty="0" smtClean="0"/>
              <a:t>og iterativ</a:t>
            </a:r>
            <a:br>
              <a:rPr lang="da-DK" sz="1800" dirty="0" smtClean="0"/>
            </a:br>
            <a:r>
              <a:rPr lang="da-DK" sz="1800" dirty="0" smtClean="0"/>
              <a:t>proces</a:t>
            </a:r>
            <a:br>
              <a:rPr lang="da-DK" sz="1800" dirty="0" smtClean="0"/>
            </a:br>
            <a:r>
              <a:rPr lang="da-DK" sz="1800" dirty="0" smtClean="0"/>
              <a:t/>
            </a:r>
            <a:br>
              <a:rPr lang="da-DK" sz="1800" dirty="0" smtClean="0"/>
            </a:br>
            <a:r>
              <a:rPr lang="da-DK" sz="1600" dirty="0" err="1" smtClean="0"/>
              <a:t>Userneeds</a:t>
            </a:r>
            <a:r>
              <a:rPr lang="da-DK" sz="1600" dirty="0" smtClean="0"/>
              <a:t>,</a:t>
            </a:r>
            <a:br>
              <a:rPr lang="da-DK" sz="1600" dirty="0" smtClean="0"/>
            </a:br>
            <a:r>
              <a:rPr lang="da-DK" sz="1600" dirty="0" err="1" smtClean="0"/>
              <a:t>Architecture</a:t>
            </a:r>
            <a:r>
              <a:rPr lang="da-DK" sz="1600" dirty="0" smtClean="0"/>
              <a:t/>
            </a:r>
            <a:br>
              <a:rPr lang="da-DK" sz="1600" dirty="0" smtClean="0"/>
            </a:br>
            <a:r>
              <a:rPr lang="da-DK" sz="1600" dirty="0" smtClean="0"/>
              <a:t>Gap </a:t>
            </a:r>
            <a:r>
              <a:rPr lang="da-DK" sz="1600" dirty="0" err="1" smtClean="0"/>
              <a:t>analysis</a:t>
            </a:r>
            <a:r>
              <a:rPr lang="da-DK" sz="1600" dirty="0" smtClean="0"/>
              <a:t/>
            </a:r>
            <a:br>
              <a:rPr lang="da-DK" sz="1600" dirty="0" smtClean="0"/>
            </a:br>
            <a:r>
              <a:rPr lang="da-DK" sz="1600" dirty="0" err="1" smtClean="0"/>
              <a:t>Cost</a:t>
            </a:r>
            <a:r>
              <a:rPr lang="da-DK" sz="1600" dirty="0" smtClean="0"/>
              <a:t> </a:t>
            </a:r>
            <a:r>
              <a:rPr lang="da-DK" sz="1600" dirty="0" err="1" smtClean="0"/>
              <a:t>benefit</a:t>
            </a:r>
            <a:r>
              <a:rPr lang="da-DK" sz="1600" dirty="0" smtClean="0"/>
              <a:t> </a:t>
            </a:r>
            <a:r>
              <a:rPr lang="da-DK" sz="1600" dirty="0" err="1" smtClean="0"/>
              <a:t>analysis</a:t>
            </a:r>
            <a:r>
              <a:rPr lang="da-DK" sz="1600" dirty="0" smtClean="0"/>
              <a:t/>
            </a:r>
            <a:br>
              <a:rPr lang="da-DK" sz="1600" dirty="0" smtClean="0"/>
            </a:br>
            <a:r>
              <a:rPr lang="da-DK" sz="1800" dirty="0" smtClean="0"/>
              <a:t>…</a:t>
            </a:r>
            <a:br>
              <a:rPr lang="da-DK" sz="1800" dirty="0" smtClean="0"/>
            </a:br>
            <a:r>
              <a:rPr lang="da-DK" sz="2000" dirty="0" smtClean="0"/>
              <a:t>2014:</a:t>
            </a:r>
            <a:br>
              <a:rPr lang="da-DK" sz="2000" dirty="0" smtClean="0"/>
            </a:br>
            <a:r>
              <a:rPr lang="da-DK" sz="2000" dirty="0" err="1" smtClean="0"/>
              <a:t>Strategy</a:t>
            </a:r>
            <a:r>
              <a:rPr lang="da-DK" sz="2000" dirty="0" smtClean="0"/>
              <a:t> </a:t>
            </a:r>
            <a:br>
              <a:rPr lang="da-DK" sz="2000" dirty="0" smtClean="0"/>
            </a:br>
            <a:r>
              <a:rPr lang="da-DK" sz="2000" dirty="0" err="1" smtClean="0"/>
              <a:t>Implementation</a:t>
            </a:r>
            <a:r>
              <a:rPr lang="da-DK" sz="2000" dirty="0" smtClean="0"/>
              <a:t> Plan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9007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ChangeArrowheads="1"/>
          </p:cNvSpPr>
          <p:nvPr/>
        </p:nvSpPr>
        <p:spPr bwMode="auto">
          <a:xfrm>
            <a:off x="800100" y="1371600"/>
            <a:ext cx="76581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en-US" sz="1200" baseline="30000">
              <a:solidFill>
                <a:srgbClr val="000000"/>
              </a:solidFill>
              <a:latin typeface="Tahoma" pitchFamily="-112" charset="0"/>
            </a:endParaRPr>
          </a:p>
          <a:p>
            <a:pPr>
              <a:spcBef>
                <a:spcPct val="50000"/>
              </a:spcBef>
            </a:pPr>
            <a:endParaRPr lang="en-US" sz="1600" baseline="30000">
              <a:solidFill>
                <a:srgbClr val="000000"/>
              </a:solidFill>
              <a:latin typeface="Tahoma" pitchFamily="-11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5026"/>
            <a:ext cx="9186927" cy="516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09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38959" y="1161535"/>
            <a:ext cx="9582959" cy="504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232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7141" y="1103856"/>
            <a:ext cx="9477412" cy="57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60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56234" y="1292047"/>
            <a:ext cx="5628234" cy="359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9897" y="2420888"/>
            <a:ext cx="5494103" cy="40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34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7838" y="1110223"/>
            <a:ext cx="9761838" cy="588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71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Billede 3" descr="drogden 5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2870"/>
            <a:ext cx="10413919" cy="585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907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Sstandard">
  <a:themeElements>
    <a:clrScheme name="SFS PPP præsentation">
      <a:dk1>
        <a:srgbClr val="1C2A35"/>
      </a:dk1>
      <a:lt1>
        <a:srgbClr val="FFFFFF"/>
      </a:lt1>
      <a:dk2>
        <a:srgbClr val="1C2A35"/>
      </a:dk2>
      <a:lt2>
        <a:srgbClr val="FFFFFF"/>
      </a:lt2>
      <a:accent1>
        <a:srgbClr val="911738"/>
      </a:accent1>
      <a:accent2>
        <a:srgbClr val="95C5C6"/>
      </a:accent2>
      <a:accent3>
        <a:srgbClr val="8A8AB7"/>
      </a:accent3>
      <a:accent4>
        <a:srgbClr val="C0CF99"/>
      </a:accent4>
      <a:accent5>
        <a:srgbClr val="DDA820"/>
      </a:accent5>
      <a:accent6>
        <a:srgbClr val="DFEBF5"/>
      </a:accent6>
      <a:hlink>
        <a:srgbClr val="1C2A35"/>
      </a:hlink>
      <a:folHlink>
        <a:srgbClr val="1C2A35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SFSstand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DC15ED8C2A2FD47B07DFC79D8C228B0" ma:contentTypeVersion="2" ma:contentTypeDescription="Opret et nyt dokument." ma:contentTypeScope="" ma:versionID="f46ea9f3534d3e55f19794da80a391c9">
  <xsd:schema xmlns:xsd="http://www.w3.org/2001/XMLSchema" xmlns:p="http://schemas.microsoft.com/office/2006/metadata/properties" targetNamespace="http://schemas.microsoft.com/office/2006/metadata/properties" ma:root="true" ma:fieldsID="79458e8cc01bc5f1f076b1628d37ae1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CC09CD4-CCF1-428E-B15A-07B2889BAEF2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3A8FB1D-078B-49A7-9C32-6A52EFDE2A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750E79-1A8D-4BF6-9520-B6A668FE90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SFSstandard</Template>
  <TotalTime>2766</TotalTime>
  <Words>704</Words>
  <Application>Microsoft Office PowerPoint</Application>
  <PresentationFormat>Skærmshow (4:3)</PresentationFormat>
  <Paragraphs>123</Paragraphs>
  <Slides>26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26</vt:i4>
      </vt:variant>
    </vt:vector>
  </HeadingPairs>
  <TitlesOfParts>
    <vt:vector size="27" baseType="lpstr">
      <vt:lpstr>SFSstandard</vt:lpstr>
      <vt:lpstr>Maritime Cloud  EfficienSea 2  Omar Frits Eriksson</vt:lpstr>
      <vt:lpstr>e-Navigation</vt:lpstr>
      <vt:lpstr>e-Navigation – IMO  Brugerdrevet, evolutionær og iterativ proces  Userneeds, Architecture Gap analysis Cost benefit analysis … 2014: Strategy  Implementation Plan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Automated reporting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EfficienSea 2.0</vt:lpstr>
      <vt:lpstr>Work packages</vt:lpstr>
      <vt:lpstr>PowerPoint-præsentation</vt:lpstr>
    </vt:vector>
  </TitlesOfParts>
  <Company>Søfartsstyrelsen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Dansk søfart – Søfartsstyrelsens rolle</dc:title>
  <dc:creator>MMJ</dc:creator>
  <cp:lastModifiedBy>Omar Frits Eriksson</cp:lastModifiedBy>
  <cp:revision>381</cp:revision>
  <cp:lastPrinted>2005-12-08T11:06:53Z</cp:lastPrinted>
  <dcterms:created xsi:type="dcterms:W3CDTF">2006-03-22T13:32:14Z</dcterms:created>
  <dcterms:modified xsi:type="dcterms:W3CDTF">2014-10-02T08:10:50Z</dcterms:modified>
</cp:coreProperties>
</file>