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17" r:id="rId2"/>
    <p:sldId id="331" r:id="rId3"/>
    <p:sldId id="265" r:id="rId4"/>
    <p:sldId id="294" r:id="rId5"/>
    <p:sldId id="344" r:id="rId6"/>
    <p:sldId id="345" r:id="rId7"/>
    <p:sldId id="34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F8A764"/>
    <a:srgbClr val="F68D36"/>
    <a:srgbClr val="66FFFF"/>
    <a:srgbClr val="C80831"/>
    <a:srgbClr val="C00000"/>
    <a:srgbClr val="1CBCD2"/>
    <a:srgbClr val="BB090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Orta Stil 1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Orta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7089" autoAdjust="0"/>
  </p:normalViewPr>
  <p:slideViewPr>
    <p:cSldViewPr>
      <p:cViewPr>
        <p:scale>
          <a:sx n="60" d="100"/>
          <a:sy n="60" d="100"/>
        </p:scale>
        <p:origin x="-78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55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B5018-4D05-423E-805C-DCE5216AC2E0}" type="datetimeFigureOut">
              <a:rPr lang="tr-TR" smtClean="0"/>
              <a:pPr/>
              <a:t>02.10.2014</a:t>
            </a:fld>
            <a:endParaRPr lang="tr-TR" dirty="0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0223A-C7E3-4A67-8C0A-A6EFB26C5E20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6915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223A-C7E3-4A67-8C0A-A6EFB26C5E20}" type="slidenum">
              <a:rPr lang="tr-TR" smtClean="0"/>
              <a:pPr/>
              <a:t>1</a:t>
            </a:fld>
            <a:endParaRPr lang="tr-T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James Clark MCA UK</a:t>
            </a:r>
          </a:p>
          <a:p>
            <a:r>
              <a:rPr lang="tr-TR" dirty="0" smtClean="0"/>
              <a:t>Robert Townsend MCA UK</a:t>
            </a:r>
            <a:endParaRPr lang="en-GB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0223A-C7E3-4A67-8C0A-A6EFB26C5E20}" type="slidenum">
              <a:rPr lang="tr-TR" smtClean="0"/>
              <a:pPr/>
              <a:t>3</a:t>
            </a:fld>
            <a:endParaRPr lang="tr-T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4916" y="1044652"/>
            <a:ext cx="8929687" cy="57245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00013" y="942975"/>
            <a:ext cx="8931275" cy="71438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142875" y="0"/>
            <a:ext cx="9001125" cy="327025"/>
            <a:chOff x="142844" y="0"/>
            <a:chExt cx="9001156" cy="327670"/>
          </a:xfrm>
        </p:grpSpPr>
        <p:pic>
          <p:nvPicPr>
            <p:cNvPr id="7" name="Picture 2" descr="LOGO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42948"/>
              <a:ext cx="252414" cy="2513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357158" y="0"/>
              <a:ext cx="8786842" cy="327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tr-TR" sz="1200" b="1" i="1" dirty="0" smtClean="0"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tr-TR" sz="1300" b="1" i="1" dirty="0" smtClean="0">
                  <a:latin typeface="Arial" pitchFamily="34" charset="0"/>
                  <a:ea typeface="+mj-ea"/>
                  <a:cs typeface="Arial" pitchFamily="34" charset="0"/>
                </a:rPr>
                <a:t>Directorate</a:t>
              </a:r>
              <a:r>
                <a:rPr lang="tr-TR" sz="1300" b="1" i="1" baseline="0" dirty="0" smtClean="0">
                  <a:latin typeface="Arial" pitchFamily="34" charset="0"/>
                  <a:ea typeface="+mj-ea"/>
                  <a:cs typeface="Arial" pitchFamily="34" charset="0"/>
                </a:rPr>
                <a:t> General of </a:t>
              </a:r>
              <a:r>
                <a:rPr lang="tr-TR" sz="1300" b="1" i="1" baseline="0" dirty="0" err="1" smtClean="0">
                  <a:latin typeface="Arial" pitchFamily="34" charset="0"/>
                  <a:ea typeface="+mj-ea"/>
                  <a:cs typeface="Arial" pitchFamily="34" charset="0"/>
                </a:rPr>
                <a:t>Coastal</a:t>
              </a:r>
              <a:r>
                <a:rPr lang="tr-TR" sz="1300" b="1" i="1" baseline="0" dirty="0" smtClean="0"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lang="tr-TR" sz="1300" b="1" i="1" baseline="0" dirty="0" err="1" smtClean="0">
                  <a:latin typeface="Arial" pitchFamily="34" charset="0"/>
                  <a:ea typeface="+mj-ea"/>
                  <a:cs typeface="Arial" pitchFamily="34" charset="0"/>
                </a:rPr>
                <a:t>Safety</a:t>
              </a:r>
              <a:endParaRPr lang="en-US" sz="1300" b="1" i="1" dirty="0"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00" y="357166"/>
            <a:ext cx="8931600" cy="571504"/>
          </a:xfr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B1E20-4EB7-4C08-B137-31A53598787A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25D7-42A1-47BF-A07C-8AC3E14CA6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3A1B4-AD1D-45CC-8A6A-1D0EBD1C11DD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89168-143F-4816-B122-13FE8F86A1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3CC79-56E0-409F-A4ED-D9D59AF7E52E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CD7A1-FCEE-455B-ADAD-3ED00C372F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56577-5D75-44FC-BFF1-530F0AD46EDA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F027-1715-4815-BC81-9F004AA161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A14AD0-9210-4C1F-920A-503E19E02ED0}" type="datetimeFigureOut">
              <a:rPr lang="en-US"/>
              <a:pPr>
                <a:defRPr/>
              </a:pPr>
              <a:t>10/2/2014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ACC9F1-AA76-46DF-B36B-76E65B5DCC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7" r:id="rId2"/>
    <p:sldLayoutId id="2147483718" r:id="rId3"/>
    <p:sldLayoutId id="2147483719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539552" y="1628800"/>
            <a:ext cx="81369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en-GB" sz="3200" b="1" dirty="0" smtClean="0">
              <a:cs typeface="Arial" charset="0"/>
            </a:endParaRPr>
          </a:p>
          <a:p>
            <a:pPr algn="ctr">
              <a:spcAft>
                <a:spcPts val="0"/>
              </a:spcAft>
            </a:pPr>
            <a:r>
              <a:rPr lang="en-GB" sz="3200" b="1" dirty="0" smtClean="0">
                <a:cs typeface="Arial" charset="0"/>
              </a:rPr>
              <a:t>37</a:t>
            </a:r>
            <a:r>
              <a:rPr lang="en-GB" sz="3200" b="1" baseline="30000" dirty="0" smtClean="0">
                <a:cs typeface="Arial" charset="0"/>
              </a:rPr>
              <a:t>th </a:t>
            </a:r>
            <a:r>
              <a:rPr lang="en-GB" sz="3200" b="1" dirty="0" smtClean="0">
                <a:cs typeface="Arial" charset="0"/>
              </a:rPr>
              <a:t>session of the IALA VTS Committee</a:t>
            </a:r>
          </a:p>
          <a:p>
            <a:pPr algn="ctr">
              <a:spcAft>
                <a:spcPts val="1000"/>
              </a:spcAft>
            </a:pPr>
            <a:r>
              <a:rPr lang="en-GB" sz="2000" b="1" dirty="0" smtClean="0">
                <a:cs typeface="Arial" charset="0"/>
              </a:rPr>
              <a:t>16 – 20 September 2013</a:t>
            </a:r>
            <a:endParaRPr lang="en-GB" sz="2000" dirty="0"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979712" y="5758233"/>
            <a:ext cx="5214949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cs typeface="Arial" charset="0"/>
              </a:rPr>
              <a:t>PAP2</a:t>
            </a:r>
            <a:r>
              <a:rPr lang="en-US" sz="3200" b="1" dirty="0">
                <a:cs typeface="Arial" charset="0"/>
              </a:rPr>
              <a:t>8</a:t>
            </a:r>
            <a:endParaRPr lang="en-US" sz="3200" b="1" dirty="0" smtClean="0">
              <a:cs typeface="Arial" charset="0"/>
            </a:endParaRPr>
          </a:p>
          <a:p>
            <a:pPr algn="ctr">
              <a:spcAft>
                <a:spcPts val="1000"/>
              </a:spcAft>
            </a:pPr>
            <a:r>
              <a:rPr lang="tr-TR" sz="2000" b="1" dirty="0" smtClean="0">
                <a:cs typeface="Arial" charset="0"/>
              </a:rPr>
              <a:t>October</a:t>
            </a:r>
            <a:r>
              <a:rPr lang="en-US" sz="2000" b="1" dirty="0" smtClean="0">
                <a:cs typeface="Arial" charset="0"/>
              </a:rPr>
              <a:t> 201</a:t>
            </a:r>
            <a:r>
              <a:rPr lang="en-US" sz="2000" b="1" dirty="0">
                <a:cs typeface="Arial" charset="0"/>
              </a:rPr>
              <a:t>4</a:t>
            </a:r>
            <a:endParaRPr lang="en-US" sz="2000" b="1" dirty="0" smtClean="0">
              <a:cs typeface="Arial" charset="0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928662" y="4714884"/>
            <a:ext cx="7215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 err="1" smtClean="0">
                <a:cs typeface="Arial" charset="0"/>
              </a:rPr>
              <a:t>Tuncay</a:t>
            </a:r>
            <a:r>
              <a:rPr lang="en-US" sz="2400" b="1" dirty="0" smtClean="0">
                <a:cs typeface="Arial" charset="0"/>
              </a:rPr>
              <a:t> Ç</a:t>
            </a:r>
            <a:r>
              <a:rPr lang="tr-TR" sz="2400" b="1" dirty="0" err="1" smtClean="0">
                <a:cs typeface="Arial" charset="0"/>
              </a:rPr>
              <a:t>ehreli</a:t>
            </a:r>
            <a:r>
              <a:rPr lang="tr-TR" sz="2400" b="1" dirty="0" smtClean="0">
                <a:cs typeface="Arial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tr-TR" sz="2400" b="1" dirty="0" err="1" smtClean="0">
                <a:cs typeface="Arial" charset="0"/>
              </a:rPr>
              <a:t>Chairman</a:t>
            </a:r>
            <a:r>
              <a:rPr lang="tr-TR" sz="2400" b="1" dirty="0" smtClean="0">
                <a:cs typeface="Arial" charset="0"/>
              </a:rPr>
              <a:t>, VTS </a:t>
            </a:r>
            <a:r>
              <a:rPr lang="tr-TR" sz="2400" b="1" dirty="0" err="1" smtClean="0">
                <a:cs typeface="Arial" charset="0"/>
              </a:rPr>
              <a:t>Ctee</a:t>
            </a:r>
            <a:r>
              <a:rPr lang="tr-TR" sz="2400" b="1" dirty="0" smtClean="0">
                <a:cs typeface="Arial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i="1" dirty="0" smtClean="0"/>
              <a:t>  VTS37</a:t>
            </a:r>
            <a:endParaRPr lang="en-US" i="1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683568" y="1517878"/>
            <a:ext cx="784887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VTS37 was h</a:t>
            </a:r>
            <a:r>
              <a:rPr lang="en-GB" sz="2400" dirty="0" smtClean="0">
                <a:cs typeface="Arial" charset="0"/>
              </a:rPr>
              <a:t>eld in </a:t>
            </a:r>
            <a:r>
              <a:rPr lang="tr-TR" sz="2400" dirty="0" smtClean="0">
                <a:cs typeface="Arial" charset="0"/>
              </a:rPr>
              <a:t>IALA HQ</a:t>
            </a:r>
            <a:r>
              <a:rPr lang="en-GB" sz="2400" dirty="0" smtClean="0">
                <a:cs typeface="Arial" charset="0"/>
              </a:rPr>
              <a:t>  (</a:t>
            </a:r>
            <a:r>
              <a:rPr lang="tr-TR" sz="2400" dirty="0" smtClean="0">
                <a:cs typeface="Arial" charset="0"/>
              </a:rPr>
              <a:t>16</a:t>
            </a:r>
            <a:r>
              <a:rPr lang="en-GB" sz="2400" dirty="0" smtClean="0">
                <a:cs typeface="Arial" charset="0"/>
              </a:rPr>
              <a:t>-</a:t>
            </a:r>
            <a:r>
              <a:rPr lang="tr-TR" sz="2400" dirty="0" smtClean="0">
                <a:cs typeface="Arial" charset="0"/>
              </a:rPr>
              <a:t>20</a:t>
            </a:r>
            <a:r>
              <a:rPr lang="en-GB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Sept</a:t>
            </a:r>
            <a:r>
              <a:rPr lang="tr-TR" sz="2400" dirty="0" smtClean="0">
                <a:cs typeface="Arial" charset="0"/>
              </a:rPr>
              <a:t>. </a:t>
            </a:r>
            <a:r>
              <a:rPr lang="en-GB" sz="2400" dirty="0" smtClean="0">
                <a:cs typeface="Arial" charset="0"/>
              </a:rPr>
              <a:t>201</a:t>
            </a:r>
            <a:r>
              <a:rPr lang="tr-TR" sz="2400" dirty="0" smtClean="0">
                <a:cs typeface="Arial" charset="0"/>
              </a:rPr>
              <a:t>3</a:t>
            </a:r>
            <a:r>
              <a:rPr lang="en-GB" sz="2400" dirty="0" smtClean="0">
                <a:cs typeface="Arial" charset="0"/>
              </a:rPr>
              <a:t>),</a:t>
            </a: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74</a:t>
            </a:r>
            <a:r>
              <a:rPr lang="en-GB" sz="2400" dirty="0" smtClean="0">
                <a:cs typeface="Arial" charset="0"/>
              </a:rPr>
              <a:t> </a:t>
            </a:r>
            <a:r>
              <a:rPr lang="tr-TR" sz="2400" dirty="0" smtClean="0">
                <a:cs typeface="Arial" charset="0"/>
              </a:rPr>
              <a:t>p</a:t>
            </a:r>
            <a:r>
              <a:rPr lang="en-GB" sz="2400" dirty="0" err="1" smtClean="0">
                <a:cs typeface="Arial" charset="0"/>
              </a:rPr>
              <a:t>articipants</a:t>
            </a:r>
            <a:r>
              <a:rPr lang="en-GB" sz="2400" dirty="0" smtClean="0">
                <a:cs typeface="Arial" charset="0"/>
              </a:rPr>
              <a:t> from 2</a:t>
            </a:r>
            <a:r>
              <a:rPr lang="tr-TR" sz="2400" dirty="0" smtClean="0">
                <a:cs typeface="Arial" charset="0"/>
              </a:rPr>
              <a:t>4</a:t>
            </a:r>
            <a:r>
              <a:rPr lang="en-GB" sz="2400" dirty="0" smtClean="0">
                <a:cs typeface="Arial" charset="0"/>
              </a:rPr>
              <a:t> </a:t>
            </a:r>
            <a:r>
              <a:rPr lang="tr-TR" sz="2400" dirty="0" smtClean="0">
                <a:cs typeface="Arial" charset="0"/>
              </a:rPr>
              <a:t>c</a:t>
            </a:r>
            <a:r>
              <a:rPr lang="en-GB" sz="2400" dirty="0" err="1" smtClean="0">
                <a:cs typeface="Arial" charset="0"/>
              </a:rPr>
              <a:t>ountries</a:t>
            </a:r>
            <a:r>
              <a:rPr lang="en-GB" sz="2400" dirty="0" smtClean="0">
                <a:cs typeface="Arial" charset="0"/>
              </a:rPr>
              <a:t>; </a:t>
            </a:r>
            <a:r>
              <a:rPr lang="tr-TR" sz="2400" dirty="0" smtClean="0">
                <a:cs typeface="Arial" charset="0"/>
              </a:rPr>
              <a:t>11</a:t>
            </a:r>
            <a:r>
              <a:rPr lang="en-GB" sz="2400" dirty="0" smtClean="0">
                <a:cs typeface="Arial" charset="0"/>
              </a:rPr>
              <a:t> for the first time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and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two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observers</a:t>
            </a:r>
            <a:r>
              <a:rPr lang="tr-TR" sz="2400" dirty="0" smtClean="0">
                <a:cs typeface="Arial" charset="0"/>
              </a:rPr>
              <a:t>,</a:t>
            </a:r>
            <a:r>
              <a:rPr lang="en-GB" sz="2400" dirty="0" smtClean="0">
                <a:cs typeface="Arial" charset="0"/>
              </a:rPr>
              <a:t> </a:t>
            </a: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en-GB" sz="2400" dirty="0" smtClean="0">
                <a:cs typeface="Arial" charset="0"/>
              </a:rPr>
              <a:t>3 WG was created,</a:t>
            </a:r>
            <a:endParaRPr lang="tr-TR" sz="2400" dirty="0" smtClean="0">
              <a:cs typeface="Arial" charset="0"/>
            </a:endParaRP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1 break-out WG </a:t>
            </a:r>
            <a:r>
              <a:rPr lang="tr-TR" sz="2400" dirty="0" err="1" smtClean="0">
                <a:cs typeface="Arial" charset="0"/>
              </a:rPr>
              <a:t>created</a:t>
            </a:r>
            <a:r>
              <a:rPr lang="tr-TR" sz="2400" dirty="0" smtClean="0">
                <a:cs typeface="Arial" charset="0"/>
              </a:rPr>
              <a:t> for a </a:t>
            </a:r>
            <a:r>
              <a:rPr lang="tr-TR" sz="2400" dirty="0" err="1" smtClean="0">
                <a:cs typeface="Arial" charset="0"/>
              </a:rPr>
              <a:t>specitic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task</a:t>
            </a:r>
            <a:r>
              <a:rPr lang="tr-TR" sz="2400" dirty="0" smtClean="0">
                <a:cs typeface="Arial" charset="0"/>
              </a:rPr>
              <a:t>,</a:t>
            </a:r>
            <a:endParaRPr lang="en-GB" sz="2400" dirty="0" smtClean="0">
              <a:cs typeface="Arial" charset="0"/>
            </a:endParaRP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44</a:t>
            </a:r>
            <a:r>
              <a:rPr lang="en-GB" sz="2400" dirty="0" smtClean="0">
                <a:cs typeface="Arial" charset="0"/>
              </a:rPr>
              <a:t> input papers,</a:t>
            </a: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16</a:t>
            </a:r>
            <a:r>
              <a:rPr lang="en-GB" sz="2400" dirty="0" smtClean="0">
                <a:cs typeface="Arial" charset="0"/>
              </a:rPr>
              <a:t> output papers</a:t>
            </a:r>
            <a:r>
              <a:rPr lang="tr-TR" sz="2400" dirty="0" smtClean="0">
                <a:cs typeface="Arial" charset="0"/>
              </a:rPr>
              <a:t>,</a:t>
            </a:r>
            <a:endParaRPr lang="en-GB" sz="2400" dirty="0" smtClean="0">
              <a:cs typeface="Arial" charset="0"/>
            </a:endParaRP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2</a:t>
            </a:r>
            <a:r>
              <a:rPr lang="en-GB" sz="2400" dirty="0" smtClean="0">
                <a:cs typeface="Arial" charset="0"/>
              </a:rPr>
              <a:t> presentation</a:t>
            </a:r>
            <a:r>
              <a:rPr lang="tr-TR" sz="2400" dirty="0" smtClean="0">
                <a:cs typeface="Arial" charset="0"/>
              </a:rPr>
              <a:t>s; TNO on </a:t>
            </a:r>
            <a:r>
              <a:rPr lang="tr-TR" sz="2400" dirty="0" err="1" smtClean="0">
                <a:cs typeface="Arial" charset="0"/>
              </a:rPr>
              <a:t>Carpet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and</a:t>
            </a:r>
            <a:r>
              <a:rPr lang="tr-TR" sz="2400" dirty="0" smtClean="0">
                <a:cs typeface="Arial" charset="0"/>
              </a:rPr>
              <a:t> IALA WWA,</a:t>
            </a:r>
          </a:p>
          <a:p>
            <a:pPr marL="354013" indent="-354013">
              <a:spcAft>
                <a:spcPts val="1200"/>
              </a:spcAft>
              <a:buSzPct val="120000"/>
              <a:buFont typeface="Arial" pitchFamily="34" charset="0"/>
              <a:buChar char="•"/>
            </a:pPr>
            <a:r>
              <a:rPr lang="tr-TR" sz="2400" dirty="0" smtClean="0">
                <a:cs typeface="Arial" charset="0"/>
              </a:rPr>
              <a:t>3 VTS experts </a:t>
            </a:r>
            <a:r>
              <a:rPr lang="tr-TR" sz="2400" dirty="0" err="1" smtClean="0">
                <a:cs typeface="Arial" charset="0"/>
              </a:rPr>
              <a:t>were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endorsed</a:t>
            </a:r>
            <a:r>
              <a:rPr lang="tr-TR" sz="2400" dirty="0" smtClean="0">
                <a:cs typeface="Arial" charset="0"/>
              </a:rPr>
              <a:t> </a:t>
            </a:r>
            <a:r>
              <a:rPr lang="tr-TR" sz="2400" dirty="0" err="1" smtClean="0">
                <a:cs typeface="Arial" charset="0"/>
              </a:rPr>
              <a:t>for</a:t>
            </a:r>
            <a:r>
              <a:rPr lang="tr-TR" sz="2400" dirty="0" smtClean="0">
                <a:cs typeface="Arial" charset="0"/>
              </a:rPr>
              <a:t> WWA.</a:t>
            </a:r>
            <a:endParaRPr lang="tr-TR" sz="28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Tablo"/>
          <p:cNvGraphicFramePr>
            <a:graphicFrameLocks noGrp="1"/>
          </p:cNvGraphicFramePr>
          <p:nvPr/>
        </p:nvGraphicFramePr>
        <p:xfrm>
          <a:off x="296231" y="1321015"/>
          <a:ext cx="8496945" cy="535848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12894"/>
                <a:gridCol w="1755568"/>
                <a:gridCol w="5196480"/>
                <a:gridCol w="632003"/>
              </a:tblGrid>
              <a:tr h="1512167"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200" kern="1200" dirty="0" smtClean="0">
                          <a:solidFill>
                            <a:schemeClr val="tx1"/>
                          </a:solidFill>
                        </a:rPr>
                        <a:t>Tuncay Çehreli (DGCS), </a:t>
                      </a:r>
                      <a:r>
                        <a:rPr lang="tr-TR" sz="2200" kern="1200" dirty="0" err="1" smtClean="0">
                          <a:solidFill>
                            <a:schemeClr val="tx1"/>
                          </a:solidFill>
                        </a:rPr>
                        <a:t>Chairman</a:t>
                      </a:r>
                      <a:endParaRPr lang="tr-TR" sz="2200" kern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200" kern="1200" dirty="0" err="1" smtClean="0">
                          <a:solidFill>
                            <a:schemeClr val="tx1"/>
                          </a:solidFill>
                        </a:rPr>
                        <a:t>Neil</a:t>
                      </a:r>
                      <a:r>
                        <a:rPr lang="tr-TR" sz="2200" kern="1200" dirty="0" smtClean="0">
                          <a:solidFill>
                            <a:schemeClr val="tx1"/>
                          </a:solidFill>
                        </a:rPr>
                        <a:t> Trainor (AMSA), </a:t>
                      </a:r>
                      <a:r>
                        <a:rPr lang="tr-TR" sz="2200" kern="1200" dirty="0" err="1" smtClean="0">
                          <a:solidFill>
                            <a:schemeClr val="tx1"/>
                          </a:solidFill>
                        </a:rPr>
                        <a:t>Vice</a:t>
                      </a:r>
                      <a:r>
                        <a:rPr lang="tr-TR" sz="2200" kern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2200" kern="1200" dirty="0" err="1" smtClean="0">
                          <a:solidFill>
                            <a:schemeClr val="tx1"/>
                          </a:solidFill>
                        </a:rPr>
                        <a:t>Chairman</a:t>
                      </a:r>
                      <a:endParaRPr lang="tr-TR" sz="2200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tr-TR" sz="2200" kern="1200" dirty="0" err="1" smtClean="0">
                          <a:solidFill>
                            <a:schemeClr val="tx1"/>
                          </a:solidFill>
                        </a:rPr>
                        <a:t>Wim</a:t>
                      </a:r>
                      <a:r>
                        <a:rPr lang="tr-TR" sz="2200" kern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tr-TR" sz="2200" kern="1200" baseline="0" dirty="0" err="1" smtClean="0">
                          <a:solidFill>
                            <a:schemeClr val="tx1"/>
                          </a:solidFill>
                        </a:rPr>
                        <a:t>van</a:t>
                      </a:r>
                      <a:r>
                        <a:rPr lang="tr-TR" sz="2200" kern="1200" baseline="0" dirty="0" smtClean="0">
                          <a:solidFill>
                            <a:schemeClr val="tx1"/>
                          </a:solidFill>
                        </a:rPr>
                        <a:t> der </a:t>
                      </a:r>
                      <a:r>
                        <a:rPr lang="tr-TR" sz="2200" kern="1200" baseline="0" dirty="0" err="1" smtClean="0">
                          <a:solidFill>
                            <a:schemeClr val="tx1"/>
                          </a:solidFill>
                        </a:rPr>
                        <a:t>Heijden</a:t>
                      </a:r>
                      <a:r>
                        <a:rPr lang="tr-TR" sz="2200" kern="1200" dirty="0" smtClean="0">
                          <a:solidFill>
                            <a:schemeClr val="tx1"/>
                          </a:solidFill>
                        </a:rPr>
                        <a:t> (IALA), Secretary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tr-TR" sz="2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00" dirty="0"/>
                    </a:p>
                  </a:txBody>
                  <a:tcPr/>
                </a:tc>
              </a:tr>
              <a:tr h="1315898"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WG1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Operations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200" b="1" baseline="0" dirty="0" smtClean="0"/>
                        <a:t>William </a:t>
                      </a:r>
                      <a:r>
                        <a:rPr lang="tr-TR" sz="2200" b="1" baseline="0" dirty="0" err="1" smtClean="0"/>
                        <a:t>Burns</a:t>
                      </a:r>
                      <a:r>
                        <a:rPr lang="tr-TR" sz="2200" b="1" baseline="0" dirty="0" smtClean="0"/>
                        <a:t> (USCG), </a:t>
                      </a:r>
                      <a:r>
                        <a:rPr lang="tr-TR" sz="2200" b="1" baseline="0" dirty="0" err="1" smtClean="0"/>
                        <a:t>Chair</a:t>
                      </a:r>
                      <a:endParaRPr lang="tr-TR" sz="2200" b="1" baseline="0" dirty="0" smtClean="0"/>
                    </a:p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tr-TR" sz="2200" b="1" baseline="0" dirty="0" smtClean="0"/>
                        <a:t>James </a:t>
                      </a:r>
                      <a:r>
                        <a:rPr lang="tr-TR" sz="2200" b="1" baseline="0" dirty="0" err="1" smtClean="0"/>
                        <a:t>Clark</a:t>
                      </a:r>
                      <a:r>
                        <a:rPr lang="tr-TR" sz="2200" b="1" baseline="0" dirty="0" smtClean="0"/>
                        <a:t> (MCA), </a:t>
                      </a:r>
                      <a:r>
                        <a:rPr lang="tr-TR" sz="2200" b="1" baseline="0" dirty="0" err="1" smtClean="0"/>
                        <a:t>Vice</a:t>
                      </a:r>
                      <a:r>
                        <a:rPr lang="tr-TR" sz="2200" b="1" baseline="0" dirty="0" smtClean="0"/>
                        <a:t> </a:t>
                      </a:r>
                      <a:r>
                        <a:rPr lang="tr-TR" sz="2200" b="1" baseline="0" dirty="0" err="1" smtClean="0"/>
                        <a:t>Chair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b="1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tr-T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1230077"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WG2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Technical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200" b="1" kern="1200" dirty="0" smtClean="0"/>
                        <a:t>Rene </a:t>
                      </a:r>
                      <a:r>
                        <a:rPr lang="en-GB" sz="2200" b="1" kern="1200" dirty="0" err="1" smtClean="0"/>
                        <a:t>Hogendoorn</a:t>
                      </a:r>
                      <a:r>
                        <a:rPr lang="en-GB" sz="2200" b="1" kern="1200" dirty="0" smtClean="0"/>
                        <a:t> </a:t>
                      </a:r>
                      <a:r>
                        <a:rPr lang="tr-TR" sz="2200" b="1" kern="1200" dirty="0" smtClean="0"/>
                        <a:t>(SAAB), Chair</a:t>
                      </a:r>
                    </a:p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tr-TR" sz="2200" b="1" kern="1200" dirty="0" smtClean="0"/>
                        <a:t>Robert</a:t>
                      </a:r>
                      <a:r>
                        <a:rPr lang="tr-TR" sz="2200" b="1" kern="1200" baseline="0" dirty="0" smtClean="0"/>
                        <a:t> Townsend</a:t>
                      </a:r>
                      <a:r>
                        <a:rPr lang="tr-TR" sz="2200" b="1" kern="1200" dirty="0" smtClean="0"/>
                        <a:t> (MCA), Vice</a:t>
                      </a:r>
                      <a:r>
                        <a:rPr lang="tr-TR" sz="2200" b="1" kern="1200" baseline="0" dirty="0" smtClean="0"/>
                        <a:t> </a:t>
                      </a:r>
                      <a:r>
                        <a:rPr lang="tr-TR" sz="2200" b="1" kern="1200" dirty="0" smtClean="0"/>
                        <a:t>Chair 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b="1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tr-T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  <a:tr h="1300347"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WG3</a:t>
                      </a:r>
                      <a:r>
                        <a:rPr lang="tr-TR" sz="2200" dirty="0" smtClean="0"/>
                        <a:t> 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200" b="1" dirty="0" smtClean="0"/>
                        <a:t>Personnel and Training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200" b="1" kern="1200" dirty="0" smtClean="0"/>
                        <a:t>Terry Hughes </a:t>
                      </a:r>
                      <a:r>
                        <a:rPr lang="tr-TR" sz="2200" b="1" kern="1200" dirty="0" smtClean="0"/>
                        <a:t>(TH), Chair</a:t>
                      </a:r>
                    </a:p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tr-TR" sz="2200" b="1" kern="1200" dirty="0" smtClean="0"/>
                        <a:t>Niels</a:t>
                      </a:r>
                      <a:r>
                        <a:rPr lang="tr-TR" sz="2200" b="1" kern="1200" baseline="0" dirty="0" smtClean="0"/>
                        <a:t> Jacob Mygind</a:t>
                      </a:r>
                      <a:r>
                        <a:rPr lang="tr-TR" sz="2200" b="1" kern="1200" dirty="0" smtClean="0"/>
                        <a:t> (RDN), Vice Chair</a:t>
                      </a:r>
                      <a:endParaRPr lang="tr-TR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b="1" dirty="0" smtClean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tr-T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13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dirty="0" smtClean="0">
                <a:cs typeface="Arial" pitchFamily="34" charset="0"/>
              </a:rPr>
              <a:t>   </a:t>
            </a:r>
            <a:r>
              <a:rPr lang="tr-TR" i="1" dirty="0" smtClean="0">
                <a:cs typeface="Arial" pitchFamily="34" charset="0"/>
              </a:rPr>
              <a:t>VTS </a:t>
            </a:r>
            <a:r>
              <a:rPr lang="tr-TR" i="1" dirty="0" err="1" smtClean="0">
                <a:cs typeface="Arial" pitchFamily="34" charset="0"/>
              </a:rPr>
              <a:t>Committee</a:t>
            </a:r>
            <a:r>
              <a:rPr lang="tr-TR" i="1" dirty="0" smtClean="0">
                <a:cs typeface="Arial" pitchFamily="34" charset="0"/>
              </a:rPr>
              <a:t> </a:t>
            </a:r>
            <a:r>
              <a:rPr lang="tr-TR" i="1" dirty="0" err="1" smtClean="0">
                <a:cs typeface="Arial" pitchFamily="34" charset="0"/>
              </a:rPr>
              <a:t>Structure</a:t>
            </a:r>
            <a:r>
              <a:rPr lang="tr-TR" i="1" dirty="0" smtClean="0">
                <a:cs typeface="Arial" pitchFamily="34" charset="0"/>
              </a:rPr>
              <a:t> at VTS37</a:t>
            </a:r>
            <a:endParaRPr lang="en-US" i="1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r>
              <a:rPr lang="tr-TR" i="1" dirty="0" smtClean="0"/>
              <a:t>VTS </a:t>
            </a:r>
            <a:r>
              <a:rPr lang="tr-TR" i="1" dirty="0" err="1" smtClean="0"/>
              <a:t>Committee</a:t>
            </a:r>
            <a:r>
              <a:rPr lang="tr-TR" i="1" dirty="0" smtClean="0"/>
              <a:t> 2014-18 </a:t>
            </a:r>
            <a:r>
              <a:rPr lang="tr-TR" i="1" dirty="0" err="1" smtClean="0"/>
              <a:t>work</a:t>
            </a:r>
            <a:r>
              <a:rPr lang="tr-TR" i="1" dirty="0" smtClean="0"/>
              <a:t> </a:t>
            </a:r>
            <a:r>
              <a:rPr lang="tr-TR" i="1" dirty="0" err="1" smtClean="0"/>
              <a:t>programme</a:t>
            </a:r>
            <a:endParaRPr lang="en-US" i="1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15216" t="22266" r="15052" b="17808"/>
          <a:stretch>
            <a:fillRect/>
          </a:stretch>
        </p:blipFill>
        <p:spPr bwMode="auto">
          <a:xfrm>
            <a:off x="287016" y="1628800"/>
            <a:ext cx="8856984" cy="427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r>
              <a:rPr lang="tr-TR" i="1" dirty="0" smtClean="0"/>
              <a:t>VTS </a:t>
            </a:r>
            <a:r>
              <a:rPr lang="tr-TR" i="1" dirty="0" err="1" smtClean="0"/>
              <a:t>Committee</a:t>
            </a:r>
            <a:r>
              <a:rPr lang="tr-TR" i="1" dirty="0" smtClean="0"/>
              <a:t> 2014-18 </a:t>
            </a:r>
            <a:r>
              <a:rPr lang="tr-TR" i="1" dirty="0" err="1" smtClean="0"/>
              <a:t>work</a:t>
            </a:r>
            <a:r>
              <a:rPr lang="tr-TR" i="1" dirty="0" smtClean="0"/>
              <a:t> </a:t>
            </a:r>
            <a:r>
              <a:rPr lang="tr-TR" i="1" dirty="0" err="1" smtClean="0"/>
              <a:t>programme</a:t>
            </a:r>
            <a:endParaRPr lang="en-US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21654" r="15052" b="8366"/>
          <a:stretch>
            <a:fillRect/>
          </a:stretch>
        </p:blipFill>
        <p:spPr bwMode="auto">
          <a:xfrm>
            <a:off x="132214" y="1128988"/>
            <a:ext cx="8856984" cy="499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r>
              <a:rPr lang="tr-TR" i="1" dirty="0" smtClean="0"/>
              <a:t>VTS </a:t>
            </a:r>
            <a:r>
              <a:rPr lang="tr-TR" i="1" dirty="0" err="1" smtClean="0"/>
              <a:t>Committee</a:t>
            </a:r>
            <a:r>
              <a:rPr lang="tr-TR" i="1" dirty="0" smtClean="0"/>
              <a:t> 2014-18 </a:t>
            </a:r>
            <a:r>
              <a:rPr lang="tr-TR" i="1" dirty="0" err="1" smtClean="0"/>
              <a:t>work</a:t>
            </a:r>
            <a:r>
              <a:rPr lang="tr-TR" i="1" dirty="0" smtClean="0"/>
              <a:t> </a:t>
            </a:r>
            <a:r>
              <a:rPr lang="tr-TR" i="1" dirty="0" err="1" smtClean="0"/>
              <a:t>programme</a:t>
            </a:r>
            <a:endParaRPr lang="en-US" i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24235" r="15052" b="29500"/>
          <a:stretch>
            <a:fillRect/>
          </a:stretch>
        </p:blipFill>
        <p:spPr bwMode="auto">
          <a:xfrm>
            <a:off x="107504" y="1700808"/>
            <a:ext cx="8856984" cy="330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  </a:t>
            </a:r>
            <a:r>
              <a:rPr lang="tr-TR" i="1" dirty="0" smtClean="0"/>
              <a:t>VTS </a:t>
            </a:r>
            <a:r>
              <a:rPr lang="tr-TR" i="1" dirty="0" err="1" smtClean="0"/>
              <a:t>Committee</a:t>
            </a:r>
            <a:r>
              <a:rPr lang="tr-TR" i="1" dirty="0" smtClean="0"/>
              <a:t> 2014-18 </a:t>
            </a:r>
            <a:r>
              <a:rPr lang="tr-TR" i="1" dirty="0" err="1" smtClean="0"/>
              <a:t>work</a:t>
            </a:r>
            <a:r>
              <a:rPr lang="tr-TR" i="1" dirty="0" smtClean="0"/>
              <a:t> </a:t>
            </a:r>
            <a:r>
              <a:rPr lang="tr-TR" i="1" dirty="0" err="1" smtClean="0"/>
              <a:t>programme</a:t>
            </a:r>
            <a:endParaRPr lang="en-US" i="1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23250" r="18373" b="10798"/>
          <a:stretch>
            <a:fillRect/>
          </a:stretch>
        </p:blipFill>
        <p:spPr bwMode="auto">
          <a:xfrm>
            <a:off x="226810" y="1239805"/>
            <a:ext cx="8640960" cy="507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4384</TotalTime>
  <Words>211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  VTS37</vt:lpstr>
      <vt:lpstr>   VTS Committee Structure at VTS37</vt:lpstr>
      <vt:lpstr>  VTS Committee 2014-18 work programme</vt:lpstr>
      <vt:lpstr>  VTS Committee 2014-18 work programme</vt:lpstr>
      <vt:lpstr>  VTS Committee 2014-18 work programme</vt:lpstr>
      <vt:lpstr>  VTS Committee 2014-18 work programme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Tuncay</dc:creator>
  <cp:lastModifiedBy>Seamus Doyle</cp:lastModifiedBy>
  <cp:revision>676</cp:revision>
  <dcterms:created xsi:type="dcterms:W3CDTF">2009-10-02T18:58:06Z</dcterms:created>
  <dcterms:modified xsi:type="dcterms:W3CDTF">2014-10-02T13:28:22Z</dcterms:modified>
</cp:coreProperties>
</file>