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81" r:id="rId2"/>
    <p:sldId id="268" r:id="rId3"/>
    <p:sldId id="297" r:id="rId4"/>
    <p:sldId id="299" r:id="rId5"/>
    <p:sldId id="312" r:id="rId6"/>
    <p:sldId id="300" r:id="rId7"/>
    <p:sldId id="306" r:id="rId8"/>
    <p:sldId id="314" r:id="rId9"/>
    <p:sldId id="313" r:id="rId10"/>
    <p:sldId id="31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IFAN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Sheet1!$B$2:$B$4</c:f>
              <c:numCache>
                <c:formatCode>#,##0\ [$€-40C]</c:formatCode>
                <c:ptCount val="3"/>
                <c:pt idx="0">
                  <c:v>509515</c:v>
                </c:pt>
                <c:pt idx="1">
                  <c:v>500000</c:v>
                </c:pt>
                <c:pt idx="2">
                  <c:v>400000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Sheet1!$C$2:$C$4</c:f>
              <c:numCache>
                <c:formatCode>#,##0\ [$€-40C]</c:formatCode>
                <c:ptCount val="3"/>
                <c:pt idx="0">
                  <c:v>50000</c:v>
                </c:pt>
                <c:pt idx="1">
                  <c:v>50000</c:v>
                </c:pt>
                <c:pt idx="2">
                  <c:v>50000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Australia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Sheet1!$D$2:$D$4</c:f>
              <c:numCache>
                <c:formatCode>#,##0\ [$€-40C]</c:formatCode>
                <c:ptCount val="3"/>
                <c:pt idx="0">
                  <c:v>30000</c:v>
                </c:pt>
                <c:pt idx="1">
                  <c:v>5000</c:v>
                </c:pt>
                <c:pt idx="2">
                  <c:v>5000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World Bank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Sheet1!$E$2:$E$4</c:f>
              <c:numCache>
                <c:formatCode>#,##0\ [$€-40C]</c:formatCode>
                <c:ptCount val="3"/>
                <c:pt idx="0">
                  <c:v>30000</c:v>
                </c:pt>
                <c:pt idx="1">
                  <c:v>30000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South Africa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Sheet1!$F$2:$F$4</c:f>
              <c:numCache>
                <c:formatCode>#,##0\ [$€-40C]</c:formatCode>
                <c:ptCount val="3"/>
                <c:pt idx="0">
                  <c:v>10000</c:v>
                </c:pt>
                <c:pt idx="1">
                  <c:v>5000</c:v>
                </c:pt>
                <c:pt idx="2">
                  <c:v>5000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Denmark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Sheet1!$G$2:$G$4</c:f>
              <c:numCache>
                <c:formatCode>#,##0\ [$€-40C]</c:formatCode>
                <c:ptCount val="3"/>
                <c:pt idx="0">
                  <c:v>25000</c:v>
                </c:pt>
                <c:pt idx="1">
                  <c:v>25000</c:v>
                </c:pt>
                <c:pt idx="2">
                  <c:v>35000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UK/USA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Sheet1!$H$2:$H$4</c:f>
              <c:numCache>
                <c:formatCode>#,##0\ [$€-40C]</c:formatCode>
                <c:ptCount val="3"/>
                <c:pt idx="0">
                  <c:v>20000</c:v>
                </c:pt>
                <c:pt idx="1">
                  <c:v>15000</c:v>
                </c:pt>
                <c:pt idx="2">
                  <c:v>15000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IMO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Sheet1!$I$2:$I$4</c:f>
              <c:numCache>
                <c:formatCode>#,##0\ [$€-40C]</c:formatCode>
                <c:ptCount val="3"/>
                <c:pt idx="0">
                  <c:v>30000</c:v>
                </c:pt>
                <c:pt idx="1">
                  <c:v>120000</c:v>
                </c:pt>
                <c:pt idx="2">
                  <c:v>100000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JANA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Sheet1!$J$2:$J$4</c:f>
              <c:numCache>
                <c:formatCode>#,##0\ [$€-40C]</c:formatCode>
                <c:ptCount val="3"/>
                <c:pt idx="0">
                  <c:v>5000</c:v>
                </c:pt>
                <c:pt idx="1">
                  <c:v>14400</c:v>
                </c:pt>
                <c:pt idx="2">
                  <c:v>5000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Korea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Sheet1!$K$2:$K$4</c:f>
              <c:numCache>
                <c:formatCode>#,##0\ [$€-40C]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IMC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Sheet1!$L$2:$L$4</c:f>
              <c:numCache>
                <c:formatCode>#,##0\ [$€-40C]</c:formatCode>
                <c:ptCount val="3"/>
                <c:pt idx="0">
                  <c:v>0</c:v>
                </c:pt>
                <c:pt idx="1">
                  <c:v>0</c:v>
                </c:pt>
                <c:pt idx="2">
                  <c:v>20000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179136"/>
        <c:axId val="33180672"/>
      </c:barChart>
      <c:catAx>
        <c:axId val="33179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180672"/>
        <c:crosses val="autoZero"/>
        <c:auto val="1"/>
        <c:lblAlgn val="ctr"/>
        <c:lblOffset val="100"/>
        <c:noMultiLvlLbl val="0"/>
      </c:catAx>
      <c:valAx>
        <c:axId val="33180672"/>
        <c:scaling>
          <c:orientation val="minMax"/>
          <c:min val="0"/>
        </c:scaling>
        <c:delete val="0"/>
        <c:axPos val="l"/>
        <c:majorGridlines/>
        <c:numFmt formatCode="#,##0\ [$€-40C]" sourceLinked="1"/>
        <c:majorTickMark val="out"/>
        <c:minorTickMark val="none"/>
        <c:tickLblPos val="nextTo"/>
        <c:crossAx val="331791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563D1-18FA-8C4B-A4AE-9B98B9E7003A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B7CA7-77F7-F44F-99EA-A7C98A07286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903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F3882-A32B-D746-86C7-1CC84346392F}" type="datetimeFigureOut">
              <a:rPr lang="en-US" smtClean="0"/>
              <a:t>10/1/2014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C890C-A472-7948-BD88-E407CB5895E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6766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FDC3501-0B65-42BC-9900-7C2937407DC8}" type="slidenum">
              <a:rPr lang="en-GB" sz="1200" smtClean="0"/>
              <a:pPr eaLnBrk="1" hangingPunct="1"/>
              <a:t>2</a:t>
            </a:fld>
            <a:endParaRPr lang="en-GB" sz="120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FDC3501-0B65-42BC-9900-7C2937407DC8}" type="slidenum">
              <a:rPr lang="en-GB" sz="1200" smtClean="0"/>
              <a:pPr eaLnBrk="1" hangingPunct="1"/>
              <a:t>3</a:t>
            </a:fld>
            <a:endParaRPr lang="en-GB" sz="120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B857442-E44B-434B-9D5F-893666BF76A3}" type="slidenum">
              <a:rPr lang="en-GB" sz="1200" smtClean="0"/>
              <a:pPr eaLnBrk="1" hangingPunct="1"/>
              <a:t>4</a:t>
            </a:fld>
            <a:endParaRPr lang="en-GB" sz="1200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B857442-E44B-434B-9D5F-893666BF76A3}" type="slidenum">
              <a:rPr lang="en-GB" sz="1200" smtClean="0"/>
              <a:pPr eaLnBrk="1" hangingPunct="1"/>
              <a:t>6</a:t>
            </a:fld>
            <a:endParaRPr lang="en-GB" sz="1200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C890C-A472-7948-BD88-E407CB5895E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19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BEF9-502C-42C5-A092-86B63783C46B}" type="datetime10">
              <a:rPr lang="en-GB" smtClean="0"/>
              <a:t>09:48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 28 - Oct.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84A25-D47B-4314-A80C-A967F774757F}" type="datetime10">
              <a:rPr lang="en-GB" smtClean="0"/>
              <a:t>09:48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 28 - Oct.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C2DD4-D3B3-49B3-A322-73AD5F3BCC0F}" type="datetime10">
              <a:rPr lang="en-GB" smtClean="0"/>
              <a:t>09:48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 28 - Oct.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90FD4-510C-4AEF-BBCB-DD9870B08669}" type="datetime10">
              <a:rPr lang="en-GB" smtClean="0"/>
              <a:t>09:48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 28 - Oct.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63224-20F4-47F5-A212-F72D04B1CB7D}" type="datetime10">
              <a:rPr lang="en-GB" smtClean="0"/>
              <a:t>09:48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 28 - Oct.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12EB5-D863-400D-911D-127AEDD6AC68}" type="datetime10">
              <a:rPr lang="en-GB" smtClean="0"/>
              <a:t>09:48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 28 - Oct.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E79C1-30B7-4017-8D5D-6BBF58A9F750}" type="datetime10">
              <a:rPr lang="en-GB" smtClean="0"/>
              <a:t>09:48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 28 - Oct.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A0F1A-8B93-4679-B6AC-7336B7D4D302}" type="datetime10">
              <a:rPr lang="en-GB" smtClean="0"/>
              <a:t>09:48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 28 - Oct.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D78EC-C4DE-423A-9015-26AE0A0BB68D}" type="datetime10">
              <a:rPr lang="en-GB" smtClean="0"/>
              <a:t>09:48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 28 - Oct.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F4D51-7530-412A-8440-0C7E1E51A2D5}" type="datetime10">
              <a:rPr lang="en-GB" smtClean="0"/>
              <a:t>09:48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 28 - Oct.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E21B-7686-4F43-8B49-196084C28723}" type="datetime10">
              <a:rPr lang="en-GB" smtClean="0"/>
              <a:t>09:48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 28 - Oct.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1E19-CD45-486E-8AA2-E055C5FC1B2D}" type="datetime10">
              <a:rPr lang="en-GB" smtClean="0"/>
              <a:t>09:48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 28 - Oct.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7447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299038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7120E3B-97A9-4D53-9B77-6A7B1FDD2D7E}" type="datetime10">
              <a:rPr lang="en-GB" smtClean="0"/>
              <a:t>09:48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PAP 28 - Oct.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85CF3216-CAFE-F04D-8201-583F3982750E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Picture 6" descr="logo aism reg.jpg"/>
          <p:cNvPicPr>
            <a:picLocks noChangeAspect="1"/>
          </p:cNvPicPr>
          <p:nvPr/>
        </p:nvPicPr>
        <p:blipFill rotWithShape="1">
          <a:blip r:embed="rId14">
            <a:alphaModFix am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7" t="20305" r="15076" b="23518"/>
          <a:stretch/>
        </p:blipFill>
        <p:spPr>
          <a:xfrm>
            <a:off x="2362200" y="1117599"/>
            <a:ext cx="4263129" cy="47063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533400" indent="-53340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00000"/>
        <a:buFont typeface="Wingdings" charset="2"/>
        <a:buChar char=""/>
        <a:defRPr sz="24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901700" indent="-36830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" charset="2"/>
        <a:buChar char="§"/>
        <a:defRPr sz="22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2pPr>
      <a:lvl3pPr marL="1257300" indent="-3683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" charset="2"/>
        <a:buChar char="ü"/>
        <a:defRPr sz="20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3pPr>
      <a:lvl4pPr marL="1612900" indent="-39052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4pPr>
      <a:lvl5pPr marL="1968500" indent="-3746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Lucida Grande"/>
        <a:buChar char="-"/>
        <a:defRPr sz="18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 3" descr="essaipowerpoi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546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23900" y="5505450"/>
            <a:ext cx="8420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ndalus" pitchFamily="18" charset="-78"/>
                <a:cs typeface="Andalus" pitchFamily="18" charset="-78"/>
              </a:rPr>
              <a:t> The IALA World-Wide Academy</a:t>
            </a:r>
          </a:p>
          <a:p>
            <a:pPr algn="ctr"/>
            <a:r>
              <a:rPr lang="en-GB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ndalus" pitchFamily="18" charset="-78"/>
                <a:cs typeface="Andalus" pitchFamily="18" charset="-78"/>
              </a:rPr>
              <a:t>PAP 28</a:t>
            </a:r>
            <a:endParaRPr lang="en-GB" sz="3600" b="1" dirty="0">
              <a:solidFill>
                <a:schemeClr val="accent2">
                  <a:lumMod val="60000"/>
                  <a:lumOff val="40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47650" y="5695950"/>
            <a:ext cx="88963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000" b="1" dirty="0" smtClean="0">
              <a:solidFill>
                <a:srgbClr val="002060"/>
              </a:solidFill>
            </a:endParaRPr>
          </a:p>
          <a:p>
            <a:pPr algn="ctr"/>
            <a:endParaRPr lang="en-GB" sz="2000" b="1" dirty="0" smtClean="0">
              <a:solidFill>
                <a:srgbClr val="002060"/>
              </a:solidFill>
            </a:endParaRPr>
          </a:p>
          <a:p>
            <a:pPr algn="r"/>
            <a:endParaRPr lang="en-GB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52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82222" y="3244334"/>
            <a:ext cx="25795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Thank you</a:t>
            </a:r>
            <a:endParaRPr lang="en-GB" sz="4000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 28 - Oct.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2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23863"/>
            <a:ext cx="9144000" cy="1011237"/>
          </a:xfrm>
        </p:spPr>
        <p:txBody>
          <a:bodyPr/>
          <a:lstStyle/>
          <a:p>
            <a:pPr algn="ctr" eaLnBrk="1" hangingPunct="1"/>
            <a:r>
              <a:rPr lang="en-GB" b="1" dirty="0" smtClean="0"/>
              <a:t>The IALA WWA </a:t>
            </a:r>
          </a:p>
        </p:txBody>
      </p:sp>
      <p:sp>
        <p:nvSpPr>
          <p:cNvPr id="9219" name="Text Box 13"/>
          <p:cNvSpPr txBox="1">
            <a:spLocks noChangeArrowheads="1"/>
          </p:cNvSpPr>
          <p:nvPr/>
        </p:nvSpPr>
        <p:spPr bwMode="auto">
          <a:xfrm>
            <a:off x="242326" y="949324"/>
            <a:ext cx="8646180" cy="524759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defRPr/>
            </a:pPr>
            <a:endParaRPr lang="en-GB" sz="20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en-GB" sz="2400" dirty="0">
              <a:latin typeface="Times New Roman"/>
              <a:ea typeface="Times New Roman"/>
            </a:endParaRPr>
          </a:p>
          <a:p>
            <a:pPr lvl="1">
              <a:defRPr/>
            </a:pPr>
            <a:endParaRPr lang="en-GB" sz="1800" dirty="0" smtClean="0"/>
          </a:p>
          <a:p>
            <a:pPr lvl="1">
              <a:defRPr/>
            </a:pPr>
            <a:endParaRPr lang="en-GB" sz="1800" dirty="0"/>
          </a:p>
          <a:p>
            <a:pPr algn="ctr">
              <a:defRPr/>
            </a:pPr>
            <a:r>
              <a:rPr lang="en-GB" sz="4000" b="1" i="1" dirty="0"/>
              <a:t>“The IALA World-Wide Academy (WWA) is the vehicle by which IALA delivers </a:t>
            </a:r>
            <a:endParaRPr lang="en-GB" sz="4000" b="1" i="1" dirty="0" smtClean="0"/>
          </a:p>
          <a:p>
            <a:pPr algn="ctr">
              <a:defRPr/>
            </a:pPr>
            <a:r>
              <a:rPr lang="en-GB" sz="4000" b="1" i="1" dirty="0" smtClean="0">
                <a:solidFill>
                  <a:srgbClr val="C00000"/>
                </a:solidFill>
              </a:rPr>
              <a:t>training</a:t>
            </a:r>
            <a:r>
              <a:rPr lang="en-GB" sz="4000" b="1" i="1" dirty="0" smtClean="0"/>
              <a:t> </a:t>
            </a:r>
            <a:r>
              <a:rPr lang="en-GB" sz="4000" b="1" i="1" dirty="0"/>
              <a:t>and </a:t>
            </a:r>
            <a:endParaRPr lang="en-GB" sz="4000" b="1" i="1" dirty="0" smtClean="0"/>
          </a:p>
          <a:p>
            <a:pPr algn="ctr">
              <a:defRPr/>
            </a:pPr>
            <a:r>
              <a:rPr lang="en-GB" sz="4000" b="1" i="1" dirty="0" smtClean="0">
                <a:solidFill>
                  <a:srgbClr val="C00000"/>
                </a:solidFill>
              </a:rPr>
              <a:t>capacity </a:t>
            </a:r>
            <a:r>
              <a:rPr lang="en-GB" sz="4000" b="1" i="1" dirty="0">
                <a:solidFill>
                  <a:srgbClr val="C00000"/>
                </a:solidFill>
              </a:rPr>
              <a:t>building</a:t>
            </a:r>
            <a:r>
              <a:rPr lang="en-GB" sz="4000" b="1" i="1" dirty="0" smtClean="0"/>
              <a:t>.” </a:t>
            </a:r>
            <a:endParaRPr lang="en-GB" sz="4000" b="1" i="1" dirty="0"/>
          </a:p>
          <a:p>
            <a:pPr>
              <a:defRPr/>
            </a:pPr>
            <a:r>
              <a:rPr lang="en-GB" sz="2800" b="1" i="1" dirty="0"/>
              <a:t> </a:t>
            </a:r>
            <a:endParaRPr lang="fr-FR" sz="2800" b="1" i="1" dirty="0"/>
          </a:p>
          <a:p>
            <a:pPr marL="457200" indent="-457200">
              <a:spcBef>
                <a:spcPct val="50000"/>
              </a:spcBef>
              <a:defRPr/>
            </a:pPr>
            <a:endParaRPr lang="en-US" dirty="0"/>
          </a:p>
        </p:txBody>
      </p:sp>
      <p:sp>
        <p:nvSpPr>
          <p:cNvPr id="21508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 smtClean="0">
                <a:solidFill>
                  <a:srgbClr val="FFFF00"/>
                </a:solidFill>
              </a:rPr>
              <a:t>PAP 28 - Oct. 2014</a:t>
            </a:r>
            <a:endParaRPr lang="en-GB" sz="1400" b="1" smtClean="0">
              <a:solidFill>
                <a:srgbClr val="FFFF00"/>
              </a:solidFill>
            </a:endParaRPr>
          </a:p>
        </p:txBody>
      </p:sp>
      <p:sp>
        <p:nvSpPr>
          <p:cNvPr id="2150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6755580-B600-4A1A-9380-AB205715B3CB}" type="slidenum">
              <a:rPr lang="en-GB" sz="1400" smtClean="0"/>
              <a:pPr eaLnBrk="1" hangingPunct="1"/>
              <a:t>2</a:t>
            </a:fld>
            <a:endParaRPr lang="en-GB" sz="1400" smtClean="0"/>
          </a:p>
        </p:txBody>
      </p:sp>
    </p:spTree>
    <p:extLst>
      <p:ext uri="{BB962C8B-B14F-4D97-AF65-F5344CB8AC3E}">
        <p14:creationId xmlns:p14="http://schemas.microsoft.com/office/powerpoint/2010/main" val="4175006943"/>
      </p:ext>
    </p:extLst>
  </p:cSld>
  <p:clrMapOvr>
    <a:masterClrMapping/>
  </p:clrMapOvr>
  <p:transition advTm="39728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949324"/>
          </a:xfrm>
        </p:spPr>
        <p:txBody>
          <a:bodyPr/>
          <a:lstStyle/>
          <a:p>
            <a:pPr algn="ctr" eaLnBrk="1" hangingPunct="1"/>
            <a:r>
              <a:rPr lang="en-GB" b="1" dirty="0" smtClean="0"/>
              <a:t>The IALA WWA Status </a:t>
            </a:r>
          </a:p>
        </p:txBody>
      </p:sp>
      <p:sp>
        <p:nvSpPr>
          <p:cNvPr id="9219" name="Text Box 13"/>
          <p:cNvSpPr txBox="1">
            <a:spLocks noChangeArrowheads="1"/>
          </p:cNvSpPr>
          <p:nvPr/>
        </p:nvSpPr>
        <p:spPr bwMode="auto">
          <a:xfrm>
            <a:off x="264458" y="949325"/>
            <a:ext cx="8646180" cy="450892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defRPr/>
            </a:pPr>
            <a:endParaRPr lang="en-GB" sz="2000" dirty="0">
              <a:latin typeface="Times New Roman"/>
              <a:ea typeface="Times New Roman"/>
            </a:endParaRPr>
          </a:p>
          <a:p>
            <a:pPr>
              <a:defRPr/>
            </a:pPr>
            <a:r>
              <a:rPr lang="en-GB" sz="2400" b="1" i="1" dirty="0" smtClean="0"/>
              <a:t>The </a:t>
            </a:r>
            <a:r>
              <a:rPr lang="en-GB" sz="2400" b="1" i="1" dirty="0"/>
              <a:t>IALA World-Wide Academy (WWA) </a:t>
            </a:r>
            <a:r>
              <a:rPr lang="en-GB" sz="2400" b="1" i="1" dirty="0" smtClean="0"/>
              <a:t>is part of the IALA Secretariat, but it is independently funded. It relies only on sponsorship, in cash or in kind. </a:t>
            </a:r>
          </a:p>
          <a:p>
            <a:pPr>
              <a:defRPr/>
            </a:pPr>
            <a:endParaRPr lang="en-GB" sz="2800" b="1" i="1" dirty="0" smtClean="0"/>
          </a:p>
          <a:p>
            <a:pPr>
              <a:defRPr/>
            </a:pPr>
            <a:endParaRPr lang="en-GB" sz="2800" b="1" i="1" dirty="0" smtClean="0"/>
          </a:p>
          <a:p>
            <a:pPr>
              <a:defRPr/>
            </a:pPr>
            <a:r>
              <a:rPr lang="en-GB" sz="2800" b="1" i="1" dirty="0" smtClean="0"/>
              <a:t>Under the Authority </a:t>
            </a:r>
          </a:p>
          <a:p>
            <a:pPr>
              <a:defRPr/>
            </a:pPr>
            <a:r>
              <a:rPr lang="en-GB" sz="2800" b="1" i="1" dirty="0" smtClean="0"/>
              <a:t>of the Council, it is </a:t>
            </a:r>
          </a:p>
          <a:p>
            <a:pPr>
              <a:defRPr/>
            </a:pPr>
            <a:r>
              <a:rPr lang="en-GB" sz="2800" b="1" i="1" dirty="0" smtClean="0"/>
              <a:t>governed by a </a:t>
            </a:r>
            <a:r>
              <a:rPr lang="en-GB" sz="2800" b="1" i="1" dirty="0" smtClean="0">
                <a:solidFill>
                  <a:srgbClr val="C00000"/>
                </a:solidFill>
              </a:rPr>
              <a:t>Board</a:t>
            </a:r>
            <a:r>
              <a:rPr lang="en-GB" sz="2800" b="1" i="1" dirty="0" smtClean="0"/>
              <a:t>, </a:t>
            </a:r>
          </a:p>
          <a:p>
            <a:pPr>
              <a:defRPr/>
            </a:pPr>
            <a:r>
              <a:rPr lang="en-GB" sz="2800" b="1" i="1" dirty="0" smtClean="0"/>
              <a:t>chair by the Dean.</a:t>
            </a:r>
            <a:endParaRPr lang="fr-FR" sz="2800" b="1" i="1" dirty="0"/>
          </a:p>
          <a:p>
            <a:pPr marL="457200" indent="-457200">
              <a:spcBef>
                <a:spcPct val="50000"/>
              </a:spcBef>
              <a:defRPr/>
            </a:pPr>
            <a:r>
              <a:rPr lang="en-US" dirty="0" smtClean="0"/>
              <a:t>                                                                                         </a:t>
            </a:r>
            <a:endParaRPr lang="en-US" dirty="0"/>
          </a:p>
        </p:txBody>
      </p:sp>
      <p:sp>
        <p:nvSpPr>
          <p:cNvPr id="21508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 smtClean="0">
                <a:solidFill>
                  <a:srgbClr val="FFFF00"/>
                </a:solidFill>
              </a:rPr>
              <a:t>PAP 28 - Oct. 2014</a:t>
            </a:r>
            <a:endParaRPr lang="en-GB" sz="1400" b="1" smtClean="0">
              <a:solidFill>
                <a:srgbClr val="FFFF00"/>
              </a:solidFill>
            </a:endParaRPr>
          </a:p>
        </p:txBody>
      </p:sp>
      <p:sp>
        <p:nvSpPr>
          <p:cNvPr id="2150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6755580-B600-4A1A-9380-AB205715B3CB}" type="slidenum">
              <a:rPr lang="en-GB" sz="1400" smtClean="0"/>
              <a:pPr eaLnBrk="1" hangingPunct="1"/>
              <a:t>3</a:t>
            </a:fld>
            <a:endParaRPr lang="en-GB" sz="1400" smtClean="0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6701" y="2743200"/>
            <a:ext cx="5067300" cy="411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391084"/>
      </p:ext>
    </p:extLst>
  </p:cSld>
  <p:clrMapOvr>
    <a:masterClrMapping/>
  </p:clrMapOvr>
  <p:transition advTm="39728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64458" y="0"/>
            <a:ext cx="8879542" cy="819150"/>
          </a:xfrm>
        </p:spPr>
        <p:txBody>
          <a:bodyPr/>
          <a:lstStyle/>
          <a:p>
            <a:pPr algn="ctr" eaLnBrk="1" hangingPunct="1"/>
            <a:r>
              <a:rPr lang="en-GB" sz="3600" b="1" dirty="0" smtClean="0"/>
              <a:t>The IALA WWA Staff</a:t>
            </a:r>
            <a:r>
              <a:rPr lang="en-GB" sz="3600" dirty="0" smtClean="0"/>
              <a:t> </a:t>
            </a:r>
          </a:p>
        </p:txBody>
      </p:sp>
      <p:sp>
        <p:nvSpPr>
          <p:cNvPr id="26627" name="Text Box 13"/>
          <p:cNvSpPr txBox="1">
            <a:spLocks noChangeArrowheads="1"/>
          </p:cNvSpPr>
          <p:nvPr/>
        </p:nvSpPr>
        <p:spPr bwMode="auto">
          <a:xfrm>
            <a:off x="264458" y="1138238"/>
            <a:ext cx="8646180" cy="609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 b="1" dirty="0" smtClean="0"/>
              <a:t>Three part-time officers: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/>
              <a:t>Jean-Charles Leclair, Dean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/>
              <a:t>Stephen Bennett, </a:t>
            </a:r>
          </a:p>
          <a:p>
            <a:pPr marL="0" indent="0" eaLnBrk="1" hangingPunct="1">
              <a:spcBef>
                <a:spcPct val="50000"/>
              </a:spcBef>
            </a:pPr>
            <a:r>
              <a:rPr lang="en-GB" sz="2400" b="1" dirty="0"/>
              <a:t>	</a:t>
            </a:r>
            <a:r>
              <a:rPr lang="en-GB" sz="2400" b="1" dirty="0" smtClean="0"/>
              <a:t>	Programme Manager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/>
              <a:t>Jacques Manchard, Senior Adviser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GB" sz="2400" b="1" dirty="0" smtClean="0"/>
          </a:p>
          <a:p>
            <a:pPr eaLnBrk="1" hangingPunct="1"/>
            <a:r>
              <a:rPr lang="en-GB" sz="2800" b="1" dirty="0" smtClean="0"/>
              <a:t>+ all the necessary assistance from </a:t>
            </a:r>
          </a:p>
          <a:p>
            <a:pPr eaLnBrk="1" hangingPunct="1"/>
            <a:r>
              <a:rPr lang="en-GB" sz="2800" b="1" dirty="0"/>
              <a:t>	</a:t>
            </a:r>
            <a:r>
              <a:rPr lang="en-GB" sz="2800" b="1" dirty="0" smtClean="0"/>
              <a:t>the IALA Secretariat</a:t>
            </a:r>
          </a:p>
          <a:p>
            <a:pPr eaLnBrk="1" hangingPunct="1">
              <a:spcBef>
                <a:spcPct val="50000"/>
              </a:spcBef>
            </a:pPr>
            <a:r>
              <a:rPr lang="en-GB" sz="2800" b="1" dirty="0" smtClean="0"/>
              <a:t>+ the savoir-faire and the support of the “IALA experts”</a:t>
            </a:r>
            <a:r>
              <a:rPr lang="en-GB" sz="2800" b="1" dirty="0"/>
              <a:t> </a:t>
            </a:r>
            <a:r>
              <a:rPr lang="en-GB" sz="2800" b="1" dirty="0" smtClean="0"/>
              <a:t>(the list is on the IALA WWA website)</a:t>
            </a:r>
            <a:endParaRPr lang="en-GB" sz="2800" b="1" dirty="0"/>
          </a:p>
          <a:p>
            <a:pPr eaLnBrk="1" hangingPunct="1">
              <a:spcBef>
                <a:spcPct val="50000"/>
              </a:spcBef>
            </a:pPr>
            <a:endParaRPr lang="en-GB" sz="2000" dirty="0"/>
          </a:p>
          <a:p>
            <a:pPr eaLnBrk="1" hangingPunct="1">
              <a:spcBef>
                <a:spcPct val="50000"/>
              </a:spcBef>
            </a:pPr>
            <a:endParaRPr lang="en-US" sz="2000" dirty="0"/>
          </a:p>
        </p:txBody>
      </p:sp>
      <p:sp>
        <p:nvSpPr>
          <p:cNvPr id="26628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 smtClean="0">
                <a:solidFill>
                  <a:srgbClr val="FFFF00"/>
                </a:solidFill>
              </a:rPr>
              <a:t>PAP 28 - Oct. 2014</a:t>
            </a:r>
            <a:endParaRPr lang="en-GB" sz="1400" b="1" smtClean="0">
              <a:solidFill>
                <a:srgbClr val="FFFF00"/>
              </a:solidFill>
            </a:endParaRPr>
          </a:p>
        </p:txBody>
      </p:sp>
      <p:sp>
        <p:nvSpPr>
          <p:cNvPr id="26629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110C0B0-5850-4AEC-9AB2-5DDD2555C3F6}" type="slidenum">
              <a:rPr lang="en-GB" sz="1400" smtClean="0"/>
              <a:pPr eaLnBrk="1" hangingPunct="1"/>
              <a:t>4</a:t>
            </a:fld>
            <a:endParaRPr lang="en-GB" sz="1400" smtClean="0"/>
          </a:p>
        </p:txBody>
      </p:sp>
      <p:pic>
        <p:nvPicPr>
          <p:cNvPr id="7" name="Picture 687" descr="Photo of Stephen Bennett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549" y="996285"/>
            <a:ext cx="2272557" cy="1992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688" descr="Photo of Jacques Manchard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549" y="3154679"/>
            <a:ext cx="2255208" cy="19379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5697243"/>
      </p:ext>
    </p:extLst>
  </p:cSld>
  <p:clrMapOvr>
    <a:masterClrMapping/>
  </p:clrMapOvr>
  <p:transition advTm="39728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Sponsorship 2012 – 2014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0652626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PAP 28 - Oct.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23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64458" y="0"/>
            <a:ext cx="8879542" cy="1138238"/>
          </a:xfrm>
        </p:spPr>
        <p:txBody>
          <a:bodyPr/>
          <a:lstStyle/>
          <a:p>
            <a:pPr algn="ctr" eaLnBrk="1" hangingPunct="1"/>
            <a:r>
              <a:rPr lang="en-GB" sz="3600" b="1" dirty="0" smtClean="0"/>
              <a:t>IALA WWA - Training activity</a:t>
            </a:r>
            <a:r>
              <a:rPr lang="en-GB" sz="3600" dirty="0" smtClean="0"/>
              <a:t> </a:t>
            </a:r>
          </a:p>
        </p:txBody>
      </p:sp>
      <p:sp>
        <p:nvSpPr>
          <p:cNvPr id="26627" name="Text Box 13"/>
          <p:cNvSpPr txBox="1">
            <a:spLocks noChangeArrowheads="1"/>
          </p:cNvSpPr>
          <p:nvPr/>
        </p:nvSpPr>
        <p:spPr bwMode="auto">
          <a:xfrm>
            <a:off x="264458" y="1138238"/>
            <a:ext cx="8646180" cy="5293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2800" b="1" dirty="0" smtClean="0"/>
          </a:p>
          <a:p>
            <a:pPr eaLnBrk="1" hangingPunct="1">
              <a:spcBef>
                <a:spcPct val="50000"/>
              </a:spcBef>
            </a:pPr>
            <a:r>
              <a:rPr lang="en-US" sz="2800" b="1" dirty="0" smtClean="0"/>
              <a:t>The </a:t>
            </a:r>
            <a:r>
              <a:rPr lang="en-US" sz="2800" b="1" dirty="0"/>
              <a:t>aim of The Academy is not to deliver training itself, but to propose harmonized curriculum </a:t>
            </a:r>
            <a:r>
              <a:rPr lang="en-US" sz="2800" b="1" dirty="0" smtClean="0"/>
              <a:t>and to encourage the use of </a:t>
            </a:r>
            <a:r>
              <a:rPr lang="en-US" sz="2800" b="1" dirty="0"/>
              <a:t>model </a:t>
            </a:r>
            <a:r>
              <a:rPr lang="en-US" sz="2800" b="1" dirty="0" smtClean="0"/>
              <a:t>courses, </a:t>
            </a:r>
            <a:r>
              <a:rPr lang="en-US" sz="2800" b="1" dirty="0" smtClean="0">
                <a:solidFill>
                  <a:srgbClr val="C00000"/>
                </a:solidFill>
              </a:rPr>
              <a:t>developed by the Committees</a:t>
            </a:r>
            <a:r>
              <a:rPr lang="en-US" sz="2800" b="1" dirty="0" smtClean="0"/>
              <a:t>, through the implementation of </a:t>
            </a:r>
            <a:r>
              <a:rPr lang="en-US" sz="2800" b="1" dirty="0"/>
              <a:t>an accreditation process </a:t>
            </a:r>
            <a:r>
              <a:rPr lang="en-US" sz="2800" b="1" dirty="0" smtClean="0"/>
              <a:t>by National </a:t>
            </a:r>
            <a:r>
              <a:rPr lang="en-US" sz="2800" b="1" dirty="0"/>
              <a:t>Members. </a:t>
            </a:r>
            <a:endParaRPr lang="en-US" sz="2800" b="1" dirty="0" smtClean="0"/>
          </a:p>
          <a:p>
            <a:pPr eaLnBrk="1" hangingPunct="1">
              <a:spcBef>
                <a:spcPct val="50000"/>
              </a:spcBef>
            </a:pPr>
            <a:r>
              <a:rPr lang="en-US" sz="2800" b="1" dirty="0" smtClean="0"/>
              <a:t>However</a:t>
            </a:r>
            <a:r>
              <a:rPr lang="en-US" sz="2800" b="1" dirty="0"/>
              <a:t>, The Academy has also started to organize courses, or training seminars, on specific matters, such as risk </a:t>
            </a:r>
            <a:r>
              <a:rPr lang="en-US" sz="2800" b="1" dirty="0" smtClean="0"/>
              <a:t>management and Introduction to e-Navigation.</a:t>
            </a:r>
          </a:p>
          <a:p>
            <a:pPr eaLnBrk="1" hangingPunct="1">
              <a:spcBef>
                <a:spcPct val="50000"/>
              </a:spcBef>
            </a:pPr>
            <a:endParaRPr lang="en-US" sz="2000" dirty="0"/>
          </a:p>
        </p:txBody>
      </p:sp>
      <p:sp>
        <p:nvSpPr>
          <p:cNvPr id="26628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 smtClean="0">
                <a:solidFill>
                  <a:srgbClr val="FFFF00"/>
                </a:solidFill>
              </a:rPr>
              <a:t>PAP 28 - Oct. 2014</a:t>
            </a:r>
            <a:endParaRPr lang="en-GB" sz="1400" b="1" smtClean="0">
              <a:solidFill>
                <a:srgbClr val="FFFF00"/>
              </a:solidFill>
            </a:endParaRPr>
          </a:p>
        </p:txBody>
      </p:sp>
      <p:sp>
        <p:nvSpPr>
          <p:cNvPr id="26629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110C0B0-5850-4AEC-9AB2-5DDD2555C3F6}" type="slidenum">
              <a:rPr lang="en-GB" sz="1400" smtClean="0"/>
              <a:pPr eaLnBrk="1" hangingPunct="1"/>
              <a:t>6</a:t>
            </a:fld>
            <a:endParaRPr lang="en-GB" sz="1400" smtClean="0"/>
          </a:p>
        </p:txBody>
      </p:sp>
    </p:spTree>
    <p:extLst>
      <p:ext uri="{BB962C8B-B14F-4D97-AF65-F5344CB8AC3E}">
        <p14:creationId xmlns:p14="http://schemas.microsoft.com/office/powerpoint/2010/main" val="4262475147"/>
      </p:ext>
    </p:extLst>
  </p:cSld>
  <p:clrMapOvr>
    <a:masterClrMapping/>
  </p:clrMapOvr>
  <p:transition advTm="39728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>
          <a:xfrm>
            <a:off x="1276350" y="190500"/>
            <a:ext cx="7772400" cy="830263"/>
          </a:xfrm>
        </p:spPr>
        <p:txBody>
          <a:bodyPr/>
          <a:lstStyle/>
          <a:p>
            <a:pPr algn="ctr"/>
            <a:r>
              <a:rPr lang="en-GB" dirty="0" smtClean="0"/>
              <a:t>Capacity Building Regions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75479028"/>
              </p:ext>
            </p:extLst>
          </p:nvPr>
        </p:nvGraphicFramePr>
        <p:xfrm>
          <a:off x="264458" y="1295400"/>
          <a:ext cx="4101167" cy="464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0723"/>
                <a:gridCol w="1060444"/>
              </a:tblGrid>
              <a:tr h="89406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Region</a:t>
                      </a:r>
                      <a:endParaRPr lang="en-GB" sz="1800" dirty="0"/>
                    </a:p>
                  </a:txBody>
                  <a:tcPr marL="91406" marR="91406" marT="45725" marB="4572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Target</a:t>
                      </a:r>
                      <a:r>
                        <a:rPr lang="en-GB" sz="1800" baseline="0" dirty="0" smtClean="0"/>
                        <a:t> States</a:t>
                      </a:r>
                      <a:endParaRPr lang="en-GB" sz="1800" dirty="0"/>
                    </a:p>
                  </a:txBody>
                  <a:tcPr marL="91406" marR="91406" marT="45725" marB="45725"/>
                </a:tc>
              </a:tr>
              <a:tr h="410459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East Asia</a:t>
                      </a:r>
                      <a:endParaRPr lang="en-GB" sz="1800" dirty="0"/>
                    </a:p>
                  </a:txBody>
                  <a:tcPr marL="91406" marR="91406" marT="45725" marB="4572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4</a:t>
                      </a:r>
                      <a:endParaRPr lang="en-GB" sz="1800" dirty="0"/>
                    </a:p>
                  </a:txBody>
                  <a:tcPr marL="91406" marR="91406" marT="45725" marB="45725"/>
                </a:tc>
              </a:tr>
              <a:tr h="410459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Eastern</a:t>
                      </a:r>
                      <a:r>
                        <a:rPr lang="en-GB" sz="1800" baseline="0" dirty="0" smtClean="0"/>
                        <a:t> Atlantic</a:t>
                      </a:r>
                      <a:endParaRPr lang="en-GB" sz="1800" dirty="0"/>
                    </a:p>
                  </a:txBody>
                  <a:tcPr marL="91406" marR="91406" marT="45725" marB="4572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19</a:t>
                      </a:r>
                      <a:endParaRPr lang="en-GB" sz="1800" dirty="0"/>
                    </a:p>
                  </a:txBody>
                  <a:tcPr marL="91406" marR="91406" marT="45725" marB="45725"/>
                </a:tc>
              </a:tr>
              <a:tr h="71829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Meso-America and Caribbean</a:t>
                      </a:r>
                      <a:endParaRPr lang="en-GB" sz="1800" dirty="0"/>
                    </a:p>
                  </a:txBody>
                  <a:tcPr marL="91406" marR="91406" marT="45725" marB="4572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19</a:t>
                      </a:r>
                      <a:endParaRPr lang="en-GB" sz="1800" dirty="0"/>
                    </a:p>
                  </a:txBody>
                  <a:tcPr marL="91406" marR="91406" marT="45725" marB="45725"/>
                </a:tc>
              </a:tr>
              <a:tr h="410459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North Indian Ocean</a:t>
                      </a:r>
                      <a:endParaRPr lang="en-GB" sz="1800" dirty="0"/>
                    </a:p>
                  </a:txBody>
                  <a:tcPr marL="91406" marR="91406" marT="45725" marB="4572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10</a:t>
                      </a:r>
                      <a:endParaRPr lang="en-GB" sz="1800" dirty="0"/>
                    </a:p>
                  </a:txBody>
                  <a:tcPr marL="91406" marR="91406" marT="45725" marB="45725"/>
                </a:tc>
              </a:tr>
              <a:tr h="410459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ROPME Region</a:t>
                      </a:r>
                      <a:endParaRPr lang="en-GB" sz="1800" dirty="0"/>
                    </a:p>
                  </a:txBody>
                  <a:tcPr marL="91406" marR="91406" marT="45725" marB="4572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4</a:t>
                      </a:r>
                      <a:endParaRPr lang="en-GB" sz="1800" dirty="0"/>
                    </a:p>
                  </a:txBody>
                  <a:tcPr marL="91406" marR="91406" marT="45725" marB="45725"/>
                </a:tc>
              </a:tr>
              <a:tr h="71829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Southern Africa and Islands</a:t>
                      </a:r>
                      <a:endParaRPr lang="en-GB" sz="1800" dirty="0"/>
                    </a:p>
                  </a:txBody>
                  <a:tcPr marL="91406" marR="91406" marT="45725" marB="4572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8</a:t>
                      </a:r>
                      <a:endParaRPr lang="en-GB" sz="1800" dirty="0"/>
                    </a:p>
                  </a:txBody>
                  <a:tcPr marL="91406" marR="91406" marT="45725" marB="45725"/>
                </a:tc>
              </a:tr>
              <a:tr h="675714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South-west Pacific</a:t>
                      </a:r>
                      <a:endParaRPr lang="en-GB" sz="1800" dirty="0"/>
                    </a:p>
                  </a:txBody>
                  <a:tcPr marL="91406" marR="91406" marT="45725" marB="4572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11</a:t>
                      </a:r>
                      <a:endParaRPr lang="en-GB" sz="1800" dirty="0"/>
                    </a:p>
                  </a:txBody>
                  <a:tcPr marL="91406" marR="91406" marT="45725" marB="45725"/>
                </a:tc>
              </a:tr>
            </a:tbl>
          </a:graphicData>
        </a:graphic>
      </p:graphicFrame>
      <p:pic>
        <p:nvPicPr>
          <p:cNvPr id="23584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56100" y="1885950"/>
            <a:ext cx="4692650" cy="3775075"/>
          </a:xfrm>
        </p:spPr>
      </p:pic>
      <p:sp>
        <p:nvSpPr>
          <p:cNvPr id="23585" name="Espace réservé du pied de page 2"/>
          <p:cNvSpPr>
            <a:spLocks noGrp="1"/>
          </p:cNvSpPr>
          <p:nvPr>
            <p:ph type="ftr" sz="quarter" idx="1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smtClean="0"/>
              <a:t>PAP 28 - Oct. 2014</a:t>
            </a:r>
            <a:endParaRPr lang="en-GB" sz="1400" smtClean="0"/>
          </a:p>
        </p:txBody>
      </p:sp>
      <p:sp>
        <p:nvSpPr>
          <p:cNvPr id="23586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EEBECE7-D644-4D2C-998F-CB3BCAD35D75}" type="slidenum">
              <a:rPr lang="en-GB" sz="1400" smtClean="0"/>
              <a:pPr eaLnBrk="1" hangingPunct="1"/>
              <a:t>7</a:t>
            </a:fld>
            <a:endParaRPr lang="en-GB" sz="1400" smtClean="0"/>
          </a:p>
        </p:txBody>
      </p:sp>
    </p:spTree>
    <p:extLst>
      <p:ext uri="{BB962C8B-B14F-4D97-AF65-F5344CB8AC3E}">
        <p14:creationId xmlns:p14="http://schemas.microsoft.com/office/powerpoint/2010/main" val="332816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Capacity Building Regions</a:t>
            </a:r>
            <a:br>
              <a:rPr lang="en-GB" dirty="0" smtClean="0"/>
            </a:br>
            <a:r>
              <a:rPr lang="en-GB" dirty="0" smtClean="0"/>
              <a:t>2012 - 2014</a:t>
            </a:r>
            <a:endParaRPr lang="en-GB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95527681"/>
              </p:ext>
            </p:extLst>
          </p:nvPr>
        </p:nvGraphicFramePr>
        <p:xfrm>
          <a:off x="467544" y="1637184"/>
          <a:ext cx="3898776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0664"/>
                <a:gridCol w="100811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Target</a:t>
                      </a:r>
                      <a:r>
                        <a:rPr lang="en-GB" baseline="0" dirty="0" smtClean="0"/>
                        <a:t> States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East Asia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North Indian Ocean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Eastern</a:t>
                      </a:r>
                      <a:r>
                        <a:rPr lang="en-GB" baseline="0" dirty="0" smtClean="0"/>
                        <a:t> Atlantic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Southern Africa and Islands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Meso-America and Caribbean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South-west Pacific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ROPME 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0" y="2420888"/>
            <a:ext cx="3685356" cy="2764017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 28 - Oct.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629150" y="5382401"/>
            <a:ext cx="4259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Amalgamation into </a:t>
            </a:r>
            <a:r>
              <a:rPr lang="en-GB" b="1" dirty="0" smtClean="0"/>
              <a:t>four regions </a:t>
            </a:r>
            <a:r>
              <a:rPr lang="en-GB" dirty="0" smtClean="0"/>
              <a:t>in 2015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512322" y="4051738"/>
            <a:ext cx="3898776" cy="63435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467544" y="2301766"/>
            <a:ext cx="3898776" cy="66215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467544" y="2963917"/>
            <a:ext cx="3898776" cy="108782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527359" y="4686091"/>
            <a:ext cx="3898776" cy="34815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63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6675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Capacity Building Deliverables – 2013-15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1859076"/>
              </p:ext>
            </p:extLst>
          </p:nvPr>
        </p:nvGraphicFramePr>
        <p:xfrm>
          <a:off x="457200" y="838200"/>
          <a:ext cx="8267700" cy="6195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584176"/>
                <a:gridCol w="1656184"/>
                <a:gridCol w="2160240"/>
                <a:gridCol w="1930996"/>
              </a:tblGrid>
              <a:tr h="4000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2015</a:t>
                      </a:r>
                      <a:endParaRPr lang="en-GB" dirty="0"/>
                    </a:p>
                  </a:txBody>
                  <a:tcPr/>
                </a:tc>
              </a:tr>
              <a:tr h="251180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Stage 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Awareness</a:t>
                      </a:r>
                    </a:p>
                    <a:p>
                      <a:r>
                        <a:rPr lang="en-GB" sz="1600" dirty="0" smtClean="0"/>
                        <a:t>Seminar</a:t>
                      </a:r>
                    </a:p>
                    <a:p>
                      <a:endParaRPr lang="en-GB" sz="1600" dirty="0" smtClean="0"/>
                    </a:p>
                    <a:p>
                      <a:endParaRPr lang="en-GB" sz="1600" dirty="0" smtClean="0"/>
                    </a:p>
                    <a:p>
                      <a:endParaRPr lang="en-GB" sz="1600" dirty="0" smtClean="0"/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RHC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Mauritania*</a:t>
                      </a:r>
                      <a:endParaRPr lang="en-GB" sz="1600" dirty="0" smtClean="0"/>
                    </a:p>
                    <a:p>
                      <a:r>
                        <a:rPr lang="en-GB" sz="1600" dirty="0" smtClean="0"/>
                        <a:t>Bangkok*</a:t>
                      </a:r>
                      <a:endParaRPr lang="en-GB" sz="1600" dirty="0" smtClean="0"/>
                    </a:p>
                    <a:p>
                      <a:r>
                        <a:rPr lang="en-GB" sz="1600" dirty="0" smtClean="0"/>
                        <a:t>Singapore-VTS*</a:t>
                      </a:r>
                      <a:endParaRPr lang="en-GB" sz="1600" dirty="0" smtClean="0"/>
                    </a:p>
                    <a:p>
                      <a:r>
                        <a:rPr lang="en-GB" sz="1600" dirty="0" err="1" smtClean="0"/>
                        <a:t>KenyaSAGNEP</a:t>
                      </a:r>
                      <a:endParaRPr lang="en-GB" sz="1600" dirty="0" smtClean="0"/>
                    </a:p>
                    <a:p>
                      <a:endParaRPr lang="en-GB" sz="1600" dirty="0" smtClean="0"/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Vanuatu</a:t>
                      </a:r>
                    </a:p>
                    <a:p>
                      <a:r>
                        <a:rPr lang="en-GB" sz="1600" dirty="0" smtClean="0"/>
                        <a:t>St Maarten</a:t>
                      </a:r>
                    </a:p>
                    <a:p>
                      <a:r>
                        <a:rPr lang="en-GB" sz="1600" dirty="0" smtClean="0"/>
                        <a:t>Myanmar</a:t>
                      </a:r>
                    </a:p>
                    <a:p>
                      <a:r>
                        <a:rPr lang="en-GB" sz="1600" dirty="0" smtClean="0"/>
                        <a:t>Riyadh</a:t>
                      </a:r>
                    </a:p>
                    <a:p>
                      <a:r>
                        <a:rPr lang="en-GB" sz="1600" dirty="0" smtClean="0"/>
                        <a:t>Mombasa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Ghana*</a:t>
                      </a:r>
                      <a:endParaRPr lang="en-GB" sz="1600" dirty="0" smtClean="0"/>
                    </a:p>
                    <a:p>
                      <a:r>
                        <a:rPr lang="en-GB" sz="1600" dirty="0" smtClean="0"/>
                        <a:t>Japan - VTS</a:t>
                      </a:r>
                    </a:p>
                    <a:p>
                      <a:r>
                        <a:rPr lang="en-GB" sz="1600" dirty="0" smtClean="0"/>
                        <a:t>Malaysia*</a:t>
                      </a:r>
                      <a:endParaRPr lang="en-GB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Kandla</a:t>
                      </a:r>
                      <a:r>
                        <a:rPr lang="en-GB" sz="1600" baseline="0" dirty="0" smtClean="0"/>
                        <a:t> – VTS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Bulgaria*</a:t>
                      </a:r>
                      <a:endParaRPr lang="en-GB" sz="1600" dirty="0" smtClean="0"/>
                    </a:p>
                    <a:p>
                      <a:r>
                        <a:rPr lang="en-GB" sz="1600" dirty="0" smtClean="0"/>
                        <a:t>A </a:t>
                      </a:r>
                      <a:r>
                        <a:rPr lang="en-GB" sz="1600" dirty="0" err="1" smtClean="0"/>
                        <a:t>Coruña</a:t>
                      </a:r>
                      <a:endParaRPr lang="en-GB" sz="1600" dirty="0" smtClean="0"/>
                    </a:p>
                    <a:p>
                      <a:r>
                        <a:rPr lang="en-GB" sz="1600" dirty="0" smtClean="0"/>
                        <a:t>Abu Dhabi</a:t>
                      </a:r>
                    </a:p>
                    <a:p>
                      <a:r>
                        <a:rPr lang="en-GB" sz="1600" dirty="0" smtClean="0"/>
                        <a:t>Qatar</a:t>
                      </a:r>
                    </a:p>
                    <a:p>
                      <a:r>
                        <a:rPr lang="en-GB" sz="1600" dirty="0" smtClean="0"/>
                        <a:t>Bangkok</a:t>
                      </a:r>
                    </a:p>
                    <a:p>
                      <a:r>
                        <a:rPr lang="en-GB" sz="1600" dirty="0" smtClean="0"/>
                        <a:t>Mozambique</a:t>
                      </a:r>
                    </a:p>
                    <a:p>
                      <a:r>
                        <a:rPr lang="en-GB" sz="1600" dirty="0" smtClean="0"/>
                        <a:t>Casablanca</a:t>
                      </a:r>
                    </a:p>
                    <a:p>
                      <a:r>
                        <a:rPr lang="en-GB" sz="1600" dirty="0" smtClean="0"/>
                        <a:t>Mexico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Caraib</a:t>
                      </a:r>
                      <a:r>
                        <a:rPr lang="en-GB" sz="1600" dirty="0" smtClean="0"/>
                        <a:t>.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smtClean="0"/>
                        <a:t>+</a:t>
                      </a:r>
                      <a:r>
                        <a:rPr lang="en-GB" sz="1600" dirty="0" err="1" smtClean="0"/>
                        <a:t>MesoAm</a:t>
                      </a:r>
                      <a:r>
                        <a:rPr lang="en-GB" sz="1600" dirty="0" smtClean="0"/>
                        <a:t>*</a:t>
                      </a:r>
                      <a:endParaRPr lang="en-GB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Panama</a:t>
                      </a:r>
                    </a:p>
                    <a:p>
                      <a:endParaRPr lang="en-GB" sz="1600" dirty="0" smtClean="0"/>
                    </a:p>
                    <a:p>
                      <a:endParaRPr lang="en-GB" sz="1600" dirty="0" smtClean="0"/>
                    </a:p>
                    <a:p>
                      <a:endParaRPr lang="en-GB" sz="1600" dirty="0" smtClean="0"/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Cook Is</a:t>
                      </a:r>
                    </a:p>
                    <a:p>
                      <a:r>
                        <a:rPr lang="en-GB" sz="1600" dirty="0" smtClean="0"/>
                        <a:t>Abu Dhabi</a:t>
                      </a:r>
                    </a:p>
                    <a:p>
                      <a:r>
                        <a:rPr lang="en-GB" sz="1600" dirty="0" smtClean="0"/>
                        <a:t>West Africa</a:t>
                      </a:r>
                    </a:p>
                    <a:p>
                      <a:r>
                        <a:rPr lang="en-GB" sz="1600" dirty="0" smtClean="0"/>
                        <a:t>Caribbean</a:t>
                      </a:r>
                      <a:endParaRPr lang="en-GB" sz="1600" dirty="0"/>
                    </a:p>
                  </a:txBody>
                  <a:tcPr/>
                </a:tc>
              </a:tr>
              <a:tr h="8985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Stage 2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Needs assessment technical</a:t>
                      </a:r>
                      <a:r>
                        <a:rPr lang="en-GB" sz="1600" baseline="0" dirty="0" smtClean="0"/>
                        <a:t> visits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Mauritius</a:t>
                      </a:r>
                    </a:p>
                    <a:p>
                      <a:r>
                        <a:rPr lang="en-GB" sz="1600" dirty="0" smtClean="0"/>
                        <a:t>Cameroon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Fiji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Comoros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Vietman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Trinidad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Sri Lanka</a:t>
                      </a:r>
                    </a:p>
                    <a:p>
                      <a:r>
                        <a:rPr lang="en-GB" sz="1600" dirty="0" smtClean="0"/>
                        <a:t>Africa (2)</a:t>
                      </a:r>
                    </a:p>
                    <a:p>
                      <a:r>
                        <a:rPr lang="en-GB" sz="1600" dirty="0" smtClean="0"/>
                        <a:t>East</a:t>
                      </a:r>
                      <a:r>
                        <a:rPr lang="en-GB" sz="1600" baseline="0" dirty="0" smtClean="0"/>
                        <a:t> Asia </a:t>
                      </a:r>
                    </a:p>
                    <a:p>
                      <a:r>
                        <a:rPr lang="en-GB" sz="1600" baseline="0" dirty="0" smtClean="0"/>
                        <a:t>SW Pac (2)</a:t>
                      </a:r>
                      <a:endParaRPr lang="en-GB" sz="1600" dirty="0" smtClean="0"/>
                    </a:p>
                  </a:txBody>
                  <a:tcPr/>
                </a:tc>
              </a:tr>
              <a:tr h="69069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Level 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AtoN manager</a:t>
                      </a:r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VTS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Papua New Guinea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Indonesia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IALA </a:t>
                      </a:r>
                      <a:r>
                        <a:rPr lang="en-GB" sz="1600" dirty="0" smtClean="0"/>
                        <a:t>HQ*</a:t>
                      </a:r>
                      <a:endParaRPr lang="en-GB" sz="1600" dirty="0" smtClean="0"/>
                    </a:p>
                    <a:p>
                      <a:r>
                        <a:rPr lang="en-GB" sz="1600" smtClean="0"/>
                        <a:t>France*</a:t>
                      </a:r>
                      <a:endParaRPr lang="en-GB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IALA HQ</a:t>
                      </a:r>
                    </a:p>
                    <a:p>
                      <a:r>
                        <a:rPr lang="en-GB" sz="1600" dirty="0" smtClean="0"/>
                        <a:t>China</a:t>
                      </a:r>
                    </a:p>
                    <a:p>
                      <a:r>
                        <a:rPr lang="en-GB" sz="1600" dirty="0" smtClean="0"/>
                        <a:t>Malaysia</a:t>
                      </a:r>
                    </a:p>
                    <a:p>
                      <a:r>
                        <a:rPr lang="en-GB" sz="1600" dirty="0" smtClean="0"/>
                        <a:t>France, Spain</a:t>
                      </a:r>
                      <a:endParaRPr lang="en-GB" sz="1600" dirty="0"/>
                    </a:p>
                  </a:txBody>
                  <a:tcPr/>
                </a:tc>
              </a:tr>
              <a:tr h="40016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Risk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Workshops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Madrid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Istanbul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Asia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 28 - Oct.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73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ALA specimen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IALA specimen.potm</Template>
  <TotalTime>2046</TotalTime>
  <Words>431</Words>
  <Application>Microsoft Office PowerPoint</Application>
  <PresentationFormat>Affichage à l'écran (4:3)</PresentationFormat>
  <Paragraphs>171</Paragraphs>
  <Slides>10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IALA specimen</vt:lpstr>
      <vt:lpstr>Présentation PowerPoint</vt:lpstr>
      <vt:lpstr>The IALA WWA </vt:lpstr>
      <vt:lpstr>The IALA WWA Status </vt:lpstr>
      <vt:lpstr>The IALA WWA Staff </vt:lpstr>
      <vt:lpstr>Sponsorship 2012 – 2014</vt:lpstr>
      <vt:lpstr>IALA WWA - Training activity </vt:lpstr>
      <vt:lpstr>Capacity Building Regions</vt:lpstr>
      <vt:lpstr>Capacity Building Regions 2012 - 2014</vt:lpstr>
      <vt:lpstr>Capacity Building Deliverables – 2013-15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Hadley</dc:creator>
  <cp:lastModifiedBy>jean-charles</cp:lastModifiedBy>
  <cp:revision>85</cp:revision>
  <dcterms:created xsi:type="dcterms:W3CDTF">2011-11-05T06:02:33Z</dcterms:created>
  <dcterms:modified xsi:type="dcterms:W3CDTF">2014-10-01T07:51:43Z</dcterms:modified>
</cp:coreProperties>
</file>