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97" r:id="rId2"/>
    <p:sldId id="499" r:id="rId3"/>
    <p:sldId id="484" r:id="rId4"/>
    <p:sldId id="487" r:id="rId5"/>
    <p:sldId id="488" r:id="rId6"/>
    <p:sldId id="493" r:id="rId7"/>
    <p:sldId id="498" r:id="rId8"/>
    <p:sldId id="496" r:id="rId9"/>
  </p:sldIdLst>
  <p:sldSz cx="9144000" cy="6858000" type="screen4x3"/>
  <p:notesSz cx="6805613" cy="99441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7121"/>
    <a:srgbClr val="476E7D"/>
    <a:srgbClr val="08374B"/>
    <a:srgbClr val="ACD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Ingen typografi, tabelgit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ema til typografi 2 - Markering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ema til typografi 2 - Markerin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ema til typografi 2 - Markerin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ema til typografi 2 - Markering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llemlayou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17" autoAdjust="0"/>
  </p:normalViewPr>
  <p:slideViewPr>
    <p:cSldViewPr>
      <p:cViewPr varScale="1">
        <p:scale>
          <a:sx n="82" d="100"/>
          <a:sy n="82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A0195EA1-A8B3-40C4-927C-05F9E9D9510D}" type="datetimeFigureOut">
              <a:rPr lang="da-DK" smtClean="0"/>
              <a:t>03-04-2017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0EFE153-D828-47E9-A4A1-4420C9E9721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9253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1749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8078" indent="-118078"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01487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7490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3558" r="33562" b="41592"/>
          <a:stretch/>
        </p:blipFill>
        <p:spPr bwMode="auto">
          <a:xfrm>
            <a:off x="251520" y="329703"/>
            <a:ext cx="8194362" cy="428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759175"/>
            <a:ext cx="7772400" cy="1470025"/>
          </a:xfrm>
        </p:spPr>
        <p:txBody>
          <a:bodyPr>
            <a:normAutofit/>
          </a:bodyPr>
          <a:lstStyle>
            <a:lvl1pPr algn="l">
              <a:defRPr sz="2800" baseline="0"/>
            </a:lvl1pPr>
          </a:lstStyle>
          <a:p>
            <a:r>
              <a:rPr lang="da-DK" dirty="0" smtClean="0"/>
              <a:t>Klik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83568" y="5157192"/>
            <a:ext cx="6400800" cy="79208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830E-CE86-4331-ABE2-EB70D752EDA6}" type="datetimeFigureOut">
              <a:rPr lang="da-DK" smtClean="0"/>
              <a:t>03-04-2017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 rotWithShape="1">
          <a:blip r:embed="rId3"/>
          <a:srcRect l="2992" t="3705" r="2945" b="3279"/>
          <a:stretch/>
        </p:blipFill>
        <p:spPr>
          <a:xfrm>
            <a:off x="662856" y="6115051"/>
            <a:ext cx="812800" cy="546100"/>
          </a:xfrm>
          <a:prstGeom prst="rect">
            <a:avLst/>
          </a:prstGeom>
        </p:spPr>
      </p:pic>
      <p:sp>
        <p:nvSpPr>
          <p:cNvPr id="10" name="Rectangle 4"/>
          <p:cNvSpPr/>
          <p:nvPr userDrawn="1"/>
        </p:nvSpPr>
        <p:spPr>
          <a:xfrm>
            <a:off x="1547664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>
                <a:solidFill>
                  <a:schemeClr val="bg1"/>
                </a:solidFill>
              </a:rPr>
              <a:t>THIS PROJECT</a:t>
            </a:r>
            <a:r>
              <a:rPr lang="en-US" sz="1200" i="0" baseline="0" dirty="0" smtClean="0">
                <a:solidFill>
                  <a:schemeClr val="bg1"/>
                </a:solidFill>
              </a:rPr>
              <a:t> HAS RECEIVED FUNDING FROM THE EUROPEAN UNION’S HORIZON 202O RESEARCH AND INNOVATION PROGRAMME UNDER GRANT AGREEMENT NO. </a:t>
            </a:r>
            <a:r>
              <a:rPr lang="en-US" sz="1200" i="0" dirty="0" smtClean="0">
                <a:solidFill>
                  <a:schemeClr val="bg1"/>
                </a:solidFill>
              </a:rPr>
              <a:t>636329</a:t>
            </a:r>
            <a:endParaRPr lang="en-US" sz="1200" i="0" dirty="0">
              <a:solidFill>
                <a:schemeClr val="bg1"/>
              </a:solidFill>
            </a:endParaRPr>
          </a:p>
        </p:txBody>
      </p:sp>
      <p:pic>
        <p:nvPicPr>
          <p:cNvPr id="13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7723" y="5921896"/>
            <a:ext cx="9136277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09" t="4383" r="1472" b="13134"/>
          <a:stretch/>
        </p:blipFill>
        <p:spPr bwMode="auto">
          <a:xfrm>
            <a:off x="7332454" y="6021288"/>
            <a:ext cx="1488018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/>
          </p:cNvPicPr>
          <p:nvPr userDrawn="1"/>
        </p:nvPicPr>
        <p:blipFill rotWithShape="1">
          <a:blip r:embed="rId3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16" name="Rectangle 4"/>
          <p:cNvSpPr/>
          <p:nvPr userDrawn="1"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>
                <a:solidFill>
                  <a:schemeClr val="bg1"/>
                </a:solidFill>
              </a:rPr>
              <a:t>THIS PROJECT</a:t>
            </a:r>
            <a:r>
              <a:rPr lang="en-US" sz="1200" i="0" baseline="0" dirty="0" smtClean="0">
                <a:solidFill>
                  <a:schemeClr val="bg1"/>
                </a:solidFill>
              </a:rPr>
              <a:t> HAS RECEIVED FUNDING FROM THE EUROPEAN UNION’S HORIZON 202O RESEARCH AND INNOVATION PROGRAMME UNDER GRANT AGREEMENT NO. </a:t>
            </a:r>
            <a:r>
              <a:rPr lang="en-US" sz="1200" i="0" dirty="0" smtClean="0">
                <a:solidFill>
                  <a:schemeClr val="bg1"/>
                </a:solidFill>
              </a:rPr>
              <a:t>636329</a:t>
            </a:r>
            <a:endParaRPr lang="en-US" sz="1200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6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2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0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8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3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517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1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5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9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31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3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9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FCC5A-D5D1-4D84-8467-993E84F9E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29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6830E-CE86-4331-ABE2-EB70D752EDA6}" type="datetimeFigureOut">
              <a:rPr lang="da-DK" smtClean="0"/>
              <a:t>03-04-2017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326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-22200" y="-11723"/>
            <a:ext cx="9166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>
            <a:off x="-36512" y="5949280"/>
            <a:ext cx="9180512" cy="90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6400800" cy="1008112"/>
          </a:xfrm>
        </p:spPr>
        <p:txBody>
          <a:bodyPr>
            <a:noAutofit/>
          </a:bodyPr>
          <a:lstStyle/>
          <a:p>
            <a:r>
              <a:rPr lang="da-DK" sz="1200" dirty="0" smtClean="0">
                <a:solidFill>
                  <a:schemeClr val="bg1">
                    <a:lumMod val="75000"/>
                  </a:schemeClr>
                </a:solidFill>
              </a:rPr>
              <a:t>Nick Ward, IALA Project Manager for EfficiernSea  </a:t>
            </a:r>
            <a:r>
              <a:rPr lang="da-DK" sz="1200" dirty="0" smtClean="0">
                <a:solidFill>
                  <a:schemeClr val="bg1">
                    <a:lumMod val="75000"/>
                  </a:schemeClr>
                </a:solidFill>
              </a:rPr>
              <a:t>3  April </a:t>
            </a:r>
            <a:r>
              <a:rPr lang="da-DK" sz="1200" dirty="0" smtClean="0">
                <a:solidFill>
                  <a:schemeClr val="bg1">
                    <a:lumMod val="75000"/>
                  </a:schemeClr>
                </a:solidFill>
              </a:rPr>
              <a:t>2017</a:t>
            </a:r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kstfelt 3"/>
          <p:cNvSpPr txBox="1"/>
          <p:nvPr/>
        </p:nvSpPr>
        <p:spPr>
          <a:xfrm>
            <a:off x="8912574" y="56607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4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9" name="Rectangle 4"/>
          <p:cNvSpPr/>
          <p:nvPr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/>
              <a:t>THIS PROJECT</a:t>
            </a:r>
            <a:r>
              <a:rPr lang="en-US" sz="1200" i="0" baseline="0" dirty="0" smtClean="0"/>
              <a:t> HAS RECEIVED FUNDING FROM THE EUROPEAN UNION’S HORIZON 2020 RESEARCH AND INNOVATION PROGRAMME UNDER GRANT AGREEMENT NO. </a:t>
            </a:r>
            <a:r>
              <a:rPr lang="en-US" sz="1200" i="0" dirty="0" smtClean="0"/>
              <a:t>636329</a:t>
            </a:r>
            <a:endParaRPr lang="en-US" sz="1200" i="0" dirty="0"/>
          </a:p>
        </p:txBody>
      </p:sp>
      <p:pic>
        <p:nvPicPr>
          <p:cNvPr id="11" name="Picture 3" descr="C:\Users\B002160\Dropbox (DMA e-Navigation)\e-Navigation\Projects\Project X\WP1 - Maximizing impact\Communication\SØFARTSSTYRELSEN FINAL LOGO\E2_Tagline 02 Marin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33162" r="34039" b="33419"/>
          <a:stretch/>
        </p:blipFill>
        <p:spPr bwMode="auto">
          <a:xfrm>
            <a:off x="683568" y="597425"/>
            <a:ext cx="4176464" cy="321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6024" y="3399135"/>
            <a:ext cx="7268344" cy="1470025"/>
          </a:xfrm>
        </p:spPr>
        <p:txBody>
          <a:bodyPr>
            <a:normAutofit/>
          </a:bodyPr>
          <a:lstStyle/>
          <a:p>
            <a:r>
              <a:rPr lang="da-DK" sz="2200" dirty="0" smtClean="0">
                <a:solidFill>
                  <a:srgbClr val="FFFFFF"/>
                </a:solidFill>
              </a:rPr>
              <a:t>Report on IALA’s contribution to EfficienSea 2</a:t>
            </a:r>
            <a:endParaRPr lang="da-DK" sz="22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572" y="1124745"/>
            <a:ext cx="1620455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3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673819"/>
            <a:ext cx="8229600" cy="77809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About </a:t>
            </a:r>
            <a:r>
              <a:rPr lang="en-US" sz="2200" dirty="0" err="1" smtClean="0"/>
              <a:t>EfficienSea</a:t>
            </a:r>
            <a:r>
              <a:rPr lang="en-US" sz="2200" dirty="0" smtClean="0"/>
              <a:t> 2</a:t>
            </a:r>
            <a:endParaRPr lang="da-DK" sz="2200" dirty="0"/>
          </a:p>
        </p:txBody>
      </p:sp>
      <p:sp>
        <p:nvSpPr>
          <p:cNvPr id="5" name="Pladsholder til indhold 1"/>
          <p:cNvSpPr txBox="1">
            <a:spLocks/>
          </p:cNvSpPr>
          <p:nvPr/>
        </p:nvSpPr>
        <p:spPr>
          <a:xfrm>
            <a:off x="457200" y="207884"/>
            <a:ext cx="8147248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b="1" dirty="0" smtClean="0"/>
              <a:t>	</a:t>
            </a:r>
            <a:endParaRPr lang="en-GB" dirty="0" smtClean="0"/>
          </a:p>
          <a:p>
            <a:endParaRPr lang="en-GB" b="1" dirty="0" smtClean="0"/>
          </a:p>
        </p:txBody>
      </p:sp>
      <p:cxnSp>
        <p:nvCxnSpPr>
          <p:cNvPr id="8" name="Lige forbindelse 7"/>
          <p:cNvCxnSpPr/>
          <p:nvPr/>
        </p:nvCxnSpPr>
        <p:spPr>
          <a:xfrm>
            <a:off x="539552" y="476672"/>
            <a:ext cx="8064896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ladsholder til indhold 1"/>
          <p:cNvSpPr txBox="1">
            <a:spLocks/>
          </p:cNvSpPr>
          <p:nvPr/>
        </p:nvSpPr>
        <p:spPr>
          <a:xfrm>
            <a:off x="448304" y="1441057"/>
            <a:ext cx="3691648" cy="4724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EU H2020 funded €11m</a:t>
            </a:r>
          </a:p>
          <a:p>
            <a:pPr marL="171450" indent="-171450">
              <a:buFont typeface="Arial"/>
              <a:buChar char="•"/>
            </a:pPr>
            <a:endParaRPr lang="en-GB" sz="2000" dirty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DMA led, 32 partners - incl. IALA</a:t>
            </a:r>
          </a:p>
          <a:p>
            <a:pPr marL="171450" indent="-171450">
              <a:buFont typeface="Arial"/>
              <a:buChar char="•"/>
            </a:pPr>
            <a:endParaRPr lang="en-GB" sz="2000" dirty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to </a:t>
            </a:r>
            <a:r>
              <a:rPr lang="en-GB" sz="2000" dirty="0"/>
              <a:t>enhance safety of </a:t>
            </a:r>
            <a:r>
              <a:rPr lang="en-GB" sz="2000" dirty="0" smtClean="0"/>
              <a:t>navigation and </a:t>
            </a:r>
            <a:r>
              <a:rPr lang="en-GB" sz="2000" dirty="0"/>
              <a:t>increase efficiency at </a:t>
            </a:r>
            <a:r>
              <a:rPr lang="en-GB" sz="2000" dirty="0" smtClean="0"/>
              <a:t>sea</a:t>
            </a:r>
          </a:p>
          <a:p>
            <a:pPr marL="171450" indent="-171450">
              <a:buFont typeface="Arial"/>
              <a:buChar char="•"/>
            </a:pPr>
            <a:endParaRPr lang="en-GB" sz="2000" dirty="0" smtClean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e-navigation services</a:t>
            </a:r>
            <a:endParaRPr lang="en-GB" sz="2000" dirty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Maritime Cloud</a:t>
            </a:r>
          </a:p>
          <a:p>
            <a:pPr marL="171450" indent="-171450">
              <a:buFont typeface="Arial"/>
              <a:buChar char="•"/>
            </a:pPr>
            <a:r>
              <a:rPr lang="en-GB" sz="2000" dirty="0" err="1" smtClean="0"/>
              <a:t>Comms</a:t>
            </a:r>
            <a:r>
              <a:rPr lang="en-GB" sz="2000" dirty="0" smtClean="0"/>
              <a:t> incl. VDES</a:t>
            </a:r>
            <a:endParaRPr lang="en-GB" sz="2000" dirty="0"/>
          </a:p>
          <a:p>
            <a:pPr marL="171450" indent="-171450">
              <a:buFont typeface="Arial"/>
              <a:buChar char="•"/>
            </a:pPr>
            <a:endParaRPr lang="en-GB" sz="1600" dirty="0" smtClean="0"/>
          </a:p>
          <a:p>
            <a:pPr marL="171450" indent="-171450">
              <a:buFont typeface="Arial"/>
              <a:buChar char="•"/>
            </a:pPr>
            <a:endParaRPr lang="en-GB" sz="1600" dirty="0" smtClean="0"/>
          </a:p>
          <a:p>
            <a:r>
              <a:rPr lang="en-GB" sz="1600" b="1" dirty="0" smtClean="0"/>
              <a:t>	</a:t>
            </a:r>
            <a:endParaRPr lang="en-GB" sz="1600" dirty="0" smtClean="0"/>
          </a:p>
          <a:p>
            <a:endParaRPr lang="en-GB" sz="16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916832"/>
            <a:ext cx="4784310" cy="365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6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Status report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73427"/>
          </a:xfrm>
        </p:spPr>
        <p:txBody>
          <a:bodyPr>
            <a:noAutofit/>
          </a:bodyPr>
          <a:lstStyle/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leads Task 1.2 (Project/Test Bed Liaison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with CIRM, DMA &amp; OFFIS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leads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Task 1.3 (Standardization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with CIRM and UKHO. 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also contributes to WP 2 (Communications - VDES) and WP 3 (Maritime Cloud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Core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in Tasks 1.2 and 1.3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completed. </a:t>
            </a:r>
            <a:r>
              <a:rPr lang="en-GB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Deliverables D1.4 and D1.5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accepted. Information on websites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Completed Work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for the second year of the Project, progressing work on VDES and Maritime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Cloud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for the third year is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now being carried out.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278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Way of working 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57200" y="1484784"/>
            <a:ext cx="3970784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Consultants developing documentation for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VDES and the Maritime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Cloud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Technical development of VDES channel model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Close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 with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ENAV WGs</a:t>
            </a: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Documents produced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E2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deliverables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become IALA recommendations/guidelines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Providing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continuity beyond the E2 project.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323" y="1268760"/>
            <a:ext cx="3287063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Informing stakeholders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33863" y="1060412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endParaRPr lang="en-GB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VDES </a:t>
            </a: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important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lead up to WRC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2019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en-GB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Information plan to raise awareness of Maritime Cloud</a:t>
            </a: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especially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IMO MSC</a:t>
            </a:r>
          </a:p>
          <a:p>
            <a:pPr marL="457200" lvl="0" indent="-457200" algn="just">
              <a:spcAft>
                <a:spcPts val="600"/>
              </a:spcAft>
              <a:buFont typeface="+mj-lt"/>
              <a:buAutoNum type="arabicPeriod"/>
            </a:pPr>
            <a:endParaRPr lang="en-GB" sz="2000" dirty="0" smtClean="0">
              <a:solidFill>
                <a:srgbClr val="08374B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600"/>
              </a:spcAft>
            </a:pP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Coordinated </a:t>
            </a: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overall </a:t>
            </a: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E2 Communications 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Strategy</a:t>
            </a:r>
          </a:p>
          <a:p>
            <a:pPr lvl="0" algn="just">
              <a:spcAft>
                <a:spcPts val="600"/>
              </a:spcAft>
            </a:pPr>
            <a:endParaRPr lang="en-GB" sz="2000" dirty="0">
              <a:solidFill>
                <a:srgbClr val="08374B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600"/>
              </a:spcAft>
            </a:pP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IALA website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>
                <a:solidFill>
                  <a:srgbClr val="08374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solidFill>
                  <a:srgbClr val="08374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test bed information updated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information for new standards pages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links to other websites (IMO, ITU, IHO, E2) 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4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altLang="en-US" sz="3100" dirty="0" smtClean="0"/>
              <a:t/>
            </a:r>
            <a:br>
              <a:rPr lang="en-GB" altLang="en-US" sz="3100" dirty="0" smtClean="0"/>
            </a:br>
            <a:r>
              <a:rPr lang="en-GB" altLang="en-US" sz="3100" b="1" dirty="0" smtClean="0"/>
              <a:t>Maritime Cloud Workshop proposal, Nov 2017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GB" altLang="en-US" sz="1292" dirty="0"/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altLang="en-US" sz="2600" dirty="0">
                <a:solidFill>
                  <a:srgbClr val="08374B"/>
                </a:solidFill>
              </a:rPr>
              <a:t>Workshop will focus on </a:t>
            </a:r>
            <a:r>
              <a:rPr lang="en-GB" altLang="en-US" sz="2600" dirty="0" smtClean="0">
                <a:solidFill>
                  <a:srgbClr val="08374B"/>
                </a:solidFill>
              </a:rPr>
              <a:t>implementation:</a:t>
            </a:r>
            <a:endParaRPr lang="en-GB" altLang="en-US" sz="2600" dirty="0">
              <a:solidFill>
                <a:srgbClr val="08374B"/>
              </a:solidFill>
            </a:endParaRPr>
          </a:p>
          <a:p>
            <a:pPr lvl="1"/>
            <a:r>
              <a:rPr lang="en-GB" altLang="en-US" sz="2400" dirty="0">
                <a:solidFill>
                  <a:srgbClr val="08374B"/>
                </a:solidFill>
              </a:rPr>
              <a:t>Purpose, user needs</a:t>
            </a:r>
          </a:p>
          <a:p>
            <a:pPr lvl="1"/>
            <a:r>
              <a:rPr lang="en-GB" altLang="en-US" sz="2400" dirty="0">
                <a:solidFill>
                  <a:srgbClr val="08374B"/>
                </a:solidFill>
              </a:rPr>
              <a:t>Business model</a:t>
            </a:r>
          </a:p>
          <a:p>
            <a:pPr lvl="1"/>
            <a:r>
              <a:rPr lang="en-GB" altLang="en-US" sz="2400" dirty="0">
                <a:solidFill>
                  <a:srgbClr val="08374B"/>
                </a:solidFill>
              </a:rPr>
              <a:t>Governance options</a:t>
            </a:r>
          </a:p>
          <a:p>
            <a:pPr lvl="1"/>
            <a:r>
              <a:rPr lang="en-GB" altLang="en-US" sz="2400" dirty="0">
                <a:solidFill>
                  <a:srgbClr val="08374B"/>
                </a:solidFill>
              </a:rPr>
              <a:t>Technical standards</a:t>
            </a:r>
          </a:p>
          <a:p>
            <a:r>
              <a:rPr lang="en-GB" altLang="en-US" sz="2600" dirty="0" smtClean="0"/>
              <a:t>International </a:t>
            </a:r>
            <a:r>
              <a:rPr lang="en-GB" altLang="en-US" sz="2600" dirty="0"/>
              <a:t>seminar to encourage adoption of </a:t>
            </a:r>
            <a:r>
              <a:rPr lang="en-GB" altLang="en-US" sz="2600" dirty="0" smtClean="0"/>
              <a:t>MC</a:t>
            </a:r>
            <a:r>
              <a:rPr lang="en-GB" altLang="en-US" sz="2600" dirty="0"/>
              <a:t>, </a:t>
            </a:r>
            <a:r>
              <a:rPr lang="en-GB" altLang="en-US" sz="2600" dirty="0" smtClean="0"/>
              <a:t>demonstrations (March 2018</a:t>
            </a:r>
            <a:r>
              <a:rPr lang="en-GB" altLang="en-US" sz="2600" dirty="0"/>
              <a:t>?)</a:t>
            </a:r>
          </a:p>
          <a:p>
            <a:endParaRPr lang="en-GB" altLang="en-US" sz="3000" dirty="0" smtClean="0"/>
          </a:p>
          <a:p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endParaRPr lang="en-GB" altLang="en-US" dirty="0"/>
          </a:p>
        </p:txBody>
      </p:sp>
      <p:pic>
        <p:nvPicPr>
          <p:cNvPr id="9220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552739"/>
            <a:ext cx="4438650" cy="26208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548680"/>
            <a:ext cx="4403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Deliverables for 2017-18</a:t>
            </a:r>
            <a:endParaRPr lang="en-GB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683568" y="1196752"/>
            <a:ext cx="792088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23638"/>
              </p:ext>
            </p:extLst>
          </p:nvPr>
        </p:nvGraphicFramePr>
        <p:xfrm>
          <a:off x="683568" y="1340768"/>
          <a:ext cx="8064897" cy="4661353"/>
        </p:xfrm>
        <a:graphic>
          <a:graphicData uri="http://schemas.openxmlformats.org/drawingml/2006/table">
            <a:tbl>
              <a:tblPr firstRow="1" firstCol="1" bandRow="1"/>
              <a:tblGrid>
                <a:gridCol w="1302546"/>
                <a:gridCol w="5521595"/>
                <a:gridCol w="1240756"/>
              </a:tblGrid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Deliverable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Input to ENAV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1.10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Strategy for Future Digital Communications</a:t>
                      </a:r>
                      <a:endParaRPr lang="en-GB" sz="110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1.11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Report on Future Digital Communications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1.12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Structure of IALA Documentation on AIS &amp; VDES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Technical Overview of VDES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 &amp; 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1.14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IEC Specification for VDES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1.15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text on VDES for IALA </a:t>
                      </a:r>
                      <a:r>
                        <a:rPr lang="en-GB" sz="1100" dirty="0" err="1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Navguide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9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Implementation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Validation and Demonstration of VDES Compatibility Test Bed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7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1.17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Review of VDES Test Results, New Test Plan and Revised Channel Model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ENAV20 &amp; 21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Updated website content on Standards and Test Beds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 &amp; 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1.19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Presentation on Maritime Cloud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1.20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Standardization Plan for Maritime Cloud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Post ENAV 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Report of IALA Workshop on Maritime Cloud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Post ENAV 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1.22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Information Plan for VDES</a:t>
                      </a:r>
                      <a:endParaRPr lang="en-GB" sz="110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Draft D 1.23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Presentation on VDES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1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ENAV 20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50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-22200" y="-11723"/>
            <a:ext cx="9166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>
            <a:off x="-36512" y="5949280"/>
            <a:ext cx="9180512" cy="90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6400800" cy="1008112"/>
          </a:xfrm>
        </p:spPr>
        <p:txBody>
          <a:bodyPr>
            <a:noAutofit/>
          </a:bodyPr>
          <a:lstStyle/>
          <a:p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kstfelt 3"/>
          <p:cNvSpPr txBox="1"/>
          <p:nvPr/>
        </p:nvSpPr>
        <p:spPr>
          <a:xfrm>
            <a:off x="8912574" y="56607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4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9" name="Rectangle 4"/>
          <p:cNvSpPr/>
          <p:nvPr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/>
              <a:t>THIS PROJECT</a:t>
            </a:r>
            <a:r>
              <a:rPr lang="en-US" sz="1200" i="0" baseline="0" dirty="0" smtClean="0"/>
              <a:t> HAS RECEIVED FUNDING FROM THE EUROPEAN UNION’S HORIZON 2020 RESEARCH AND INNOVATION PROGRAMME UNDER GRANT AGREEMENT NO. </a:t>
            </a:r>
            <a:r>
              <a:rPr lang="en-US" sz="1200" i="0" dirty="0" smtClean="0"/>
              <a:t>636329</a:t>
            </a:r>
            <a:endParaRPr lang="en-US" sz="1200" i="0" dirty="0"/>
          </a:p>
        </p:txBody>
      </p:sp>
      <p:pic>
        <p:nvPicPr>
          <p:cNvPr id="11" name="Picture 3" descr="C:\Users\B002160\Dropbox (DMA e-Navigation)\e-Navigation\Projects\Project X\WP1 - Maximizing impact\Communication\SØFARTSSTYRELSEN FINAL LOGO\E2_Tagline 02 Marin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33162" r="34039" b="33419"/>
          <a:stretch/>
        </p:blipFill>
        <p:spPr bwMode="auto">
          <a:xfrm>
            <a:off x="683568" y="597425"/>
            <a:ext cx="4176464" cy="321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6024" y="3399135"/>
            <a:ext cx="7268344" cy="1470025"/>
          </a:xfrm>
        </p:spPr>
        <p:txBody>
          <a:bodyPr>
            <a:normAutofit/>
          </a:bodyPr>
          <a:lstStyle/>
          <a:p>
            <a:r>
              <a:rPr lang="da-DK" sz="2200" dirty="0" smtClean="0">
                <a:solidFill>
                  <a:srgbClr val="FFFFFF"/>
                </a:solidFill>
              </a:rPr>
              <a:t>For more information, </a:t>
            </a:r>
            <a:r>
              <a:rPr lang="da-DK" sz="2200" dirty="0">
                <a:solidFill>
                  <a:srgbClr val="FFFFFF"/>
                </a:solidFill>
              </a:rPr>
              <a:t>contact nick.ward@iala-aism.org</a:t>
            </a:r>
            <a:br>
              <a:rPr lang="da-DK" sz="2200" dirty="0">
                <a:solidFill>
                  <a:srgbClr val="FFFFFF"/>
                </a:solidFill>
              </a:rPr>
            </a:br>
            <a:endParaRPr lang="da-DK" sz="22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572" y="1124745"/>
            <a:ext cx="1620455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0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EfficienSea 2">
      <a:dk1>
        <a:srgbClr val="08374B"/>
      </a:dk1>
      <a:lt1>
        <a:srgbClr val="FFFFFF"/>
      </a:lt1>
      <a:dk2>
        <a:srgbClr val="ACDAF0"/>
      </a:dk2>
      <a:lt2>
        <a:srgbClr val="ACDAF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8475</TotalTime>
  <Words>447</Words>
  <Application>Microsoft Office PowerPoint</Application>
  <PresentationFormat>On-screen Show (4:3)</PresentationFormat>
  <Paragraphs>109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Times New Roman</vt:lpstr>
      <vt:lpstr>Kontortema</vt:lpstr>
      <vt:lpstr>Report on IALA’s contribution to EfficienSea 2</vt:lpstr>
      <vt:lpstr>About EfficienSea 2</vt:lpstr>
      <vt:lpstr>Status report</vt:lpstr>
      <vt:lpstr>Way of working </vt:lpstr>
      <vt:lpstr>Informing stakeholders</vt:lpstr>
      <vt:lpstr> Maritime Cloud Workshop proposal, Nov 2017  </vt:lpstr>
      <vt:lpstr>PowerPoint Presentation</vt:lpstr>
      <vt:lpstr>For more information, contact nick.ward@iala-aism.org </vt:lpstr>
    </vt:vector>
  </TitlesOfParts>
  <Company>Statens 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Bjørn Borbye Pedersen</dc:creator>
  <cp:lastModifiedBy>Nick Ward</cp:lastModifiedBy>
  <cp:revision>1040</cp:revision>
  <cp:lastPrinted>2015-11-18T08:23:13Z</cp:lastPrinted>
  <dcterms:created xsi:type="dcterms:W3CDTF">2015-05-25T13:22:03Z</dcterms:created>
  <dcterms:modified xsi:type="dcterms:W3CDTF">2017-04-03T09:42:47Z</dcterms:modified>
</cp:coreProperties>
</file>