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6" autoAdjust="0"/>
    <p:restoredTop sz="95737" autoAdjust="0"/>
  </p:normalViewPr>
  <p:slideViewPr>
    <p:cSldViewPr>
      <p:cViewPr varScale="1">
        <p:scale>
          <a:sx n="70" d="100"/>
          <a:sy n="70" d="100"/>
        </p:scale>
        <p:origin x="-1512" y="-108"/>
      </p:cViewPr>
      <p:guideLst>
        <p:guide orient="horz" pos="4020"/>
        <p:guide orient="horz" pos="890"/>
        <p:guide orient="horz" pos="1434"/>
        <p:guide pos="2699"/>
        <p:guide pos="5465"/>
        <p:guide pos="2971"/>
        <p:guide pos="2789"/>
      </p:guideLst>
    </p:cSldViewPr>
  </p:slideViewPr>
  <p:outlineViewPr>
    <p:cViewPr>
      <p:scale>
        <a:sx n="33" d="100"/>
        <a:sy n="33" d="100"/>
      </p:scale>
      <p:origin x="0" y="24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EFA4B-77C2-481A-ABD0-DB23CAD51848}" type="datetime8">
              <a:rPr lang="nl-NL" smtClean="0"/>
              <a:t>16-9-2013 7:17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7C337-BE69-40D5-A2C3-B572D8434EAF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279370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C21D8-2BA0-4B3C-980A-4A3FF683EAE5}" type="datetime8">
              <a:rPr lang="nl-NL" smtClean="0"/>
              <a:t>16-9-2013 7:17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935DF-413D-4C75-8A60-925A728E0BBB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766074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heet met TNO-logo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A429-B45E-485A-B7EA-B6C2660966CB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Rechthoek 9"/>
          <p:cNvSpPr/>
          <p:nvPr userDrawn="1"/>
        </p:nvSpPr>
        <p:spPr bwMode="white">
          <a:xfrm>
            <a:off x="4678658" y="0"/>
            <a:ext cx="72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1403350" y="1303200"/>
            <a:ext cx="7272338" cy="900000"/>
          </a:xfrm>
        </p:spPr>
        <p:txBody>
          <a:bodyPr/>
          <a:lstStyle>
            <a:lvl1pPr>
              <a:lnSpc>
                <a:spcPts val="3200"/>
              </a:lnSpc>
              <a:defRPr sz="28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8" name="Ondertitel 2"/>
          <p:cNvSpPr>
            <a:spLocks noGrp="1"/>
          </p:cNvSpPr>
          <p:nvPr>
            <p:ph type="subTitle" idx="1"/>
          </p:nvPr>
        </p:nvSpPr>
        <p:spPr>
          <a:xfrm>
            <a:off x="1403350" y="2348880"/>
            <a:ext cx="7272338" cy="360000"/>
          </a:xfrm>
        </p:spPr>
        <p:txBody>
          <a:bodyPr/>
          <a:lstStyle>
            <a:lvl1pPr marL="0" indent="0" algn="l">
              <a:lnSpc>
                <a:spcPts val="16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cxnSp>
        <p:nvCxnSpPr>
          <p:cNvPr id="9" name="Rechte verbindingslijn 8"/>
          <p:cNvCxnSpPr/>
          <p:nvPr userDrawn="1"/>
        </p:nvCxnSpPr>
        <p:spPr>
          <a:xfrm flipV="1">
            <a:off x="1220400" y="831600"/>
            <a:ext cx="0" cy="1805312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98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klein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03350" y="1303200"/>
            <a:ext cx="7272338" cy="900000"/>
          </a:xfrm>
        </p:spPr>
        <p:txBody>
          <a:bodyPr/>
          <a:lstStyle>
            <a:lvl1pPr>
              <a:lnSpc>
                <a:spcPts val="3200"/>
              </a:lnSpc>
              <a:defRPr sz="28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350" y="2350800"/>
            <a:ext cx="7272338" cy="360000"/>
          </a:xfrm>
        </p:spPr>
        <p:txBody>
          <a:bodyPr/>
          <a:lstStyle>
            <a:lvl1pPr marL="0" indent="0" algn="l">
              <a:lnSpc>
                <a:spcPts val="16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0A429-B45E-485A-B7EA-B6C2660966CB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Rechthoek 6"/>
          <p:cNvSpPr/>
          <p:nvPr userDrawn="1"/>
        </p:nvSpPr>
        <p:spPr bwMode="white">
          <a:xfrm>
            <a:off x="4678658" y="0"/>
            <a:ext cx="72000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4293096"/>
            <a:ext cx="3024188" cy="2088654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afbeelding toe en plaats deze linksonder</a:t>
            </a:r>
            <a:endParaRPr lang="nl-NL" dirty="0"/>
          </a:p>
        </p:txBody>
      </p:sp>
      <p:cxnSp>
        <p:nvCxnSpPr>
          <p:cNvPr id="9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13057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psomming en of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350" y="2199600"/>
            <a:ext cx="7272338" cy="4182150"/>
          </a:xfrm>
        </p:spPr>
        <p:txBody>
          <a:bodyPr/>
          <a:lstStyle>
            <a:lvl1pPr marL="185738" indent="-185738">
              <a:buFontTx/>
              <a:buBlip>
                <a:blip r:embed="rId2"/>
              </a:buBlip>
              <a:defRPr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069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box  of groo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350" y="2199600"/>
            <a:ext cx="7272338" cy="41821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5738" indent="0">
              <a:buFontTx/>
              <a:buNone/>
              <a:defRPr/>
            </a:lvl2pPr>
            <a:lvl3pPr marL="35560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cxnSp>
        <p:nvCxnSpPr>
          <p:cNvPr id="7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78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naast opsomm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462" y="1342800"/>
            <a:ext cx="3959225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462" y="2199600"/>
            <a:ext cx="3959225" cy="4182150"/>
          </a:xfrm>
        </p:spPr>
        <p:txBody>
          <a:bodyPr/>
          <a:lstStyle>
            <a:lvl1pPr marL="185738" indent="-185738">
              <a:buFontTx/>
              <a:buBlip>
                <a:blip r:embed="rId2"/>
              </a:buBlip>
              <a:defRPr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302418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staande afbeelding  toe en plaats deze vullend binnen dit kader</a:t>
            </a:r>
            <a:endParaRPr lang="nl-NL" dirty="0"/>
          </a:p>
        </p:txBody>
      </p:sp>
      <p:cxnSp>
        <p:nvCxnSpPr>
          <p:cNvPr id="8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92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naast teks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16462" y="1342800"/>
            <a:ext cx="3959225" cy="720000"/>
          </a:xfrm>
        </p:spPr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6462" y="2199600"/>
            <a:ext cx="3959225" cy="41821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5738" indent="0">
              <a:buFontTx/>
              <a:buNone/>
              <a:defRPr/>
            </a:lvl2pPr>
            <a:lvl3pPr marL="355600" indent="0">
              <a:buFontTx/>
              <a:buNone/>
              <a:defRPr/>
            </a:lvl3pPr>
            <a:lvl4pPr marL="542925" indent="0">
              <a:buFontTx/>
              <a:buNone/>
              <a:defRPr/>
            </a:lvl4pPr>
            <a:lvl5pPr marL="714375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AA46-1C82-41F8-8CE2-570BC461073F}" type="datetime8">
              <a:rPr lang="nl-NL" smtClean="0"/>
              <a:t>16-9-2013 7:17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van de presentatie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302418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staande afbeelding  toe en plaats deze vullend binnen dit kader</a:t>
            </a:r>
            <a:endParaRPr lang="nl-NL" dirty="0"/>
          </a:p>
        </p:txBody>
      </p:sp>
      <p:cxnSp>
        <p:nvCxnSpPr>
          <p:cNvPr id="8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101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14777-188F-4E6F-8704-DC2476BE1C56}" type="datetime8">
              <a:rPr lang="nl-NL" smtClean="0"/>
              <a:t>16-9-2013 7:17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Titel van de presentatie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36286-4DC8-46DE-9269-8F728FBC0641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3" hasCustomPrompt="1"/>
          </p:nvPr>
        </p:nvSpPr>
        <p:spPr>
          <a:xfrm>
            <a:off x="1403350" y="1412875"/>
            <a:ext cx="7272338" cy="4968875"/>
          </a:xfrm>
          <a:effectLst>
            <a:outerShdw blurRad="127000" dist="25400" dir="2700000" algn="ctr" rotWithShape="0">
              <a:schemeClr val="tx1">
                <a:alpha val="55000"/>
              </a:schemeClr>
            </a:outerShdw>
          </a:effectLst>
        </p:spPr>
        <p:txBody>
          <a:bodyPr/>
          <a:lstStyle>
            <a:lvl1pPr marL="0" indent="0">
              <a:buFontTx/>
              <a:buNone/>
              <a:defRPr baseline="0"/>
            </a:lvl1pPr>
            <a:lvl2pPr marL="357188" indent="-171450">
              <a:buFontTx/>
              <a:buBlip>
                <a:blip r:embed="rId2"/>
              </a:buBlip>
              <a:defRPr/>
            </a:lvl2pPr>
            <a:lvl3pPr marL="542925" indent="-187325">
              <a:buFontTx/>
              <a:buBlip>
                <a:blip r:embed="rId2"/>
              </a:buBlip>
              <a:defRPr/>
            </a:lvl3pPr>
            <a:lvl4pPr marL="715963" indent="-173038">
              <a:buFontTx/>
              <a:buBlip>
                <a:blip r:embed="rId2"/>
              </a:buBlip>
              <a:defRPr/>
            </a:lvl4pPr>
            <a:lvl5pPr marL="901700" indent="-187325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dirty="0" smtClean="0"/>
              <a:t>Voeg hier een afbeelding toe en plaats deze linksonder</a:t>
            </a:r>
            <a:endParaRPr lang="nl-NL" dirty="0"/>
          </a:p>
        </p:txBody>
      </p:sp>
      <p:cxnSp>
        <p:nvCxnSpPr>
          <p:cNvPr id="7" name="Rechte verbindingslijn 8"/>
          <p:cNvCxnSpPr/>
          <p:nvPr userDrawn="1"/>
        </p:nvCxnSpPr>
        <p:spPr>
          <a:xfrm flipV="1">
            <a:off x="1220400" y="831600"/>
            <a:ext cx="0" cy="5550150"/>
          </a:xfrm>
          <a:prstGeom prst="line">
            <a:avLst/>
          </a:prstGeom>
          <a:ln w="127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401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261469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403350" y="1342800"/>
            <a:ext cx="7272338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403350" y="2199600"/>
            <a:ext cx="7272338" cy="43204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816800" y="262800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September 11, 2013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816800" y="370800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CARPET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16800" y="153968"/>
            <a:ext cx="1800000" cy="10668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236286-4DC8-46DE-9269-8F728FBC0641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8" name="Rechte verbindingslijn 7"/>
          <p:cNvCxnSpPr/>
          <p:nvPr/>
        </p:nvCxnSpPr>
        <p:spPr>
          <a:xfrm flipV="1">
            <a:off x="2484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23364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Afbeelding 10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03" y="162000"/>
            <a:ext cx="619016" cy="493200"/>
          </a:xfrm>
          <a:prstGeom prst="rect">
            <a:avLst/>
          </a:prstGeom>
          <a:blipFill>
            <a:blip r:embed="rId12"/>
            <a:stretch>
              <a:fillRect/>
            </a:stretch>
          </a:blipFill>
          <a:effectLst>
            <a:outerShdw blurRad="101600" dist="12700" dir="2700000" algn="ctr" rotWithShape="0">
              <a:prstClr val="black">
                <a:alpha val="50000"/>
              </a:prstClr>
            </a:outerShdw>
          </a:effectLst>
        </p:spPr>
      </p:pic>
      <p:pic>
        <p:nvPicPr>
          <p:cNvPr id="12" name="Afbeelding 1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403" y="162000"/>
            <a:ext cx="619016" cy="493200"/>
          </a:xfrm>
          <a:prstGeom prst="rect">
            <a:avLst/>
          </a:prstGeom>
          <a:blipFill>
            <a:blip r:embed="rId13"/>
            <a:stretch>
              <a:fillRect/>
            </a:stretch>
          </a:blipFill>
          <a:effectLst>
            <a:outerShdw blurRad="101600" dist="12700" dir="2700000" algn="ctr" rotWithShape="0">
              <a:prstClr val="black">
                <a:alpha val="50000"/>
              </a:prstClr>
            </a:outerShdw>
          </a:effectLst>
        </p:spPr>
      </p:pic>
      <p:cxnSp>
        <p:nvCxnSpPr>
          <p:cNvPr id="15" name="Rechte verbindingslijn 14"/>
          <p:cNvCxnSpPr/>
          <p:nvPr/>
        </p:nvCxnSpPr>
        <p:spPr>
          <a:xfrm flipV="1">
            <a:off x="4708800" y="162000"/>
            <a:ext cx="0" cy="5400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33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61" r:id="rId4"/>
    <p:sldLayoutId id="2147483662" r:id="rId5"/>
    <p:sldLayoutId id="2147483663" r:id="rId6"/>
    <p:sldLayoutId id="2147483655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5738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7188" indent="-171450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42925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5963" indent="-1730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1700" indent="-185738" algn="l" defTabSz="914400" rtl="0" eaLnBrk="1" latinLnBrk="0" hangingPunct="1">
        <a:lnSpc>
          <a:spcPts val="281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CARPET-VTS development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7272338" cy="360000"/>
          </a:xfrm>
        </p:spPr>
        <p:txBody>
          <a:bodyPr/>
          <a:lstStyle/>
          <a:p>
            <a:r>
              <a:rPr lang="en-GB" dirty="0" smtClean="0"/>
              <a:t>
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2000" dirty="0" err="1" smtClean="0"/>
              <a:t>Jolanda</a:t>
            </a:r>
            <a:r>
              <a:rPr lang="en-GB" sz="2000" dirty="0" smtClean="0"/>
              <a:t> van Deursen MSc</a:t>
            </a:r>
          </a:p>
          <a:p>
            <a:endParaRPr lang="en-GB" sz="2000" dirty="0" smtClean="0"/>
          </a:p>
          <a:p>
            <a:r>
              <a:rPr lang="en-GB" sz="2000" dirty="0" smtClean="0"/>
              <a:t>T: +31 6 30727331	</a:t>
            </a:r>
          </a:p>
          <a:p>
            <a:endParaRPr lang="en-GB" sz="2000" dirty="0" smtClean="0"/>
          </a:p>
          <a:p>
            <a:r>
              <a:rPr lang="en-GB" sz="2000" dirty="0" smtClean="0"/>
              <a:t>E: Jolanda.vandeursen@tno.nl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918" y="1988840"/>
            <a:ext cx="2031149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9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CARPET users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28800"/>
            <a:ext cx="7272338" cy="4680520"/>
          </a:xfrm>
        </p:spPr>
        <p:txBody>
          <a:bodyPr>
            <a:normAutofit/>
          </a:bodyPr>
          <a:lstStyle/>
          <a:p>
            <a:pPr lvl="0" fontAlgn="t"/>
            <a:r>
              <a:rPr lang="en-GB" dirty="0" smtClean="0"/>
              <a:t>Radar manufacturers</a:t>
            </a:r>
          </a:p>
          <a:p>
            <a:pPr lvl="1" fontAlgn="t"/>
            <a:r>
              <a:rPr lang="en-GB" dirty="0"/>
              <a:t>Assess and evaluate radar </a:t>
            </a:r>
            <a:r>
              <a:rPr lang="en-GB" dirty="0" smtClean="0"/>
              <a:t>performance. </a:t>
            </a:r>
            <a:endParaRPr lang="en-GB" dirty="0"/>
          </a:p>
          <a:p>
            <a:pPr lvl="1" fontAlgn="t"/>
            <a:r>
              <a:rPr lang="en-GB" dirty="0" smtClean="0"/>
              <a:t>Demonstrate the performance of their radars.</a:t>
            </a:r>
          </a:p>
          <a:p>
            <a:pPr lvl="1" fontAlgn="t"/>
            <a:r>
              <a:rPr lang="en-GB" dirty="0" smtClean="0"/>
              <a:t>Show the added value of new technologies used. </a:t>
            </a:r>
          </a:p>
          <a:p>
            <a:pPr marL="185738" lvl="1" indent="0" fontAlgn="t">
              <a:buNone/>
            </a:pPr>
            <a:endParaRPr lang="en-GB" dirty="0" smtClean="0"/>
          </a:p>
          <a:p>
            <a:pPr lvl="0" fontAlgn="t"/>
            <a:r>
              <a:rPr lang="en-GB" dirty="0" smtClean="0"/>
              <a:t>System integrators</a:t>
            </a:r>
          </a:p>
          <a:p>
            <a:pPr lvl="1" fontAlgn="t"/>
            <a:r>
              <a:rPr lang="en-GB" dirty="0" smtClean="0"/>
              <a:t>Evaluate and demonstrate the performance of a network of radars.</a:t>
            </a:r>
          </a:p>
          <a:p>
            <a:pPr lvl="1" fontAlgn="t"/>
            <a:r>
              <a:rPr lang="en-GB" dirty="0" smtClean="0"/>
              <a:t>Tune and optimize the offered configuration.</a:t>
            </a:r>
          </a:p>
          <a:p>
            <a:pPr marL="185738" lvl="1" indent="0" fontAlgn="t">
              <a:buNone/>
            </a:pPr>
            <a:endParaRPr lang="en-GB" dirty="0" smtClean="0"/>
          </a:p>
          <a:p>
            <a:pPr lvl="0" fontAlgn="t"/>
            <a:r>
              <a:rPr lang="en-GB" dirty="0" smtClean="0"/>
              <a:t>Authorities </a:t>
            </a:r>
            <a:br>
              <a:rPr lang="en-GB" dirty="0" smtClean="0"/>
            </a:br>
            <a:r>
              <a:rPr lang="en-GB" sz="1500" dirty="0" smtClean="0"/>
              <a:t>(port authorities, coast guard, administration of waterway infrastructure..)</a:t>
            </a:r>
            <a:r>
              <a:rPr lang="en-GB" dirty="0" smtClean="0"/>
              <a:t> </a:t>
            </a:r>
          </a:p>
          <a:p>
            <a:pPr lvl="1" fontAlgn="t"/>
            <a:r>
              <a:rPr lang="en-GB" dirty="0" smtClean="0"/>
              <a:t>Evaluate and optimize the performance of their existing systems. </a:t>
            </a:r>
          </a:p>
          <a:p>
            <a:pPr lvl="1" fontAlgn="t"/>
            <a:r>
              <a:rPr lang="en-GB" dirty="0" smtClean="0"/>
              <a:t>Evaluate and compare new systems offered to them.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2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CARPET and VTS: safeguarding infrastructure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652120" y="5805264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801884" y="5812753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Radar performance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012160" y="4869160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4869160"/>
            <a:ext cx="1656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Network performance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44208" y="3933055"/>
            <a:ext cx="1800200" cy="637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7" y="3923764"/>
            <a:ext cx="18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Selection &amp; Optimization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50131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System integrator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59399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Manufacturer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40770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Authority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342900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04943" y="3438292"/>
            <a:ext cx="129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CARPET</a:t>
            </a:r>
            <a:endParaRPr lang="en-GB" dirty="0"/>
          </a:p>
        </p:txBody>
      </p:sp>
      <p:sp>
        <p:nvSpPr>
          <p:cNvPr id="17" name="Parallelogram 16"/>
          <p:cNvSpPr/>
          <p:nvPr/>
        </p:nvSpPr>
        <p:spPr>
          <a:xfrm>
            <a:off x="5292080" y="3352346"/>
            <a:ext cx="3528392" cy="3240360"/>
          </a:xfrm>
          <a:prstGeom prst="parallelogram">
            <a:avLst>
              <a:gd name="adj" fmla="val 37706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203848" y="5805264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419872" y="59399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</a:t>
            </a:r>
            <a:r>
              <a:rPr lang="en-GB" dirty="0" smtClean="0"/>
              <a:t>adar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563888" y="4869160"/>
            <a:ext cx="180020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635896" y="500388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Radar network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3995936" y="3933055"/>
            <a:ext cx="1800200" cy="6370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995935" y="3923764"/>
            <a:ext cx="18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Infrastructure (ports….)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356671" y="3438292"/>
            <a:ext cx="107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VTS</a:t>
            </a:r>
            <a:endParaRPr lang="en-GB" dirty="0"/>
          </a:p>
        </p:txBody>
      </p:sp>
      <p:sp>
        <p:nvSpPr>
          <p:cNvPr id="25" name="Parallelogram 24"/>
          <p:cNvSpPr/>
          <p:nvPr/>
        </p:nvSpPr>
        <p:spPr>
          <a:xfrm>
            <a:off x="2843808" y="3352346"/>
            <a:ext cx="3528392" cy="3240360"/>
          </a:xfrm>
          <a:prstGeom prst="parallelogram">
            <a:avLst>
              <a:gd name="adj" fmla="val 37706"/>
            </a:avLst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7" name="Straight Arrow Connector 26"/>
          <p:cNvCxnSpPr>
            <a:stCxn id="18" idx="0"/>
            <a:endCxn id="20" idx="2"/>
          </p:cNvCxnSpPr>
          <p:nvPr/>
        </p:nvCxnSpPr>
        <p:spPr>
          <a:xfrm flipV="1">
            <a:off x="4103948" y="551723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0" idx="0"/>
            <a:endCxn id="22" idx="2"/>
          </p:cNvCxnSpPr>
          <p:nvPr/>
        </p:nvCxnSpPr>
        <p:spPr>
          <a:xfrm flipV="1">
            <a:off x="4463988" y="4570094"/>
            <a:ext cx="432048" cy="299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0"/>
            <a:endCxn id="7" idx="2"/>
          </p:cNvCxnSpPr>
          <p:nvPr/>
        </p:nvCxnSpPr>
        <p:spPr>
          <a:xfrm flipV="1">
            <a:off x="6593972" y="5517232"/>
            <a:ext cx="318288" cy="2955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0"/>
            <a:endCxn id="9" idx="2"/>
          </p:cNvCxnSpPr>
          <p:nvPr/>
        </p:nvCxnSpPr>
        <p:spPr>
          <a:xfrm flipV="1">
            <a:off x="6912434" y="4570094"/>
            <a:ext cx="431874" cy="299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3" idx="0"/>
            <a:endCxn id="36" idx="2"/>
          </p:cNvCxnSpPr>
          <p:nvPr/>
        </p:nvCxnSpPr>
        <p:spPr>
          <a:xfrm flipV="1">
            <a:off x="4896036" y="3068960"/>
            <a:ext cx="1098122" cy="85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Horizontal Scroll 35"/>
          <p:cNvSpPr/>
          <p:nvPr/>
        </p:nvSpPr>
        <p:spPr>
          <a:xfrm>
            <a:off x="4932040" y="2060848"/>
            <a:ext cx="2124235" cy="1152128"/>
          </a:xfrm>
          <a:prstGeom prst="horizontalScroll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Performance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10" idx="0"/>
            <a:endCxn id="36" idx="2"/>
          </p:cNvCxnSpPr>
          <p:nvPr/>
        </p:nvCxnSpPr>
        <p:spPr>
          <a:xfrm flipH="1" flipV="1">
            <a:off x="5994158" y="3068960"/>
            <a:ext cx="1350150" cy="8548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375756" y="4293096"/>
            <a:ext cx="118813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087724" y="3649670"/>
            <a:ext cx="16921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8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CARPET 2 =&gt; CARPET-VTS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28800"/>
            <a:ext cx="7560840" cy="4680520"/>
          </a:xfrm>
        </p:spPr>
        <p:txBody>
          <a:bodyPr>
            <a:normAutofit/>
          </a:bodyPr>
          <a:lstStyle/>
          <a:p>
            <a:pPr lvl="0" fontAlgn="t"/>
            <a:r>
              <a:rPr lang="en-GB" dirty="0" smtClean="0"/>
              <a:t>CARPET 2 was developed in 1992.</a:t>
            </a:r>
          </a:p>
          <a:p>
            <a:pPr lvl="0" fontAlgn="t"/>
            <a:endParaRPr lang="en-GB" dirty="0" smtClean="0"/>
          </a:p>
          <a:p>
            <a:pPr lvl="0" fontAlgn="t"/>
            <a:r>
              <a:rPr lang="en-GB" dirty="0" smtClean="0"/>
              <a:t>Latest generation VTS radar systems have modern technologies and are optimized for monitoring in Vessel Traffic.</a:t>
            </a:r>
          </a:p>
          <a:p>
            <a:pPr lvl="0" fontAlgn="t"/>
            <a:endParaRPr lang="en-GB" dirty="0"/>
          </a:p>
          <a:p>
            <a:pPr lvl="0" fontAlgn="t"/>
            <a:r>
              <a:rPr lang="en-GB" dirty="0" smtClean="0"/>
              <a:t>Develop radar performance prediction software especially for the VTS community =&gt; CARPET-VTS.</a:t>
            </a:r>
          </a:p>
          <a:p>
            <a:pPr lvl="0" fontAlgn="t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145800"/>
            <a:ext cx="3742953" cy="24763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84563" y="6144903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Oostende radar tower</a:t>
            </a:r>
            <a:r>
              <a:rPr lang="en-GB" sz="1200" dirty="0"/>
              <a:t>, </a:t>
            </a:r>
            <a:r>
              <a:rPr lang="en-GB" sz="1200" dirty="0" err="1"/>
              <a:t>Rogier</a:t>
            </a:r>
            <a:r>
              <a:rPr lang="en-GB" sz="1200" dirty="0"/>
              <a:t> </a:t>
            </a:r>
            <a:r>
              <a:rPr lang="en-GB" sz="1200" dirty="0" err="1"/>
              <a:t>Verhaeghe</a:t>
            </a:r>
            <a:r>
              <a:rPr lang="en-GB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00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887" y="980728"/>
            <a:ext cx="7272338" cy="720000"/>
          </a:xfrm>
        </p:spPr>
        <p:txBody>
          <a:bodyPr/>
          <a:lstStyle/>
          <a:p>
            <a:r>
              <a:rPr lang="en-GB" dirty="0" smtClean="0"/>
              <a:t>Added value of CARPET-VTS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887" y="1772816"/>
            <a:ext cx="7272338" cy="41821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CARPET-VTS:</a:t>
            </a:r>
          </a:p>
          <a:p>
            <a:r>
              <a:rPr lang="en-GB" dirty="0" smtClean="0"/>
              <a:t>Allows for verification and evaluation of radar performance</a:t>
            </a:r>
          </a:p>
          <a:p>
            <a:r>
              <a:rPr lang="en-GB" dirty="0" smtClean="0"/>
              <a:t>Allows for characterisation and optimization of radar networks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CARPET-VTS facilitates the safeguarding of the infrastructure:</a:t>
            </a:r>
          </a:p>
          <a:p>
            <a:r>
              <a:rPr lang="en-GB" dirty="0" smtClean="0"/>
              <a:t>Safety</a:t>
            </a:r>
          </a:p>
          <a:p>
            <a:r>
              <a:rPr lang="en-GB" dirty="0" smtClean="0"/>
              <a:t>Availability</a:t>
            </a:r>
          </a:p>
          <a:p>
            <a:r>
              <a:rPr lang="en-GB" dirty="0" smtClean="0"/>
              <a:t>Performance</a:t>
            </a:r>
          </a:p>
          <a:p>
            <a:endParaRPr lang="en-GB" dirty="0"/>
          </a:p>
          <a:p>
            <a:r>
              <a:rPr lang="en-GB" dirty="0" smtClean="0"/>
              <a:t>Thereby CARPET VTS facilitates</a:t>
            </a:r>
            <a:br>
              <a:rPr lang="en-GB" dirty="0" smtClean="0"/>
            </a:br>
            <a:r>
              <a:rPr lang="en-GB" dirty="0" smtClean="0"/>
              <a:t>the economic proficiency </a:t>
            </a:r>
            <a:br>
              <a:rPr lang="en-GB" dirty="0" smtClean="0"/>
            </a:br>
            <a:r>
              <a:rPr lang="en-GB" dirty="0" smtClean="0"/>
              <a:t>of the infrastructure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153786"/>
            <a:ext cx="4067944" cy="270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1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Funding CARPET-VTS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28800"/>
            <a:ext cx="7272338" cy="4680520"/>
          </a:xfrm>
        </p:spPr>
        <p:txBody>
          <a:bodyPr>
            <a:normAutofit/>
          </a:bodyPr>
          <a:lstStyle/>
          <a:p>
            <a:pPr lvl="0" fontAlgn="t"/>
            <a:r>
              <a:rPr lang="en-GB" dirty="0" smtClean="0"/>
              <a:t>TNO is a non profit organization. </a:t>
            </a:r>
          </a:p>
          <a:p>
            <a:pPr lvl="0" fontAlgn="t"/>
            <a:endParaRPr lang="en-GB" dirty="0" smtClean="0"/>
          </a:p>
          <a:p>
            <a:r>
              <a:rPr lang="en-GB" dirty="0" smtClean="0"/>
              <a:t>Support the VTS community in the most economical way:</a:t>
            </a:r>
          </a:p>
          <a:p>
            <a:pPr lvl="1"/>
            <a:r>
              <a:rPr lang="en-GB" dirty="0" smtClean="0"/>
              <a:t>TNO has the required knowledge, but only needs to develop the software based on that knowledge. </a:t>
            </a:r>
          </a:p>
          <a:p>
            <a:pPr lvl="1"/>
            <a:r>
              <a:rPr lang="en-GB" dirty="0" smtClean="0"/>
              <a:t>use ‘crowd funding’ to obtain the required funding.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509120"/>
            <a:ext cx="192021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9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Pricing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28800"/>
            <a:ext cx="7272338" cy="4680520"/>
          </a:xfrm>
        </p:spPr>
        <p:txBody>
          <a:bodyPr>
            <a:normAutofit/>
          </a:bodyPr>
          <a:lstStyle/>
          <a:p>
            <a:r>
              <a:rPr lang="en-GB" dirty="0" smtClean="0"/>
              <a:t>A budget of  € 300.000,= is needed </a:t>
            </a:r>
            <a:r>
              <a:rPr lang="en-US" dirty="0" smtClean="0"/>
              <a:t>to </a:t>
            </a:r>
            <a:r>
              <a:rPr lang="en-US" dirty="0"/>
              <a:t>bring CARPET up-to-date with the latest generation VTS </a:t>
            </a:r>
            <a:r>
              <a:rPr lang="en-US" dirty="0" smtClean="0"/>
              <a:t>radars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License CARPET-VTS will </a:t>
            </a:r>
            <a:r>
              <a:rPr lang="en-GB" dirty="0"/>
              <a:t>be </a:t>
            </a:r>
            <a:r>
              <a:rPr lang="en-GB" dirty="0" smtClean="0"/>
              <a:t>in between € 11.000</a:t>
            </a:r>
            <a:r>
              <a:rPr lang="en-GB" dirty="0"/>
              <a:t>,= </a:t>
            </a:r>
            <a:r>
              <a:rPr lang="en-GB" dirty="0" smtClean="0"/>
              <a:t>and € 15.000</a:t>
            </a:r>
            <a:r>
              <a:rPr lang="en-GB" dirty="0"/>
              <a:t>,= </a:t>
            </a:r>
          </a:p>
          <a:p>
            <a:endParaRPr lang="en-GB" dirty="0" smtClean="0"/>
          </a:p>
          <a:p>
            <a:r>
              <a:rPr lang="en-GB" dirty="0" smtClean="0"/>
              <a:t>Benefits for participating in the crowd:</a:t>
            </a:r>
          </a:p>
          <a:p>
            <a:pPr lvl="1"/>
            <a:r>
              <a:rPr lang="en-GB" dirty="0" smtClean="0"/>
              <a:t>Two licenses will be provided for the price of 1 license.</a:t>
            </a:r>
          </a:p>
          <a:p>
            <a:pPr lvl="1"/>
            <a:r>
              <a:rPr lang="en-GB" dirty="0" smtClean="0"/>
              <a:t>Get the two year support fee of € 1000,= for free.</a:t>
            </a:r>
          </a:p>
          <a:p>
            <a:pPr lvl="1"/>
            <a:r>
              <a:rPr lang="en-GB" dirty="0" smtClean="0"/>
              <a:t>Get a free CARPET-VTS training.</a:t>
            </a:r>
          </a:p>
          <a:p>
            <a:pPr lvl="1"/>
            <a:endParaRPr lang="en-GB" dirty="0"/>
          </a:p>
          <a:p>
            <a:r>
              <a:rPr lang="en-GB" dirty="0" smtClean="0"/>
              <a:t>Even better package deals are also provided.</a:t>
            </a:r>
          </a:p>
          <a:p>
            <a:endParaRPr lang="en-GB" dirty="0"/>
          </a:p>
          <a:p>
            <a:r>
              <a:rPr lang="en-GB" dirty="0" smtClean="0"/>
              <a:t>Once CARPET-VTS is on the market, one license will be </a:t>
            </a:r>
            <a:r>
              <a:rPr lang="en-GB" dirty="0"/>
              <a:t>€ </a:t>
            </a:r>
            <a:r>
              <a:rPr lang="en-GB" dirty="0" smtClean="0"/>
              <a:t>17.500</a:t>
            </a:r>
            <a:r>
              <a:rPr lang="en-GB" dirty="0"/>
              <a:t>,=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9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628800"/>
            <a:ext cx="7272338" cy="4680520"/>
          </a:xfrm>
        </p:spPr>
        <p:txBody>
          <a:bodyPr>
            <a:normAutofit/>
          </a:bodyPr>
          <a:lstStyle/>
          <a:p>
            <a:r>
              <a:rPr lang="en-GB" dirty="0" smtClean="0"/>
              <a:t>A website will be launched :</a:t>
            </a:r>
          </a:p>
          <a:p>
            <a:pPr lvl="1"/>
            <a:r>
              <a:rPr lang="en-GB" dirty="0" smtClean="0"/>
              <a:t>Available from October </a:t>
            </a: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</a:t>
            </a:r>
            <a:r>
              <a:rPr lang="en-GB" dirty="0" smtClean="0"/>
              <a:t>till December </a:t>
            </a:r>
            <a:r>
              <a:rPr lang="en-GB" dirty="0"/>
              <a:t>31</a:t>
            </a:r>
            <a:r>
              <a:rPr lang="en-GB" baseline="30000" dirty="0"/>
              <a:t>st</a:t>
            </a:r>
            <a:r>
              <a:rPr lang="en-GB" dirty="0"/>
              <a:t> 2013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Contain information and a License Agreement CARPET-VTS.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After closing the website:</a:t>
            </a:r>
          </a:p>
          <a:p>
            <a:pPr lvl="1"/>
            <a:r>
              <a:rPr lang="en-GB" dirty="0" smtClean="0"/>
              <a:t>Total committed funding is communicated with the crowd. </a:t>
            </a:r>
          </a:p>
          <a:p>
            <a:pPr lvl="1"/>
            <a:r>
              <a:rPr lang="en-GB" dirty="0" smtClean="0"/>
              <a:t>Release date of CARPET-VTS will be set within ~ 6 months.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Activities will start after receiving all payments of the crowd.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8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7272338" cy="720000"/>
          </a:xfrm>
        </p:spPr>
        <p:txBody>
          <a:bodyPr/>
          <a:lstStyle/>
          <a:p>
            <a:r>
              <a:rPr lang="en-GB" dirty="0" smtClean="0"/>
              <a:t>Package deals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496897"/>
              </p:ext>
            </p:extLst>
          </p:nvPr>
        </p:nvGraphicFramePr>
        <p:xfrm>
          <a:off x="1331640" y="1988840"/>
          <a:ext cx="7704856" cy="237524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25698"/>
                <a:gridCol w="1925698"/>
                <a:gridCol w="1926730"/>
                <a:gridCol w="1926730"/>
              </a:tblGrid>
              <a:tr h="45313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Package deal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Number of licenses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Minimum price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Maximum price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5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Basic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€ 11.000,=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€ 15.000,=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5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Extended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6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€ 31.000,=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€ 41.000,=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5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Large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10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€ 45.000,=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€ 60.000,=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5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University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2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€ 3.000,=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€ 4.000,=</a:t>
                      </a:r>
                      <a:endParaRPr lang="en-GB" sz="1400" dirty="0">
                        <a:effectLst/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Rob van Heijster
CARPET</a:t>
            </a:r>
            <a:endParaRPr lang="en-GB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673350" y="35173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7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 TNO tekstdia -">
  <a:themeElements>
    <a:clrScheme name="TNO">
      <a:dk1>
        <a:sysClr val="windowText" lastClr="000000"/>
      </a:dk1>
      <a:lt1>
        <a:sysClr val="window" lastClr="FFFFFF"/>
      </a:lt1>
      <a:dk2>
        <a:srgbClr val="649EC9"/>
      </a:dk2>
      <a:lt2>
        <a:srgbClr val="9C9C9E"/>
      </a:lt2>
      <a:accent1>
        <a:srgbClr val="ED8000"/>
      </a:accent1>
      <a:accent2>
        <a:srgbClr val="CB1325"/>
      </a:accent2>
      <a:accent3>
        <a:srgbClr val="FFCB00"/>
      </a:accent3>
      <a:accent4>
        <a:srgbClr val="649EC9"/>
      </a:accent4>
      <a:accent5>
        <a:srgbClr val="D6277A"/>
      </a:accent5>
      <a:accent6>
        <a:srgbClr val="93A800"/>
      </a:accent6>
      <a:hlink>
        <a:srgbClr val="9C9C9E"/>
      </a:hlink>
      <a:folHlink>
        <a:srgbClr val="5D5C60"/>
      </a:folHlink>
    </a:clrScheme>
    <a:fontScheme name="T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</Words>
  <Application>Microsoft Office PowerPoint</Application>
  <PresentationFormat>On-screen Show (4:3)</PresentationFormat>
  <Paragraphs>117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Basis TNO tekstdia -</vt:lpstr>
      <vt:lpstr>CARPET-VTS development</vt:lpstr>
      <vt:lpstr>CARPET users </vt:lpstr>
      <vt:lpstr>CARPET and VTS: safeguarding infrastructure</vt:lpstr>
      <vt:lpstr>CARPET 2 =&gt; CARPET-VTS</vt:lpstr>
      <vt:lpstr>Added value of CARPET-VTS</vt:lpstr>
      <vt:lpstr>Funding CARPET-VTS</vt:lpstr>
      <vt:lpstr>Pricing </vt:lpstr>
      <vt:lpstr>Procedure</vt:lpstr>
      <vt:lpstr>Package deals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CARPET</dc:title>
  <dc:creator/>
  <cp:lastModifiedBy/>
  <cp:revision>1</cp:revision>
  <dcterms:created xsi:type="dcterms:W3CDTF">2010-12-16T09:20:55Z</dcterms:created>
  <dcterms:modified xsi:type="dcterms:W3CDTF">2013-09-16T05:27:10Z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15-9-2013 21:16:47</vt:lpwstr>
  </property>
  <property fmtid="{D5CDD505-2E9C-101B-9397-08002B2CF9AE}" pid="3" name="Title">
    <vt:lpwstr>CARPET</vt:lpwstr>
  </property>
  <property fmtid="{D5CDD505-2E9C-101B-9397-08002B2CF9AE}" pid="4" name="SubTitle">
    <vt:lpwstr/>
  </property>
  <property fmtid="{D5CDD505-2E9C-101B-9397-08002B2CF9AE}" pid="5" name="Author">
    <vt:lpwstr>Rob van Heijster</vt:lpwstr>
  </property>
  <property fmtid="{D5CDD505-2E9C-101B-9397-08002B2CF9AE}" pid="6" name="ShowPages">
    <vt:lpwstr>False</vt:lpwstr>
  </property>
  <property fmtid="{D5CDD505-2E9C-101B-9397-08002B2CF9AE}" pid="7" name="ShowDate">
    <vt:lpwstr>False</vt:lpwstr>
  </property>
  <property fmtid="{D5CDD505-2E9C-101B-9397-08002B2CF9AE}" pid="8" name="SelectedPhoto">
    <vt:lpwstr>TNO_THEMA'sBasic.jpg</vt:lpwstr>
  </property>
  <property fmtid="{D5CDD505-2E9C-101B-9397-08002B2CF9AE}" pid="9" name="DateText">
    <vt:lpwstr>September 11, 2013</vt:lpwstr>
  </property>
  <property fmtid="{D5CDD505-2E9C-101B-9397-08002B2CF9AE}" pid="10" name="Color">
    <vt:lpwstr>True</vt:lpwstr>
  </property>
  <property fmtid="{D5CDD505-2E9C-101B-9397-08002B2CF9AE}" pid="11" name="Grammar">
    <vt:lpwstr>0</vt:lpwstr>
  </property>
  <property fmtid="{D5CDD505-2E9C-101B-9397-08002B2CF9AE}" pid="12" name="FavoriteLink1Image">
    <vt:lpwstr>Nederland.jpg</vt:lpwstr>
  </property>
  <property fmtid="{D5CDD505-2E9C-101B-9397-08002B2CF9AE}" pid="13" name="FavoriteLink2Image">
    <vt:lpwstr>techniek.jpg</vt:lpwstr>
  </property>
  <property fmtid="{D5CDD505-2E9C-101B-9397-08002B2CF9AE}" pid="14" name="FavoriteLink1Index">
    <vt:lpwstr>1</vt:lpwstr>
  </property>
  <property fmtid="{D5CDD505-2E9C-101B-9397-08002B2CF9AE}" pid="15" name="FavoriteLink2Index">
    <vt:lpwstr>1</vt:lpwstr>
  </property>
  <property fmtid="{D5CDD505-2E9C-101B-9397-08002B2CF9AE}" pid="16" name="CreationDate">
    <vt:lpwstr>11-9-2013 22:38:46</vt:lpwstr>
  </property>
  <property fmtid="{D5CDD505-2E9C-101B-9397-08002B2CF9AE}" pid="17" name="CreationBy">
    <vt:lpwstr>heijsterrmemv</vt:lpwstr>
  </property>
</Properties>
</file>