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  <p:sldMasterId id="2147483709" r:id="rId4"/>
  </p:sldMasterIdLst>
  <p:notesMasterIdLst>
    <p:notesMasterId r:id="rId14"/>
  </p:notesMasterIdLst>
  <p:handoutMasterIdLst>
    <p:handoutMasterId r:id="rId15"/>
  </p:handoutMasterIdLst>
  <p:sldIdLst>
    <p:sldId id="282" r:id="rId5"/>
    <p:sldId id="310" r:id="rId6"/>
    <p:sldId id="309" r:id="rId7"/>
    <p:sldId id="291" r:id="rId8"/>
    <p:sldId id="311" r:id="rId9"/>
    <p:sldId id="312" r:id="rId10"/>
    <p:sldId id="313" r:id="rId11"/>
    <p:sldId id="308" r:id="rId12"/>
    <p:sldId id="314" r:id="rId13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71" autoAdjust="0"/>
  </p:normalViewPr>
  <p:slideViewPr>
    <p:cSldViewPr>
      <p:cViewPr varScale="1">
        <p:scale>
          <a:sx n="75" d="100"/>
          <a:sy n="75" d="100"/>
        </p:scale>
        <p:origin x="-10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DF81C150-0C25-4BE8-AF23-F58B6523BF54}" type="datetimeFigureOut">
              <a:rPr lang="en-GB" smtClean="0"/>
              <a:t>19/09/2013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CB40FEB-51FB-466F-9547-70CDAC9DAC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9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0ABB1C9B-78FF-4639-8571-D076D3CBD0C1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9C69CE1-47DD-44FA-9C25-ECF1E2E4A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5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9CE1-47DD-44FA-9C25-ECF1E2E4AE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96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9CE1-47DD-44FA-9C25-ECF1E2E4AE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03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9CE1-47DD-44FA-9C25-ECF1E2E4AEE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229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9CE1-47DD-44FA-9C25-ECF1E2E4AE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96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9CE1-47DD-44FA-9C25-ECF1E2E4AEE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29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9CE1-47DD-44FA-9C25-ECF1E2E4AE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53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9CE1-47DD-44FA-9C25-ECF1E2E4AEE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41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9CE1-47DD-44FA-9C25-ECF1E2E4AEE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31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9CE1-47DD-44FA-9C25-ECF1E2E4AEE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907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CC53-620D-452F-9BAD-DF828FDFA943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AFA9-DA5F-42B2-816C-00CF7CF2B7A1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967BC-825B-4208-97BD-5CD6D7EE9412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05EA-AB22-48C8-9799-71648EDD3629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17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BB24-EBC2-46A0-AFDA-942C2614C589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84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D386D-8DC4-4AEA-94C7-90B83D3F8B6E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1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0E8D9-88F7-4850-A742-21277C4355A9}" type="datetime1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40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66E1D-933F-472E-9FAB-6E5B5DF124B6}" type="datetime1">
              <a:rPr lang="en-GB" smtClean="0"/>
              <a:t>19/09/2013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42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2B09-8EA4-4D67-AF47-521788D63555}" type="datetime1">
              <a:rPr lang="en-GB" smtClean="0"/>
              <a:t>19/09/2013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869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A9BB0-9921-4A63-AE01-A17A5D6F51EC}" type="datetime1">
              <a:rPr lang="en-GB" smtClean="0"/>
              <a:t>19/09/2013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03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BB3B6-8819-48FE-A944-D0F91131B038}" type="datetime1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4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9A60-7C4F-4E26-924B-0F45C88C30F3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77D6-6A8F-4409-AD5E-13FFE8F64123}" type="datetime1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066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4B51-E739-48F6-BA67-1D83FB7697E0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05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025C-A723-46A8-BCB7-9A6AB4174C22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47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71353-1728-4F59-B914-700EF6CCFF13}" type="datetime1">
              <a:rPr lang="en-GB" smtClean="0"/>
              <a:t>19/09/2013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693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4F568-5F21-4CD2-9B3B-C97CF0A895AB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65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511AF-63EE-4544-A171-71A3F68103D6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98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458ED-8646-4AA3-A677-73AB4A74E381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867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04E7C-0291-4E05-BCCE-DA1867535B9F}" type="datetime1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25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C5838-D7FC-494E-AE98-0256B6C2E8A4}" type="datetime1">
              <a:rPr lang="en-GB" smtClean="0"/>
              <a:t>19/09/2013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94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319E3-3EAD-4BBD-81BB-88C094C971E7}" type="datetime1">
              <a:rPr lang="en-GB" smtClean="0"/>
              <a:t>19/09/2013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2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BF10-BFF1-4851-A633-8FAE48C15389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7D5FE-CAC9-46BF-8048-47F202804A65}" type="datetime1">
              <a:rPr lang="en-GB" smtClean="0"/>
              <a:t>19/09/2013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096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DCBF0-AEE0-47B3-8D1D-7AABA828CCBC}" type="datetime1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7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4C18-C0A1-455B-85B1-FE3C8979335F}" type="datetime1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26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652BE-BC43-4B16-A09C-81DB0B6658D9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62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70F2F-6BC6-488E-89E7-B52FE680AE98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469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06F06-4F9C-4A51-A890-B9B686EE4E3C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37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AA63-7FF4-49B8-A19C-C69C289FCEEB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1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83A70-590B-4B0D-B70D-1205C688ACE7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57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C9E12-E821-4AC1-893D-C70AE5CCBE58}" type="datetime1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513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7703-942D-4747-83BF-FA2AB70CCC63}" type="datetime1">
              <a:rPr lang="en-GB" smtClean="0"/>
              <a:t>19/09/2013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34882-FB1E-41C5-BFB7-1953B13C4339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9A82-54B9-4A6F-B66D-92D6118FEC4D}" type="datetime1">
              <a:rPr lang="en-GB" smtClean="0"/>
              <a:t>19/09/2013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53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F2351-E5CD-41D4-BB0C-A0ADD79D3086}" type="datetime1">
              <a:rPr lang="en-GB" smtClean="0"/>
              <a:t>19/09/2013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79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CA5B-6554-4011-8D86-F937739E5F02}" type="datetime1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4048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78CB3-E901-4B9C-BE5B-79DEC8B33FE6}" type="datetime1">
              <a:rPr lang="en-GB" smtClean="0"/>
              <a:t>19/09/2013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02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EC84-C5AE-4932-84C7-44D099F4CED6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1564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D45D-DC97-4D24-818D-FE04909BE23D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75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E5D8-A0F5-44DE-AAB3-A548D5A2968B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CD5B8-8B74-4C6B-9CAF-74A6D6DD6467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FC2A-FABD-4A85-8A9E-35D4FFE4BA84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1B518-9C5E-4208-A124-DCA38E6EA35C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EA8BF-B235-452B-ABE8-9373D52B2E81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0F64F7-9D75-4F7F-BF70-65A1FDAB6B12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50331"/>
            <a:ext cx="755452" cy="1039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8414B-2444-4FD8-BE13-C64567D9BE29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5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9C7AB-2E7A-4306-A18D-6F219B36C4CD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3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806BB-9FFF-4D1A-8A72-DFD99657B3ED}" type="datetime1">
              <a:rPr lang="en-GB" smtClean="0"/>
              <a:t>19/09/2013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VTS-37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844825"/>
            <a:ext cx="704106" cy="9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7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g"/><Relationship Id="rId5" Type="http://schemas.openxmlformats.org/officeDocument/2006/relationships/image" Target="../media/image2.gif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494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The IALA World-Wide Academy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7854696" cy="1176536"/>
          </a:xfrm>
        </p:spPr>
        <p:txBody>
          <a:bodyPr/>
          <a:lstStyle/>
          <a:p>
            <a:r>
              <a:rPr lang="en-GB" dirty="0" smtClean="0"/>
              <a:t>Stephen </a:t>
            </a:r>
            <a:r>
              <a:rPr lang="en-GB" dirty="0"/>
              <a:t>Bennett; Programme Manager </a:t>
            </a:r>
            <a:r>
              <a:rPr lang="en-GB"/>
              <a:t>IALA </a:t>
            </a:r>
            <a:r>
              <a:rPr lang="en-GB" smtClean="0"/>
              <a:t>WWA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5150B-5A36-469B-984F-FD0B1CBDB9BB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356350"/>
            <a:ext cx="5616624" cy="365125"/>
          </a:xfrm>
        </p:spPr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755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The Academy’s Task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9A60-7C4F-4E26-924B-0F45C88C30F3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0" y="310583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6000" dirty="0" smtClean="0"/>
              <a:t>78 </a:t>
            </a:r>
            <a:r>
              <a:rPr lang="en-GB" sz="6000" dirty="0"/>
              <a:t>States</a:t>
            </a:r>
          </a:p>
          <a:p>
            <a:r>
              <a:rPr lang="en-GB" sz="6000" dirty="0"/>
              <a:t>In 7 Regions</a:t>
            </a:r>
          </a:p>
        </p:txBody>
      </p:sp>
    </p:spTree>
    <p:extLst>
      <p:ext uri="{BB962C8B-B14F-4D97-AF65-F5344CB8AC3E}">
        <p14:creationId xmlns:p14="http://schemas.microsoft.com/office/powerpoint/2010/main" val="6172529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Academy Update since Mar 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“</a:t>
            </a:r>
            <a:r>
              <a:rPr lang="en-US" sz="2400" i="1" dirty="0"/>
              <a:t>The IALA World-Wide Academy is the vehicle by which IALA delivers training and capacity building</a:t>
            </a:r>
            <a:r>
              <a:rPr lang="en-US" sz="2400" i="1" dirty="0" smtClean="0"/>
              <a:t>”</a:t>
            </a:r>
          </a:p>
          <a:p>
            <a:r>
              <a:rPr lang="en-US" sz="2400" b="1" dirty="0" smtClean="0"/>
              <a:t>Capacity Building Stage 1 - Awareness</a:t>
            </a:r>
            <a:endParaRPr lang="en-US" sz="2400" dirty="0" smtClean="0"/>
          </a:p>
          <a:p>
            <a:pPr lvl="1"/>
            <a:r>
              <a:rPr lang="en-US" sz="2000" dirty="0" smtClean="0"/>
              <a:t>Level 1+ awareness seminar to 16 States from South and East Asia – Bangkok June 2013</a:t>
            </a:r>
          </a:p>
          <a:p>
            <a:pPr lvl="1"/>
            <a:r>
              <a:rPr lang="en-US" sz="2000" dirty="0" smtClean="0"/>
              <a:t>Level 1+ awareness seminar to 10 French-speaking African States – Nouakchott, Mauritania end September 2013</a:t>
            </a:r>
          </a:p>
          <a:p>
            <a:pPr lvl="1"/>
            <a:r>
              <a:rPr lang="en-GB" sz="2000" dirty="0"/>
              <a:t>Regional Forum on Vessel Traffic </a:t>
            </a:r>
            <a:r>
              <a:rPr lang="en-GB" sz="2000" dirty="0" smtClean="0"/>
              <a:t>Services Singapore October 2013</a:t>
            </a:r>
          </a:p>
          <a:p>
            <a:pPr lvl="1"/>
            <a:r>
              <a:rPr lang="en-GB" sz="2000" dirty="0" smtClean="0"/>
              <a:t>Two day VTS Forum in Kandla, India February 2014</a:t>
            </a:r>
          </a:p>
          <a:p>
            <a:r>
              <a:rPr lang="en-GB" sz="2400" b="1" dirty="0" smtClean="0"/>
              <a:t>Stage 2 – Needs Assessment</a:t>
            </a:r>
            <a:endParaRPr lang="en-GB" sz="2400" dirty="0" smtClean="0"/>
          </a:p>
          <a:p>
            <a:pPr lvl="1"/>
            <a:r>
              <a:rPr lang="en-GB" sz="2000" dirty="0" smtClean="0"/>
              <a:t>Mauritius March 2013</a:t>
            </a:r>
            <a:endParaRPr lang="en-GB" sz="2000" b="1" dirty="0"/>
          </a:p>
          <a:p>
            <a:pPr lvl="1"/>
            <a:r>
              <a:rPr lang="en-US" sz="2000" dirty="0" smtClean="0"/>
              <a:t>Board Strategy Paper on Stage 2 priorities based on risk</a:t>
            </a:r>
          </a:p>
          <a:p>
            <a:endParaRPr lang="en-US" sz="2400" i="1" dirty="0" smtClean="0"/>
          </a:p>
          <a:p>
            <a:pPr marL="393192" lvl="1" indent="0">
              <a:buNone/>
            </a:pPr>
            <a:endParaRPr lang="en-US" sz="2200" i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9A60-7C4F-4E26-924B-0F45C88C30F3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0389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en-GB" dirty="0" smtClean="0"/>
              <a:t>“Delivering as One”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67544" y="1599497"/>
            <a:ext cx="5256584" cy="4434840"/>
          </a:xfrm>
        </p:spPr>
        <p:txBody>
          <a:bodyPr>
            <a:normAutofit/>
          </a:bodyPr>
          <a:lstStyle/>
          <a:p>
            <a:r>
              <a:rPr lang="en-GB" dirty="0"/>
              <a:t>Academy capacity-building forms part of the United Nations “</a:t>
            </a:r>
            <a:r>
              <a:rPr lang="en-GB" b="1" i="1" dirty="0"/>
              <a:t>Delivering as One</a:t>
            </a:r>
            <a:r>
              <a:rPr lang="en-GB" dirty="0"/>
              <a:t>” </a:t>
            </a:r>
            <a:r>
              <a:rPr lang="en-GB" dirty="0" smtClean="0"/>
              <a:t>initiative</a:t>
            </a:r>
          </a:p>
          <a:p>
            <a:r>
              <a:rPr lang="en-GB" dirty="0"/>
              <a:t>A</a:t>
            </a:r>
            <a:r>
              <a:rPr lang="en-GB" dirty="0" smtClean="0"/>
              <a:t>im </a:t>
            </a:r>
            <a:r>
              <a:rPr lang="en-GB" dirty="0"/>
              <a:t>to achieve compliance </a:t>
            </a:r>
            <a:r>
              <a:rPr lang="en-GB" dirty="0" smtClean="0"/>
              <a:t>by National Authorities with </a:t>
            </a:r>
            <a:r>
              <a:rPr lang="en-GB" dirty="0"/>
              <a:t>international </a:t>
            </a:r>
            <a:r>
              <a:rPr lang="en-GB" dirty="0" smtClean="0"/>
              <a:t>obligations</a:t>
            </a:r>
          </a:p>
          <a:p>
            <a:r>
              <a:rPr lang="en-GB" dirty="0" smtClean="0"/>
              <a:t>Improvement </a:t>
            </a:r>
            <a:r>
              <a:rPr lang="en-GB" dirty="0"/>
              <a:t>in safety of navigation and the protection of the marine environment on a global </a:t>
            </a:r>
            <a:r>
              <a:rPr lang="en-GB" dirty="0" smtClean="0"/>
              <a:t>basis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262" y="1754027"/>
            <a:ext cx="2822404" cy="3763205"/>
          </a:xfrm>
          <a:ln w="22225">
            <a:solidFill>
              <a:srgbClr val="0070C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0A06-69DE-480D-AAB3-3AA7FE04B147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5760640" cy="365125"/>
          </a:xfrm>
        </p:spPr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874" y="5539763"/>
            <a:ext cx="715156" cy="9390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644554"/>
            <a:ext cx="640085" cy="8808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426" y="5714021"/>
            <a:ext cx="19716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512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2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General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VTS/Level 1 AtoN Managers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/>
              <a:t>Level 2 Technicians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218656"/>
          </a:xfrm>
        </p:spPr>
        <p:txBody>
          <a:bodyPr/>
          <a:lstStyle/>
          <a:p>
            <a:r>
              <a:rPr lang="en-GB" dirty="0" smtClean="0"/>
              <a:t>V-103/1  V103/4</a:t>
            </a:r>
          </a:p>
          <a:p>
            <a:r>
              <a:rPr lang="en-GB" dirty="0" smtClean="0"/>
              <a:t>E-141/1 Level 1 AtoN manager</a:t>
            </a:r>
          </a:p>
          <a:p>
            <a:r>
              <a:rPr lang="en-GB" dirty="0" smtClean="0"/>
              <a:t>E-141/2 Senior Manager</a:t>
            </a:r>
          </a:p>
          <a:p>
            <a:r>
              <a:rPr lang="en-GB" dirty="0" smtClean="0"/>
              <a:t>IALA.WWA.L1.3 Risk Management</a:t>
            </a:r>
          </a:p>
          <a:p>
            <a:r>
              <a:rPr lang="en-GB" dirty="0" smtClean="0"/>
              <a:t>IALA.WWA.L1.4 – Introduction to e-Navigation (to e-Nav14; EEP-21)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IALA.WWA.L2.0 – overview</a:t>
            </a:r>
          </a:p>
          <a:p>
            <a:r>
              <a:rPr lang="en-GB" dirty="0" smtClean="0"/>
              <a:t>L2.1.1 – L2.11.7 </a:t>
            </a:r>
          </a:p>
          <a:p>
            <a:pPr lvl="1"/>
            <a:r>
              <a:rPr lang="en-GB" dirty="0" smtClean="0"/>
              <a:t>25 published</a:t>
            </a:r>
          </a:p>
          <a:p>
            <a:pPr lvl="1"/>
            <a:r>
              <a:rPr lang="en-GB" dirty="0" smtClean="0"/>
              <a:t>Final 9 to EEP-21</a:t>
            </a:r>
          </a:p>
          <a:p>
            <a:pPr lvl="1"/>
            <a:r>
              <a:rPr lang="en-GB" dirty="0" smtClean="0"/>
              <a:t>Complete set available Dec 13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34882-FB1E-41C5-BFB7-1953B13C4339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7584" y="5805264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available on www.iala-aism.org/academy/training/publications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6519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  <p:bldP spid="9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Academy-delivered Courses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Risk Management workshop Madrid November 2013</a:t>
            </a:r>
          </a:p>
          <a:p>
            <a:r>
              <a:rPr lang="en-GB" dirty="0" smtClean="0"/>
              <a:t>Level 1 course (Modules 1-3) to SW Pacific in PNG November 2013 with AMSA</a:t>
            </a:r>
          </a:p>
          <a:p>
            <a:r>
              <a:rPr lang="en-GB" dirty="0" smtClean="0"/>
              <a:t>Full one-month Level 1 course IALA HQ</a:t>
            </a:r>
          </a:p>
          <a:p>
            <a:pPr lvl="1"/>
            <a:r>
              <a:rPr lang="en-GB" dirty="0" smtClean="0"/>
              <a:t>17 March – 11 April 2014 – pre-qualification now available on the Academy website page (latest news)</a:t>
            </a:r>
          </a:p>
          <a:p>
            <a:pPr lvl="1"/>
            <a:r>
              <a:rPr lang="en-GB" dirty="0" smtClean="0"/>
              <a:t>Includes VTS lecture in Module 4C with visit to Cap Gris Nez VTS Centre – guest lecturer invited</a:t>
            </a:r>
          </a:p>
          <a:p>
            <a:r>
              <a:rPr lang="en-GB" dirty="0" smtClean="0"/>
              <a:t>e-Learning proposed through website in due course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CE5D8-A0F5-44DE-AAB3-A548D5A2968B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0969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824232"/>
          </a:xfrm>
        </p:spPr>
        <p:txBody>
          <a:bodyPr/>
          <a:lstStyle/>
          <a:p>
            <a:pPr algn="ctr"/>
            <a:r>
              <a:rPr lang="en-GB" dirty="0" smtClean="0"/>
              <a:t>VTS Training and Accreditation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9552" y="4077072"/>
            <a:ext cx="7772400" cy="1509712"/>
          </a:xfrm>
        </p:spPr>
        <p:txBody>
          <a:bodyPr>
            <a:normAutofit/>
          </a:bodyPr>
          <a:lstStyle/>
          <a:p>
            <a:r>
              <a:rPr lang="en-GB" sz="4800" dirty="0" smtClean="0"/>
              <a:t>IALA Guideline 1014</a:t>
            </a:r>
            <a:endParaRPr lang="en-GB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9A60-7C4F-4E26-924B-0F45C88C30F3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5131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571184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IALA Member States with ATOs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9205491"/>
              </p:ext>
            </p:extLst>
          </p:nvPr>
        </p:nvGraphicFramePr>
        <p:xfrm>
          <a:off x="457200" y="2060848"/>
          <a:ext cx="8229600" cy="407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5155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Status as at September  2013 (20and counting…)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Australia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Italy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Belgium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Japan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Brazil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Malaysia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Netherlands</a:t>
                      </a:r>
                      <a:r>
                        <a:rPr lang="en-GB" baseline="0" smtClean="0"/>
                        <a:t> (pending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Columbia (expectation)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South Africa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Denmark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Spain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Finland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Turkey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UAE (in process of audit)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Hong Kong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United</a:t>
                      </a:r>
                      <a:r>
                        <a:rPr lang="en-GB" baseline="0" dirty="0" smtClean="0"/>
                        <a:t> Kingdom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Indonesia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United States of America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23B4-B77C-4E92-9AE3-A8D4C846F3D3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3158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IALA WWA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Questions?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9A60-7C4F-4E26-924B-0F45C88C30F3}" type="datetime1">
              <a:rPr lang="en-GB" smtClean="0"/>
              <a:t>19/09/2013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3" r="10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2993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1376</TotalTime>
  <Words>437</Words>
  <Application>Microsoft Office PowerPoint</Application>
  <PresentationFormat>On-screen Show (4:3)</PresentationFormat>
  <Paragraphs>103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Flow</vt:lpstr>
      <vt:lpstr>Custom Design</vt:lpstr>
      <vt:lpstr>1_Custom Design</vt:lpstr>
      <vt:lpstr>2_Custom Design</vt:lpstr>
      <vt:lpstr>The IALA World-Wide Academy</vt:lpstr>
      <vt:lpstr>The Academy’s Task</vt:lpstr>
      <vt:lpstr>Academy Update since Mar 13</vt:lpstr>
      <vt:lpstr>“Delivering as One”</vt:lpstr>
      <vt:lpstr>Training - General</vt:lpstr>
      <vt:lpstr>Academy-delivered Courses</vt:lpstr>
      <vt:lpstr>VTS Training and Accreditation</vt:lpstr>
      <vt:lpstr>IALA Member States with ATOs</vt:lpstr>
      <vt:lpstr>IALA WWA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Training Level 1</dc:title>
  <dc:creator>stephen</dc:creator>
  <cp:lastModifiedBy>Wim</cp:lastModifiedBy>
  <cp:revision>288</cp:revision>
  <cp:lastPrinted>2013-08-12T13:04:02Z</cp:lastPrinted>
  <dcterms:created xsi:type="dcterms:W3CDTF">2010-10-18T11:26:06Z</dcterms:created>
  <dcterms:modified xsi:type="dcterms:W3CDTF">2013-09-19T09:08:40Z</dcterms:modified>
</cp:coreProperties>
</file>