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79" r:id="rId2"/>
    <p:sldId id="376" r:id="rId3"/>
    <p:sldId id="384" r:id="rId4"/>
    <p:sldId id="392" r:id="rId5"/>
    <p:sldId id="389" r:id="rId6"/>
    <p:sldId id="386" r:id="rId7"/>
    <p:sldId id="388" r:id="rId8"/>
    <p:sldId id="390" r:id="rId9"/>
    <p:sldId id="378" r:id="rId10"/>
    <p:sldId id="379" r:id="rId11"/>
    <p:sldId id="380" r:id="rId12"/>
    <p:sldId id="381" r:id="rId13"/>
    <p:sldId id="382" r:id="rId14"/>
    <p:sldId id="383" r:id="rId15"/>
    <p:sldId id="391" r:id="rId16"/>
    <p:sldId id="302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754">
          <p15:clr>
            <a:srgbClr val="A4A3A4"/>
          </p15:clr>
        </p15:guide>
        <p15:guide id="3" orient="horz" pos="822">
          <p15:clr>
            <a:srgbClr val="A4A3A4"/>
          </p15:clr>
        </p15:guide>
        <p15:guide id="4" orient="horz" pos="3929">
          <p15:clr>
            <a:srgbClr val="A4A3A4"/>
          </p15:clr>
        </p15:guide>
        <p15:guide id="5" orient="horz" pos="164">
          <p15:clr>
            <a:srgbClr val="A4A3A4"/>
          </p15:clr>
        </p15:guide>
        <p15:guide id="6" orient="horz" pos="4020">
          <p15:clr>
            <a:srgbClr val="A4A3A4"/>
          </p15:clr>
        </p15:guide>
        <p15:guide id="7" orient="horz" pos="2682">
          <p15:clr>
            <a:srgbClr val="A4A3A4"/>
          </p15:clr>
        </p15:guide>
        <p15:guide id="8" pos="2880">
          <p15:clr>
            <a:srgbClr val="A4A3A4"/>
          </p15:clr>
        </p15:guide>
        <p15:guide id="9" pos="431">
          <p15:clr>
            <a:srgbClr val="A4A3A4"/>
          </p15:clr>
        </p15:guide>
        <p15:guide id="10" pos="5329">
          <p15:clr>
            <a:srgbClr val="A4A3A4"/>
          </p15:clr>
        </p15:guide>
        <p15:guide id="11" pos="55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5D2"/>
    <a:srgbClr val="FFDC00"/>
    <a:srgbClr val="0076A2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 showGuides="1">
      <p:cViewPr varScale="1">
        <p:scale>
          <a:sx n="70" d="100"/>
          <a:sy n="70" d="100"/>
        </p:scale>
        <p:origin x="-1386" y="-90"/>
      </p:cViewPr>
      <p:guideLst>
        <p:guide orient="horz" pos="2160"/>
        <p:guide orient="horz" pos="754"/>
        <p:guide orient="horz" pos="822"/>
        <p:guide orient="horz" pos="3929"/>
        <p:guide orient="horz" pos="164"/>
        <p:guide orient="horz" pos="4020"/>
        <p:guide orient="horz" pos="2682"/>
        <p:guide pos="2880"/>
        <p:guide pos="431"/>
        <p:guide pos="5329"/>
        <p:guide pos="5556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C6038D-C18B-431E-A9E6-FDF326A88A3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0D47CC-E057-4476-BCDF-F2F89DD17F63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CF618314-85E0-49AA-8FEB-ACD018A7642B}" type="parTrans" cxnId="{94B8D1ED-3A35-458F-914B-50E628A93823}">
      <dgm:prSet/>
      <dgm:spPr/>
      <dgm:t>
        <a:bodyPr/>
        <a:lstStyle/>
        <a:p>
          <a:endParaRPr lang="en-US"/>
        </a:p>
      </dgm:t>
    </dgm:pt>
    <dgm:pt modelId="{B7D01D63-0DD0-45D2-8428-0038219A02F0}" type="sibTrans" cxnId="{94B8D1ED-3A35-458F-914B-50E628A93823}">
      <dgm:prSet/>
      <dgm:spPr/>
      <dgm:t>
        <a:bodyPr/>
        <a:lstStyle/>
        <a:p>
          <a:endParaRPr lang="en-US"/>
        </a:p>
      </dgm:t>
    </dgm:pt>
    <dgm:pt modelId="{A27EFE53-5F93-47A7-9BAD-E2E55FB51F59}">
      <dgm:prSet phldrT="[Text]"/>
      <dgm:spPr/>
      <dgm:t>
        <a:bodyPr/>
        <a:lstStyle/>
        <a:p>
          <a:r>
            <a:rPr lang="en-US" dirty="0" smtClean="0"/>
            <a:t>Specify Risk Control Options</a:t>
          </a:r>
          <a:endParaRPr lang="en-US" dirty="0"/>
        </a:p>
      </dgm:t>
    </dgm:pt>
    <dgm:pt modelId="{05310871-2458-4E95-8302-C43A56EB0AAF}" type="parTrans" cxnId="{FE9156FC-0E80-4343-8ED0-10008F6B5039}">
      <dgm:prSet/>
      <dgm:spPr/>
      <dgm:t>
        <a:bodyPr/>
        <a:lstStyle/>
        <a:p>
          <a:endParaRPr lang="en-US"/>
        </a:p>
      </dgm:t>
    </dgm:pt>
    <dgm:pt modelId="{CFE9B0E0-71FA-4C40-B8EE-32DE0AE3FD3F}" type="sibTrans" cxnId="{FE9156FC-0E80-4343-8ED0-10008F6B5039}">
      <dgm:prSet/>
      <dgm:spPr/>
      <dgm:t>
        <a:bodyPr/>
        <a:lstStyle/>
        <a:p>
          <a:endParaRPr lang="en-US"/>
        </a:p>
      </dgm:t>
    </dgm:pt>
    <dgm:pt modelId="{2DC26EFE-F037-42E3-A0E7-C7539B0AB4F6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AD64BE6C-75F1-445E-A5B0-44E8A40A8710}" type="parTrans" cxnId="{0E36740D-F780-4CBE-807A-5C22EE0705BB}">
      <dgm:prSet/>
      <dgm:spPr/>
      <dgm:t>
        <a:bodyPr/>
        <a:lstStyle/>
        <a:p>
          <a:endParaRPr lang="en-US"/>
        </a:p>
      </dgm:t>
    </dgm:pt>
    <dgm:pt modelId="{A2898D56-E8EB-45C2-B886-B927FD47A6D2}" type="sibTrans" cxnId="{0E36740D-F780-4CBE-807A-5C22EE0705BB}">
      <dgm:prSet/>
      <dgm:spPr/>
      <dgm:t>
        <a:bodyPr/>
        <a:lstStyle/>
        <a:p>
          <a:endParaRPr lang="en-US"/>
        </a:p>
      </dgm:t>
    </dgm:pt>
    <dgm:pt modelId="{36AA3336-0EE2-4252-8876-36484E22B6DD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B2D2CC25-CD02-436A-8617-8C7472275F10}" type="parTrans" cxnId="{C1187DE9-DB03-4A2C-B648-FC5A0A35687C}">
      <dgm:prSet/>
      <dgm:spPr/>
      <dgm:t>
        <a:bodyPr/>
        <a:lstStyle/>
        <a:p>
          <a:endParaRPr lang="en-US"/>
        </a:p>
      </dgm:t>
    </dgm:pt>
    <dgm:pt modelId="{034EFF4F-7857-44E3-9826-284A03AF461F}" type="sibTrans" cxnId="{C1187DE9-DB03-4A2C-B648-FC5A0A35687C}">
      <dgm:prSet/>
      <dgm:spPr/>
      <dgm:t>
        <a:bodyPr/>
        <a:lstStyle/>
        <a:p>
          <a:endParaRPr lang="en-US"/>
        </a:p>
      </dgm:t>
    </dgm:pt>
    <dgm:pt modelId="{5E0ECADA-32C3-4FB5-96C3-D7C0F7FDA44B}">
      <dgm:prSet phldrT="[Text]"/>
      <dgm:spPr/>
      <dgm:t>
        <a:bodyPr/>
        <a:lstStyle/>
        <a:p>
          <a:r>
            <a:rPr lang="en-US" dirty="0" smtClean="0"/>
            <a:t>Take Action to </a:t>
          </a:r>
          <a:r>
            <a:rPr lang="en-US" smtClean="0"/>
            <a:t>implement decisions</a:t>
          </a:r>
          <a:endParaRPr lang="en-US" dirty="0"/>
        </a:p>
      </dgm:t>
    </dgm:pt>
    <dgm:pt modelId="{00E15043-9D51-4FC0-8C02-F865F12555E9}" type="parTrans" cxnId="{83DD5949-D9C3-4038-8D22-C342A2459085}">
      <dgm:prSet/>
      <dgm:spPr/>
      <dgm:t>
        <a:bodyPr/>
        <a:lstStyle/>
        <a:p>
          <a:endParaRPr lang="en-US"/>
        </a:p>
      </dgm:t>
    </dgm:pt>
    <dgm:pt modelId="{BDE306FC-DFE6-4F6E-9F06-3ADDD117FCFA}" type="sibTrans" cxnId="{83DD5949-D9C3-4038-8D22-C342A2459085}">
      <dgm:prSet/>
      <dgm:spPr/>
      <dgm:t>
        <a:bodyPr/>
        <a:lstStyle/>
        <a:p>
          <a:endParaRPr lang="en-US"/>
        </a:p>
      </dgm:t>
    </dgm:pt>
    <dgm:pt modelId="{EE67580A-406D-4A2F-A372-AC95FCC6832F}">
      <dgm:prSet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B5D67A35-6FA9-47A1-95B7-EF305722E3BB}" type="parTrans" cxnId="{AEC15F36-0B64-46CD-A9EB-620FA213AEFA}">
      <dgm:prSet/>
      <dgm:spPr/>
      <dgm:t>
        <a:bodyPr/>
        <a:lstStyle/>
        <a:p>
          <a:endParaRPr lang="en-US"/>
        </a:p>
      </dgm:t>
    </dgm:pt>
    <dgm:pt modelId="{50D7DF83-2126-46BA-BEF1-F517D89BA8C9}" type="sibTrans" cxnId="{AEC15F36-0B64-46CD-A9EB-620FA213AEFA}">
      <dgm:prSet/>
      <dgm:spPr/>
      <dgm:t>
        <a:bodyPr/>
        <a:lstStyle/>
        <a:p>
          <a:endParaRPr lang="en-US"/>
        </a:p>
      </dgm:t>
    </dgm:pt>
    <dgm:pt modelId="{3C55A2C5-6222-4D2C-8F94-EC60CA84B114}">
      <dgm:prSet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89FD6F4F-0285-48C7-904E-412D42B4F28D}" type="parTrans" cxnId="{60E5D690-E3D5-49E5-B0C8-CE0EAB17093B}">
      <dgm:prSet/>
      <dgm:spPr/>
      <dgm:t>
        <a:bodyPr/>
        <a:lstStyle/>
        <a:p>
          <a:endParaRPr lang="en-US"/>
        </a:p>
      </dgm:t>
    </dgm:pt>
    <dgm:pt modelId="{A7E6D488-6281-4C1E-B070-0AAE868680A8}" type="sibTrans" cxnId="{60E5D690-E3D5-49E5-B0C8-CE0EAB17093B}">
      <dgm:prSet/>
      <dgm:spPr/>
      <dgm:t>
        <a:bodyPr/>
        <a:lstStyle/>
        <a:p>
          <a:endParaRPr lang="en-US"/>
        </a:p>
      </dgm:t>
    </dgm:pt>
    <dgm:pt modelId="{A5DE66C5-ED86-4053-9CEF-17C5938D13BD}">
      <dgm:prSet/>
      <dgm:spPr/>
      <dgm:t>
        <a:bodyPr/>
        <a:lstStyle/>
        <a:p>
          <a:r>
            <a:rPr lang="en-US" dirty="0" smtClean="0"/>
            <a:t>Identify and Prioritize Hazards</a:t>
          </a:r>
          <a:endParaRPr lang="en-US" dirty="0"/>
        </a:p>
      </dgm:t>
    </dgm:pt>
    <dgm:pt modelId="{01931972-DDF6-4846-9684-1C95E48C8E70}" type="parTrans" cxnId="{6EAE3BEF-8520-4ABA-A7A5-FC79F1FBAA20}">
      <dgm:prSet/>
      <dgm:spPr/>
      <dgm:t>
        <a:bodyPr/>
        <a:lstStyle/>
        <a:p>
          <a:endParaRPr lang="en-US"/>
        </a:p>
      </dgm:t>
    </dgm:pt>
    <dgm:pt modelId="{746A1863-4E2B-49B0-9247-EBF9BA91CB71}" type="sibTrans" cxnId="{6EAE3BEF-8520-4ABA-A7A5-FC79F1FBAA20}">
      <dgm:prSet/>
      <dgm:spPr/>
      <dgm:t>
        <a:bodyPr/>
        <a:lstStyle/>
        <a:p>
          <a:endParaRPr lang="en-US"/>
        </a:p>
      </dgm:t>
    </dgm:pt>
    <dgm:pt modelId="{98276FAD-B48D-4B5B-AAE4-1E4360E603ED}">
      <dgm:prSet/>
      <dgm:spPr/>
      <dgm:t>
        <a:bodyPr/>
        <a:lstStyle/>
        <a:p>
          <a:r>
            <a:rPr lang="en-US" dirty="0" smtClean="0"/>
            <a:t>Assess the frequency and impact of each risk</a:t>
          </a:r>
          <a:endParaRPr lang="en-US" dirty="0"/>
        </a:p>
      </dgm:t>
    </dgm:pt>
    <dgm:pt modelId="{29856155-CF48-4AFC-AACB-D84903A57388}" type="parTrans" cxnId="{973124B2-6CB5-4FAB-BD79-7500A95312E6}">
      <dgm:prSet/>
      <dgm:spPr/>
      <dgm:t>
        <a:bodyPr/>
        <a:lstStyle/>
        <a:p>
          <a:endParaRPr lang="en-US"/>
        </a:p>
      </dgm:t>
    </dgm:pt>
    <dgm:pt modelId="{B6959FAF-A1F2-4E3F-A4DF-4626458D0B12}" type="sibTrans" cxnId="{973124B2-6CB5-4FAB-BD79-7500A95312E6}">
      <dgm:prSet/>
      <dgm:spPr/>
      <dgm:t>
        <a:bodyPr/>
        <a:lstStyle/>
        <a:p>
          <a:endParaRPr lang="en-US"/>
        </a:p>
      </dgm:t>
    </dgm:pt>
    <dgm:pt modelId="{B99BCD44-E7F7-4340-B0CE-365D6B78CD28}">
      <dgm:prSet phldrT="[Text]"/>
      <dgm:spPr/>
      <dgm:t>
        <a:bodyPr/>
        <a:lstStyle/>
        <a:p>
          <a:r>
            <a:rPr lang="en-US" dirty="0" smtClean="0"/>
            <a:t>Make a decision based on stakeholder feedback and ALARP options</a:t>
          </a:r>
          <a:endParaRPr lang="en-US" dirty="0"/>
        </a:p>
      </dgm:t>
    </dgm:pt>
    <dgm:pt modelId="{9D54423C-5049-4884-893E-C33E79E8E964}" type="sibTrans" cxnId="{CA3B3742-4024-41E5-9D18-ECDDFBE0CCD8}">
      <dgm:prSet/>
      <dgm:spPr/>
      <dgm:t>
        <a:bodyPr/>
        <a:lstStyle/>
        <a:p>
          <a:endParaRPr lang="en-US"/>
        </a:p>
      </dgm:t>
    </dgm:pt>
    <dgm:pt modelId="{78F4E004-D437-4C38-89A0-1DC6C8B28908}" type="parTrans" cxnId="{CA3B3742-4024-41E5-9D18-ECDDFBE0CCD8}">
      <dgm:prSet/>
      <dgm:spPr/>
      <dgm:t>
        <a:bodyPr/>
        <a:lstStyle/>
        <a:p>
          <a:endParaRPr lang="en-US"/>
        </a:p>
      </dgm:t>
    </dgm:pt>
    <dgm:pt modelId="{9B58E37A-505F-4238-A97D-0A6807589448}" type="pres">
      <dgm:prSet presAssocID="{1CC6038D-C18B-431E-A9E6-FDF326A88A3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0AF25A6-D16B-4C63-A4C8-BCED5449CA10}" type="pres">
      <dgm:prSet presAssocID="{EE67580A-406D-4A2F-A372-AC95FCC6832F}" presName="composite" presStyleCnt="0"/>
      <dgm:spPr/>
    </dgm:pt>
    <dgm:pt modelId="{60521280-0B01-4E1E-B6B9-09ABCD81E113}" type="pres">
      <dgm:prSet presAssocID="{EE67580A-406D-4A2F-A372-AC95FCC6832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150CDCC-D102-4287-BE69-744826B7E837}" type="pres">
      <dgm:prSet presAssocID="{EE67580A-406D-4A2F-A372-AC95FCC6832F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10F886-6A52-4197-8AE0-158556413C79}" type="pres">
      <dgm:prSet presAssocID="{50D7DF83-2126-46BA-BEF1-F517D89BA8C9}" presName="sp" presStyleCnt="0"/>
      <dgm:spPr/>
    </dgm:pt>
    <dgm:pt modelId="{78489C24-F094-4D60-979E-F7A79C324D46}" type="pres">
      <dgm:prSet presAssocID="{3C55A2C5-6222-4D2C-8F94-EC60CA84B114}" presName="composite" presStyleCnt="0"/>
      <dgm:spPr/>
    </dgm:pt>
    <dgm:pt modelId="{73AFB898-38B8-4393-8678-74301FAB8CC7}" type="pres">
      <dgm:prSet presAssocID="{3C55A2C5-6222-4D2C-8F94-EC60CA84B114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DFB0EA-D7E0-4201-850D-AA96D10DC178}" type="pres">
      <dgm:prSet presAssocID="{3C55A2C5-6222-4D2C-8F94-EC60CA84B114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4BC471-6BCF-491E-9328-41F1A3929248}" type="pres">
      <dgm:prSet presAssocID="{A7E6D488-6281-4C1E-B070-0AAE868680A8}" presName="sp" presStyleCnt="0"/>
      <dgm:spPr/>
    </dgm:pt>
    <dgm:pt modelId="{69F22C6A-1A33-4965-BD80-543C2375BFBD}" type="pres">
      <dgm:prSet presAssocID="{6F0D47CC-E057-4476-BCDF-F2F89DD17F63}" presName="composite" presStyleCnt="0"/>
      <dgm:spPr/>
    </dgm:pt>
    <dgm:pt modelId="{99CE44DB-18E8-46D5-8992-065E31A8BE0C}" type="pres">
      <dgm:prSet presAssocID="{6F0D47CC-E057-4476-BCDF-F2F89DD17F63}" presName="parentText" presStyleLbl="alignNode1" presStyleIdx="2" presStyleCnt="5" custScaleX="9615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51E903C-5036-459E-BEC8-00FE9CE6A428}" type="pres">
      <dgm:prSet presAssocID="{6F0D47CC-E057-4476-BCDF-F2F89DD17F63}" presName="descendantText" presStyleLbl="alignAcc1" presStyleIdx="2" presStyleCnt="5" custLinFactNeighborX="3876" custLinFactNeighborY="-46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9DA7BD-3676-4297-9120-400C73F282B8}" type="pres">
      <dgm:prSet presAssocID="{B7D01D63-0DD0-45D2-8428-0038219A02F0}" presName="sp" presStyleCnt="0"/>
      <dgm:spPr/>
    </dgm:pt>
    <dgm:pt modelId="{43C53EA5-BC30-46D5-B358-CF13A3A7E2F4}" type="pres">
      <dgm:prSet presAssocID="{2DC26EFE-F037-42E3-A0E7-C7539B0AB4F6}" presName="composite" presStyleCnt="0"/>
      <dgm:spPr/>
    </dgm:pt>
    <dgm:pt modelId="{3AE5E76C-2411-4E98-9F06-39CC4CAB4FE0}" type="pres">
      <dgm:prSet presAssocID="{2DC26EFE-F037-42E3-A0E7-C7539B0AB4F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D3F76A-96F8-4092-A6F2-B3EB582EAF98}" type="pres">
      <dgm:prSet presAssocID="{2DC26EFE-F037-42E3-A0E7-C7539B0AB4F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E95A73-06B0-43AF-9A01-E35C5586CEA9}" type="pres">
      <dgm:prSet presAssocID="{A2898D56-E8EB-45C2-B886-B927FD47A6D2}" presName="sp" presStyleCnt="0"/>
      <dgm:spPr/>
    </dgm:pt>
    <dgm:pt modelId="{348B6D70-CD56-4391-869D-5053AECA4C35}" type="pres">
      <dgm:prSet presAssocID="{36AA3336-0EE2-4252-8876-36484E22B6DD}" presName="composite" presStyleCnt="0"/>
      <dgm:spPr/>
    </dgm:pt>
    <dgm:pt modelId="{4DE0E844-F02A-48C8-9FC0-8DD48B23B78B}" type="pres">
      <dgm:prSet presAssocID="{36AA3336-0EE2-4252-8876-36484E22B6DD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D1C0757-46A1-4F8B-898A-BC59337E6C6E}" type="pres">
      <dgm:prSet presAssocID="{36AA3336-0EE2-4252-8876-36484E22B6DD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E08A5A-F64B-4E20-BC42-0A095ACF4A40}" type="presOf" srcId="{1CC6038D-C18B-431E-A9E6-FDF326A88A3E}" destId="{9B58E37A-505F-4238-A97D-0A6807589448}" srcOrd="0" destOrd="0" presId="urn:microsoft.com/office/officeart/2005/8/layout/chevron2"/>
    <dgm:cxn modelId="{FE9156FC-0E80-4343-8ED0-10008F6B5039}" srcId="{6F0D47CC-E057-4476-BCDF-F2F89DD17F63}" destId="{A27EFE53-5F93-47A7-9BAD-E2E55FB51F59}" srcOrd="0" destOrd="0" parTransId="{05310871-2458-4E95-8302-C43A56EB0AAF}" sibTransId="{CFE9B0E0-71FA-4C40-B8EE-32DE0AE3FD3F}"/>
    <dgm:cxn modelId="{614D496A-2E61-4424-80D5-187921160C32}" type="presOf" srcId="{5E0ECADA-32C3-4FB5-96C3-D7C0F7FDA44B}" destId="{1D1C0757-46A1-4F8B-898A-BC59337E6C6E}" srcOrd="0" destOrd="0" presId="urn:microsoft.com/office/officeart/2005/8/layout/chevron2"/>
    <dgm:cxn modelId="{57B96B08-4F18-40D9-A9E9-D355D4D1771F}" type="presOf" srcId="{98276FAD-B48D-4B5B-AAE4-1E4360E603ED}" destId="{9FDFB0EA-D7E0-4201-850D-AA96D10DC178}" srcOrd="0" destOrd="0" presId="urn:microsoft.com/office/officeart/2005/8/layout/chevron2"/>
    <dgm:cxn modelId="{E5A7F750-B72C-4AF4-9BD7-B46A8007BD05}" type="presOf" srcId="{EE67580A-406D-4A2F-A372-AC95FCC6832F}" destId="{60521280-0B01-4E1E-B6B9-09ABCD81E113}" srcOrd="0" destOrd="0" presId="urn:microsoft.com/office/officeart/2005/8/layout/chevron2"/>
    <dgm:cxn modelId="{0E36740D-F780-4CBE-807A-5C22EE0705BB}" srcId="{1CC6038D-C18B-431E-A9E6-FDF326A88A3E}" destId="{2DC26EFE-F037-42E3-A0E7-C7539B0AB4F6}" srcOrd="3" destOrd="0" parTransId="{AD64BE6C-75F1-445E-A5B0-44E8A40A8710}" sibTransId="{A2898D56-E8EB-45C2-B886-B927FD47A6D2}"/>
    <dgm:cxn modelId="{94B8D1ED-3A35-458F-914B-50E628A93823}" srcId="{1CC6038D-C18B-431E-A9E6-FDF326A88A3E}" destId="{6F0D47CC-E057-4476-BCDF-F2F89DD17F63}" srcOrd="2" destOrd="0" parTransId="{CF618314-85E0-49AA-8FEB-ACD018A7642B}" sibTransId="{B7D01D63-0DD0-45D2-8428-0038219A02F0}"/>
    <dgm:cxn modelId="{4F984384-605F-44AB-8E04-85A3D6EC16E6}" type="presOf" srcId="{3C55A2C5-6222-4D2C-8F94-EC60CA84B114}" destId="{73AFB898-38B8-4393-8678-74301FAB8CC7}" srcOrd="0" destOrd="0" presId="urn:microsoft.com/office/officeart/2005/8/layout/chevron2"/>
    <dgm:cxn modelId="{AEC15F36-0B64-46CD-A9EB-620FA213AEFA}" srcId="{1CC6038D-C18B-431E-A9E6-FDF326A88A3E}" destId="{EE67580A-406D-4A2F-A372-AC95FCC6832F}" srcOrd="0" destOrd="0" parTransId="{B5D67A35-6FA9-47A1-95B7-EF305722E3BB}" sibTransId="{50D7DF83-2126-46BA-BEF1-F517D89BA8C9}"/>
    <dgm:cxn modelId="{6EAE3BEF-8520-4ABA-A7A5-FC79F1FBAA20}" srcId="{EE67580A-406D-4A2F-A372-AC95FCC6832F}" destId="{A5DE66C5-ED86-4053-9CEF-17C5938D13BD}" srcOrd="0" destOrd="0" parTransId="{01931972-DDF6-4846-9684-1C95E48C8E70}" sibTransId="{746A1863-4E2B-49B0-9247-EBF9BA91CB71}"/>
    <dgm:cxn modelId="{1A54816E-DC04-4D47-A4E1-A842D7E868A7}" type="presOf" srcId="{36AA3336-0EE2-4252-8876-36484E22B6DD}" destId="{4DE0E844-F02A-48C8-9FC0-8DD48B23B78B}" srcOrd="0" destOrd="0" presId="urn:microsoft.com/office/officeart/2005/8/layout/chevron2"/>
    <dgm:cxn modelId="{FA72C316-3F46-4525-939B-B2EFE4068BDA}" type="presOf" srcId="{A27EFE53-5F93-47A7-9BAD-E2E55FB51F59}" destId="{651E903C-5036-459E-BEC8-00FE9CE6A428}" srcOrd="0" destOrd="0" presId="urn:microsoft.com/office/officeart/2005/8/layout/chevron2"/>
    <dgm:cxn modelId="{83DD5949-D9C3-4038-8D22-C342A2459085}" srcId="{36AA3336-0EE2-4252-8876-36484E22B6DD}" destId="{5E0ECADA-32C3-4FB5-96C3-D7C0F7FDA44B}" srcOrd="0" destOrd="0" parTransId="{00E15043-9D51-4FC0-8C02-F865F12555E9}" sibTransId="{BDE306FC-DFE6-4F6E-9F06-3ADDD117FCFA}"/>
    <dgm:cxn modelId="{63ED6B32-1CA7-4D79-A730-A376EC34FA7A}" type="presOf" srcId="{6F0D47CC-E057-4476-BCDF-F2F89DD17F63}" destId="{99CE44DB-18E8-46D5-8992-065E31A8BE0C}" srcOrd="0" destOrd="0" presId="urn:microsoft.com/office/officeart/2005/8/layout/chevron2"/>
    <dgm:cxn modelId="{6EC38895-D834-49B4-AA88-C405145EE109}" type="presOf" srcId="{B99BCD44-E7F7-4340-B0CE-365D6B78CD28}" destId="{32D3F76A-96F8-4092-A6F2-B3EB582EAF98}" srcOrd="0" destOrd="0" presId="urn:microsoft.com/office/officeart/2005/8/layout/chevron2"/>
    <dgm:cxn modelId="{60E5D690-E3D5-49E5-B0C8-CE0EAB17093B}" srcId="{1CC6038D-C18B-431E-A9E6-FDF326A88A3E}" destId="{3C55A2C5-6222-4D2C-8F94-EC60CA84B114}" srcOrd="1" destOrd="0" parTransId="{89FD6F4F-0285-48C7-904E-412D42B4F28D}" sibTransId="{A7E6D488-6281-4C1E-B070-0AAE868680A8}"/>
    <dgm:cxn modelId="{12EBB098-E93D-41F5-BC29-048C1C94373A}" type="presOf" srcId="{2DC26EFE-F037-42E3-A0E7-C7539B0AB4F6}" destId="{3AE5E76C-2411-4E98-9F06-39CC4CAB4FE0}" srcOrd="0" destOrd="0" presId="urn:microsoft.com/office/officeart/2005/8/layout/chevron2"/>
    <dgm:cxn modelId="{CA3B3742-4024-41E5-9D18-ECDDFBE0CCD8}" srcId="{2DC26EFE-F037-42E3-A0E7-C7539B0AB4F6}" destId="{B99BCD44-E7F7-4340-B0CE-365D6B78CD28}" srcOrd="0" destOrd="0" parTransId="{78F4E004-D437-4C38-89A0-1DC6C8B28908}" sibTransId="{9D54423C-5049-4884-893E-C33E79E8E964}"/>
    <dgm:cxn modelId="{C1187DE9-DB03-4A2C-B648-FC5A0A35687C}" srcId="{1CC6038D-C18B-431E-A9E6-FDF326A88A3E}" destId="{36AA3336-0EE2-4252-8876-36484E22B6DD}" srcOrd="4" destOrd="0" parTransId="{B2D2CC25-CD02-436A-8617-8C7472275F10}" sibTransId="{034EFF4F-7857-44E3-9826-284A03AF461F}"/>
    <dgm:cxn modelId="{973124B2-6CB5-4FAB-BD79-7500A95312E6}" srcId="{3C55A2C5-6222-4D2C-8F94-EC60CA84B114}" destId="{98276FAD-B48D-4B5B-AAE4-1E4360E603ED}" srcOrd="0" destOrd="0" parTransId="{29856155-CF48-4AFC-AACB-D84903A57388}" sibTransId="{B6959FAF-A1F2-4E3F-A4DF-4626458D0B12}"/>
    <dgm:cxn modelId="{21D28C2F-C1D7-43A5-8B5F-FFA764C3CD02}" type="presOf" srcId="{A5DE66C5-ED86-4053-9CEF-17C5938D13BD}" destId="{F150CDCC-D102-4287-BE69-744826B7E837}" srcOrd="0" destOrd="0" presId="urn:microsoft.com/office/officeart/2005/8/layout/chevron2"/>
    <dgm:cxn modelId="{8E065C5D-03CF-4C6E-B952-EA3CF43AB432}" type="presParOf" srcId="{9B58E37A-505F-4238-A97D-0A6807589448}" destId="{40AF25A6-D16B-4C63-A4C8-BCED5449CA10}" srcOrd="0" destOrd="0" presId="urn:microsoft.com/office/officeart/2005/8/layout/chevron2"/>
    <dgm:cxn modelId="{44FD3F9F-83D0-48F6-9E49-E6BD53E60A8E}" type="presParOf" srcId="{40AF25A6-D16B-4C63-A4C8-BCED5449CA10}" destId="{60521280-0B01-4E1E-B6B9-09ABCD81E113}" srcOrd="0" destOrd="0" presId="urn:microsoft.com/office/officeart/2005/8/layout/chevron2"/>
    <dgm:cxn modelId="{40324B05-B51A-406B-9183-38D8B1E7D4D7}" type="presParOf" srcId="{40AF25A6-D16B-4C63-A4C8-BCED5449CA10}" destId="{F150CDCC-D102-4287-BE69-744826B7E837}" srcOrd="1" destOrd="0" presId="urn:microsoft.com/office/officeart/2005/8/layout/chevron2"/>
    <dgm:cxn modelId="{A132EFCD-1F2C-44B3-B0CA-4F9ABC8E04DF}" type="presParOf" srcId="{9B58E37A-505F-4238-A97D-0A6807589448}" destId="{1B10F886-6A52-4197-8AE0-158556413C79}" srcOrd="1" destOrd="0" presId="urn:microsoft.com/office/officeart/2005/8/layout/chevron2"/>
    <dgm:cxn modelId="{DAB79974-1A66-4E20-AFDF-D8DBD7DBC710}" type="presParOf" srcId="{9B58E37A-505F-4238-A97D-0A6807589448}" destId="{78489C24-F094-4D60-979E-F7A79C324D46}" srcOrd="2" destOrd="0" presId="urn:microsoft.com/office/officeart/2005/8/layout/chevron2"/>
    <dgm:cxn modelId="{DABE8373-C552-49C4-B8A1-697E26F35EDA}" type="presParOf" srcId="{78489C24-F094-4D60-979E-F7A79C324D46}" destId="{73AFB898-38B8-4393-8678-74301FAB8CC7}" srcOrd="0" destOrd="0" presId="urn:microsoft.com/office/officeart/2005/8/layout/chevron2"/>
    <dgm:cxn modelId="{67CAD2CE-D51F-46D5-926A-CB4089EF6125}" type="presParOf" srcId="{78489C24-F094-4D60-979E-F7A79C324D46}" destId="{9FDFB0EA-D7E0-4201-850D-AA96D10DC178}" srcOrd="1" destOrd="0" presId="urn:microsoft.com/office/officeart/2005/8/layout/chevron2"/>
    <dgm:cxn modelId="{A251D459-D790-4577-A529-7C3516295E43}" type="presParOf" srcId="{9B58E37A-505F-4238-A97D-0A6807589448}" destId="{974BC471-6BCF-491E-9328-41F1A3929248}" srcOrd="3" destOrd="0" presId="urn:microsoft.com/office/officeart/2005/8/layout/chevron2"/>
    <dgm:cxn modelId="{0DD9592C-C096-4BC4-B58D-3C5D5E745913}" type="presParOf" srcId="{9B58E37A-505F-4238-A97D-0A6807589448}" destId="{69F22C6A-1A33-4965-BD80-543C2375BFBD}" srcOrd="4" destOrd="0" presId="urn:microsoft.com/office/officeart/2005/8/layout/chevron2"/>
    <dgm:cxn modelId="{BB410F60-A330-47E3-979A-A3BCCFA34482}" type="presParOf" srcId="{69F22C6A-1A33-4965-BD80-543C2375BFBD}" destId="{99CE44DB-18E8-46D5-8992-065E31A8BE0C}" srcOrd="0" destOrd="0" presId="urn:microsoft.com/office/officeart/2005/8/layout/chevron2"/>
    <dgm:cxn modelId="{FCBCA244-C57C-4AB0-A179-781357163254}" type="presParOf" srcId="{69F22C6A-1A33-4965-BD80-543C2375BFBD}" destId="{651E903C-5036-459E-BEC8-00FE9CE6A428}" srcOrd="1" destOrd="0" presId="urn:microsoft.com/office/officeart/2005/8/layout/chevron2"/>
    <dgm:cxn modelId="{9E82299A-C32C-4F96-AA4F-30DC0D839B70}" type="presParOf" srcId="{9B58E37A-505F-4238-A97D-0A6807589448}" destId="{EF9DA7BD-3676-4297-9120-400C73F282B8}" srcOrd="5" destOrd="0" presId="urn:microsoft.com/office/officeart/2005/8/layout/chevron2"/>
    <dgm:cxn modelId="{C59B1E03-86BA-4F96-BEA0-EBD594CEE8B3}" type="presParOf" srcId="{9B58E37A-505F-4238-A97D-0A6807589448}" destId="{43C53EA5-BC30-46D5-B358-CF13A3A7E2F4}" srcOrd="6" destOrd="0" presId="urn:microsoft.com/office/officeart/2005/8/layout/chevron2"/>
    <dgm:cxn modelId="{F258F3F0-CE98-47BF-B2BD-D32A84134902}" type="presParOf" srcId="{43C53EA5-BC30-46D5-B358-CF13A3A7E2F4}" destId="{3AE5E76C-2411-4E98-9F06-39CC4CAB4FE0}" srcOrd="0" destOrd="0" presId="urn:microsoft.com/office/officeart/2005/8/layout/chevron2"/>
    <dgm:cxn modelId="{67A67EC9-3CE4-4502-A0B4-59C36000950C}" type="presParOf" srcId="{43C53EA5-BC30-46D5-B358-CF13A3A7E2F4}" destId="{32D3F76A-96F8-4092-A6F2-B3EB582EAF98}" srcOrd="1" destOrd="0" presId="urn:microsoft.com/office/officeart/2005/8/layout/chevron2"/>
    <dgm:cxn modelId="{5B817D11-41B8-46C3-BC9C-0340B9F1913C}" type="presParOf" srcId="{9B58E37A-505F-4238-A97D-0A6807589448}" destId="{70E95A73-06B0-43AF-9A01-E35C5586CEA9}" srcOrd="7" destOrd="0" presId="urn:microsoft.com/office/officeart/2005/8/layout/chevron2"/>
    <dgm:cxn modelId="{BF338659-5E91-494F-8DF3-E95A6D836D2A}" type="presParOf" srcId="{9B58E37A-505F-4238-A97D-0A6807589448}" destId="{348B6D70-CD56-4391-869D-5053AECA4C35}" srcOrd="8" destOrd="0" presId="urn:microsoft.com/office/officeart/2005/8/layout/chevron2"/>
    <dgm:cxn modelId="{837BD779-723F-499E-B183-FB7CAAA0987B}" type="presParOf" srcId="{348B6D70-CD56-4391-869D-5053AECA4C35}" destId="{4DE0E844-F02A-48C8-9FC0-8DD48B23B78B}" srcOrd="0" destOrd="0" presId="urn:microsoft.com/office/officeart/2005/8/layout/chevron2"/>
    <dgm:cxn modelId="{87182139-5D0B-4FFE-BAE2-E8FE138AECF8}" type="presParOf" srcId="{348B6D70-CD56-4391-869D-5053AECA4C35}" destId="{1D1C0757-46A1-4F8B-898A-BC59337E6C6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521280-0B01-4E1E-B6B9-09ABCD81E113}">
      <dsp:nvSpPr>
        <dsp:cNvPr id="0" name=""/>
        <dsp:cNvSpPr/>
      </dsp:nvSpPr>
      <dsp:spPr>
        <a:xfrm rot="5400000">
          <a:off x="-163283" y="165482"/>
          <a:ext cx="998893" cy="6723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1</a:t>
          </a:r>
          <a:endParaRPr lang="en-US" sz="1900" kern="1200" dirty="0"/>
        </a:p>
      </dsp:txBody>
      <dsp:txXfrm rot="-5400000">
        <a:off x="1" y="338361"/>
        <a:ext cx="672326" cy="326567"/>
      </dsp:txXfrm>
    </dsp:sp>
    <dsp:sp modelId="{F150CDCC-D102-4287-BE69-744826B7E837}">
      <dsp:nvSpPr>
        <dsp:cNvPr id="0" name=""/>
        <dsp:cNvSpPr/>
      </dsp:nvSpPr>
      <dsp:spPr>
        <a:xfrm rot="5400000">
          <a:off x="2169354" y="-1494829"/>
          <a:ext cx="662730" cy="3656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Identify and Prioritize Hazards</a:t>
          </a:r>
          <a:endParaRPr lang="en-US" sz="1600" kern="1200" dirty="0"/>
        </a:p>
      </dsp:txBody>
      <dsp:txXfrm rot="-5400000">
        <a:off x="672326" y="34551"/>
        <a:ext cx="3624435" cy="598026"/>
      </dsp:txXfrm>
    </dsp:sp>
    <dsp:sp modelId="{73AFB898-38B8-4393-8678-74301FAB8CC7}">
      <dsp:nvSpPr>
        <dsp:cNvPr id="0" name=""/>
        <dsp:cNvSpPr/>
      </dsp:nvSpPr>
      <dsp:spPr>
        <a:xfrm rot="5400000">
          <a:off x="-163283" y="1046150"/>
          <a:ext cx="998893" cy="6723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2</a:t>
          </a:r>
          <a:endParaRPr lang="en-US" sz="1900" kern="1200" dirty="0"/>
        </a:p>
      </dsp:txBody>
      <dsp:txXfrm rot="-5400000">
        <a:off x="1" y="1219029"/>
        <a:ext cx="672326" cy="326567"/>
      </dsp:txXfrm>
    </dsp:sp>
    <dsp:sp modelId="{9FDFB0EA-D7E0-4201-850D-AA96D10DC178}">
      <dsp:nvSpPr>
        <dsp:cNvPr id="0" name=""/>
        <dsp:cNvSpPr/>
      </dsp:nvSpPr>
      <dsp:spPr>
        <a:xfrm rot="5400000">
          <a:off x="2169354" y="-614162"/>
          <a:ext cx="662730" cy="3656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Assess the frequency and impact of each risk</a:t>
          </a:r>
          <a:endParaRPr lang="en-US" sz="1600" kern="1200" dirty="0"/>
        </a:p>
      </dsp:txBody>
      <dsp:txXfrm rot="-5400000">
        <a:off x="672326" y="915218"/>
        <a:ext cx="3624435" cy="598026"/>
      </dsp:txXfrm>
    </dsp:sp>
    <dsp:sp modelId="{99CE44DB-18E8-46D5-8992-065E31A8BE0C}">
      <dsp:nvSpPr>
        <dsp:cNvPr id="0" name=""/>
        <dsp:cNvSpPr/>
      </dsp:nvSpPr>
      <dsp:spPr>
        <a:xfrm rot="5400000">
          <a:off x="-176215" y="1939749"/>
          <a:ext cx="998893" cy="64646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3</a:t>
          </a:r>
          <a:endParaRPr lang="en-US" sz="1900" kern="1200" dirty="0"/>
        </a:p>
      </dsp:txBody>
      <dsp:txXfrm rot="-5400000">
        <a:off x="1" y="2086764"/>
        <a:ext cx="646462" cy="352431"/>
      </dsp:txXfrm>
    </dsp:sp>
    <dsp:sp modelId="{651E903C-5036-459E-BEC8-00FE9CE6A428}">
      <dsp:nvSpPr>
        <dsp:cNvPr id="0" name=""/>
        <dsp:cNvSpPr/>
      </dsp:nvSpPr>
      <dsp:spPr>
        <a:xfrm rot="5400000">
          <a:off x="2169354" y="235900"/>
          <a:ext cx="662730" cy="3656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Specify Risk Control Options</a:t>
          </a:r>
          <a:endParaRPr lang="en-US" sz="1600" kern="1200" dirty="0"/>
        </a:p>
      </dsp:txBody>
      <dsp:txXfrm rot="-5400000">
        <a:off x="672326" y="1765280"/>
        <a:ext cx="3624435" cy="598026"/>
      </dsp:txXfrm>
    </dsp:sp>
    <dsp:sp modelId="{3AE5E76C-2411-4E98-9F06-39CC4CAB4FE0}">
      <dsp:nvSpPr>
        <dsp:cNvPr id="0" name=""/>
        <dsp:cNvSpPr/>
      </dsp:nvSpPr>
      <dsp:spPr>
        <a:xfrm rot="5400000">
          <a:off x="-163283" y="2807485"/>
          <a:ext cx="998893" cy="6723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4</a:t>
          </a:r>
          <a:endParaRPr lang="en-US" sz="1900" kern="1200" dirty="0"/>
        </a:p>
      </dsp:txBody>
      <dsp:txXfrm rot="-5400000">
        <a:off x="1" y="2980364"/>
        <a:ext cx="672326" cy="326567"/>
      </dsp:txXfrm>
    </dsp:sp>
    <dsp:sp modelId="{32D3F76A-96F8-4092-A6F2-B3EB582EAF98}">
      <dsp:nvSpPr>
        <dsp:cNvPr id="0" name=""/>
        <dsp:cNvSpPr/>
      </dsp:nvSpPr>
      <dsp:spPr>
        <a:xfrm rot="5400000">
          <a:off x="2169354" y="1147173"/>
          <a:ext cx="662730" cy="3656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Make a decision based on stakeholder feedback and ALARP options</a:t>
          </a:r>
          <a:endParaRPr lang="en-US" sz="1600" kern="1200" dirty="0"/>
        </a:p>
      </dsp:txBody>
      <dsp:txXfrm rot="-5400000">
        <a:off x="672326" y="2676553"/>
        <a:ext cx="3624435" cy="598026"/>
      </dsp:txXfrm>
    </dsp:sp>
    <dsp:sp modelId="{4DE0E844-F02A-48C8-9FC0-8DD48B23B78B}">
      <dsp:nvSpPr>
        <dsp:cNvPr id="0" name=""/>
        <dsp:cNvSpPr/>
      </dsp:nvSpPr>
      <dsp:spPr>
        <a:xfrm rot="5400000">
          <a:off x="-163283" y="3688153"/>
          <a:ext cx="998893" cy="6723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5</a:t>
          </a:r>
          <a:endParaRPr lang="en-US" sz="1900" kern="1200" dirty="0"/>
        </a:p>
      </dsp:txBody>
      <dsp:txXfrm rot="-5400000">
        <a:off x="1" y="3861032"/>
        <a:ext cx="672326" cy="326567"/>
      </dsp:txXfrm>
    </dsp:sp>
    <dsp:sp modelId="{1D1C0757-46A1-4F8B-898A-BC59337E6C6E}">
      <dsp:nvSpPr>
        <dsp:cNvPr id="0" name=""/>
        <dsp:cNvSpPr/>
      </dsp:nvSpPr>
      <dsp:spPr>
        <a:xfrm rot="5400000">
          <a:off x="2169354" y="2027841"/>
          <a:ext cx="662730" cy="3656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Take Action to </a:t>
          </a:r>
          <a:r>
            <a:rPr lang="en-US" sz="1600" kern="1200" smtClean="0"/>
            <a:t>implement decisions</a:t>
          </a:r>
          <a:endParaRPr lang="en-US" sz="1600" kern="1200" dirty="0"/>
        </a:p>
      </dsp:txBody>
      <dsp:txXfrm rot="-5400000">
        <a:off x="672326" y="3557221"/>
        <a:ext cx="3624435" cy="5980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FA62A-CE70-485D-88C9-D5281E6FD8B3}" type="datetimeFigureOut">
              <a:rPr lang="fr-FR" smtClean="0"/>
              <a:t>06/04/2016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52FE5-1AD8-4D12-BBD3-45164A135A3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501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gradFill>
            <a:gsLst>
              <a:gs pos="100000">
                <a:srgbClr val="00B5D2"/>
              </a:gs>
              <a:gs pos="0">
                <a:srgbClr val="0076A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268F1349-4C29-4817-92D6-F02901BFB500}" type="datetime1">
              <a:rPr lang="en-GB" noProof="0" smtClean="0">
                <a:solidFill>
                  <a:schemeClr val="bg1"/>
                </a:solidFill>
              </a:rPr>
              <a:t>06/04/2016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4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3035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FFDD8-7CAB-4DC7-8771-45EE8DFFF775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4333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0317BF9D-5F8A-435C-AB99-783B9DE7F704}" type="datetime1">
              <a:rPr lang="en-GB" noProof="0" smtClean="0">
                <a:solidFill>
                  <a:schemeClr val="bg1"/>
                </a:solidFill>
              </a:rPr>
              <a:t>06/04/2016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7" name="Espace réservé pour une image  6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37394"/>
            <a:ext cx="9144000" cy="3420606"/>
          </a:xfrm>
        </p:spPr>
        <p:txBody>
          <a:bodyPr lIns="2880000" rIns="288000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Corporate visual: Select the icon to insert a picture then place the visual into background position (Right click with the mouse / Send to back)</a:t>
            </a:r>
          </a:p>
        </p:txBody>
      </p:sp>
    </p:spTree>
    <p:extLst>
      <p:ext uri="{BB962C8B-B14F-4D97-AF65-F5344CB8AC3E}">
        <p14:creationId xmlns:p14="http://schemas.microsoft.com/office/powerpoint/2010/main" val="33895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437394"/>
            <a:ext cx="9153525" cy="342060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AC4E9CBD-ED8D-4DB6-AF09-806979014235}" type="datetime1">
              <a:rPr lang="en-GB" noProof="0" smtClean="0">
                <a:solidFill>
                  <a:schemeClr val="bg1"/>
                </a:solidFill>
              </a:rPr>
              <a:t>06/04/2016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1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603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4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Rectangle 18"/>
          <p:cNvSpPr/>
          <p:nvPr userDrawn="1"/>
        </p:nvSpPr>
        <p:spPr bwMode="gray">
          <a:xfrm>
            <a:off x="0" y="3437394"/>
            <a:ext cx="9143622" cy="82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4257674"/>
            <a:ext cx="9153525" cy="260032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5B249E07-F452-4EB0-8B6F-080F4FFB3E7A}" type="datetime1">
              <a:rPr lang="en-GB" noProof="0" smtClean="0">
                <a:solidFill>
                  <a:schemeClr val="bg1"/>
                </a:solidFill>
              </a:rPr>
              <a:t>06/04/2016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03238" y="3437394"/>
            <a:ext cx="2484586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 smtClean="0"/>
              <a:t>Text</a:t>
            </a:r>
            <a:endParaRPr lang="en-GB" noProof="0" dirty="0"/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13088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5" name="Espace réservé pour une image 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559442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6" name="Espace réservé pour une image  6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005796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7" name="Espace réservé pour une image  6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7452150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98248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1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algn="r"/>
            <a:fld id="{22561796-47F3-4638-8A7F-5F7141C8BD2C}" type="datetime1">
              <a:rPr lang="en-GB" noProof="0" smtClean="0"/>
              <a:t>06/04/2016</a:t>
            </a:fld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2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4213" y="3437394"/>
            <a:ext cx="4103543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 smtClean="0"/>
              <a:t>Text</a:t>
            </a:r>
            <a:endParaRPr lang="en-GB" noProof="0" dirty="0"/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985606" y="3523534"/>
            <a:ext cx="1620000" cy="648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Picture</a:t>
            </a:r>
          </a:p>
        </p:txBody>
      </p:sp>
      <p:sp>
        <p:nvSpPr>
          <p:cNvPr id="15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2485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684213" y="2024844"/>
            <a:ext cx="7775575" cy="828000"/>
          </a:xfrm>
        </p:spPr>
        <p:txBody>
          <a:bodyPr/>
          <a:lstStyle>
            <a:lvl1pPr>
              <a:defRPr sz="3500" b="1" cap="all" baseline="0"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50C0C533-2CE3-4C4A-B2E0-F06500C03688}" type="datetime1">
              <a:rPr lang="en-GB" noProof="0" smtClean="0"/>
              <a:t>06/04/2016</a:t>
            </a:fld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pic>
        <p:nvPicPr>
          <p:cNvPr id="8" name="Image 7" descr="Logo_50x5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670299" y="-2727"/>
            <a:ext cx="1803400" cy="18034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3033713"/>
            <a:ext cx="7775575" cy="320357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tabLst>
                <a:tab pos="7776000" algn="r"/>
              </a:tabLst>
              <a:defRPr sz="1350">
                <a:solidFill>
                  <a:schemeClr val="accent1"/>
                </a:solidFill>
              </a:defRPr>
            </a:lvl1pPr>
            <a:lvl2pPr>
              <a:tabLst>
                <a:tab pos="7776000" algn="r"/>
              </a:tabLst>
              <a:defRPr/>
            </a:lvl2pPr>
            <a:lvl3pPr>
              <a:tabLst>
                <a:tab pos="7776000" algn="r"/>
              </a:tabLst>
              <a:defRPr/>
            </a:lvl3pPr>
            <a:lvl4pPr>
              <a:tabLst>
                <a:tab pos="7776000" algn="r"/>
              </a:tabLst>
              <a:defRPr/>
            </a:lvl4pPr>
            <a:lvl5pPr>
              <a:tabLst>
                <a:tab pos="7776000" algn="r"/>
              </a:tabLst>
              <a:defRPr/>
            </a:lvl5pPr>
          </a:lstStyle>
          <a:p>
            <a:pPr lvl="0"/>
            <a:r>
              <a:rPr lang="en-GB" noProof="0" dirty="0" smtClean="0"/>
              <a:t>Chapter title</a:t>
            </a:r>
            <a:endParaRPr lang="en-GB" noProof="0" dirty="0"/>
          </a:p>
        </p:txBody>
      </p:sp>
      <p:sp>
        <p:nvSpPr>
          <p:cNvPr id="3" name="Rectangle 2"/>
          <p:cNvSpPr/>
          <p:nvPr userDrawn="1"/>
        </p:nvSpPr>
        <p:spPr bwMode="gray">
          <a:xfrm>
            <a:off x="7812360" y="-2727"/>
            <a:ext cx="1331640" cy="119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 bwMode="gray">
          <a:xfrm>
            <a:off x="8100392" y="0"/>
            <a:ext cx="1043608" cy="898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5131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2520274"/>
            <a:ext cx="7775575" cy="842507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 smtClean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1520788"/>
            <a:ext cx="7775575" cy="989359"/>
          </a:xfrm>
        </p:spPr>
        <p:txBody>
          <a:bodyPr/>
          <a:lstStyle>
            <a:lvl1pPr>
              <a:defRPr sz="35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Chapter title</a:t>
            </a:r>
            <a:endParaRPr lang="en-GB" noProof="0" dirty="0"/>
          </a:p>
        </p:txBody>
      </p:sp>
      <p:pic>
        <p:nvPicPr>
          <p:cNvPr id="11" name="Image 10" descr="Logo_40x4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54450" y="0"/>
            <a:ext cx="1435100" cy="1435100"/>
          </a:xfrm>
          <a:prstGeom prst="rect">
            <a:avLst/>
          </a:prstGeom>
        </p:spPr>
      </p:pic>
      <p:sp>
        <p:nvSpPr>
          <p:cNvPr id="15" name="Espace réservé du texte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" y="3437394"/>
            <a:ext cx="9144000" cy="2944357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  <p:sp>
        <p:nvSpPr>
          <p:cNvPr id="16" name="Espace réservé de la date 10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2123591" cy="476251"/>
          </a:xfrm>
        </p:spPr>
        <p:txBody>
          <a:bodyPr/>
          <a:lstStyle/>
          <a:p>
            <a:fld id="{5F807A4F-5689-411A-AE7B-E11F098E118F}" type="datetime1">
              <a:rPr lang="en-GB" noProof="0" smtClean="0"/>
              <a:t>06/04/2016</a:t>
            </a:fld>
            <a:endParaRPr lang="en-GB" noProof="0" dirty="0"/>
          </a:p>
        </p:txBody>
      </p:sp>
      <p:sp>
        <p:nvSpPr>
          <p:cNvPr id="17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>
          <a:xfrm>
            <a:off x="8459787" y="6381750"/>
            <a:ext cx="684213" cy="476250"/>
          </a:xfrm>
        </p:spPr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8" name="Espace réservé du pied de page 12"/>
          <p:cNvSpPr>
            <a:spLocks noGrp="1"/>
          </p:cNvSpPr>
          <p:nvPr>
            <p:ph type="ftr" sz="quarter" idx="12"/>
          </p:nvPr>
        </p:nvSpPr>
        <p:spPr bwMode="gray">
          <a:xfrm>
            <a:off x="2843808" y="6381750"/>
            <a:ext cx="5615980" cy="476251"/>
          </a:xfrm>
        </p:spPr>
        <p:txBody>
          <a:bodyPr/>
          <a:lstStyle/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3094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29000"/>
            <a:ext cx="9144000" cy="2944800"/>
          </a:xfrm>
          <a:prstGeom prst="rect">
            <a:avLst/>
          </a:prstGeom>
        </p:spPr>
        <p:txBody>
          <a:bodyPr wrap="square" lIns="2880000" rIns="288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dirty="0" smtClean="0"/>
              <a:t>Corporate visual or data elements: Select the icon to insert a picture then place the visual into background position (Right click with the mouse / Send to back)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684213" y="1304925"/>
            <a:ext cx="7775575" cy="2016064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 dirty="0" smtClean="0"/>
              <a:t>Text level 1</a:t>
            </a:r>
          </a:p>
          <a:p>
            <a:pPr lvl="1"/>
            <a:r>
              <a:rPr lang="en-GB" noProof="0" dirty="0" smtClean="0"/>
              <a:t>Text level 2</a:t>
            </a:r>
          </a:p>
          <a:p>
            <a:pPr lvl="2"/>
            <a:r>
              <a:rPr lang="en-GB" noProof="0" dirty="0" smtClean="0"/>
              <a:t>Text level 3</a:t>
            </a:r>
          </a:p>
          <a:p>
            <a:pPr lvl="3"/>
            <a:r>
              <a:rPr lang="en-GB" noProof="0" dirty="0" smtClean="0"/>
              <a:t>Text level 4</a:t>
            </a:r>
          </a:p>
          <a:p>
            <a:pPr lvl="4"/>
            <a:r>
              <a:rPr lang="en-GB" noProof="0" dirty="0" smtClean="0"/>
              <a:t>Text level 5</a:t>
            </a:r>
            <a:endParaRPr lang="en-GB" noProof="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12CA8902-6C14-458C-AD77-C6042B8D6D4D}" type="datetime1">
              <a:rPr lang="en-GB" noProof="0" smtClean="0"/>
              <a:t>06/04/2016</a:t>
            </a:fld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6339600"/>
            <a:ext cx="9153525" cy="43200"/>
          </a:xfrm>
          <a:custGeom>
            <a:avLst/>
            <a:gdLst>
              <a:gd name="connsiteX0" fmla="*/ 4576286 w 9153525"/>
              <a:gd name="connsiteY0" fmla="*/ 0 h 74613"/>
              <a:gd name="connsiteX1" fmla="*/ 9153525 w 9153525"/>
              <a:gd name="connsiteY1" fmla="*/ 62348 h 74613"/>
              <a:gd name="connsiteX2" fmla="*/ 9153525 w 9153525"/>
              <a:gd name="connsiteY2" fmla="*/ 74613 h 74613"/>
              <a:gd name="connsiteX3" fmla="*/ 0 w 9153525"/>
              <a:gd name="connsiteY3" fmla="*/ 74613 h 74613"/>
              <a:gd name="connsiteX4" fmla="*/ 0 w 9153525"/>
              <a:gd name="connsiteY4" fmla="*/ 62348 h 74613"/>
              <a:gd name="connsiteX5" fmla="*/ 4576286 w 9153525"/>
              <a:gd name="connsiteY5" fmla="*/ 0 h 7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74613">
                <a:moveTo>
                  <a:pt x="4576286" y="0"/>
                </a:moveTo>
                <a:cubicBezTo>
                  <a:pt x="6191670" y="0"/>
                  <a:pt x="7735535" y="21464"/>
                  <a:pt x="9153525" y="62348"/>
                </a:cubicBezTo>
                <a:lnTo>
                  <a:pt x="9153525" y="74613"/>
                </a:lnTo>
                <a:lnTo>
                  <a:pt x="0" y="74613"/>
                </a:lnTo>
                <a:lnTo>
                  <a:pt x="0" y="62348"/>
                </a:lnTo>
                <a:cubicBezTo>
                  <a:pt x="1417991" y="21464"/>
                  <a:pt x="2961855" y="0"/>
                  <a:pt x="4576286" y="0"/>
                </a:cubicBezTo>
                <a:close/>
              </a:path>
            </a:pathLst>
          </a:custGeom>
          <a:solidFill>
            <a:srgbClr val="FFDC00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 smtClean="0"/>
              <a:t>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2868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088-2D86-43F4-93D3-AB1EA35559E2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2002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684213" y="260649"/>
            <a:ext cx="7775575" cy="9363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684213" y="1304924"/>
            <a:ext cx="7775575" cy="49323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 smtClean="0"/>
              <a:t>Text level 1</a:t>
            </a:r>
          </a:p>
          <a:p>
            <a:pPr lvl="1"/>
            <a:r>
              <a:rPr lang="en-GB" noProof="0" dirty="0" smtClean="0"/>
              <a:t>Text level 2</a:t>
            </a:r>
          </a:p>
          <a:p>
            <a:pPr lvl="2"/>
            <a:r>
              <a:rPr lang="en-GB" noProof="0" dirty="0" smtClean="0"/>
              <a:t>Text level 3</a:t>
            </a:r>
          </a:p>
          <a:p>
            <a:pPr lvl="3"/>
            <a:r>
              <a:rPr lang="en-GB" noProof="0" dirty="0" smtClean="0"/>
              <a:t>Text level 4</a:t>
            </a:r>
          </a:p>
          <a:p>
            <a:pPr lvl="4"/>
            <a:r>
              <a:rPr lang="en-GB" noProof="0" dirty="0" smtClean="0"/>
              <a:t>Text level 5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684213" y="6381750"/>
            <a:ext cx="2123591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A33D6058-4435-4835-87FA-1E4AB78B38EF}" type="datetime1">
              <a:rPr lang="en-GB" noProof="0" smtClean="0"/>
              <a:t>06/04/2016</a:t>
            </a:fld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843808" y="6381750"/>
            <a:ext cx="5615980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459787" y="6381750"/>
            <a:ext cx="684213" cy="4762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100" b="1">
                <a:solidFill>
                  <a:schemeClr val="tx1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0" y="63396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9" name="Image 8" descr="suite_15x15_RVB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88424" y="152636"/>
            <a:ext cx="546100" cy="546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3000"/>
        </a:spcAft>
        <a:buSzPct val="25000"/>
        <a:buFontTx/>
        <a:buBlip>
          <a:blip r:embed="rId13"/>
        </a:buBlip>
        <a:defRPr sz="1700" kern="1200">
          <a:solidFill>
            <a:srgbClr val="9D9D9C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25000"/>
        <a:buFontTx/>
        <a:buBlip>
          <a:blip r:embed="rId13"/>
        </a:buBlip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5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684213" y="5229200"/>
            <a:ext cx="7775575" cy="1152550"/>
          </a:xfrm>
        </p:spPr>
        <p:txBody>
          <a:bodyPr/>
          <a:lstStyle/>
          <a:p>
            <a:r>
              <a:rPr lang="en-GB" dirty="0" smtClean="0"/>
              <a:t>Stephen Bennett</a:t>
            </a:r>
          </a:p>
          <a:p>
            <a:r>
              <a:rPr lang="en-GB" dirty="0" smtClean="0"/>
              <a:t>Vice Dean; IALA World-Wide Academy</a:t>
            </a:r>
            <a:endParaRPr lang="en-GB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qualitative assessment of risk</a:t>
            </a:r>
            <a:br>
              <a:rPr lang="en-US" dirty="0" smtClean="0"/>
            </a:br>
            <a:r>
              <a:rPr lang="en-US" dirty="0" smtClean="0"/>
              <a:t>“squart” </a:t>
            </a:r>
            <a:endParaRPr lang="en-GB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89699F56-FAFA-4298-AACE-496599895B90}" type="datetime1">
              <a:rPr lang="en-GB" smtClean="0">
                <a:solidFill>
                  <a:schemeClr val="bg1"/>
                </a:solidFill>
              </a:rPr>
              <a:t>06/04/2016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pPr/>
              <a:t>1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1358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MS Excel™ </a:t>
            </a:r>
            <a:r>
              <a:rPr lang="en-GB" dirty="0" smtClean="0">
                <a:solidFill>
                  <a:srgbClr val="FF0000"/>
                </a:solidFill>
              </a:rPr>
              <a:t>Workbook and MS Word ™ Instructions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SQUART Elements 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FFDD8-7CAB-4DC7-8771-45EE8DFFF775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49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476672"/>
            <a:ext cx="8229600" cy="612068"/>
          </a:xfrm>
        </p:spPr>
        <p:txBody>
          <a:bodyPr/>
          <a:lstStyle/>
          <a:p>
            <a:r>
              <a:rPr lang="en-GB" dirty="0" smtClean="0"/>
              <a:t>SQUART 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448780"/>
            <a:ext cx="4038600" cy="475252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MS Excel Workbook: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Stakeholder worksheet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Statistical worksheet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Risk assessment and control option worksheet</a:t>
            </a:r>
          </a:p>
          <a:p>
            <a:pPr>
              <a:spcAft>
                <a:spcPts val="600"/>
              </a:spcAft>
            </a:pPr>
            <a:endParaRPr lang="en-GB" sz="24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Five page guidance document in MS Word</a:t>
            </a:r>
          </a:p>
          <a:p>
            <a:pPr>
              <a:spcAft>
                <a:spcPts val="600"/>
              </a:spcAft>
            </a:pPr>
            <a:endParaRPr lang="en-GB" sz="24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One Workbook per zone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64088" y="1232756"/>
            <a:ext cx="3223956" cy="443388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9F088-2D86-43F4-93D3-AB1EA35559E2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7691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636680"/>
          </a:xfrm>
        </p:spPr>
        <p:txBody>
          <a:bodyPr/>
          <a:lstStyle/>
          <a:p>
            <a:r>
              <a:rPr lang="en-GB" dirty="0" smtClean="0"/>
              <a:t>Stakeholder Worksheet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376772"/>
            <a:ext cx="4464496" cy="465086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Stand-alone document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Completed by CA or AtoN service provider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Lists all those </a:t>
            </a:r>
            <a:r>
              <a:rPr lang="en-GB" sz="2400" dirty="0">
                <a:solidFill>
                  <a:schemeClr val="tx1"/>
                </a:solidFill>
              </a:rPr>
              <a:t>individuals, groups or organisations </a:t>
            </a:r>
            <a:r>
              <a:rPr lang="en-GB" sz="2400" dirty="0" smtClean="0">
                <a:solidFill>
                  <a:srgbClr val="FF0000"/>
                </a:solidFill>
              </a:rPr>
              <a:t>within each zone </a:t>
            </a:r>
            <a:r>
              <a:rPr lang="en-GB" sz="2400" dirty="0" smtClean="0">
                <a:solidFill>
                  <a:schemeClr val="tx1"/>
                </a:solidFill>
              </a:rPr>
              <a:t>able </a:t>
            </a:r>
            <a:r>
              <a:rPr lang="en-GB" sz="2400" dirty="0">
                <a:solidFill>
                  <a:schemeClr val="tx1"/>
                </a:solidFill>
              </a:rPr>
              <a:t>to affect or be affected by a decision or activity related to AtoN service </a:t>
            </a:r>
            <a:r>
              <a:rPr lang="en-GB" sz="2400" dirty="0" smtClean="0">
                <a:solidFill>
                  <a:schemeClr val="tx1"/>
                </a:solidFill>
              </a:rPr>
              <a:t>provision </a:t>
            </a:r>
            <a:endParaRPr lang="en-GB" sz="24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Examples are provided, but list must be added to or amended as required</a:t>
            </a:r>
          </a:p>
          <a:p>
            <a:pPr>
              <a:spcAft>
                <a:spcPts val="600"/>
              </a:spcAft>
            </a:pP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068" y="1520788"/>
            <a:ext cx="3509073" cy="129614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FFDD8-7CAB-4DC7-8771-45EE8DFFF775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60132" y="3248980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Reference IALA GL 1079 on User Consultation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667116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24644"/>
            <a:ext cx="8229600" cy="600676"/>
          </a:xfrm>
        </p:spPr>
        <p:txBody>
          <a:bodyPr/>
          <a:lstStyle/>
          <a:p>
            <a:r>
              <a:rPr lang="en-GB" dirty="0" smtClean="0"/>
              <a:t>Statistical Data Sheet (</a:t>
            </a:r>
            <a:r>
              <a:rPr lang="en-GB" dirty="0" smtClean="0">
                <a:solidFill>
                  <a:srgbClr val="FF0000"/>
                </a:solidFill>
              </a:rPr>
              <a:t>Step 1 of Risk Management Process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944724"/>
            <a:ext cx="4572508" cy="52565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CA and selected stakeholders enter  data obtained from all available sources in each section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tx1"/>
                </a:solidFill>
              </a:rPr>
              <a:t>h</a:t>
            </a:r>
            <a:r>
              <a:rPr lang="en-GB" sz="2000" dirty="0" smtClean="0">
                <a:solidFill>
                  <a:schemeClr val="tx1"/>
                </a:solidFill>
              </a:rPr>
              <a:t>ydrographic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chemeClr val="tx1"/>
                </a:solidFill>
              </a:rPr>
              <a:t>Meteorological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chemeClr val="tx1"/>
                </a:solidFill>
              </a:rPr>
              <a:t>Volume of traffic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chemeClr val="tx1"/>
                </a:solidFill>
              </a:rPr>
              <a:t>Human factors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olidFill>
                  <a:schemeClr val="tx1"/>
                </a:solidFill>
              </a:rPr>
              <a:t>Economic factors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Simple Calculations made and automatically transferred to risk assessment worksheet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IALA “Facilitator” can assist if requested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004799" y="1016732"/>
            <a:ext cx="3691257" cy="507656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FFDD8-7CAB-4DC7-8771-45EE8DFFF775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67150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24644"/>
            <a:ext cx="8229600" cy="936104"/>
          </a:xfrm>
        </p:spPr>
        <p:txBody>
          <a:bodyPr/>
          <a:lstStyle/>
          <a:p>
            <a:r>
              <a:rPr lang="en-GB" dirty="0" smtClean="0"/>
              <a:t>Risk Assessment and Control Options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Steps 2 – 5 of Risk Management Process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540" y="1304764"/>
            <a:ext cx="5112568" cy="500455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Users at a risk forum enter a value of </a:t>
            </a:r>
            <a:r>
              <a:rPr lang="en-GB" dirty="0" smtClean="0">
                <a:solidFill>
                  <a:srgbClr val="FF0000"/>
                </a:solidFill>
              </a:rPr>
              <a:t>1 to 3 </a:t>
            </a:r>
            <a:r>
              <a:rPr lang="en-GB" dirty="0" smtClean="0">
                <a:solidFill>
                  <a:schemeClr val="tx1"/>
                </a:solidFill>
              </a:rPr>
              <a:t>for the probability and impact of each potential hazard based on experience or best estimates</a:t>
            </a: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Probability:</a:t>
            </a:r>
          </a:p>
          <a:p>
            <a:pPr>
              <a:spcAft>
                <a:spcPts val="600"/>
              </a:spcAft>
            </a:pPr>
            <a:r>
              <a:rPr lang="en-US" sz="2800" dirty="0">
                <a:solidFill>
                  <a:srgbClr val="FF0000"/>
                </a:solidFill>
              </a:rPr>
              <a:t>l</a:t>
            </a:r>
            <a:r>
              <a:rPr lang="en-US" sz="2800" dirty="0" smtClean="0">
                <a:solidFill>
                  <a:srgbClr val="FF0000"/>
                </a:solidFill>
              </a:rPr>
              <a:t>ow = 1; medium = 2; high = 3</a:t>
            </a:r>
            <a:endParaRPr lang="en-GB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Impact: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dirty="0" smtClean="0">
                <a:solidFill>
                  <a:srgbClr val="FF0000"/>
                </a:solidFill>
              </a:rPr>
              <a:t>inor = 1; moderate = 2; severe = 3</a:t>
            </a: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Control measures are then agreed </a:t>
            </a: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CA takes action to implement them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521162" y="1196752"/>
            <a:ext cx="3403286" cy="468052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FFDD8-7CAB-4DC7-8771-45EE8DFFF775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34038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540" y="224644"/>
            <a:ext cx="8229600" cy="528668"/>
          </a:xfrm>
        </p:spPr>
        <p:txBody>
          <a:bodyPr/>
          <a:lstStyle/>
          <a:p>
            <a:r>
              <a:rPr lang="en-GB" dirty="0" smtClean="0"/>
              <a:t>SQUART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548" y="800708"/>
            <a:ext cx="5904656" cy="533819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A satisfactory understanding of the marine environment and maritime traffic patters is an </a:t>
            </a:r>
            <a:r>
              <a:rPr lang="en-GB" sz="2400" dirty="0" smtClean="0">
                <a:solidFill>
                  <a:srgbClr val="FF0000"/>
                </a:solidFill>
              </a:rPr>
              <a:t>essential element </a:t>
            </a:r>
            <a:r>
              <a:rPr lang="en-GB" sz="2400" dirty="0" smtClean="0">
                <a:solidFill>
                  <a:schemeClr val="tx1"/>
                </a:solidFill>
              </a:rPr>
              <a:t>in the competency to be demonstrated by a Competent Authority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SQUART is a BASIC tool to achieve this understanding and generate risk control options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Considers the 5 types of hazard listed in IALA Guideline 1018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Based on objective user consultancy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First step in being able to use PAWSA and IWRAP Mk2</a:t>
            </a:r>
          </a:p>
          <a:p>
            <a:pPr>
              <a:spcAft>
                <a:spcPts val="600"/>
              </a:spcAft>
            </a:pP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84" y="1016732"/>
            <a:ext cx="2484276" cy="165618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FFDD8-7CAB-4DC7-8771-45EE8DFFF775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204" y="3392996"/>
            <a:ext cx="2312876" cy="231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20139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39569-FB40-4672-BFD1-F9FD6436EBDE}" type="datetime1">
              <a:rPr lang="en-GB" noProof="0" smtClean="0"/>
              <a:t>06/04/2016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IALA WWA SQUART risk management tool 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16</a:t>
            </a:fld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Contact: stephen.bennett@iala-aism.org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0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60649"/>
            <a:ext cx="7775575" cy="648071"/>
          </a:xfrm>
        </p:spPr>
        <p:txBody>
          <a:bodyPr/>
          <a:lstStyle/>
          <a:p>
            <a:r>
              <a:rPr lang="en-GB" dirty="0" smtClean="0"/>
              <a:t>Risk Assessment and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564" y="1016732"/>
            <a:ext cx="7775575" cy="52565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</a:rPr>
              <a:t>Chapter V Regulation 13.1 requires a Contracting Government to provide </a:t>
            </a:r>
            <a:r>
              <a:rPr lang="en-US" sz="2400" dirty="0" smtClean="0">
                <a:solidFill>
                  <a:schemeClr val="tx1"/>
                </a:solidFill>
              </a:rPr>
              <a:t>“</a:t>
            </a:r>
            <a:r>
              <a:rPr lang="en-US" sz="2400" dirty="0">
                <a:solidFill>
                  <a:schemeClr val="tx1"/>
                </a:solidFill>
              </a:rPr>
              <a:t>such AtoN as the </a:t>
            </a:r>
            <a:r>
              <a:rPr lang="en-US" sz="2400" b="1" dirty="0">
                <a:solidFill>
                  <a:schemeClr val="tx1"/>
                </a:solidFill>
              </a:rPr>
              <a:t>volume of traffic justifies </a:t>
            </a:r>
            <a:r>
              <a:rPr lang="en-US" sz="2400" dirty="0">
                <a:solidFill>
                  <a:schemeClr val="tx1"/>
                </a:solidFill>
              </a:rPr>
              <a:t>and the </a:t>
            </a:r>
            <a:r>
              <a:rPr lang="en-US" sz="2400" b="1" dirty="0">
                <a:solidFill>
                  <a:schemeClr val="tx1"/>
                </a:solidFill>
              </a:rPr>
              <a:t>degree of risk requires</a:t>
            </a:r>
            <a:r>
              <a:rPr lang="en-US" sz="2400" dirty="0" smtClean="0">
                <a:solidFill>
                  <a:schemeClr val="tx1"/>
                </a:solidFill>
              </a:rPr>
              <a:t>”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The determination of risk in each region, port or waterway is therefore an obligation on the Competent Authority of Coastal States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IALA has two proven risk management tools, IWRAP Mk2 (quantative) and PAWSA (qualitative)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However some developing CA may find the use of these tools difficult</a:t>
            </a:r>
          </a:p>
          <a:p>
            <a:pPr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</a:rPr>
              <a:t>SQUART, a simple qualitative tool, was developed to enable these States to meet their international obligations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D499F-A9C7-4818-A864-392B2C982E86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75029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Definitions of Hazards and Risk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dirty="0" smtClean="0">
                <a:solidFill>
                  <a:srgbClr val="FF0000"/>
                </a:solidFill>
              </a:rPr>
              <a:t>“Hazard”</a:t>
            </a:r>
            <a:r>
              <a:rPr lang="en-US" sz="2800" dirty="0" smtClean="0">
                <a:solidFill>
                  <a:schemeClr val="tx1"/>
                </a:solidFill>
              </a:rPr>
              <a:t> is an unwanted event or occurrence; a source of potential harm, or a situation with a potential for causing harm, in terms of damage to health, property, the environment, or other thing of value,; or a combination of these</a:t>
            </a:r>
            <a:endParaRPr lang="en-US" sz="2800" dirty="0" smtClean="0">
              <a:solidFill>
                <a:srgbClr val="FF0000"/>
              </a:solidFill>
            </a:endParaRPr>
          </a:p>
          <a:p>
            <a:pPr algn="just"/>
            <a:r>
              <a:rPr lang="en-US" sz="2800" dirty="0" smtClean="0">
                <a:solidFill>
                  <a:srgbClr val="FF0000"/>
                </a:solidFill>
              </a:rPr>
              <a:t>“</a:t>
            </a:r>
            <a:r>
              <a:rPr lang="en-US" sz="2800" dirty="0">
                <a:solidFill>
                  <a:srgbClr val="FF0000"/>
                </a:solidFill>
              </a:rPr>
              <a:t>Risk” </a:t>
            </a:r>
            <a:r>
              <a:rPr lang="en-US" sz="2800" dirty="0">
                <a:solidFill>
                  <a:schemeClr val="tx1"/>
                </a:solidFill>
              </a:rPr>
              <a:t>is the chance of injury or loss </a:t>
            </a:r>
            <a:r>
              <a:rPr lang="en-US" sz="2800" dirty="0" smtClean="0">
                <a:solidFill>
                  <a:schemeClr val="tx1"/>
                </a:solidFill>
              </a:rPr>
              <a:t>as defined </a:t>
            </a:r>
            <a:r>
              <a:rPr lang="en-US" sz="2800" dirty="0">
                <a:solidFill>
                  <a:schemeClr val="tx1"/>
                </a:solidFill>
              </a:rPr>
              <a:t>as a measure of “probability or likelihood” and “severity or impact” </a:t>
            </a:r>
            <a:r>
              <a:rPr lang="en-US" sz="2800" dirty="0" smtClean="0">
                <a:solidFill>
                  <a:schemeClr val="tx1"/>
                </a:solidFill>
              </a:rPr>
              <a:t>of an adverse effect to </a:t>
            </a:r>
            <a:r>
              <a:rPr lang="en-US" sz="2800" dirty="0">
                <a:solidFill>
                  <a:schemeClr val="tx1"/>
                </a:solidFill>
              </a:rPr>
              <a:t>health, property </a:t>
            </a:r>
            <a:r>
              <a:rPr lang="en-US" sz="2800" dirty="0" smtClean="0">
                <a:solidFill>
                  <a:schemeClr val="tx1"/>
                </a:solidFill>
              </a:rPr>
              <a:t>, the environment or other values</a:t>
            </a:r>
            <a:endParaRPr lang="en-US" sz="2800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BAD3-E6FC-4B5C-90B9-95562784EF32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41549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</a:rPr>
              <a:t>A hazard is an </a:t>
            </a:r>
            <a:r>
              <a:rPr lang="en-US" sz="2800" b="1" dirty="0" smtClean="0">
                <a:solidFill>
                  <a:schemeClr val="tx1"/>
                </a:solidFill>
              </a:rPr>
              <a:t>unwanted event </a:t>
            </a:r>
            <a:r>
              <a:rPr lang="en-US" sz="2800" dirty="0" smtClean="0">
                <a:solidFill>
                  <a:schemeClr val="tx1"/>
                </a:solidFill>
              </a:rPr>
              <a:t>leading to a </a:t>
            </a:r>
            <a:r>
              <a:rPr lang="en-US" sz="2800" b="1" dirty="0" smtClean="0">
                <a:solidFill>
                  <a:schemeClr val="tx1"/>
                </a:solidFill>
              </a:rPr>
              <a:t>loss</a:t>
            </a:r>
            <a:r>
              <a:rPr lang="en-US" sz="2800" dirty="0" smtClean="0">
                <a:solidFill>
                  <a:schemeClr val="tx1"/>
                </a:solidFill>
              </a:rPr>
              <a:t>:</a:t>
            </a:r>
          </a:p>
          <a:p>
            <a:pPr>
              <a:spcAft>
                <a:spcPts val="600"/>
              </a:spcAft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</a:rPr>
              <a:t>Natural: </a:t>
            </a:r>
            <a:r>
              <a:rPr lang="en-US" sz="2800" dirty="0" smtClean="0">
                <a:solidFill>
                  <a:schemeClr val="tx1"/>
                </a:solidFill>
              </a:rPr>
              <a:t>        Storms</a:t>
            </a:r>
            <a:r>
              <a:rPr lang="en-US" sz="2800" dirty="0" smtClean="0">
                <a:solidFill>
                  <a:schemeClr val="tx1"/>
                </a:solidFill>
              </a:rPr>
              <a:t>; tides; tsunamis; solar flares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</a:rPr>
              <a:t>Economic:  </a:t>
            </a:r>
            <a:r>
              <a:rPr lang="en-US" sz="2800" dirty="0" smtClean="0">
                <a:solidFill>
                  <a:schemeClr val="tx1"/>
                </a:solidFill>
              </a:rPr>
              <a:t>   Recession</a:t>
            </a:r>
            <a:r>
              <a:rPr lang="en-US" sz="2800" dirty="0" smtClean="0">
                <a:solidFill>
                  <a:schemeClr val="tx1"/>
                </a:solidFill>
              </a:rPr>
              <a:t>; increased cost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</a:rPr>
              <a:t>Technical: </a:t>
            </a:r>
            <a:r>
              <a:rPr lang="en-US" sz="2800" dirty="0" smtClean="0">
                <a:solidFill>
                  <a:schemeClr val="tx1"/>
                </a:solidFill>
              </a:rPr>
              <a:t>     Equipment </a:t>
            </a:r>
            <a:r>
              <a:rPr lang="en-US" sz="2800" dirty="0" smtClean="0">
                <a:solidFill>
                  <a:schemeClr val="tx1"/>
                </a:solidFill>
              </a:rPr>
              <a:t>failure; obsolescence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</a:rPr>
              <a:t>Human: </a:t>
            </a:r>
            <a:r>
              <a:rPr lang="en-US" sz="2800" dirty="0" smtClean="0">
                <a:solidFill>
                  <a:schemeClr val="tx1"/>
                </a:solidFill>
              </a:rPr>
              <a:t>        Terrorism</a:t>
            </a:r>
            <a:r>
              <a:rPr lang="en-US" sz="2800" dirty="0" smtClean="0">
                <a:solidFill>
                  <a:schemeClr val="tx1"/>
                </a:solidFill>
              </a:rPr>
              <a:t>; war; poor training</a:t>
            </a: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</a:rPr>
              <a:t>Operational: Collision; grounding</a:t>
            </a:r>
          </a:p>
          <a:p>
            <a:pPr>
              <a:spcAft>
                <a:spcPts val="600"/>
              </a:spcAft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Types of Hazard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3234C-ABDE-4D75-A441-77C145FC67B9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5400600" cy="365125"/>
          </a:xfrm>
        </p:spPr>
        <p:txBody>
          <a:bodyPr/>
          <a:lstStyle/>
          <a:p>
            <a:r>
              <a:rPr lang="en-GB" smtClean="0"/>
              <a:t>IALA WWA Level 1 Manager Course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7340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457200" y="1481138"/>
          <a:ext cx="4329114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143504" y="1481328"/>
            <a:ext cx="3543296" cy="45259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</a:rPr>
              <a:t>Consult and report at each stage</a:t>
            </a:r>
          </a:p>
          <a:p>
            <a:pPr>
              <a:spcAft>
                <a:spcPts val="600"/>
              </a:spcAft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</a:rPr>
              <a:t>Monitor results</a:t>
            </a:r>
          </a:p>
          <a:p>
            <a:pPr>
              <a:spcAft>
                <a:spcPts val="600"/>
              </a:spcAft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</a:rPr>
              <a:t>Review regularly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68660"/>
            <a:ext cx="8229600" cy="792088"/>
          </a:xfrm>
        </p:spPr>
        <p:txBody>
          <a:bodyPr/>
          <a:lstStyle/>
          <a:p>
            <a:r>
              <a:rPr lang="en-US" dirty="0" smtClean="0"/>
              <a:t>Five </a:t>
            </a:r>
            <a:r>
              <a:rPr lang="en-US" dirty="0" smtClean="0"/>
              <a:t>Step </a:t>
            </a:r>
            <a:r>
              <a:rPr lang="en-US" dirty="0" smtClean="0"/>
              <a:t>Risk </a:t>
            </a:r>
            <a:r>
              <a:rPr lang="en-US" dirty="0" smtClean="0"/>
              <a:t>Management Process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EF6EB-E17A-47FD-961B-9D3E73D25ABF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19672" y="6356350"/>
            <a:ext cx="5544616" cy="365125"/>
          </a:xfrm>
        </p:spPr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29295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4213" y="260649"/>
            <a:ext cx="7775575" cy="612067"/>
          </a:xfrm>
        </p:spPr>
        <p:txBody>
          <a:bodyPr/>
          <a:lstStyle/>
          <a:p>
            <a:r>
              <a:rPr lang="en-US" dirty="0" smtClean="0"/>
              <a:t>Review of Probability and Impact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944724"/>
            <a:ext cx="7775575" cy="52925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Probability is the % chance of a hazard occurring </a:t>
            </a:r>
            <a:r>
              <a:rPr lang="en-US" sz="2000" dirty="0" smtClean="0">
                <a:solidFill>
                  <a:schemeClr val="tx1"/>
                </a:solidFill>
              </a:rPr>
              <a:t>based </a:t>
            </a:r>
            <a:r>
              <a:rPr lang="en-US" sz="2000" dirty="0" smtClean="0">
                <a:solidFill>
                  <a:schemeClr val="tx1"/>
                </a:solidFill>
              </a:rPr>
              <a:t>on: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Maritime environmental studies and data (charts)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Historical data and future trends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Stakeholder feedback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Traffic mix and density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Human elements – e.g. crew competency (STCW</a:t>
            </a:r>
            <a:r>
              <a:rPr lang="en-US" sz="2000" dirty="0" smtClean="0"/>
              <a:t>)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Categorized as </a:t>
            </a:r>
            <a:r>
              <a:rPr lang="en-US" sz="2000" dirty="0" smtClean="0">
                <a:solidFill>
                  <a:srgbClr val="FF0000"/>
                </a:solidFill>
              </a:rPr>
              <a:t>“low”, “medium” or “high” </a:t>
            </a:r>
            <a:r>
              <a:rPr lang="en-US" sz="2000" dirty="0" smtClean="0"/>
              <a:t>( 1, 2 or 3)</a:t>
            </a:r>
          </a:p>
          <a:p>
            <a:pPr lvl="1">
              <a:spcAft>
                <a:spcPts val="600"/>
              </a:spcAft>
            </a:pPr>
            <a:endParaRPr lang="en-US" sz="2000" dirty="0"/>
          </a:p>
          <a:p>
            <a:pPr lvl="1">
              <a:spcAft>
                <a:spcPts val="600"/>
              </a:spcAft>
            </a:pPr>
            <a:r>
              <a:rPr lang="en-US" sz="2000" dirty="0" smtClean="0"/>
              <a:t>The </a:t>
            </a:r>
            <a:r>
              <a:rPr lang="en-US" sz="2000" dirty="0"/>
              <a:t>Consequence or impact of each type of unwanted event must be </a:t>
            </a:r>
            <a:r>
              <a:rPr lang="en-US" sz="2000" dirty="0" smtClean="0"/>
              <a:t>categorized as </a:t>
            </a:r>
            <a:r>
              <a:rPr lang="en-US" sz="2000" dirty="0" smtClean="0">
                <a:solidFill>
                  <a:srgbClr val="FF0000"/>
                </a:solidFill>
              </a:rPr>
              <a:t>“minor”, </a:t>
            </a:r>
            <a:r>
              <a:rPr lang="en-US" sz="2000" dirty="0">
                <a:solidFill>
                  <a:srgbClr val="FF0000"/>
                </a:solidFill>
              </a:rPr>
              <a:t>moderate or </a:t>
            </a:r>
            <a:r>
              <a:rPr lang="en-US" sz="2000" dirty="0" smtClean="0">
                <a:solidFill>
                  <a:srgbClr val="FF0000"/>
                </a:solidFill>
              </a:rPr>
              <a:t>severe </a:t>
            </a:r>
            <a:r>
              <a:rPr lang="en-US" sz="2000" dirty="0" smtClean="0"/>
              <a:t>(1, 2 or 3)</a:t>
            </a:r>
            <a:endParaRPr lang="en-US" sz="2000" dirty="0"/>
          </a:p>
          <a:p>
            <a:pPr>
              <a:spcAft>
                <a:spcPts val="600"/>
              </a:spcAft>
            </a:pPr>
            <a:r>
              <a:rPr lang="en-US" sz="1800" b="1" dirty="0">
                <a:solidFill>
                  <a:schemeClr val="tx1"/>
                </a:solidFill>
              </a:rPr>
              <a:t>Risk = probability * </a:t>
            </a:r>
            <a:r>
              <a:rPr lang="en-US" sz="1800" b="1" dirty="0" smtClean="0">
                <a:solidFill>
                  <a:schemeClr val="tx1"/>
                </a:solidFill>
              </a:rPr>
              <a:t>consequence</a:t>
            </a:r>
          </a:p>
          <a:p>
            <a:pPr>
              <a:spcAft>
                <a:spcPts val="600"/>
              </a:spcAft>
            </a:pPr>
            <a:r>
              <a:rPr lang="en-US" sz="1800" b="1" dirty="0" smtClean="0">
                <a:solidFill>
                  <a:schemeClr val="tx1"/>
                </a:solidFill>
              </a:rPr>
              <a:t>Aim </a:t>
            </a:r>
            <a:r>
              <a:rPr lang="en-US" sz="1800" dirty="0" smtClean="0">
                <a:solidFill>
                  <a:schemeClr val="tx1"/>
                </a:solidFill>
              </a:rPr>
              <a:t>to reduce risks to As Low As is Reasonably Practicable </a:t>
            </a:r>
            <a:r>
              <a:rPr lang="en-US" sz="1800" b="1" dirty="0" smtClean="0">
                <a:solidFill>
                  <a:schemeClr val="tx1"/>
                </a:solidFill>
              </a:rPr>
              <a:t>(ALARP)</a:t>
            </a:r>
          </a:p>
          <a:p>
            <a:pPr>
              <a:spcAft>
                <a:spcPts val="600"/>
              </a:spcAft>
            </a:pPr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rgbClr val="FF0000"/>
                </a:solidFill>
              </a:rPr>
              <a:t>Reference</a:t>
            </a:r>
            <a:r>
              <a:rPr lang="en-US" sz="1800" dirty="0">
                <a:solidFill>
                  <a:srgbClr val="FF0000"/>
                </a:solidFill>
              </a:rPr>
              <a:t>: IALA Guideline 1018 on risk management</a:t>
            </a:r>
          </a:p>
          <a:p>
            <a:pPr lvl="1">
              <a:spcAft>
                <a:spcPts val="600"/>
              </a:spcAft>
            </a:pPr>
            <a:endParaRPr lang="en-US" dirty="0" smtClean="0"/>
          </a:p>
          <a:p>
            <a:pPr lvl="1">
              <a:spcAft>
                <a:spcPts val="600"/>
              </a:spcAft>
            </a:pPr>
            <a:endParaRPr lang="en-US" sz="2800" dirty="0" smtClean="0"/>
          </a:p>
          <a:p>
            <a:pPr lvl="1">
              <a:spcAft>
                <a:spcPts val="600"/>
              </a:spcAft>
            </a:pPr>
            <a:endParaRPr lang="en-US" sz="2800" dirty="0" smtClean="0"/>
          </a:p>
          <a:p>
            <a:pPr lvl="1">
              <a:spcAft>
                <a:spcPts val="600"/>
              </a:spcAft>
            </a:pPr>
            <a:endParaRPr lang="en-US" sz="2800" dirty="0" smtClean="0"/>
          </a:p>
          <a:p>
            <a:pPr lvl="1">
              <a:spcAft>
                <a:spcPts val="600"/>
              </a:spcAft>
            </a:pPr>
            <a:endParaRPr lang="en-US" sz="2800" dirty="0" smtClean="0"/>
          </a:p>
          <a:p>
            <a:pPr>
              <a:spcAft>
                <a:spcPts val="600"/>
              </a:spcAft>
            </a:pPr>
            <a:endParaRPr lang="en-US" sz="2800" dirty="0" smtClean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18CED-1DB0-494F-8E6D-729AAC616B1A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0324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2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82475976"/>
              </p:ext>
            </p:extLst>
          </p:nvPr>
        </p:nvGraphicFramePr>
        <p:xfrm>
          <a:off x="1428728" y="1357298"/>
          <a:ext cx="6286543" cy="3607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902"/>
                <a:gridCol w="1809376"/>
                <a:gridCol w="1205638"/>
                <a:gridCol w="1291755"/>
                <a:gridCol w="1377872"/>
              </a:tblGrid>
              <a:tr h="7215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PROBABILITY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 marL="44873" marR="4487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</a:tr>
              <a:tr h="7215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 (1)</a:t>
                      </a:r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MEDIUM (2)</a:t>
                      </a:r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 (3)</a:t>
                      </a:r>
                      <a:endParaRPr lang="en-US" dirty="0"/>
                    </a:p>
                  </a:txBody>
                  <a:tcPr marL="44873" marR="44873"/>
                </a:tc>
              </a:tr>
              <a:tr h="721525"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IMPACT</a:t>
                      </a:r>
                    </a:p>
                    <a:p>
                      <a:pPr algn="ctr"/>
                      <a:endParaRPr lang="en-US" dirty="0"/>
                    </a:p>
                  </a:txBody>
                  <a:tcPr marL="44873" marR="44873" vert="vert270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SEVERE (3)</a:t>
                      </a:r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44873" marR="44873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44873" marR="44873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 marL="44873" marR="44873">
                    <a:solidFill>
                      <a:srgbClr val="FF0000"/>
                    </a:solidFill>
                  </a:tcPr>
                </a:tc>
              </a:tr>
              <a:tr h="72152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 (2)</a:t>
                      </a:r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44873" marR="44873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44873" marR="44873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 marL="44873" marR="44873">
                    <a:solidFill>
                      <a:srgbClr val="FF0000"/>
                    </a:solidFill>
                  </a:tcPr>
                </a:tc>
              </a:tr>
              <a:tr h="721525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MINOR (1)</a:t>
                      </a:r>
                      <a:endParaRPr lang="en-US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44873" marR="44873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44873" marR="44873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44873" marR="44873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00034" y="5214950"/>
            <a:ext cx="8110566" cy="857256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</a:rPr>
              <a:t>Risk = Probability * impact or consequence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tx1"/>
                </a:solidFill>
              </a:rPr>
              <a:t>1; 2 = acceptable: 3; 4 = caution: 6; 9 = unacceptable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12068"/>
          </a:xfrm>
        </p:spPr>
        <p:txBody>
          <a:bodyPr>
            <a:normAutofit/>
          </a:bodyPr>
          <a:lstStyle/>
          <a:p>
            <a:r>
              <a:rPr lang="en-US" dirty="0" smtClean="0"/>
              <a:t>Level of Risk Matrix</a:t>
            </a:r>
            <a:endParaRPr lang="en-US" dirty="0"/>
          </a:p>
        </p:txBody>
      </p:sp>
      <p:sp>
        <p:nvSpPr>
          <p:cNvPr id="19" name="Parallelogram 18"/>
          <p:cNvSpPr/>
          <p:nvPr/>
        </p:nvSpPr>
        <p:spPr>
          <a:xfrm rot="12660110">
            <a:off x="3686397" y="3606535"/>
            <a:ext cx="4116640" cy="35531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838050">
            <a:off x="5241216" y="3579420"/>
            <a:ext cx="971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ALARP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339F-365C-400F-B6EE-F62129191AEE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47664" y="6356350"/>
            <a:ext cx="5904656" cy="365125"/>
          </a:xfrm>
        </p:spPr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2243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9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4213" y="260649"/>
            <a:ext cx="7775575" cy="504055"/>
          </a:xfrm>
        </p:spPr>
        <p:txBody>
          <a:bodyPr/>
          <a:lstStyle/>
          <a:p>
            <a:r>
              <a:rPr lang="en-GB" dirty="0" smtClean="0"/>
              <a:t>SQUART Principles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4213" y="872716"/>
            <a:ext cx="7775575" cy="5364571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Risk should be assessed on the worst possible scenario in a defined zone (region), port or waterway on any one day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An analysis of each Zone is conducted by the Competent Authority in consultation with stakeholders</a:t>
            </a:r>
          </a:p>
          <a:p>
            <a:pPr>
              <a:spcAft>
                <a:spcPts val="600"/>
              </a:spcAft>
            </a:pPr>
            <a:endParaRPr lang="en-GB" sz="2400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Existing AtoN; hydrographic and meteorological data; traffic route, density and mix statistics and other factors are obtained from all available sources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Hazards are identified and prioritised</a:t>
            </a:r>
          </a:p>
          <a:p>
            <a:pPr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</a:rPr>
              <a:t>The frequency (probability) and impact of each risk is agreed</a:t>
            </a:r>
          </a:p>
          <a:p>
            <a:pPr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</a:rPr>
              <a:t>C</a:t>
            </a:r>
            <a:r>
              <a:rPr lang="en-GB" sz="2400" dirty="0" smtClean="0">
                <a:solidFill>
                  <a:schemeClr val="tx1"/>
                </a:solidFill>
              </a:rPr>
              <a:t>ontrol options are proposed for each risk</a:t>
            </a:r>
          </a:p>
          <a:p>
            <a:pPr>
              <a:spcAft>
                <a:spcPts val="600"/>
              </a:spcAft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FFDD8-7CAB-4DC7-8771-45EE8DFFF775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02471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28668"/>
          </a:xfrm>
        </p:spPr>
        <p:txBody>
          <a:bodyPr>
            <a:normAutofit/>
          </a:bodyPr>
          <a:lstStyle/>
          <a:p>
            <a:r>
              <a:rPr lang="en-GB" dirty="0" smtClean="0"/>
              <a:t>Zones or Regions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667" y="3961077"/>
            <a:ext cx="4038600" cy="2191181"/>
          </a:xfrm>
          <a:ln>
            <a:solidFill>
              <a:schemeClr val="tx1"/>
            </a:solidFill>
          </a:ln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27048" y="980728"/>
            <a:ext cx="8025372" cy="273630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Select zones with similar environmental conditions; volume and mix of traffic and potential hazards</a:t>
            </a: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Register of existing AtoN can be grouped by zone</a:t>
            </a: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Useful to base zone limits on published charts</a:t>
            </a: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chemeClr val="tx1"/>
                </a:solidFill>
              </a:rPr>
              <a:t>Publish limits in Operational (navigational) plans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A40EB-5D13-42ED-B422-757B75734D73}" type="datetime1">
              <a:rPr lang="en-GB" smtClean="0"/>
              <a:t>06/04/2016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IALA WWA SQUART risk management tool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231740" y="4453326"/>
            <a:ext cx="684076" cy="9301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223300" y="5456198"/>
            <a:ext cx="1040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Zone 2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3705439" y="4831135"/>
            <a:ext cx="1044116" cy="8982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491880" y="5825530"/>
            <a:ext cx="1044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Zone 1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4756959" y="5050017"/>
            <a:ext cx="396044" cy="5771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749555" y="5686553"/>
            <a:ext cx="1003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Zone 3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788024" y="4037566"/>
            <a:ext cx="12961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Zone 4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244337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4" grpId="0"/>
      <p:bldP spid="15" grpId="0"/>
    </p:bldLst>
  </p:timing>
</p:sld>
</file>

<file path=ppt/theme/theme1.xml><?xml version="1.0" encoding="utf-8"?>
<a:theme xmlns:a="http://schemas.openxmlformats.org/drawingml/2006/main" name="IALA_template-powerpoint">
  <a:themeElements>
    <a:clrScheme name="IALA">
      <a:dk1>
        <a:sysClr val="windowText" lastClr="000000"/>
      </a:dk1>
      <a:lt1>
        <a:sysClr val="window" lastClr="FFFFFF"/>
      </a:lt1>
      <a:dk2>
        <a:srgbClr val="3AAA35"/>
      </a:dk2>
      <a:lt2>
        <a:srgbClr val="E94E1B"/>
      </a:lt2>
      <a:accent1>
        <a:srgbClr val="00558C"/>
      </a:accent1>
      <a:accent2>
        <a:srgbClr val="009FE3"/>
      </a:accent2>
      <a:accent3>
        <a:srgbClr val="00B0A9"/>
      </a:accent3>
      <a:accent4>
        <a:srgbClr val="00BCD0"/>
      </a:accent4>
      <a:accent5>
        <a:srgbClr val="6787C4"/>
      </a:accent5>
      <a:accent6>
        <a:srgbClr val="99509A"/>
      </a:accent6>
      <a:hlink>
        <a:srgbClr val="000000"/>
      </a:hlink>
      <a:folHlink>
        <a:srgbClr val="9D9D9C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IALA_template-powerpoint.potx</Template>
  <TotalTime>803</TotalTime>
  <Words>1050</Words>
  <Application>Microsoft Office PowerPoint</Application>
  <PresentationFormat>On-screen Show (4:3)</PresentationFormat>
  <Paragraphs>183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IALA_template-powerpoint</vt:lpstr>
      <vt:lpstr>Simple qualitative assessment of risk “squart” </vt:lpstr>
      <vt:lpstr>Risk Assessment and Management</vt:lpstr>
      <vt:lpstr>Definitions of Hazards and Risk</vt:lpstr>
      <vt:lpstr>Five Types of Hazard</vt:lpstr>
      <vt:lpstr>Five Step Risk Management Process</vt:lpstr>
      <vt:lpstr>Review of Probability and Impact</vt:lpstr>
      <vt:lpstr>Level of Risk Matrix</vt:lpstr>
      <vt:lpstr>SQUART Principles</vt:lpstr>
      <vt:lpstr>Zones or Regions</vt:lpstr>
      <vt:lpstr>SQUART Elements </vt:lpstr>
      <vt:lpstr>SQUART Contents</vt:lpstr>
      <vt:lpstr>Stakeholder Worksheet</vt:lpstr>
      <vt:lpstr>Statistical Data Sheet (Step 1 of Risk Management Process)</vt:lpstr>
      <vt:lpstr>Risk Assessment and Control Options Steps 2 – 5 of Risk Management Process</vt:lpstr>
      <vt:lpstr>SQUART Summary</vt:lpstr>
      <vt:lpstr>Questions?</vt:lpstr>
    </vt:vector>
  </TitlesOfParts>
  <Manager>IALA</Manager>
  <Company>IALA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</dc:title>
  <dc:subject>IALA</dc:subject>
  <dc:creator>IALA</dc:creator>
  <cp:lastModifiedBy>Stephen</cp:lastModifiedBy>
  <cp:revision>109</cp:revision>
  <dcterms:created xsi:type="dcterms:W3CDTF">2015-06-18T13:41:36Z</dcterms:created>
  <dcterms:modified xsi:type="dcterms:W3CDTF">2016-04-06T14:23:50Z</dcterms:modified>
</cp:coreProperties>
</file>