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5"/>
  </p:sldMasterIdLst>
  <p:notesMasterIdLst>
    <p:notesMasterId r:id="rId25"/>
  </p:notesMasterIdLst>
  <p:sldIdLst>
    <p:sldId id="311" r:id="rId6"/>
    <p:sldId id="312" r:id="rId7"/>
    <p:sldId id="313" r:id="rId8"/>
    <p:sldId id="315" r:id="rId9"/>
    <p:sldId id="316" r:id="rId10"/>
    <p:sldId id="317" r:id="rId11"/>
    <p:sldId id="309" r:id="rId12"/>
    <p:sldId id="310" r:id="rId13"/>
    <p:sldId id="303" r:id="rId14"/>
    <p:sldId id="304" r:id="rId15"/>
    <p:sldId id="305" r:id="rId16"/>
    <p:sldId id="306" r:id="rId17"/>
    <p:sldId id="307" r:id="rId18"/>
    <p:sldId id="308" r:id="rId19"/>
    <p:sldId id="321" r:id="rId20"/>
    <p:sldId id="320" r:id="rId21"/>
    <p:sldId id="319" r:id="rId22"/>
    <p:sldId id="323" r:id="rId23"/>
    <p:sldId id="324" r:id="rId24"/>
  </p:sldIdLst>
  <p:sldSz cx="9144000" cy="6858000" type="screen4x3"/>
  <p:notesSz cx="6811963" cy="9942513"/>
  <p:defaultTextStyle>
    <a:defPPr>
      <a:defRPr lang="da-DK"/>
    </a:defPPr>
    <a:lvl1pPr algn="l" rtl="0" eaLnBrk="0" fontAlgn="base" hangingPunct="0">
      <a:spcBef>
        <a:spcPct val="0"/>
      </a:spcBef>
      <a:spcAft>
        <a:spcPct val="0"/>
      </a:spcAft>
      <a:defRPr sz="2400" kern="1200">
        <a:solidFill>
          <a:schemeClr val="tx1"/>
        </a:solidFill>
        <a:latin typeface="Times"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8" charset="0"/>
        <a:ea typeface="+mn-ea"/>
        <a:cs typeface="+mn-cs"/>
      </a:defRPr>
    </a:lvl5pPr>
    <a:lvl6pPr marL="2286000" algn="l" defTabSz="914400" rtl="0" eaLnBrk="1" latinLnBrk="0" hangingPunct="1">
      <a:defRPr sz="2400" kern="1200">
        <a:solidFill>
          <a:schemeClr val="tx1"/>
        </a:solidFill>
        <a:latin typeface="Times" pitchFamily="18" charset="0"/>
        <a:ea typeface="+mn-ea"/>
        <a:cs typeface="+mn-cs"/>
      </a:defRPr>
    </a:lvl6pPr>
    <a:lvl7pPr marL="2743200" algn="l" defTabSz="914400" rtl="0" eaLnBrk="1" latinLnBrk="0" hangingPunct="1">
      <a:defRPr sz="2400" kern="1200">
        <a:solidFill>
          <a:schemeClr val="tx1"/>
        </a:solidFill>
        <a:latin typeface="Times" pitchFamily="18" charset="0"/>
        <a:ea typeface="+mn-ea"/>
        <a:cs typeface="+mn-cs"/>
      </a:defRPr>
    </a:lvl7pPr>
    <a:lvl8pPr marL="3200400" algn="l" defTabSz="914400" rtl="0" eaLnBrk="1" latinLnBrk="0" hangingPunct="1">
      <a:defRPr sz="2400" kern="1200">
        <a:solidFill>
          <a:schemeClr val="tx1"/>
        </a:solidFill>
        <a:latin typeface="Times" pitchFamily="18" charset="0"/>
        <a:ea typeface="+mn-ea"/>
        <a:cs typeface="+mn-cs"/>
      </a:defRPr>
    </a:lvl8pPr>
    <a:lvl9pPr marL="3657600" algn="l" defTabSz="914400" rtl="0" eaLnBrk="1" latinLnBrk="0" hangingPunct="1">
      <a:defRPr sz="2400" kern="1200">
        <a:solidFill>
          <a:schemeClr val="tx1"/>
        </a:solidFill>
        <a:latin typeface="Times"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1B52"/>
    <a:srgbClr val="DFEBF5"/>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llemlayout 2 - Markerin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llemlayout 2 - Markering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Ingen typografi, intet git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0" autoAdjust="0"/>
    <p:restoredTop sz="84008" autoAdjust="0"/>
  </p:normalViewPr>
  <p:slideViewPr>
    <p:cSldViewPr snapToGrid="0" snapToObjects="1">
      <p:cViewPr>
        <p:scale>
          <a:sx n="60" d="100"/>
          <a:sy n="60" d="100"/>
        </p:scale>
        <p:origin x="-1782" y="-336"/>
      </p:cViewPr>
      <p:guideLst>
        <p:guide orient="horz" pos="2160"/>
        <p:guide pos="2880"/>
      </p:guideLst>
    </p:cSldViewPr>
  </p:slideViewPr>
  <p:outlineViewPr>
    <p:cViewPr>
      <p:scale>
        <a:sx n="33" d="100"/>
        <a:sy n="33" d="100"/>
      </p:scale>
      <p:origin x="0" y="2367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9213" y="0"/>
            <a:ext cx="2951162" cy="496888"/>
          </a:xfrm>
          <a:prstGeom prst="rect">
            <a:avLst/>
          </a:prstGeom>
        </p:spPr>
        <p:txBody>
          <a:bodyPr vert="horz" lIns="91440" tIns="45720" rIns="91440" bIns="45720" rtlCol="0"/>
          <a:lstStyle>
            <a:lvl1pPr algn="r">
              <a:defRPr sz="1200"/>
            </a:lvl1pPr>
          </a:lstStyle>
          <a:p>
            <a:fld id="{CB02CC52-AB6D-492E-A213-235CDAA049AB}" type="datetimeFigureOut">
              <a:rPr lang="de-DE" smtClean="0"/>
              <a:pPr/>
              <a:t>19.05.2015</a:t>
            </a:fld>
            <a:endParaRPr lang="de-DE"/>
          </a:p>
        </p:txBody>
      </p:sp>
      <p:sp>
        <p:nvSpPr>
          <p:cNvPr id="4" name="Folienbildplatzhalter 3"/>
          <p:cNvSpPr>
            <a:spLocks noGrp="1" noRot="1" noChangeAspect="1"/>
          </p:cNvSpPr>
          <p:nvPr>
            <p:ph type="sldImg" idx="2"/>
          </p:nvPr>
        </p:nvSpPr>
        <p:spPr>
          <a:xfrm>
            <a:off x="922338" y="746125"/>
            <a:ext cx="4967287" cy="37274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1038" y="4722813"/>
            <a:ext cx="5449887" cy="4473575"/>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44038"/>
            <a:ext cx="2951163" cy="4968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9213" y="9444038"/>
            <a:ext cx="2951162" cy="496887"/>
          </a:xfrm>
          <a:prstGeom prst="rect">
            <a:avLst/>
          </a:prstGeom>
        </p:spPr>
        <p:txBody>
          <a:bodyPr vert="horz" lIns="91440" tIns="45720" rIns="91440" bIns="45720" rtlCol="0" anchor="b"/>
          <a:lstStyle>
            <a:lvl1pPr algn="r">
              <a:defRPr sz="1200"/>
            </a:lvl1pPr>
          </a:lstStyle>
          <a:p>
            <a:fld id="{F7F15033-845D-4210-BCFC-557E4B9FE49D}" type="slidenum">
              <a:rPr lang="de-DE" smtClean="0"/>
              <a:pPr/>
              <a:t>‹nr.›</a:t>
            </a:fld>
            <a:endParaRPr lang="de-DE"/>
          </a:p>
        </p:txBody>
      </p:sp>
    </p:spTree>
    <p:extLst>
      <p:ext uri="{BB962C8B-B14F-4D97-AF65-F5344CB8AC3E}">
        <p14:creationId xmlns:p14="http://schemas.microsoft.com/office/powerpoint/2010/main" val="874750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pPr lvl="0"/>
            <a:r>
              <a:rPr lang="en-GB" sz="1200" dirty="0" smtClean="0"/>
              <a:t>Create and implement a ground-breaking communication framework – the ‘Maritime Cloud’ that will enhance information sharing in and around the maritime sector for smarter traffic management, facilitating a comprehensive e-maritime and e-navigation environment, enabling the maritime internet of things.</a:t>
            </a:r>
          </a:p>
          <a:p>
            <a:pPr lvl="0"/>
            <a:endParaRPr lang="en-GB" sz="1200" dirty="0" smtClean="0"/>
          </a:p>
          <a:p>
            <a:pPr lvl="0"/>
            <a:r>
              <a:rPr lang="en-GB" sz="1200" dirty="0" err="1" smtClean="0"/>
              <a:t>Herefter</a:t>
            </a:r>
            <a:r>
              <a:rPr lang="en-GB" sz="1200" dirty="0" smtClean="0"/>
              <a:t> </a:t>
            </a:r>
            <a:r>
              <a:rPr lang="en-GB" sz="1200" dirty="0" err="1" smtClean="0"/>
              <a:t>visning</a:t>
            </a:r>
            <a:r>
              <a:rPr lang="en-GB" sz="1200" dirty="0" smtClean="0"/>
              <a:t> </a:t>
            </a:r>
            <a:r>
              <a:rPr lang="en-GB" sz="1200" dirty="0" err="1" smtClean="0"/>
              <a:t>af</a:t>
            </a:r>
            <a:r>
              <a:rPr lang="en-GB" sz="1200" dirty="0" smtClean="0"/>
              <a:t> “Maritime Cloud VIDEO”.</a:t>
            </a:r>
            <a:endParaRPr lang="da-DK" sz="1200" dirty="0" smtClean="0"/>
          </a:p>
          <a:p>
            <a:endParaRPr lang="da-DK" dirty="0"/>
          </a:p>
        </p:txBody>
      </p:sp>
      <p:sp>
        <p:nvSpPr>
          <p:cNvPr id="4" name="Pladsholder til diasnummer 3"/>
          <p:cNvSpPr>
            <a:spLocks noGrp="1"/>
          </p:cNvSpPr>
          <p:nvPr>
            <p:ph type="sldNum" sz="quarter" idx="10"/>
          </p:nvPr>
        </p:nvSpPr>
        <p:spPr/>
        <p:txBody>
          <a:bodyPr/>
          <a:lstStyle/>
          <a:p>
            <a:fld id="{F7F15033-845D-4210-BCFC-557E4B9FE49D}" type="slidenum">
              <a:rPr lang="de-DE" smtClean="0"/>
              <a:pPr/>
              <a:t>8</a:t>
            </a:fld>
            <a:endParaRPr lang="de-DE"/>
          </a:p>
        </p:txBody>
      </p:sp>
    </p:spTree>
    <p:extLst>
      <p:ext uri="{BB962C8B-B14F-4D97-AF65-F5344CB8AC3E}">
        <p14:creationId xmlns:p14="http://schemas.microsoft.com/office/powerpoint/2010/main" val="2876535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pPr lvl="0"/>
            <a:r>
              <a:rPr lang="en-GB" sz="1200" dirty="0" smtClean="0"/>
              <a:t>- Identify, develop, test and, where possible, standardise and implement e-navigation solutions that will reduce the risk of accidents, especially in dense waterways, as well as increase the efficiency of the transport chain.</a:t>
            </a:r>
          </a:p>
          <a:p>
            <a:pPr lvl="0"/>
            <a:endParaRPr lang="en-GB" sz="1200" dirty="0" smtClean="0"/>
          </a:p>
          <a:p>
            <a:pPr lvl="0"/>
            <a:r>
              <a:rPr lang="en-GB" sz="1200" dirty="0" smtClean="0"/>
              <a:t>- 7 different e-navigation services will be matured and developed </a:t>
            </a:r>
            <a:r>
              <a:rPr lang="da-DK" sz="1200" dirty="0" smtClean="0"/>
              <a:t>in the </a:t>
            </a:r>
            <a:r>
              <a:rPr lang="da-DK" sz="1200" dirty="0" err="1" smtClean="0"/>
              <a:t>project</a:t>
            </a:r>
            <a:r>
              <a:rPr lang="da-DK" sz="1200" dirty="0" smtClean="0"/>
              <a:t>.</a:t>
            </a:r>
          </a:p>
          <a:p>
            <a:endParaRPr lang="da-DK" dirty="0"/>
          </a:p>
        </p:txBody>
      </p:sp>
      <p:sp>
        <p:nvSpPr>
          <p:cNvPr id="4" name="Pladsholder til diasnummer 3"/>
          <p:cNvSpPr>
            <a:spLocks noGrp="1"/>
          </p:cNvSpPr>
          <p:nvPr>
            <p:ph type="sldNum" sz="quarter" idx="10"/>
          </p:nvPr>
        </p:nvSpPr>
        <p:spPr/>
        <p:txBody>
          <a:bodyPr/>
          <a:lstStyle/>
          <a:p>
            <a:fld id="{F7F15033-845D-4210-BCFC-557E4B9FE49D}" type="slidenum">
              <a:rPr lang="de-DE" smtClean="0"/>
              <a:pPr/>
              <a:t>9</a:t>
            </a:fld>
            <a:endParaRPr lang="de-DE"/>
          </a:p>
        </p:txBody>
      </p:sp>
    </p:spTree>
    <p:extLst>
      <p:ext uri="{BB962C8B-B14F-4D97-AF65-F5344CB8AC3E}">
        <p14:creationId xmlns:p14="http://schemas.microsoft.com/office/powerpoint/2010/main" val="42374715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pPr lvl="0"/>
            <a:r>
              <a:rPr lang="en-GB" dirty="0" smtClean="0"/>
              <a:t>Develop, test and, where possible, implement e-maritime solutions for automated reporting and efficient port information and, thus, minimise delays and turnaround times as well as administrative burdens.</a:t>
            </a:r>
          </a:p>
          <a:p>
            <a:pPr lvl="0"/>
            <a:endParaRPr lang="en-GB" dirty="0" smtClean="0"/>
          </a:p>
          <a:p>
            <a:pPr lvl="0"/>
            <a:r>
              <a:rPr lang="en-GB" dirty="0" smtClean="0"/>
              <a:t>3 services to decrease administrative burdens will be matured and developed</a:t>
            </a:r>
          </a:p>
          <a:p>
            <a:endParaRPr lang="da-DK" dirty="0"/>
          </a:p>
        </p:txBody>
      </p:sp>
      <p:sp>
        <p:nvSpPr>
          <p:cNvPr id="4" name="Pladsholder til diasnummer 3"/>
          <p:cNvSpPr>
            <a:spLocks noGrp="1"/>
          </p:cNvSpPr>
          <p:nvPr>
            <p:ph type="sldNum" sz="quarter" idx="10"/>
          </p:nvPr>
        </p:nvSpPr>
        <p:spPr/>
        <p:txBody>
          <a:bodyPr/>
          <a:lstStyle/>
          <a:p>
            <a:fld id="{F7F15033-845D-4210-BCFC-557E4B9FE49D}" type="slidenum">
              <a:rPr lang="de-DE" smtClean="0"/>
              <a:pPr/>
              <a:t>10</a:t>
            </a:fld>
            <a:endParaRPr lang="de-DE"/>
          </a:p>
        </p:txBody>
      </p:sp>
    </p:spTree>
    <p:extLst>
      <p:ext uri="{BB962C8B-B14F-4D97-AF65-F5344CB8AC3E}">
        <p14:creationId xmlns:p14="http://schemas.microsoft.com/office/powerpoint/2010/main" val="40547787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 Create and implement navigational support services and a new self-organizing emergency response solution in remote and difficult environments such as the Arctic in order to reduce the risk of loss of life.</a:t>
            </a:r>
          </a:p>
          <a:p>
            <a:endParaRPr lang="en-GB" dirty="0" smtClean="0"/>
          </a:p>
          <a:p>
            <a:r>
              <a:rPr lang="en-GB" dirty="0" smtClean="0"/>
              <a:t>- 4 solutions for Arctic will be matured and developed in the project. </a:t>
            </a:r>
          </a:p>
          <a:p>
            <a:endParaRPr lang="da-DK" dirty="0"/>
          </a:p>
        </p:txBody>
      </p:sp>
      <p:sp>
        <p:nvSpPr>
          <p:cNvPr id="4" name="Pladsholder til diasnummer 3"/>
          <p:cNvSpPr>
            <a:spLocks noGrp="1"/>
          </p:cNvSpPr>
          <p:nvPr>
            <p:ph type="sldNum" sz="quarter" idx="10"/>
          </p:nvPr>
        </p:nvSpPr>
        <p:spPr/>
        <p:txBody>
          <a:bodyPr/>
          <a:lstStyle/>
          <a:p>
            <a:fld id="{F7F15033-845D-4210-BCFC-557E4B9FE49D}" type="slidenum">
              <a:rPr lang="de-DE" smtClean="0"/>
              <a:pPr/>
              <a:t>11</a:t>
            </a:fld>
            <a:endParaRPr lang="de-DE"/>
          </a:p>
        </p:txBody>
      </p:sp>
    </p:spTree>
    <p:extLst>
      <p:ext uri="{BB962C8B-B14F-4D97-AF65-F5344CB8AC3E}">
        <p14:creationId xmlns:p14="http://schemas.microsoft.com/office/powerpoint/2010/main" val="3178079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pPr lvl="0"/>
            <a:r>
              <a:rPr lang="en-GB" dirty="0" smtClean="0"/>
              <a:t>- Set the technical and governance standard for the above areas, particularly in regards to e-navigation solutions.</a:t>
            </a:r>
          </a:p>
          <a:p>
            <a:pPr lvl="0"/>
            <a:endParaRPr lang="en-GB" dirty="0" smtClean="0"/>
          </a:p>
          <a:p>
            <a:pPr lvl="0"/>
            <a:r>
              <a:rPr lang="en-GB" dirty="0" smtClean="0"/>
              <a:t>- The consortium has the experience and capabilities necessary, not only to create new and innovative technology, but also to transform these into international standards and globally accepted best practices as well as getting it all the way out to the users. </a:t>
            </a:r>
          </a:p>
          <a:p>
            <a:pPr lvl="0"/>
            <a:endParaRPr lang="en-GB" dirty="0" smtClean="0"/>
          </a:p>
          <a:p>
            <a:pPr lvl="0"/>
            <a:r>
              <a:rPr lang="en-GB" dirty="0" smtClean="0"/>
              <a:t>- Direct work by partners in standard-setting organisations such as the IHO, IEC, WMO, ITU and IALA as well as influencing the regulative regimes in the EU and IMO in particular will be important outputs of the project.</a:t>
            </a:r>
            <a:endParaRPr lang="da-DK" dirty="0" smtClean="0"/>
          </a:p>
          <a:p>
            <a:endParaRPr lang="da-DK" dirty="0"/>
          </a:p>
        </p:txBody>
      </p:sp>
      <p:sp>
        <p:nvSpPr>
          <p:cNvPr id="4" name="Pladsholder til diasnummer 3"/>
          <p:cNvSpPr>
            <a:spLocks noGrp="1"/>
          </p:cNvSpPr>
          <p:nvPr>
            <p:ph type="sldNum" sz="quarter" idx="10"/>
          </p:nvPr>
        </p:nvSpPr>
        <p:spPr/>
        <p:txBody>
          <a:bodyPr/>
          <a:lstStyle/>
          <a:p>
            <a:fld id="{F7F15033-845D-4210-BCFC-557E4B9FE49D}" type="slidenum">
              <a:rPr lang="de-DE" smtClean="0"/>
              <a:pPr/>
              <a:t>14</a:t>
            </a:fld>
            <a:endParaRPr lang="de-DE"/>
          </a:p>
        </p:txBody>
      </p:sp>
    </p:spTree>
    <p:extLst>
      <p:ext uri="{BB962C8B-B14F-4D97-AF65-F5344CB8AC3E}">
        <p14:creationId xmlns:p14="http://schemas.microsoft.com/office/powerpoint/2010/main" val="29347794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pPr marL="171450" indent="-171450">
              <a:buFontTx/>
              <a:buChar char="-"/>
            </a:pPr>
            <a:r>
              <a:rPr lang="en-GB" dirty="0" smtClean="0"/>
              <a:t>A number of services will be made operationally available during the project in the </a:t>
            </a:r>
            <a:r>
              <a:rPr lang="en-GB" sz="1400" dirty="0" smtClean="0"/>
              <a:t>Baltic Sea Region</a:t>
            </a:r>
            <a:r>
              <a:rPr lang="en-GB" dirty="0" smtClean="0"/>
              <a:t> and the </a:t>
            </a:r>
            <a:r>
              <a:rPr lang="en-GB" sz="1400" dirty="0" smtClean="0"/>
              <a:t>Arctic. </a:t>
            </a:r>
          </a:p>
          <a:p>
            <a:pPr marL="285750" indent="-285750">
              <a:buFontTx/>
              <a:buChar char="-"/>
            </a:pPr>
            <a:endParaRPr lang="en-GB" sz="1400" dirty="0" smtClean="0"/>
          </a:p>
          <a:p>
            <a:r>
              <a:rPr lang="en-GB" sz="1400" dirty="0" smtClean="0"/>
              <a:t>- The services</a:t>
            </a:r>
            <a:r>
              <a:rPr lang="en-GB" dirty="0" smtClean="0"/>
              <a:t> will initially be made available on a web</a:t>
            </a:r>
            <a:r>
              <a:rPr lang="en-GB" sz="1400" dirty="0" smtClean="0"/>
              <a:t>-</a:t>
            </a:r>
            <a:r>
              <a:rPr lang="en-GB" dirty="0" smtClean="0"/>
              <a:t>based platform. Equipment manufacturers in the project will implement a few services in the project.</a:t>
            </a:r>
            <a:endParaRPr lang="da-DK" dirty="0" smtClean="0"/>
          </a:p>
          <a:p>
            <a:endParaRPr lang="da-DK" dirty="0" smtClean="0"/>
          </a:p>
          <a:p>
            <a:r>
              <a:rPr lang="da-DK" dirty="0" smtClean="0"/>
              <a:t>- The </a:t>
            </a:r>
            <a:r>
              <a:rPr lang="da-DK" dirty="0" err="1" smtClean="0"/>
              <a:t>aim</a:t>
            </a:r>
            <a:r>
              <a:rPr lang="da-DK" dirty="0" smtClean="0"/>
              <a:t> is </a:t>
            </a:r>
            <a:r>
              <a:rPr lang="da-DK" dirty="0" err="1" smtClean="0"/>
              <a:t>through</a:t>
            </a:r>
            <a:r>
              <a:rPr lang="da-DK" dirty="0" smtClean="0"/>
              <a:t> </a:t>
            </a:r>
            <a:r>
              <a:rPr lang="da-DK" dirty="0" err="1" smtClean="0"/>
              <a:t>standardisation</a:t>
            </a:r>
            <a:r>
              <a:rPr lang="da-DK" dirty="0" smtClean="0"/>
              <a:t> to </a:t>
            </a:r>
            <a:r>
              <a:rPr lang="da-DK" dirty="0" err="1" smtClean="0"/>
              <a:t>prepare</a:t>
            </a:r>
            <a:r>
              <a:rPr lang="da-DK" dirty="0" smtClean="0"/>
              <a:t> all services to </a:t>
            </a:r>
            <a:r>
              <a:rPr lang="da-DK" dirty="0" err="1" smtClean="0"/>
              <a:t>be</a:t>
            </a:r>
            <a:r>
              <a:rPr lang="da-DK" dirty="0" smtClean="0"/>
              <a:t> </a:t>
            </a:r>
            <a:r>
              <a:rPr lang="da-DK" dirty="0" err="1" smtClean="0"/>
              <a:t>implemented</a:t>
            </a:r>
            <a:r>
              <a:rPr lang="da-DK" dirty="0" smtClean="0"/>
              <a:t>  </a:t>
            </a:r>
            <a:r>
              <a:rPr lang="en-US" dirty="0" smtClean="0"/>
              <a:t>globally</a:t>
            </a:r>
            <a:r>
              <a:rPr lang="da-DK" dirty="0" smtClean="0"/>
              <a:t> and </a:t>
            </a:r>
            <a:r>
              <a:rPr lang="da-DK" dirty="0" err="1" smtClean="0"/>
              <a:t>reach</a:t>
            </a:r>
            <a:r>
              <a:rPr lang="da-DK" dirty="0" smtClean="0"/>
              <a:t> the </a:t>
            </a:r>
            <a:r>
              <a:rPr lang="da-DK" dirty="0" err="1" smtClean="0"/>
              <a:t>users</a:t>
            </a:r>
            <a:r>
              <a:rPr lang="da-DK" dirty="0" smtClean="0"/>
              <a:t> </a:t>
            </a:r>
            <a:r>
              <a:rPr lang="da-DK" dirty="0" err="1" smtClean="0"/>
              <a:t>through</a:t>
            </a:r>
            <a:r>
              <a:rPr lang="da-DK" dirty="0" smtClean="0"/>
              <a:t> </a:t>
            </a:r>
            <a:r>
              <a:rPr lang="da-DK" dirty="0" err="1" smtClean="0"/>
              <a:t>onboard</a:t>
            </a:r>
            <a:r>
              <a:rPr lang="da-DK" dirty="0" smtClean="0"/>
              <a:t> </a:t>
            </a:r>
            <a:r>
              <a:rPr lang="da-DK" dirty="0" err="1" smtClean="0"/>
              <a:t>equipment</a:t>
            </a:r>
            <a:r>
              <a:rPr lang="da-DK" dirty="0" smtClean="0"/>
              <a:t>.</a:t>
            </a:r>
          </a:p>
          <a:p>
            <a:endParaRPr lang="da-DK" dirty="0"/>
          </a:p>
        </p:txBody>
      </p:sp>
      <p:sp>
        <p:nvSpPr>
          <p:cNvPr id="4" name="Pladsholder til diasnummer 3"/>
          <p:cNvSpPr>
            <a:spLocks noGrp="1"/>
          </p:cNvSpPr>
          <p:nvPr>
            <p:ph type="sldNum" sz="quarter" idx="10"/>
          </p:nvPr>
        </p:nvSpPr>
        <p:spPr/>
        <p:txBody>
          <a:bodyPr/>
          <a:lstStyle/>
          <a:p>
            <a:fld id="{F7F15033-845D-4210-BCFC-557E4B9FE49D}" type="slidenum">
              <a:rPr lang="de-DE" smtClean="0"/>
              <a:pPr/>
              <a:t>15</a:t>
            </a:fld>
            <a:endParaRPr lang="de-DE"/>
          </a:p>
        </p:txBody>
      </p:sp>
    </p:spTree>
    <p:extLst>
      <p:ext uri="{BB962C8B-B14F-4D97-AF65-F5344CB8AC3E}">
        <p14:creationId xmlns:p14="http://schemas.microsoft.com/office/powerpoint/2010/main" val="1136540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dias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en-GB" dirty="0" smtClean="0"/>
              <a:t>Task lead on two tasks</a:t>
            </a:r>
          </a:p>
          <a:p>
            <a:pPr marL="800100" lvl="1" indent="-342900">
              <a:buFont typeface="+mj-lt"/>
              <a:buAutoNum type="arabicPeriod"/>
            </a:pPr>
            <a:r>
              <a:rPr lang="en-GB" dirty="0" smtClean="0"/>
              <a:t>Liaison and coordination with other projects and test beds</a:t>
            </a:r>
          </a:p>
          <a:p>
            <a:pPr marL="800100" lvl="1" indent="-342900">
              <a:buFont typeface="+mj-lt"/>
              <a:buAutoNum type="arabicPeriod"/>
            </a:pPr>
            <a:r>
              <a:rPr lang="en-GB" dirty="0" smtClean="0"/>
              <a:t>Coordinating standardization of solutions</a:t>
            </a:r>
          </a:p>
          <a:p>
            <a:pPr marL="400050"/>
            <a:endParaRPr lang="en-GB" dirty="0" smtClean="0"/>
          </a:p>
          <a:p>
            <a:pPr marL="400050"/>
            <a:r>
              <a:rPr lang="en-GB" dirty="0" smtClean="0"/>
              <a:t>Activities include</a:t>
            </a:r>
          </a:p>
          <a:p>
            <a:pPr lvl="1"/>
            <a:r>
              <a:rPr lang="en-GB" dirty="0" smtClean="0"/>
              <a:t>Identifying and initiating liaison with related projects and institutions </a:t>
            </a:r>
          </a:p>
          <a:p>
            <a:pPr lvl="1"/>
            <a:r>
              <a:rPr lang="en-GB" dirty="0" smtClean="0"/>
              <a:t>Keeping track of relevant ongoing external projects and </a:t>
            </a:r>
            <a:r>
              <a:rPr lang="en-GB" dirty="0" err="1" smtClean="0"/>
              <a:t>testbeds</a:t>
            </a:r>
            <a:r>
              <a:rPr lang="en-GB" dirty="0" smtClean="0"/>
              <a:t> </a:t>
            </a:r>
          </a:p>
          <a:p>
            <a:pPr lvl="1"/>
            <a:r>
              <a:rPr lang="en-GB" dirty="0" smtClean="0"/>
              <a:t>Organising and executing  harmonisation workshops and other coordination activities</a:t>
            </a:r>
          </a:p>
          <a:p>
            <a:pPr lvl="1"/>
            <a:r>
              <a:rPr lang="en-GB" dirty="0" smtClean="0"/>
              <a:t>Map and keep track of relevant standardisation work</a:t>
            </a:r>
          </a:p>
          <a:p>
            <a:endParaRPr lang="da-DK" dirty="0"/>
          </a:p>
        </p:txBody>
      </p:sp>
      <p:sp>
        <p:nvSpPr>
          <p:cNvPr id="4" name="Pladsholder til diasnummer 3"/>
          <p:cNvSpPr>
            <a:spLocks noGrp="1"/>
          </p:cNvSpPr>
          <p:nvPr>
            <p:ph type="sldNum" sz="quarter" idx="10"/>
          </p:nvPr>
        </p:nvSpPr>
        <p:spPr/>
        <p:txBody>
          <a:bodyPr/>
          <a:lstStyle/>
          <a:p>
            <a:fld id="{F7F15033-845D-4210-BCFC-557E4B9FE49D}" type="slidenum">
              <a:rPr lang="de-DE" smtClean="0"/>
              <a:pPr/>
              <a:t>17</a:t>
            </a:fld>
            <a:endParaRPr lang="de-DE"/>
          </a:p>
        </p:txBody>
      </p:sp>
    </p:spTree>
    <p:extLst>
      <p:ext uri="{BB962C8B-B14F-4D97-AF65-F5344CB8AC3E}">
        <p14:creationId xmlns:p14="http://schemas.microsoft.com/office/powerpoint/2010/main" val="12120051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s">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a-DK" smtClean="0"/>
              <a:t>Klik for at redigere titeltypografi i masteren</a:t>
            </a:r>
            <a:endParaRPr lang="da-DK"/>
          </a:p>
        </p:txBody>
      </p:sp>
      <p:sp>
        <p:nvSpPr>
          <p:cNvPr id="3" name="Und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a-DK" smtClean="0"/>
              <a:t>Klik for at redigere undertiteltypografien i masteren</a:t>
            </a:r>
            <a:endParaRPr lang="da-DK"/>
          </a:p>
        </p:txBody>
      </p:sp>
      <p:sp>
        <p:nvSpPr>
          <p:cNvPr id="4"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og lodret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lodret titel 2"/>
          <p:cNvSpPr>
            <a:spLocks noGrp="1"/>
          </p:cNvSpPr>
          <p:nvPr>
            <p:ph type="body" orient="vert" idx="1"/>
          </p:nvPr>
        </p:nvSpPr>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et titel og tekst">
    <p:spTree>
      <p:nvGrpSpPr>
        <p:cNvPr id="1" name=""/>
        <p:cNvGrpSpPr/>
        <p:nvPr/>
      </p:nvGrpSpPr>
      <p:grpSpPr>
        <a:xfrm>
          <a:off x="0" y="0"/>
          <a:ext cx="0" cy="0"/>
          <a:chOff x="0" y="0"/>
          <a:chExt cx="0" cy="0"/>
        </a:xfrm>
      </p:grpSpPr>
      <p:sp>
        <p:nvSpPr>
          <p:cNvPr id="2" name="Lodret titel 1"/>
          <p:cNvSpPr>
            <a:spLocks noGrp="1"/>
          </p:cNvSpPr>
          <p:nvPr>
            <p:ph type="title" orient="vert"/>
          </p:nvPr>
        </p:nvSpPr>
        <p:spPr>
          <a:xfrm>
            <a:off x="6610350" y="1371600"/>
            <a:ext cx="1847850" cy="4648200"/>
          </a:xfrm>
        </p:spPr>
        <p:txBody>
          <a:bodyPr vert="eaVert"/>
          <a:lstStyle/>
          <a:p>
            <a:r>
              <a:rPr lang="da-DK" smtClean="0"/>
              <a:t>Klik for at redigere titeltypografi i masteren</a:t>
            </a:r>
            <a:endParaRPr lang="da-DK"/>
          </a:p>
        </p:txBody>
      </p:sp>
      <p:sp>
        <p:nvSpPr>
          <p:cNvPr id="3" name="Pladsholder til lodret titel 2"/>
          <p:cNvSpPr>
            <a:spLocks noGrp="1"/>
          </p:cNvSpPr>
          <p:nvPr>
            <p:ph type="body" orient="vert" idx="1"/>
          </p:nvPr>
        </p:nvSpPr>
        <p:spPr>
          <a:xfrm>
            <a:off x="1066800" y="1371600"/>
            <a:ext cx="5391150" cy="4648200"/>
          </a:xfrm>
        </p:spPr>
        <p:txBody>
          <a:bodyPr vert="eaVert"/>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el, tekst og indholdsobjekt">
    <p:spTree>
      <p:nvGrpSpPr>
        <p:cNvPr id="1" name=""/>
        <p:cNvGrpSpPr/>
        <p:nvPr/>
      </p:nvGrpSpPr>
      <p:grpSpPr>
        <a:xfrm>
          <a:off x="0" y="0"/>
          <a:ext cx="0" cy="0"/>
          <a:chOff x="0" y="0"/>
          <a:chExt cx="0" cy="0"/>
        </a:xfrm>
      </p:grpSpPr>
      <p:sp>
        <p:nvSpPr>
          <p:cNvPr id="2" name="Titel 1"/>
          <p:cNvSpPr>
            <a:spLocks noGrp="1"/>
          </p:cNvSpPr>
          <p:nvPr>
            <p:ph type="title"/>
          </p:nvPr>
        </p:nvSpPr>
        <p:spPr>
          <a:xfrm>
            <a:off x="1066800" y="1371600"/>
            <a:ext cx="7391400" cy="381000"/>
          </a:xfrm>
        </p:spPr>
        <p:txBody>
          <a:bodyPr/>
          <a:lstStyle/>
          <a:p>
            <a:r>
              <a:rPr lang="da-DK" smtClean="0"/>
              <a:t>Klik for at redigere titeltypografi i masteren</a:t>
            </a:r>
            <a:endParaRPr lang="da-DK"/>
          </a:p>
        </p:txBody>
      </p:sp>
      <p:sp>
        <p:nvSpPr>
          <p:cNvPr id="3" name="Pladsholder til tekst 2"/>
          <p:cNvSpPr>
            <a:spLocks noGrp="1"/>
          </p:cNvSpPr>
          <p:nvPr>
            <p:ph type="body" sz="half" idx="1"/>
          </p:nvPr>
        </p:nvSpPr>
        <p:spPr>
          <a:xfrm>
            <a:off x="1066800" y="1968500"/>
            <a:ext cx="3619500" cy="4051300"/>
          </a:xfrm>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838700" y="1968500"/>
            <a:ext cx="3619500" cy="4051300"/>
          </a:xfrm>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el og tabel">
    <p:spTree>
      <p:nvGrpSpPr>
        <p:cNvPr id="1" name=""/>
        <p:cNvGrpSpPr/>
        <p:nvPr/>
      </p:nvGrpSpPr>
      <p:grpSpPr>
        <a:xfrm>
          <a:off x="0" y="0"/>
          <a:ext cx="0" cy="0"/>
          <a:chOff x="0" y="0"/>
          <a:chExt cx="0" cy="0"/>
        </a:xfrm>
      </p:grpSpPr>
      <p:sp>
        <p:nvSpPr>
          <p:cNvPr id="2" name="Titel 1"/>
          <p:cNvSpPr>
            <a:spLocks noGrp="1"/>
          </p:cNvSpPr>
          <p:nvPr>
            <p:ph type="title"/>
          </p:nvPr>
        </p:nvSpPr>
        <p:spPr>
          <a:xfrm>
            <a:off x="1066800" y="1371600"/>
            <a:ext cx="7391400" cy="381000"/>
          </a:xfrm>
        </p:spPr>
        <p:txBody>
          <a:bodyPr/>
          <a:lstStyle/>
          <a:p>
            <a:r>
              <a:rPr lang="da-DK" smtClean="0"/>
              <a:t>Klik for at redigere titeltypografi i masteren</a:t>
            </a:r>
            <a:endParaRPr lang="da-DK"/>
          </a:p>
        </p:txBody>
      </p:sp>
      <p:sp>
        <p:nvSpPr>
          <p:cNvPr id="3" name="Pladsholder til tabel 2"/>
          <p:cNvSpPr>
            <a:spLocks noGrp="1"/>
          </p:cNvSpPr>
          <p:nvPr>
            <p:ph type="tbl" idx="1"/>
          </p:nvPr>
        </p:nvSpPr>
        <p:spPr>
          <a:xfrm>
            <a:off x="1066800" y="1968500"/>
            <a:ext cx="7391400" cy="4051300"/>
          </a:xfrm>
        </p:spPr>
        <p:txBody>
          <a:bodyPr/>
          <a:lstStyle/>
          <a:p>
            <a:pPr lvl="0"/>
            <a:endParaRPr lang="da-DK" noProof="0" smtClean="0"/>
          </a:p>
        </p:txBody>
      </p:sp>
      <p:sp>
        <p:nvSpPr>
          <p:cNvPr id="4"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el, tekst og 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1066800" y="1371600"/>
            <a:ext cx="7391400" cy="381000"/>
          </a:xfrm>
        </p:spPr>
        <p:txBody>
          <a:bodyPr/>
          <a:lstStyle/>
          <a:p>
            <a:r>
              <a:rPr lang="da-DK" smtClean="0"/>
              <a:t>Klik for at redigere titeltypografi i masteren</a:t>
            </a:r>
            <a:endParaRPr lang="da-DK"/>
          </a:p>
        </p:txBody>
      </p:sp>
      <p:sp>
        <p:nvSpPr>
          <p:cNvPr id="3" name="Pladsholder til tekst 2"/>
          <p:cNvSpPr>
            <a:spLocks noGrp="1"/>
          </p:cNvSpPr>
          <p:nvPr>
            <p:ph type="body" sz="half" idx="1"/>
          </p:nvPr>
        </p:nvSpPr>
        <p:spPr>
          <a:xfrm>
            <a:off x="1066800" y="1968500"/>
            <a:ext cx="3619500" cy="4051300"/>
          </a:xfrm>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quarter" idx="2"/>
          </p:nvPr>
        </p:nvSpPr>
        <p:spPr>
          <a:xfrm>
            <a:off x="4838700" y="1968500"/>
            <a:ext cx="3619500" cy="1949450"/>
          </a:xfrm>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indhold 4"/>
          <p:cNvSpPr>
            <a:spLocks noGrp="1"/>
          </p:cNvSpPr>
          <p:nvPr>
            <p:ph sz="quarter" idx="3"/>
          </p:nvPr>
        </p:nvSpPr>
        <p:spPr>
          <a:xfrm>
            <a:off x="4838700" y="4070350"/>
            <a:ext cx="3619500" cy="1949450"/>
          </a:xfrm>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6"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woObj" preserve="1">
  <p:cSld name="Titel, ét indholdsobjekt og to indholdsobjekter">
    <p:spTree>
      <p:nvGrpSpPr>
        <p:cNvPr id="1" name=""/>
        <p:cNvGrpSpPr/>
        <p:nvPr/>
      </p:nvGrpSpPr>
      <p:grpSpPr>
        <a:xfrm>
          <a:off x="0" y="0"/>
          <a:ext cx="0" cy="0"/>
          <a:chOff x="0" y="0"/>
          <a:chExt cx="0" cy="0"/>
        </a:xfrm>
      </p:grpSpPr>
      <p:sp>
        <p:nvSpPr>
          <p:cNvPr id="2" name="Titel 1"/>
          <p:cNvSpPr>
            <a:spLocks noGrp="1"/>
          </p:cNvSpPr>
          <p:nvPr>
            <p:ph type="title"/>
          </p:nvPr>
        </p:nvSpPr>
        <p:spPr>
          <a:xfrm>
            <a:off x="1066800" y="1371600"/>
            <a:ext cx="7391400" cy="381000"/>
          </a:xfrm>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1066800" y="1968500"/>
            <a:ext cx="3619500" cy="4051300"/>
          </a:xfrm>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quarter" idx="2"/>
          </p:nvPr>
        </p:nvSpPr>
        <p:spPr>
          <a:xfrm>
            <a:off x="4838700" y="1968500"/>
            <a:ext cx="3619500" cy="1949450"/>
          </a:xfrm>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indhold 4"/>
          <p:cNvSpPr>
            <a:spLocks noGrp="1"/>
          </p:cNvSpPr>
          <p:nvPr>
            <p:ph sz="quarter" idx="3"/>
          </p:nvPr>
        </p:nvSpPr>
        <p:spPr>
          <a:xfrm>
            <a:off x="4838700" y="4070350"/>
            <a:ext cx="3619500" cy="1949450"/>
          </a:xfrm>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6"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og indholdsobjek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idx="1"/>
          </p:nvPr>
        </p:nvSpPr>
        <p:spPr/>
        <p:txBody>
          <a:body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a-DK" smtClean="0"/>
              <a:t>Klik for at redigere typografi i masteren</a:t>
            </a:r>
          </a:p>
        </p:txBody>
      </p:sp>
      <p:sp>
        <p:nvSpPr>
          <p:cNvPr id="4"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o indholdsobjekter">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Pladsholder til indhold 2"/>
          <p:cNvSpPr>
            <a:spLocks noGrp="1"/>
          </p:cNvSpPr>
          <p:nvPr>
            <p:ph sz="half" idx="1"/>
          </p:nvPr>
        </p:nvSpPr>
        <p:spPr>
          <a:xfrm>
            <a:off x="1066800" y="1968500"/>
            <a:ext cx="3619500" cy="405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indhold 3"/>
          <p:cNvSpPr>
            <a:spLocks noGrp="1"/>
          </p:cNvSpPr>
          <p:nvPr>
            <p:ph sz="half" idx="2"/>
          </p:nvPr>
        </p:nvSpPr>
        <p:spPr>
          <a:xfrm>
            <a:off x="4838700" y="1968500"/>
            <a:ext cx="3619500" cy="4051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Sammenligni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a-DK" smtClean="0"/>
              <a:t>Klik for at redigere titeltypografi i masteren</a:t>
            </a:r>
            <a:endParaRPr lang="da-DK"/>
          </a:p>
        </p:txBody>
      </p:sp>
      <p:sp>
        <p:nvSpPr>
          <p:cNvPr id="3" name="Pladsholder til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4" name="Pladsholder til indhol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5" name="Pladsholder til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a-DK" smtClean="0"/>
              <a:t>Klik for at redigere typografi i masteren</a:t>
            </a:r>
          </a:p>
        </p:txBody>
      </p:sp>
      <p:sp>
        <p:nvSpPr>
          <p:cNvPr id="6" name="Pladsholder til indhol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7"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smtClean="0"/>
              <a:t>Klik for at redigere titeltypografi i masteren</a:t>
            </a:r>
            <a:endParaRPr lang="da-DK"/>
          </a:p>
        </p:txBody>
      </p:sp>
      <p:sp>
        <p:nvSpPr>
          <p:cNvPr id="3"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t">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dhold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a-DK" smtClean="0"/>
              <a:t>Klik for at redigere titeltypografi i masteren</a:t>
            </a:r>
            <a:endParaRPr lang="da-DK"/>
          </a:p>
        </p:txBody>
      </p:sp>
      <p:sp>
        <p:nvSpPr>
          <p:cNvPr id="3" name="Pladsholder til indhol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a-DK" smtClean="0"/>
              <a:t>Klik for at redigere typografi i masteren</a:t>
            </a:r>
          </a:p>
          <a:p>
            <a:pPr lvl="1"/>
            <a:r>
              <a:rPr lang="da-DK" smtClean="0"/>
              <a:t>Andet niveau</a:t>
            </a:r>
          </a:p>
          <a:p>
            <a:pPr lvl="2"/>
            <a:r>
              <a:rPr lang="da-DK" smtClean="0"/>
              <a:t>Tredje niveau</a:t>
            </a:r>
          </a:p>
          <a:p>
            <a:pPr lvl="3"/>
            <a:r>
              <a:rPr lang="da-DK" smtClean="0"/>
              <a:t>Fjerde niveau</a:t>
            </a:r>
          </a:p>
          <a:p>
            <a:pPr lvl="4"/>
            <a:r>
              <a:rPr lang="da-DK" smtClean="0"/>
              <a:t>Femte niveau</a:t>
            </a:r>
            <a:endParaRPr lang="da-DK"/>
          </a:p>
        </p:txBody>
      </p:sp>
      <p:sp>
        <p:nvSpPr>
          <p:cNvPr id="4" name="Pladsholder til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lede med billedteks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a-DK" smtClean="0"/>
              <a:t>Klik for at redigere titeltypografi i masteren</a:t>
            </a:r>
            <a:endParaRPr lang="da-DK"/>
          </a:p>
        </p:txBody>
      </p:sp>
      <p:sp>
        <p:nvSpPr>
          <p:cNvPr id="3" name="Pladsholder til billed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a-DK" noProof="0" smtClean="0"/>
          </a:p>
        </p:txBody>
      </p:sp>
      <p:sp>
        <p:nvSpPr>
          <p:cNvPr id="4" name="Pladsholder til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a-DK" smtClean="0"/>
              <a:t>Klik for at redigere typografi i masteren</a:t>
            </a:r>
          </a:p>
        </p:txBody>
      </p:sp>
      <p:sp>
        <p:nvSpPr>
          <p:cNvPr id="5" name="Rectangle 5"/>
          <p:cNvSpPr>
            <a:spLocks noGrp="1" noChangeArrowheads="1"/>
          </p:cNvSpPr>
          <p:nvPr>
            <p:ph type="ftr" sz="quarter" idx="10"/>
          </p:nvPr>
        </p:nvSpPr>
        <p:spPr>
          <a:ln/>
        </p:spPr>
        <p:txBody>
          <a:bodyPr/>
          <a:lstStyle>
            <a:lvl1pPr>
              <a:defRPr/>
            </a:lvl1pPr>
          </a:lstStyle>
          <a:p>
            <a:pPr>
              <a:defRPr/>
            </a:pPr>
            <a:endParaRPr lang="da-D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17"/>
          <p:cNvPicPr>
            <a:picLocks noChangeAspect="1" noChangeArrowheads="1"/>
          </p:cNvPicPr>
          <p:nvPr/>
        </p:nvPicPr>
        <p:blipFill>
          <a:blip r:embed="rId17" cstate="print"/>
          <a:srcRect/>
          <a:stretch>
            <a:fillRect/>
          </a:stretch>
        </p:blipFill>
        <p:spPr bwMode="auto">
          <a:xfrm>
            <a:off x="0" y="177800"/>
            <a:ext cx="9144000" cy="941388"/>
          </a:xfrm>
          <a:prstGeom prst="rect">
            <a:avLst/>
          </a:prstGeom>
          <a:noFill/>
          <a:ln w="9525">
            <a:noFill/>
            <a:miter lim="800000"/>
            <a:headEnd/>
            <a:tailEnd/>
          </a:ln>
        </p:spPr>
      </p:pic>
      <p:sp>
        <p:nvSpPr>
          <p:cNvPr id="1032" name="Rectangle 8"/>
          <p:cNvSpPr>
            <a:spLocks noChangeArrowheads="1"/>
          </p:cNvSpPr>
          <p:nvPr/>
        </p:nvSpPr>
        <p:spPr bwMode="auto">
          <a:xfrm>
            <a:off x="0" y="6172200"/>
            <a:ext cx="9144000" cy="685800"/>
          </a:xfrm>
          <a:prstGeom prst="rect">
            <a:avLst/>
          </a:prstGeom>
          <a:solidFill>
            <a:srgbClr val="1F1B52"/>
          </a:solidFill>
          <a:ln w="9525">
            <a:noFill/>
            <a:miter lim="800000"/>
            <a:headEnd/>
            <a:tailEnd/>
          </a:ln>
          <a:effectLst/>
        </p:spPr>
        <p:txBody>
          <a:bodyPr wrap="none" anchor="ctr"/>
          <a:lstStyle/>
          <a:p>
            <a:pPr algn="ctr">
              <a:defRPr/>
            </a:pPr>
            <a:endParaRPr lang="da-DK">
              <a:solidFill>
                <a:srgbClr val="1F1B52"/>
              </a:solidFill>
            </a:endParaRPr>
          </a:p>
        </p:txBody>
      </p:sp>
      <p:sp>
        <p:nvSpPr>
          <p:cNvPr id="3076" name="Rectangle 2"/>
          <p:cNvSpPr>
            <a:spLocks noGrp="1" noChangeArrowheads="1"/>
          </p:cNvSpPr>
          <p:nvPr>
            <p:ph type="title"/>
          </p:nvPr>
        </p:nvSpPr>
        <p:spPr bwMode="auto">
          <a:xfrm>
            <a:off x="1066800" y="1371600"/>
            <a:ext cx="7391400" cy="381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a-DK" smtClean="0"/>
              <a:t>Klik for at redigere titeltypografi i masteren</a:t>
            </a:r>
          </a:p>
        </p:txBody>
      </p:sp>
      <p:sp>
        <p:nvSpPr>
          <p:cNvPr id="3077" name="Rectangle 3"/>
          <p:cNvSpPr>
            <a:spLocks noGrp="1" noChangeArrowheads="1"/>
          </p:cNvSpPr>
          <p:nvPr>
            <p:ph type="body" idx="1"/>
          </p:nvPr>
        </p:nvSpPr>
        <p:spPr bwMode="auto">
          <a:xfrm>
            <a:off x="1066800" y="1968500"/>
            <a:ext cx="7391400" cy="4051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smtClean="0"/>
              <a:t>Klik for at redigere teksttypografierne i masteren</a:t>
            </a:r>
          </a:p>
          <a:p>
            <a:pPr lvl="1"/>
            <a:r>
              <a:rPr lang="da-DK" smtClean="0"/>
              <a:t>Andet niveau</a:t>
            </a:r>
          </a:p>
          <a:p>
            <a:pPr lvl="2"/>
            <a:r>
              <a:rPr lang="da-DK" smtClean="0"/>
              <a:t>Tredje niveau</a:t>
            </a:r>
          </a:p>
          <a:p>
            <a:pPr lvl="3"/>
            <a:r>
              <a:rPr lang="da-DK" smtClean="0"/>
              <a:t>Fjerde niveau</a:t>
            </a:r>
          </a:p>
          <a:p>
            <a:pPr lvl="4"/>
            <a:r>
              <a:rPr lang="da-DK" smtClean="0"/>
              <a:t>Femte niveau</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da-DK"/>
          </a:p>
        </p:txBody>
      </p:sp>
      <p:pic>
        <p:nvPicPr>
          <p:cNvPr id="3079" name="Picture 18"/>
          <p:cNvPicPr>
            <a:picLocks noChangeAspect="1" noChangeArrowheads="1"/>
          </p:cNvPicPr>
          <p:nvPr/>
        </p:nvPicPr>
        <p:blipFill>
          <a:blip r:embed="rId18" cstate="print"/>
          <a:srcRect/>
          <a:stretch>
            <a:fillRect/>
          </a:stretch>
        </p:blipFill>
        <p:spPr bwMode="auto">
          <a:xfrm>
            <a:off x="3990975" y="171450"/>
            <a:ext cx="1163638" cy="363538"/>
          </a:xfrm>
          <a:prstGeom prst="rect">
            <a:avLst/>
          </a:prstGeom>
          <a:noFill/>
          <a:ln w="9525">
            <a:noFill/>
            <a:miter lim="800000"/>
            <a:headEnd/>
            <a:tailEnd/>
          </a:ln>
        </p:spPr>
      </p:pic>
      <p:pic>
        <p:nvPicPr>
          <p:cNvPr id="8" name="Billede 7" descr="sofart_uk_rgb.jpg"/>
          <p:cNvPicPr>
            <a:picLocks noChangeAspect="1"/>
          </p:cNvPicPr>
          <p:nvPr/>
        </p:nvPicPr>
        <p:blipFill>
          <a:blip r:embed="rId19" cstate="print"/>
          <a:stretch>
            <a:fillRect/>
          </a:stretch>
        </p:blipFill>
        <p:spPr>
          <a:xfrm>
            <a:off x="3752488" y="220222"/>
            <a:ext cx="1656271" cy="36584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l" rtl="0" eaLnBrk="0" fontAlgn="base" hangingPunct="0">
        <a:spcBef>
          <a:spcPct val="0"/>
        </a:spcBef>
        <a:spcAft>
          <a:spcPct val="0"/>
        </a:spcAft>
        <a:defRPr sz="2800" b="1">
          <a:solidFill>
            <a:srgbClr val="1F1B52"/>
          </a:solidFill>
          <a:latin typeface="+mj-lt"/>
          <a:ea typeface="+mj-ea"/>
          <a:cs typeface="+mj-cs"/>
        </a:defRPr>
      </a:lvl1pPr>
      <a:lvl2pPr algn="l" rtl="0" eaLnBrk="0" fontAlgn="base" hangingPunct="0">
        <a:spcBef>
          <a:spcPct val="0"/>
        </a:spcBef>
        <a:spcAft>
          <a:spcPct val="0"/>
        </a:spcAft>
        <a:defRPr sz="2800" b="1">
          <a:solidFill>
            <a:srgbClr val="1F1B52"/>
          </a:solidFill>
          <a:latin typeface="Arial" charset="0"/>
        </a:defRPr>
      </a:lvl2pPr>
      <a:lvl3pPr algn="l" rtl="0" eaLnBrk="0" fontAlgn="base" hangingPunct="0">
        <a:spcBef>
          <a:spcPct val="0"/>
        </a:spcBef>
        <a:spcAft>
          <a:spcPct val="0"/>
        </a:spcAft>
        <a:defRPr sz="2800" b="1">
          <a:solidFill>
            <a:srgbClr val="1F1B52"/>
          </a:solidFill>
          <a:latin typeface="Arial" charset="0"/>
        </a:defRPr>
      </a:lvl3pPr>
      <a:lvl4pPr algn="l" rtl="0" eaLnBrk="0" fontAlgn="base" hangingPunct="0">
        <a:spcBef>
          <a:spcPct val="0"/>
        </a:spcBef>
        <a:spcAft>
          <a:spcPct val="0"/>
        </a:spcAft>
        <a:defRPr sz="2800" b="1">
          <a:solidFill>
            <a:srgbClr val="1F1B52"/>
          </a:solidFill>
          <a:latin typeface="Arial" charset="0"/>
        </a:defRPr>
      </a:lvl4pPr>
      <a:lvl5pPr algn="l" rtl="0" eaLnBrk="0" fontAlgn="base" hangingPunct="0">
        <a:spcBef>
          <a:spcPct val="0"/>
        </a:spcBef>
        <a:spcAft>
          <a:spcPct val="0"/>
        </a:spcAft>
        <a:defRPr sz="2800" b="1">
          <a:solidFill>
            <a:srgbClr val="1F1B52"/>
          </a:solidFill>
          <a:latin typeface="Arial" charset="0"/>
        </a:defRPr>
      </a:lvl5pPr>
      <a:lvl6pPr marL="457200" algn="l" rtl="0" fontAlgn="base">
        <a:spcBef>
          <a:spcPct val="0"/>
        </a:spcBef>
        <a:spcAft>
          <a:spcPct val="0"/>
        </a:spcAft>
        <a:defRPr sz="2800" b="1">
          <a:solidFill>
            <a:srgbClr val="1F1B52"/>
          </a:solidFill>
          <a:latin typeface="Arial" charset="0"/>
        </a:defRPr>
      </a:lvl6pPr>
      <a:lvl7pPr marL="914400" algn="l" rtl="0" fontAlgn="base">
        <a:spcBef>
          <a:spcPct val="0"/>
        </a:spcBef>
        <a:spcAft>
          <a:spcPct val="0"/>
        </a:spcAft>
        <a:defRPr sz="2800" b="1">
          <a:solidFill>
            <a:srgbClr val="1F1B52"/>
          </a:solidFill>
          <a:latin typeface="Arial" charset="0"/>
        </a:defRPr>
      </a:lvl7pPr>
      <a:lvl8pPr marL="1371600" algn="l" rtl="0" fontAlgn="base">
        <a:spcBef>
          <a:spcPct val="0"/>
        </a:spcBef>
        <a:spcAft>
          <a:spcPct val="0"/>
        </a:spcAft>
        <a:defRPr sz="2800" b="1">
          <a:solidFill>
            <a:srgbClr val="1F1B52"/>
          </a:solidFill>
          <a:latin typeface="Arial" charset="0"/>
        </a:defRPr>
      </a:lvl8pPr>
      <a:lvl9pPr marL="1828800" algn="l" rtl="0" fontAlgn="base">
        <a:spcBef>
          <a:spcPct val="0"/>
        </a:spcBef>
        <a:spcAft>
          <a:spcPct val="0"/>
        </a:spcAft>
        <a:defRPr sz="2800" b="1">
          <a:solidFill>
            <a:srgbClr val="1F1B52"/>
          </a:solidFill>
          <a:latin typeface="Arial" charset="0"/>
        </a:defRPr>
      </a:lvl9pPr>
    </p:titleStyle>
    <p:bodyStyle>
      <a:lvl1pPr marL="342900" indent="-342900" algn="l" rtl="0" eaLnBrk="0" fontAlgn="base" hangingPunct="0">
        <a:spcBef>
          <a:spcPct val="20000"/>
        </a:spcBef>
        <a:spcAft>
          <a:spcPct val="0"/>
        </a:spcAft>
        <a:buClr>
          <a:srgbClr val="1F1B52"/>
        </a:buClr>
        <a:buFont typeface="Times" pitchFamily="18" charset="0"/>
        <a:buChar char="•"/>
        <a:defRPr sz="1400" b="1">
          <a:solidFill>
            <a:srgbClr val="1F1B52"/>
          </a:solidFill>
          <a:latin typeface="+mn-lt"/>
          <a:ea typeface="+mn-ea"/>
          <a:cs typeface="+mn-cs"/>
        </a:defRPr>
      </a:lvl1pPr>
      <a:lvl2pPr marL="742950" indent="-285750" algn="l" rtl="0" eaLnBrk="0" fontAlgn="base" hangingPunct="0">
        <a:spcBef>
          <a:spcPct val="20000"/>
        </a:spcBef>
        <a:spcAft>
          <a:spcPct val="0"/>
        </a:spcAft>
        <a:buClr>
          <a:srgbClr val="1F1B52"/>
        </a:buClr>
        <a:buChar char="–"/>
        <a:defRPr sz="1400" b="1">
          <a:solidFill>
            <a:srgbClr val="1F1B52"/>
          </a:solidFill>
          <a:latin typeface="+mn-lt"/>
        </a:defRPr>
      </a:lvl2pPr>
      <a:lvl3pPr marL="1181100" indent="-266700" algn="l" rtl="0" eaLnBrk="0" fontAlgn="base" hangingPunct="0">
        <a:spcBef>
          <a:spcPct val="20000"/>
        </a:spcBef>
        <a:spcAft>
          <a:spcPct val="0"/>
        </a:spcAft>
        <a:buClr>
          <a:srgbClr val="1F1B52"/>
        </a:buClr>
        <a:buChar char="•"/>
        <a:defRPr sz="1400" b="1">
          <a:solidFill>
            <a:srgbClr val="1F1B52"/>
          </a:solidFill>
          <a:latin typeface="+mn-lt"/>
        </a:defRPr>
      </a:lvl3pPr>
      <a:lvl4pPr marL="1638300" indent="-266700" algn="l" rtl="0" eaLnBrk="0" fontAlgn="base" hangingPunct="0">
        <a:spcBef>
          <a:spcPct val="20000"/>
        </a:spcBef>
        <a:spcAft>
          <a:spcPct val="0"/>
        </a:spcAft>
        <a:buClr>
          <a:srgbClr val="1F1B52"/>
        </a:buClr>
        <a:buChar char="–"/>
        <a:defRPr sz="1400" b="1">
          <a:solidFill>
            <a:srgbClr val="1F1B52"/>
          </a:solidFill>
          <a:latin typeface="+mn-lt"/>
        </a:defRPr>
      </a:lvl4pPr>
      <a:lvl5pPr marL="2095500" indent="-266700" algn="l" rtl="0" eaLnBrk="0" fontAlgn="base" hangingPunct="0">
        <a:spcBef>
          <a:spcPct val="20000"/>
        </a:spcBef>
        <a:spcAft>
          <a:spcPct val="0"/>
        </a:spcAft>
        <a:buClr>
          <a:srgbClr val="1F1B52"/>
        </a:buClr>
        <a:buChar char="»"/>
        <a:defRPr sz="1400" b="1">
          <a:solidFill>
            <a:srgbClr val="1F1B52"/>
          </a:solidFill>
          <a:latin typeface="+mn-lt"/>
        </a:defRPr>
      </a:lvl5pPr>
      <a:lvl6pPr marL="2552700" indent="-266700" algn="l" rtl="0" fontAlgn="base">
        <a:spcBef>
          <a:spcPct val="20000"/>
        </a:spcBef>
        <a:spcAft>
          <a:spcPct val="0"/>
        </a:spcAft>
        <a:buClr>
          <a:srgbClr val="1F1B52"/>
        </a:buClr>
        <a:buChar char="»"/>
        <a:defRPr sz="1400" b="1">
          <a:solidFill>
            <a:srgbClr val="1F1B52"/>
          </a:solidFill>
          <a:latin typeface="+mn-lt"/>
        </a:defRPr>
      </a:lvl6pPr>
      <a:lvl7pPr marL="3009900" indent="-266700" algn="l" rtl="0" fontAlgn="base">
        <a:spcBef>
          <a:spcPct val="20000"/>
        </a:spcBef>
        <a:spcAft>
          <a:spcPct val="0"/>
        </a:spcAft>
        <a:buClr>
          <a:srgbClr val="1F1B52"/>
        </a:buClr>
        <a:buChar char="»"/>
        <a:defRPr sz="1400" b="1">
          <a:solidFill>
            <a:srgbClr val="1F1B52"/>
          </a:solidFill>
          <a:latin typeface="+mn-lt"/>
        </a:defRPr>
      </a:lvl7pPr>
      <a:lvl8pPr marL="3467100" indent="-266700" algn="l" rtl="0" fontAlgn="base">
        <a:spcBef>
          <a:spcPct val="20000"/>
        </a:spcBef>
        <a:spcAft>
          <a:spcPct val="0"/>
        </a:spcAft>
        <a:buClr>
          <a:srgbClr val="1F1B52"/>
        </a:buClr>
        <a:buChar char="»"/>
        <a:defRPr sz="1400" b="1">
          <a:solidFill>
            <a:srgbClr val="1F1B52"/>
          </a:solidFill>
          <a:latin typeface="+mn-lt"/>
        </a:defRPr>
      </a:lvl8pPr>
      <a:lvl9pPr marL="3924300" indent="-266700" algn="l" rtl="0" fontAlgn="base">
        <a:spcBef>
          <a:spcPct val="20000"/>
        </a:spcBef>
        <a:spcAft>
          <a:spcPct val="0"/>
        </a:spcAft>
        <a:buClr>
          <a:srgbClr val="1F1B52"/>
        </a:buClr>
        <a:buChar char="»"/>
        <a:defRPr sz="1400" b="1">
          <a:solidFill>
            <a:srgbClr val="1F1B52"/>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pPr algn="ctr"/>
            <a:r>
              <a:rPr lang="da-DK" dirty="0"/>
              <a:t>EfficienSea 2</a:t>
            </a:r>
          </a:p>
        </p:txBody>
      </p:sp>
      <p:sp>
        <p:nvSpPr>
          <p:cNvPr id="5" name="Undertitel 4"/>
          <p:cNvSpPr>
            <a:spLocks noGrp="1"/>
          </p:cNvSpPr>
          <p:nvPr>
            <p:ph type="subTitle" idx="1"/>
          </p:nvPr>
        </p:nvSpPr>
        <p:spPr/>
        <p:txBody>
          <a:bodyPr/>
          <a:lstStyle/>
          <a:p>
            <a:r>
              <a:rPr lang="da-DK" sz="2000" dirty="0" smtClean="0"/>
              <a:t>Presentation for IALA </a:t>
            </a:r>
            <a:r>
              <a:rPr lang="da-DK" sz="2000" dirty="0" err="1" smtClean="0"/>
              <a:t>Council</a:t>
            </a:r>
            <a:endParaRPr lang="da-DK" sz="2000" dirty="0"/>
          </a:p>
        </p:txBody>
      </p:sp>
      <p:pic>
        <p:nvPicPr>
          <p:cNvPr id="6" name="Picture 6"/>
          <p:cNvPicPr>
            <a:picLocks noChangeAspect="1" noChangeArrowheads="1"/>
          </p:cNvPicPr>
          <p:nvPr/>
        </p:nvPicPr>
        <p:blipFill>
          <a:blip r:embed="rId2" cstate="print"/>
          <a:srcRect/>
          <a:stretch>
            <a:fillRect/>
          </a:stretch>
        </p:blipFill>
        <p:spPr bwMode="auto">
          <a:xfrm>
            <a:off x="138113" y="5360988"/>
            <a:ext cx="1905000" cy="1241425"/>
          </a:xfrm>
          <a:prstGeom prst="rect">
            <a:avLst/>
          </a:prstGeom>
          <a:noFill/>
          <a:ln w="9525">
            <a:noFill/>
            <a:miter lim="800000"/>
            <a:headEnd/>
            <a:tailEnd/>
          </a:ln>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69752" y="1441338"/>
            <a:ext cx="4324350" cy="1552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ktangel 7"/>
          <p:cNvSpPr/>
          <p:nvPr/>
        </p:nvSpPr>
        <p:spPr>
          <a:xfrm>
            <a:off x="6108050" y="1072841"/>
            <a:ext cx="1138914" cy="2215991"/>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da-DK" sz="13800" b="1" cap="all" spc="0" dirty="0" smtClean="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2</a:t>
            </a:r>
            <a:endParaRPr lang="da-DK" sz="13800" b="1" cap="all" spc="0" dirty="0">
              <a:ln/>
              <a:solidFill>
                <a:srgbClr val="FF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33253438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46538" y="1355834"/>
            <a:ext cx="7391400" cy="381000"/>
          </a:xfrm>
        </p:spPr>
        <p:txBody>
          <a:bodyPr/>
          <a:lstStyle/>
          <a:p>
            <a:r>
              <a:rPr lang="en-GB" dirty="0" smtClean="0"/>
              <a:t> e-maritime services</a:t>
            </a:r>
            <a:endParaRPr lang="da-DK" dirty="0"/>
          </a:p>
        </p:txBody>
      </p:sp>
      <p:sp>
        <p:nvSpPr>
          <p:cNvPr id="3" name="Pladsholder til indhold 2"/>
          <p:cNvSpPr>
            <a:spLocks noGrp="1"/>
          </p:cNvSpPr>
          <p:nvPr>
            <p:ph idx="1"/>
          </p:nvPr>
        </p:nvSpPr>
        <p:spPr>
          <a:xfrm>
            <a:off x="1066800" y="2004848"/>
            <a:ext cx="2638097" cy="4051300"/>
          </a:xfrm>
        </p:spPr>
        <p:txBody>
          <a:bodyPr/>
          <a:lstStyle/>
          <a:p>
            <a:pPr lvl="0"/>
            <a:r>
              <a:rPr lang="en-GB" sz="1600" dirty="0"/>
              <a:t>Develop, test and, where possible, implement e-maritime </a:t>
            </a:r>
            <a:r>
              <a:rPr lang="en-GB" sz="1600" dirty="0" smtClean="0"/>
              <a:t>solutions.</a:t>
            </a:r>
          </a:p>
          <a:p>
            <a:pPr lvl="0"/>
            <a:endParaRPr lang="en-GB" sz="1600" dirty="0"/>
          </a:p>
          <a:p>
            <a:pPr lvl="0"/>
            <a:r>
              <a:rPr lang="en-GB" sz="1600" dirty="0" smtClean="0"/>
              <a:t>3 services to decrease administrative burdens</a:t>
            </a:r>
            <a:endParaRPr lang="da-DK" sz="1600" dirty="0"/>
          </a:p>
          <a:p>
            <a:endParaRPr lang="da-DK" dirty="0"/>
          </a:p>
        </p:txBody>
      </p:sp>
      <p:pic>
        <p:nvPicPr>
          <p:cNvPr id="4" name="Picture 4" descr="https://arcticweb-test.e-navigation.net/docs/img/i_b49dccc808cb4430_html_4b910608.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7782" y="1355834"/>
            <a:ext cx="4717664" cy="4039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15316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Emergency </a:t>
            </a:r>
            <a:r>
              <a:rPr lang="en-GB" dirty="0"/>
              <a:t>response </a:t>
            </a:r>
            <a:r>
              <a:rPr lang="en-GB" dirty="0" smtClean="0"/>
              <a:t>solution for Arctic</a:t>
            </a:r>
            <a:endParaRPr lang="da-DK" dirty="0"/>
          </a:p>
        </p:txBody>
      </p:sp>
      <p:sp>
        <p:nvSpPr>
          <p:cNvPr id="3" name="Pladsholder til indhold 2"/>
          <p:cNvSpPr>
            <a:spLocks noGrp="1"/>
          </p:cNvSpPr>
          <p:nvPr>
            <p:ph idx="1"/>
          </p:nvPr>
        </p:nvSpPr>
        <p:spPr/>
        <p:txBody>
          <a:bodyPr/>
          <a:lstStyle/>
          <a:p>
            <a:pPr marL="0" indent="0">
              <a:buNone/>
            </a:pPr>
            <a:endParaRPr lang="da-DK" dirty="0" smtClean="0"/>
          </a:p>
          <a:p>
            <a:pPr marL="0" indent="0">
              <a:buNone/>
            </a:pPr>
            <a:endParaRPr lang="da-DK" dirty="0"/>
          </a:p>
        </p:txBody>
      </p:sp>
      <p:pic>
        <p:nvPicPr>
          <p:cNvPr id="4" name="Billede 2" descr="cid:image002.png@01D00003.5109E8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968500"/>
            <a:ext cx="6843601" cy="3768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760249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SOx</a:t>
            </a:r>
            <a:r>
              <a:rPr lang="da-DK" dirty="0" smtClean="0"/>
              <a:t> emissions </a:t>
            </a:r>
            <a:r>
              <a:rPr lang="da-DK" dirty="0" err="1" smtClean="0"/>
              <a:t>monitoring</a:t>
            </a:r>
            <a:r>
              <a:rPr lang="da-DK" dirty="0" smtClean="0"/>
              <a:t> service</a:t>
            </a:r>
            <a:endParaRPr lang="da-DK" dirty="0"/>
          </a:p>
        </p:txBody>
      </p:sp>
      <p:sp>
        <p:nvSpPr>
          <p:cNvPr id="3" name="Pladsholder til indhold 2"/>
          <p:cNvSpPr>
            <a:spLocks noGrp="1"/>
          </p:cNvSpPr>
          <p:nvPr>
            <p:ph idx="1"/>
          </p:nvPr>
        </p:nvSpPr>
        <p:spPr/>
        <p:txBody>
          <a:bodyPr/>
          <a:lstStyle/>
          <a:p>
            <a:pPr lvl="0"/>
            <a:r>
              <a:rPr lang="en-GB" sz="1600" dirty="0"/>
              <a:t>Develop solutions to monitor emissions with a focus on </a:t>
            </a:r>
            <a:r>
              <a:rPr lang="da-DK" sz="1600" dirty="0" err="1"/>
              <a:t>SOx</a:t>
            </a:r>
            <a:r>
              <a:rPr lang="en-GB" sz="1600" dirty="0" smtClean="0"/>
              <a:t> </a:t>
            </a:r>
            <a:r>
              <a:rPr lang="en-GB" sz="1600" dirty="0"/>
              <a:t>and conduct validation trials in the Baltic Sea Region.</a:t>
            </a:r>
            <a:endParaRPr lang="da-DK" sz="1600" dirty="0"/>
          </a:p>
          <a:p>
            <a:endParaRPr lang="da-DK" sz="1600" dirty="0" smtClean="0"/>
          </a:p>
          <a:p>
            <a:r>
              <a:rPr lang="da-DK" sz="1600" dirty="0" smtClean="0"/>
              <a:t>A service </a:t>
            </a:r>
            <a:r>
              <a:rPr lang="da-DK" sz="1600" dirty="0"/>
              <a:t>for </a:t>
            </a:r>
            <a:r>
              <a:rPr lang="da-DK" sz="1600" dirty="0" err="1"/>
              <a:t>monitoring</a:t>
            </a:r>
            <a:r>
              <a:rPr lang="da-DK" sz="1600" dirty="0"/>
              <a:t> information </a:t>
            </a:r>
            <a:r>
              <a:rPr lang="da-DK" sz="1600" dirty="0" err="1"/>
              <a:t>about</a:t>
            </a:r>
            <a:r>
              <a:rPr lang="da-DK" sz="1600" dirty="0"/>
              <a:t> </a:t>
            </a:r>
            <a:r>
              <a:rPr lang="da-DK" sz="1600" dirty="0" err="1"/>
              <a:t>vessels</a:t>
            </a:r>
            <a:r>
              <a:rPr lang="da-DK" sz="1600" dirty="0"/>
              <a:t>’ </a:t>
            </a:r>
            <a:r>
              <a:rPr lang="da-DK" sz="1600" dirty="0" err="1"/>
              <a:t>SOx</a:t>
            </a:r>
            <a:r>
              <a:rPr lang="da-DK" sz="1600" dirty="0"/>
              <a:t> </a:t>
            </a:r>
            <a:r>
              <a:rPr lang="da-DK" sz="1600" dirty="0" smtClean="0"/>
              <a:t>emissions </a:t>
            </a:r>
            <a:r>
              <a:rPr lang="da-DK" sz="1600" dirty="0" err="1" smtClean="0"/>
              <a:t>will</a:t>
            </a:r>
            <a:r>
              <a:rPr lang="da-DK" sz="1600" dirty="0" smtClean="0"/>
              <a:t> </a:t>
            </a:r>
            <a:r>
              <a:rPr lang="da-DK" sz="1600" dirty="0" err="1" smtClean="0"/>
              <a:t>be</a:t>
            </a:r>
            <a:r>
              <a:rPr lang="da-DK" sz="1600" dirty="0" smtClean="0"/>
              <a:t> </a:t>
            </a:r>
            <a:r>
              <a:rPr lang="da-DK" sz="1600" dirty="0" err="1" smtClean="0"/>
              <a:t>developed</a:t>
            </a:r>
            <a:endParaRPr lang="da-DK" sz="1600" dirty="0"/>
          </a:p>
        </p:txBody>
      </p:sp>
      <p:pic>
        <p:nvPicPr>
          <p:cNvPr id="2050" name="Picture 2" descr="Vessel emissions sl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458" y="3563169"/>
            <a:ext cx="6816687" cy="20808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32320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Novel</a:t>
            </a:r>
            <a:r>
              <a:rPr lang="da-DK" dirty="0" smtClean="0"/>
              <a:t> </a:t>
            </a:r>
            <a:r>
              <a:rPr lang="da-DK" dirty="0" err="1" smtClean="0"/>
              <a:t>communication</a:t>
            </a:r>
            <a:r>
              <a:rPr lang="da-DK" dirty="0" smtClean="0"/>
              <a:t> </a:t>
            </a:r>
            <a:r>
              <a:rPr lang="da-DK" dirty="0" err="1" smtClean="0"/>
              <a:t>channels</a:t>
            </a:r>
            <a:endParaRPr lang="da-DK" dirty="0"/>
          </a:p>
        </p:txBody>
      </p:sp>
      <p:sp>
        <p:nvSpPr>
          <p:cNvPr id="3" name="Pladsholder til indhold 2"/>
          <p:cNvSpPr>
            <a:spLocks noGrp="1"/>
          </p:cNvSpPr>
          <p:nvPr>
            <p:ph idx="1"/>
          </p:nvPr>
        </p:nvSpPr>
        <p:spPr/>
        <p:txBody>
          <a:bodyPr/>
          <a:lstStyle/>
          <a:p>
            <a:pPr lvl="0"/>
            <a:r>
              <a:rPr lang="en-GB" sz="1600" dirty="0"/>
              <a:t>Create innovative and cost-effective solutions with novel communication technology to deal with ships’ challenge of getting access to information services at a reasonable price, especially in remote places such as the Arctic.</a:t>
            </a:r>
            <a:endParaRPr lang="da-DK" sz="1600" dirty="0"/>
          </a:p>
          <a:p>
            <a:endParaRPr lang="da-DK" sz="1600" dirty="0" smtClean="0"/>
          </a:p>
          <a:p>
            <a:r>
              <a:rPr lang="da-DK" sz="1600" dirty="0" smtClean="0"/>
              <a:t>Work </a:t>
            </a:r>
            <a:r>
              <a:rPr lang="da-DK" sz="1600" dirty="0" err="1" smtClean="0"/>
              <a:t>will</a:t>
            </a:r>
            <a:r>
              <a:rPr lang="da-DK" sz="1600" dirty="0" smtClean="0"/>
              <a:t> </a:t>
            </a:r>
            <a:r>
              <a:rPr lang="da-DK" sz="1600" dirty="0" err="1" smtClean="0"/>
              <a:t>focus</a:t>
            </a:r>
            <a:r>
              <a:rPr lang="da-DK" sz="1600" dirty="0" smtClean="0"/>
              <a:t> on </a:t>
            </a:r>
            <a:r>
              <a:rPr lang="da-DK" sz="1600" dirty="0" err="1" smtClean="0"/>
              <a:t>maturing</a:t>
            </a:r>
            <a:r>
              <a:rPr lang="da-DK" sz="1600" dirty="0"/>
              <a:t> VDES </a:t>
            </a:r>
            <a:r>
              <a:rPr lang="da-DK" sz="1600" dirty="0" smtClean="0"/>
              <a:t>(VHF </a:t>
            </a:r>
            <a:r>
              <a:rPr lang="da-DK" sz="1600" dirty="0"/>
              <a:t>Data Exchange </a:t>
            </a:r>
            <a:r>
              <a:rPr lang="da-DK" sz="1600" dirty="0" smtClean="0"/>
              <a:t>System)</a:t>
            </a:r>
            <a:endParaRPr lang="da-DK" sz="1600" dirty="0"/>
          </a:p>
        </p:txBody>
      </p:sp>
      <p:pic>
        <p:nvPicPr>
          <p:cNvPr id="3074" name="Picture 2" descr="http://www.isode.com/img/annexe-e-2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2936" y="3938696"/>
            <a:ext cx="6058241" cy="18630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1118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Standardisation</a:t>
            </a:r>
            <a:r>
              <a:rPr lang="da-DK" dirty="0" smtClean="0"/>
              <a:t> and </a:t>
            </a:r>
            <a:r>
              <a:rPr lang="da-DK" dirty="0" err="1" smtClean="0"/>
              <a:t>harmonisation</a:t>
            </a:r>
            <a:endParaRPr lang="da-DK" dirty="0"/>
          </a:p>
        </p:txBody>
      </p:sp>
      <p:pic>
        <p:nvPicPr>
          <p:cNvPr id="4098" name="Picture 2" descr="http://www.mybimproject.com/wp-content/uploads/2014/07/Standardis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4911" y="1989898"/>
            <a:ext cx="6752896" cy="40299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09698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First the </a:t>
            </a:r>
            <a:r>
              <a:rPr lang="da-DK" dirty="0" err="1" smtClean="0"/>
              <a:t>Arctic</a:t>
            </a:r>
            <a:r>
              <a:rPr lang="da-DK" dirty="0" smtClean="0"/>
              <a:t> and </a:t>
            </a:r>
            <a:r>
              <a:rPr lang="da-DK" dirty="0" err="1" smtClean="0"/>
              <a:t>Baltic</a:t>
            </a:r>
            <a:r>
              <a:rPr lang="da-DK" dirty="0" smtClean="0"/>
              <a:t/>
            </a:r>
            <a:br>
              <a:rPr lang="da-DK" dirty="0" smtClean="0"/>
            </a:br>
            <a:r>
              <a:rPr lang="da-DK" dirty="0" smtClean="0"/>
              <a:t>                       – </a:t>
            </a:r>
            <a:r>
              <a:rPr lang="da-DK" dirty="0" err="1" smtClean="0"/>
              <a:t>then</a:t>
            </a:r>
            <a:r>
              <a:rPr lang="da-DK" dirty="0" smtClean="0"/>
              <a:t> the rest of the globe</a:t>
            </a:r>
            <a:endParaRPr lang="da-DK"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321" y="2048653"/>
            <a:ext cx="7740879" cy="43521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756586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Illustration2_B"/>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0235" y="1080302"/>
            <a:ext cx="4721992" cy="4939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2182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err="1" smtClean="0"/>
              <a:t>IALA’s</a:t>
            </a:r>
            <a:r>
              <a:rPr lang="da-DK" dirty="0" smtClean="0"/>
              <a:t> </a:t>
            </a:r>
            <a:r>
              <a:rPr lang="da-DK" dirty="0" err="1" smtClean="0"/>
              <a:t>role</a:t>
            </a:r>
            <a:r>
              <a:rPr lang="da-DK" dirty="0" smtClean="0"/>
              <a:t> in EfficienSea 2</a:t>
            </a:r>
            <a:endParaRPr lang="da-DK" dirty="0"/>
          </a:p>
        </p:txBody>
      </p:sp>
      <p:sp>
        <p:nvSpPr>
          <p:cNvPr id="3" name="Pladsholder til indhold 2"/>
          <p:cNvSpPr>
            <a:spLocks noGrp="1"/>
          </p:cNvSpPr>
          <p:nvPr>
            <p:ph idx="1"/>
          </p:nvPr>
        </p:nvSpPr>
        <p:spPr>
          <a:xfrm>
            <a:off x="1066800" y="2207172"/>
            <a:ext cx="3842180" cy="3656178"/>
          </a:xfrm>
        </p:spPr>
        <p:txBody>
          <a:bodyPr/>
          <a:lstStyle/>
          <a:p>
            <a:endParaRPr lang="en-GB" sz="1600" dirty="0" smtClean="0"/>
          </a:p>
          <a:p>
            <a:pPr marL="0" indent="0">
              <a:buNone/>
            </a:pPr>
            <a:r>
              <a:rPr lang="en-GB" sz="1600" dirty="0" smtClean="0"/>
              <a:t>Task </a:t>
            </a:r>
            <a:r>
              <a:rPr lang="en-GB" sz="1600" dirty="0" smtClean="0"/>
              <a:t>lead on two </a:t>
            </a:r>
            <a:r>
              <a:rPr lang="en-GB" sz="1600" dirty="0" smtClean="0"/>
              <a:t>tasks:</a:t>
            </a:r>
          </a:p>
          <a:p>
            <a:endParaRPr lang="en-GB" sz="1600" dirty="0" smtClean="0"/>
          </a:p>
          <a:p>
            <a:pPr marL="800100" lvl="1" indent="-342900">
              <a:buFont typeface="+mj-lt"/>
              <a:buAutoNum type="arabicPeriod"/>
            </a:pPr>
            <a:r>
              <a:rPr lang="en-GB" sz="1600" dirty="0"/>
              <a:t>Liaison and coordination with other projects and test beds</a:t>
            </a:r>
          </a:p>
          <a:p>
            <a:pPr marL="800100" lvl="1" indent="-342900">
              <a:buFont typeface="+mj-lt"/>
              <a:buAutoNum type="arabicPeriod"/>
            </a:pPr>
            <a:r>
              <a:rPr lang="en-GB" sz="1600" dirty="0"/>
              <a:t>Coordinating standardization of solutions</a:t>
            </a:r>
          </a:p>
          <a:p>
            <a:endParaRPr lang="en-GB" sz="1600" dirty="0" smtClean="0"/>
          </a:p>
          <a:p>
            <a:pPr marL="57150" indent="0">
              <a:buNone/>
            </a:pPr>
            <a:r>
              <a:rPr lang="en-GB" sz="1600" dirty="0" smtClean="0"/>
              <a:t>Activities</a:t>
            </a:r>
            <a:endParaRPr lang="en-GB" sz="1600" dirty="0" smtClean="0"/>
          </a:p>
          <a:p>
            <a:pPr lvl="1"/>
            <a:endParaRPr lang="da-DK" dirty="0"/>
          </a:p>
          <a:p>
            <a:pPr lvl="1"/>
            <a:endParaRPr lang="da-DK" dirty="0"/>
          </a:p>
          <a:p>
            <a:pPr lvl="1"/>
            <a:endParaRPr lang="en-GB" dirty="0" smtClean="0"/>
          </a:p>
          <a:p>
            <a:pPr lvl="1"/>
            <a:endParaRPr lang="da-DK" dirty="0"/>
          </a:p>
        </p:txBody>
      </p:sp>
      <p:pic>
        <p:nvPicPr>
          <p:cNvPr id="6146" name="Picture 2" descr="https://www.dimar.mil.co/sites/default/files/images/iala.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3037" y="1958841"/>
            <a:ext cx="2756995" cy="3794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5354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a:t>High Level User Group</a:t>
            </a:r>
            <a:endParaRPr lang="da-DK" dirty="0"/>
          </a:p>
        </p:txBody>
      </p:sp>
      <p:sp>
        <p:nvSpPr>
          <p:cNvPr id="3" name="Pladsholder til indhold 2"/>
          <p:cNvSpPr>
            <a:spLocks noGrp="1"/>
          </p:cNvSpPr>
          <p:nvPr>
            <p:ph idx="1"/>
          </p:nvPr>
        </p:nvSpPr>
        <p:spPr/>
        <p:txBody>
          <a:bodyPr/>
          <a:lstStyle/>
          <a:p>
            <a:pPr lvl="0"/>
            <a:r>
              <a:rPr lang="en-GB" dirty="0" smtClean="0"/>
              <a:t>The </a:t>
            </a:r>
            <a:r>
              <a:rPr lang="en-GB" dirty="0"/>
              <a:t>Nautical Institute</a:t>
            </a:r>
            <a:endParaRPr lang="da-DK" dirty="0"/>
          </a:p>
          <a:p>
            <a:pPr lvl="0"/>
            <a:r>
              <a:rPr lang="en-GB" dirty="0"/>
              <a:t>The International Chamber of Shipping (ICS) </a:t>
            </a:r>
            <a:endParaRPr lang="da-DK" dirty="0"/>
          </a:p>
          <a:p>
            <a:pPr lvl="0"/>
            <a:r>
              <a:rPr lang="en-GB" dirty="0"/>
              <a:t>Arctic Expeditions Cruise Operators (AECO)</a:t>
            </a:r>
            <a:endParaRPr lang="da-DK" dirty="0"/>
          </a:p>
          <a:p>
            <a:pPr lvl="0"/>
            <a:r>
              <a:rPr lang="en-GB" dirty="0" err="1"/>
              <a:t>Oceanwide</a:t>
            </a:r>
            <a:r>
              <a:rPr lang="en-GB" dirty="0"/>
              <a:t> Marine Services </a:t>
            </a:r>
            <a:endParaRPr lang="da-DK" dirty="0"/>
          </a:p>
          <a:p>
            <a:pPr lvl="0"/>
            <a:r>
              <a:rPr lang="en-GB" dirty="0" err="1"/>
              <a:t>Lindblad</a:t>
            </a:r>
            <a:r>
              <a:rPr lang="en-GB" dirty="0"/>
              <a:t> Expeditions/National Geographic </a:t>
            </a:r>
            <a:endParaRPr lang="da-DK" dirty="0"/>
          </a:p>
          <a:p>
            <a:pPr lvl="0"/>
            <a:r>
              <a:rPr lang="en-GB" dirty="0"/>
              <a:t>Maersk Maritime Technology </a:t>
            </a:r>
            <a:endParaRPr lang="da-DK" dirty="0"/>
          </a:p>
          <a:p>
            <a:pPr lvl="0"/>
            <a:r>
              <a:rPr lang="en-GB" dirty="0"/>
              <a:t>Elbe Pilots</a:t>
            </a:r>
            <a:endParaRPr lang="da-DK" dirty="0"/>
          </a:p>
          <a:p>
            <a:pPr lvl="0"/>
            <a:r>
              <a:rPr lang="en-GB" dirty="0" err="1"/>
              <a:t>DanPilot</a:t>
            </a:r>
            <a:endParaRPr lang="da-DK" dirty="0"/>
          </a:p>
          <a:p>
            <a:pPr lvl="0"/>
            <a:r>
              <a:rPr lang="en-GB" dirty="0"/>
              <a:t>DFDS Seaways A/S</a:t>
            </a:r>
            <a:endParaRPr lang="da-DK" dirty="0"/>
          </a:p>
          <a:p>
            <a:pPr lvl="0"/>
            <a:r>
              <a:rPr lang="en-GB" dirty="0" err="1"/>
              <a:t>Scandlines</a:t>
            </a:r>
            <a:r>
              <a:rPr lang="en-GB" dirty="0"/>
              <a:t> A/S</a:t>
            </a:r>
            <a:endParaRPr lang="da-DK" dirty="0"/>
          </a:p>
          <a:p>
            <a:pPr lvl="0"/>
            <a:r>
              <a:rPr lang="en-GB" dirty="0"/>
              <a:t>Royal Artic Line A/S</a:t>
            </a:r>
            <a:endParaRPr lang="da-DK" dirty="0"/>
          </a:p>
          <a:p>
            <a:pPr lvl="0"/>
            <a:r>
              <a:rPr lang="en-GB" dirty="0"/>
              <a:t>SIMAC </a:t>
            </a:r>
            <a:r>
              <a:rPr lang="en-GB" dirty="0" err="1"/>
              <a:t>Svendborg</a:t>
            </a:r>
            <a:r>
              <a:rPr lang="en-GB" dirty="0"/>
              <a:t> International Maritime Academy </a:t>
            </a:r>
            <a:endParaRPr lang="da-DK" dirty="0"/>
          </a:p>
          <a:p>
            <a:pPr lvl="0"/>
            <a:r>
              <a:rPr lang="da-DK" dirty="0"/>
              <a:t>Anthony </a:t>
            </a:r>
            <a:r>
              <a:rPr lang="da-DK" dirty="0" err="1"/>
              <a:t>Veder</a:t>
            </a:r>
            <a:r>
              <a:rPr lang="da-DK" dirty="0"/>
              <a:t> </a:t>
            </a:r>
            <a:r>
              <a:rPr lang="da-DK" dirty="0" err="1"/>
              <a:t>Rederijzaken</a:t>
            </a:r>
            <a:r>
              <a:rPr lang="da-DK" dirty="0"/>
              <a:t> B.V.</a:t>
            </a:r>
          </a:p>
          <a:p>
            <a:endParaRPr lang="da-DK" dirty="0"/>
          </a:p>
        </p:txBody>
      </p:sp>
      <p:pic>
        <p:nvPicPr>
          <p:cNvPr id="7170" name="Picture 2" descr="http://www.mbvmug.com/wp-content/uploads/2013/05/UserGroupRigh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7023" y="2320213"/>
            <a:ext cx="3333750" cy="25336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29172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dsholder til indhold 2"/>
          <p:cNvSpPr>
            <a:spLocks noGrp="1"/>
          </p:cNvSpPr>
          <p:nvPr>
            <p:ph idx="1"/>
          </p:nvPr>
        </p:nvSpPr>
        <p:spPr/>
        <p:txBody>
          <a:bodyPr/>
          <a:lstStyle/>
          <a:p>
            <a:pPr marL="0" indent="0" algn="ctr">
              <a:buNone/>
            </a:pPr>
            <a:endParaRPr lang="da-DK" sz="3200" dirty="0" smtClean="0"/>
          </a:p>
          <a:p>
            <a:pPr marL="0" indent="0" algn="ctr">
              <a:buNone/>
            </a:pPr>
            <a:endParaRPr lang="da-DK" sz="3200" dirty="0"/>
          </a:p>
          <a:p>
            <a:pPr marL="0" indent="0" algn="ctr">
              <a:buNone/>
            </a:pPr>
            <a:r>
              <a:rPr lang="da-DK" sz="3200" dirty="0" err="1" smtClean="0"/>
              <a:t>Thank</a:t>
            </a:r>
            <a:r>
              <a:rPr lang="da-DK" sz="3200" dirty="0" smtClean="0"/>
              <a:t> </a:t>
            </a:r>
            <a:r>
              <a:rPr lang="da-DK" sz="3200" dirty="0" err="1" smtClean="0"/>
              <a:t>you</a:t>
            </a:r>
            <a:endParaRPr lang="da-DK" sz="3200" dirty="0"/>
          </a:p>
        </p:txBody>
      </p:sp>
    </p:spTree>
    <p:extLst>
      <p:ext uri="{BB962C8B-B14F-4D97-AF65-F5344CB8AC3E}">
        <p14:creationId xmlns:p14="http://schemas.microsoft.com/office/powerpoint/2010/main" val="33953240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Project in numbers</a:t>
            </a:r>
            <a:endParaRPr lang="en-US" dirty="0"/>
          </a:p>
        </p:txBody>
      </p:sp>
      <p:sp>
        <p:nvSpPr>
          <p:cNvPr id="3" name="Pladsholder til indhold 2"/>
          <p:cNvSpPr>
            <a:spLocks noGrp="1"/>
          </p:cNvSpPr>
          <p:nvPr>
            <p:ph idx="1"/>
          </p:nvPr>
        </p:nvSpPr>
        <p:spPr>
          <a:xfrm>
            <a:off x="1066800" y="1968500"/>
            <a:ext cx="7391399" cy="4051300"/>
          </a:xfrm>
        </p:spPr>
        <p:txBody>
          <a:bodyPr/>
          <a:lstStyle/>
          <a:p>
            <a:pPr marL="0" indent="0">
              <a:buNone/>
            </a:pPr>
            <a:r>
              <a:rPr lang="en-US" sz="1600" dirty="0" smtClean="0"/>
              <a:t>Length: </a:t>
            </a:r>
            <a:r>
              <a:rPr lang="en-US" sz="2400" dirty="0" smtClean="0"/>
              <a:t>36</a:t>
            </a:r>
            <a:r>
              <a:rPr lang="en-US" dirty="0" smtClean="0"/>
              <a:t> </a:t>
            </a:r>
            <a:r>
              <a:rPr lang="en-US" sz="1600" dirty="0" smtClean="0"/>
              <a:t>months</a:t>
            </a:r>
          </a:p>
          <a:p>
            <a:pPr marL="0" indent="0">
              <a:buNone/>
            </a:pPr>
            <a:r>
              <a:rPr lang="en-US" sz="1600" dirty="0" smtClean="0"/>
              <a:t>Start: May </a:t>
            </a:r>
            <a:r>
              <a:rPr lang="en-US" sz="2400" dirty="0" smtClean="0"/>
              <a:t>2015</a:t>
            </a:r>
            <a:endParaRPr lang="en-US" dirty="0" smtClean="0"/>
          </a:p>
          <a:p>
            <a:pPr marL="0" indent="0">
              <a:buNone/>
            </a:pPr>
            <a:r>
              <a:rPr lang="en-US" sz="1600" dirty="0" smtClean="0"/>
              <a:t>Budget: </a:t>
            </a:r>
            <a:r>
              <a:rPr lang="en-US" sz="2400" dirty="0" smtClean="0"/>
              <a:t>11.5 </a:t>
            </a:r>
            <a:r>
              <a:rPr lang="en-US" sz="1600" dirty="0" smtClean="0"/>
              <a:t>M Euro </a:t>
            </a:r>
          </a:p>
          <a:p>
            <a:pPr marL="0" indent="0">
              <a:buNone/>
            </a:pPr>
            <a:r>
              <a:rPr lang="en-US" sz="1600" dirty="0" smtClean="0"/>
              <a:t>EU funding: </a:t>
            </a:r>
            <a:r>
              <a:rPr lang="en-US" sz="2400" dirty="0" smtClean="0"/>
              <a:t>9.8 </a:t>
            </a:r>
            <a:r>
              <a:rPr lang="en-US" sz="1600" dirty="0" smtClean="0"/>
              <a:t>M Euro </a:t>
            </a:r>
          </a:p>
          <a:p>
            <a:pPr marL="0" indent="0">
              <a:buNone/>
            </a:pPr>
            <a:r>
              <a:rPr lang="en-US" sz="1600" dirty="0" smtClean="0"/>
              <a:t>Partners:</a:t>
            </a:r>
            <a:r>
              <a:rPr lang="en-US" dirty="0" smtClean="0"/>
              <a:t> </a:t>
            </a:r>
            <a:r>
              <a:rPr lang="en-US" sz="2400" dirty="0" smtClean="0"/>
              <a:t>32 </a:t>
            </a:r>
            <a:endParaRPr lang="en-US" dirty="0" smtClean="0"/>
          </a:p>
          <a:p>
            <a:pPr marL="0" indent="0">
              <a:buNone/>
            </a:pPr>
            <a:r>
              <a:rPr lang="en-US" sz="1600" dirty="0" smtClean="0"/>
              <a:t>Partner countries: </a:t>
            </a:r>
            <a:r>
              <a:rPr lang="en-US" sz="2400" dirty="0" smtClean="0"/>
              <a:t>12 </a:t>
            </a:r>
            <a:endParaRPr lang="en-US" dirty="0" smtClean="0"/>
          </a:p>
          <a:p>
            <a:pPr marL="0" indent="0">
              <a:buNone/>
            </a:pPr>
            <a:r>
              <a:rPr lang="en-GB" sz="1600" dirty="0"/>
              <a:t>Total </a:t>
            </a:r>
            <a:r>
              <a:rPr lang="en-GB" sz="1600" dirty="0" smtClean="0"/>
              <a:t>work: </a:t>
            </a:r>
            <a:r>
              <a:rPr lang="en-GB" sz="2400" dirty="0" smtClean="0"/>
              <a:t>1164 </a:t>
            </a:r>
            <a:r>
              <a:rPr lang="en-GB" sz="1600" dirty="0"/>
              <a:t>man months</a:t>
            </a:r>
            <a:endParaRPr lang="da-DK" sz="1600" dirty="0"/>
          </a:p>
          <a:p>
            <a:endParaRPr lang="en-US" dirty="0" smtClean="0"/>
          </a:p>
          <a:p>
            <a:endParaRPr lang="en-US" dirty="0"/>
          </a:p>
        </p:txBody>
      </p:sp>
    </p:spTree>
    <p:extLst>
      <p:ext uri="{BB962C8B-B14F-4D97-AF65-F5344CB8AC3E}">
        <p14:creationId xmlns:p14="http://schemas.microsoft.com/office/powerpoint/2010/main" val="14936201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Participants: </a:t>
            </a:r>
            <a:r>
              <a:rPr lang="en-GB" dirty="0"/>
              <a:t>Governmental</a:t>
            </a:r>
            <a:endParaRPr lang="da-DK" dirty="0"/>
          </a:p>
        </p:txBody>
      </p:sp>
      <p:graphicFrame>
        <p:nvGraphicFramePr>
          <p:cNvPr id="6" name="Pladsholder til indhold 5"/>
          <p:cNvGraphicFramePr>
            <a:graphicFrameLocks noGrp="1"/>
          </p:cNvGraphicFramePr>
          <p:nvPr>
            <p:ph idx="1"/>
            <p:extLst>
              <p:ext uri="{D42A27DB-BD31-4B8C-83A1-F6EECF244321}">
                <p14:modId xmlns:p14="http://schemas.microsoft.com/office/powerpoint/2010/main" val="2449288688"/>
              </p:ext>
            </p:extLst>
          </p:nvPr>
        </p:nvGraphicFramePr>
        <p:xfrm>
          <a:off x="1438275" y="2447922"/>
          <a:ext cx="6555740" cy="2153288"/>
        </p:xfrm>
        <a:graphic>
          <a:graphicData uri="http://schemas.openxmlformats.org/drawingml/2006/table">
            <a:tbl>
              <a:tblPr firstRow="1" firstCol="1" bandRow="1">
                <a:tableStyleId>{2D5ABB26-0587-4C30-8999-92F81FD0307C}</a:tableStyleId>
              </a:tblPr>
              <a:tblGrid>
                <a:gridCol w="4473182"/>
                <a:gridCol w="2082558"/>
              </a:tblGrid>
              <a:tr h="269161">
                <a:tc>
                  <a:txBody>
                    <a:bodyPr/>
                    <a:lstStyle/>
                    <a:p>
                      <a:pPr>
                        <a:spcAft>
                          <a:spcPts val="0"/>
                        </a:spcAft>
                      </a:pPr>
                      <a:r>
                        <a:rPr lang="en-GB" sz="1400" b="1" dirty="0">
                          <a:solidFill>
                            <a:srgbClr val="002060"/>
                          </a:solidFill>
                          <a:effectLst/>
                        </a:rPr>
                        <a:t>Danish Maritime Authority (Coordinator) </a:t>
                      </a:r>
                      <a:endParaRPr lang="da-DK" sz="2400" b="1" dirty="0">
                        <a:solidFill>
                          <a:srgbClr val="002060"/>
                        </a:solidFill>
                        <a:effectLst/>
                        <a:latin typeface="Times New Roman"/>
                        <a:ea typeface="Times New Roman"/>
                      </a:endParaRPr>
                    </a:p>
                  </a:txBody>
                  <a:tcPr marL="44450" marR="44450" marT="0" marB="0" anchor="ctr"/>
                </a:tc>
                <a:tc>
                  <a:txBody>
                    <a:bodyPr/>
                    <a:lstStyle/>
                    <a:p>
                      <a:pPr>
                        <a:spcAft>
                          <a:spcPts val="0"/>
                        </a:spcAft>
                      </a:pPr>
                      <a:r>
                        <a:rPr lang="en-GB" sz="1400" b="1" dirty="0" smtClean="0">
                          <a:solidFill>
                            <a:srgbClr val="002060"/>
                          </a:solidFill>
                          <a:effectLst/>
                        </a:rPr>
                        <a:t>Denmark </a:t>
                      </a:r>
                      <a:endParaRPr lang="da-DK" sz="2400" b="1" dirty="0">
                        <a:solidFill>
                          <a:srgbClr val="002060"/>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002060"/>
                          </a:solidFill>
                          <a:effectLst/>
                        </a:rPr>
                        <a:t>Danish </a:t>
                      </a:r>
                      <a:r>
                        <a:rPr lang="en-GB" sz="1400" b="1" dirty="0" err="1">
                          <a:solidFill>
                            <a:srgbClr val="002060"/>
                          </a:solidFill>
                          <a:effectLst/>
                        </a:rPr>
                        <a:t>Geodata</a:t>
                      </a:r>
                      <a:r>
                        <a:rPr lang="en-GB" sz="1400" b="1" dirty="0">
                          <a:solidFill>
                            <a:srgbClr val="002060"/>
                          </a:solidFill>
                          <a:effectLst/>
                        </a:rPr>
                        <a:t> Agency </a:t>
                      </a:r>
                      <a:endParaRPr lang="da-DK" sz="2400" b="1" dirty="0">
                        <a:solidFill>
                          <a:srgbClr val="002060"/>
                        </a:solidFill>
                        <a:effectLst/>
                        <a:latin typeface="Times New Roman"/>
                        <a:ea typeface="Times New Roman"/>
                      </a:endParaRPr>
                    </a:p>
                  </a:txBody>
                  <a:tcPr marL="44450" marR="44450" marT="0" marB="0" anchor="ctr"/>
                </a:tc>
                <a:tc>
                  <a:txBody>
                    <a:bodyPr/>
                    <a:lstStyle/>
                    <a:p>
                      <a:pPr>
                        <a:spcAft>
                          <a:spcPts val="0"/>
                        </a:spcAft>
                      </a:pPr>
                      <a:r>
                        <a:rPr lang="en-GB" sz="1400" b="1">
                          <a:solidFill>
                            <a:srgbClr val="002060"/>
                          </a:solidFill>
                          <a:effectLst/>
                        </a:rPr>
                        <a:t>Denmark</a:t>
                      </a:r>
                      <a:endParaRPr lang="da-DK" sz="2400" b="1">
                        <a:solidFill>
                          <a:srgbClr val="002060"/>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002060"/>
                          </a:solidFill>
                          <a:effectLst/>
                        </a:rPr>
                        <a:t>Danish Meteorological Institute </a:t>
                      </a:r>
                      <a:endParaRPr lang="da-DK" sz="2400" b="1" dirty="0">
                        <a:solidFill>
                          <a:srgbClr val="002060"/>
                        </a:solidFill>
                        <a:effectLst/>
                        <a:latin typeface="Times New Roman"/>
                        <a:ea typeface="Times New Roman"/>
                      </a:endParaRPr>
                    </a:p>
                  </a:txBody>
                  <a:tcPr marL="44450" marR="44450" marT="0" marB="0" anchor="ctr"/>
                </a:tc>
                <a:tc>
                  <a:txBody>
                    <a:bodyPr/>
                    <a:lstStyle/>
                    <a:p>
                      <a:pPr>
                        <a:spcAft>
                          <a:spcPts val="0"/>
                        </a:spcAft>
                      </a:pPr>
                      <a:r>
                        <a:rPr lang="en-GB" sz="1400" b="1">
                          <a:solidFill>
                            <a:srgbClr val="002060"/>
                          </a:solidFill>
                          <a:effectLst/>
                        </a:rPr>
                        <a:t>Denmark</a:t>
                      </a:r>
                      <a:endParaRPr lang="da-DK" sz="2400" b="1">
                        <a:solidFill>
                          <a:srgbClr val="002060"/>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002060"/>
                          </a:solidFill>
                          <a:effectLst/>
                        </a:rPr>
                        <a:t>Estonian Maritime Authority </a:t>
                      </a:r>
                      <a:endParaRPr lang="da-DK" sz="2400" b="1" dirty="0">
                        <a:solidFill>
                          <a:srgbClr val="002060"/>
                        </a:solidFill>
                        <a:effectLst/>
                        <a:latin typeface="Times New Roman"/>
                        <a:ea typeface="Times New Roman"/>
                      </a:endParaRPr>
                    </a:p>
                  </a:txBody>
                  <a:tcPr marL="44450" marR="44450" marT="0" marB="0" anchor="ctr"/>
                </a:tc>
                <a:tc>
                  <a:txBody>
                    <a:bodyPr/>
                    <a:lstStyle/>
                    <a:p>
                      <a:pPr>
                        <a:spcAft>
                          <a:spcPts val="0"/>
                        </a:spcAft>
                      </a:pPr>
                      <a:r>
                        <a:rPr lang="en-GB" sz="1400" b="1">
                          <a:solidFill>
                            <a:srgbClr val="002060"/>
                          </a:solidFill>
                          <a:effectLst/>
                        </a:rPr>
                        <a:t>Estonia</a:t>
                      </a:r>
                      <a:endParaRPr lang="da-DK" sz="2400" b="1">
                        <a:solidFill>
                          <a:srgbClr val="002060"/>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002060"/>
                          </a:solidFill>
                          <a:effectLst/>
                        </a:rPr>
                        <a:t>Finnish Transport Agency </a:t>
                      </a:r>
                      <a:endParaRPr lang="da-DK" sz="2400" b="1" dirty="0">
                        <a:solidFill>
                          <a:srgbClr val="002060"/>
                        </a:solidFill>
                        <a:effectLst/>
                        <a:latin typeface="Times New Roman"/>
                        <a:ea typeface="Times New Roman"/>
                      </a:endParaRPr>
                    </a:p>
                  </a:txBody>
                  <a:tcPr marL="44450" marR="44450" marT="0" marB="0" anchor="ctr"/>
                </a:tc>
                <a:tc>
                  <a:txBody>
                    <a:bodyPr/>
                    <a:lstStyle/>
                    <a:p>
                      <a:pPr>
                        <a:spcAft>
                          <a:spcPts val="0"/>
                        </a:spcAft>
                      </a:pPr>
                      <a:r>
                        <a:rPr lang="en-GB" sz="1400" b="1">
                          <a:solidFill>
                            <a:srgbClr val="002060"/>
                          </a:solidFill>
                          <a:effectLst/>
                        </a:rPr>
                        <a:t>Finland</a:t>
                      </a:r>
                      <a:endParaRPr lang="da-DK" sz="2400" b="1">
                        <a:solidFill>
                          <a:srgbClr val="002060"/>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002060"/>
                          </a:solidFill>
                          <a:effectLst/>
                        </a:rPr>
                        <a:t>Maritime Office of Gdynia </a:t>
                      </a:r>
                      <a:endParaRPr lang="da-DK" sz="2400" b="1" dirty="0">
                        <a:solidFill>
                          <a:srgbClr val="002060"/>
                        </a:solidFill>
                        <a:effectLst/>
                        <a:latin typeface="Times New Roman"/>
                        <a:ea typeface="Times New Roman"/>
                      </a:endParaRPr>
                    </a:p>
                  </a:txBody>
                  <a:tcPr marL="44450" marR="44450" marT="0" marB="0" anchor="ctr"/>
                </a:tc>
                <a:tc>
                  <a:txBody>
                    <a:bodyPr/>
                    <a:lstStyle/>
                    <a:p>
                      <a:pPr>
                        <a:spcAft>
                          <a:spcPts val="0"/>
                        </a:spcAft>
                      </a:pPr>
                      <a:r>
                        <a:rPr lang="en-GB" sz="1400" b="1">
                          <a:solidFill>
                            <a:srgbClr val="002060"/>
                          </a:solidFill>
                          <a:effectLst/>
                        </a:rPr>
                        <a:t>Poland</a:t>
                      </a:r>
                      <a:endParaRPr lang="da-DK" sz="2400" b="1">
                        <a:solidFill>
                          <a:srgbClr val="002060"/>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002060"/>
                          </a:solidFill>
                          <a:effectLst/>
                        </a:rPr>
                        <a:t>National Institute of Telecommunications </a:t>
                      </a:r>
                      <a:endParaRPr lang="da-DK" sz="2400" b="1" dirty="0">
                        <a:solidFill>
                          <a:srgbClr val="002060"/>
                        </a:solidFill>
                        <a:effectLst/>
                        <a:latin typeface="Times New Roman"/>
                        <a:ea typeface="Times New Roman"/>
                      </a:endParaRPr>
                    </a:p>
                  </a:txBody>
                  <a:tcPr marL="44450" marR="44450" marT="0" marB="0" anchor="ctr"/>
                </a:tc>
                <a:tc>
                  <a:txBody>
                    <a:bodyPr/>
                    <a:lstStyle/>
                    <a:p>
                      <a:pPr>
                        <a:spcAft>
                          <a:spcPts val="0"/>
                        </a:spcAft>
                      </a:pPr>
                      <a:r>
                        <a:rPr lang="en-GB" sz="1400" b="1" dirty="0">
                          <a:solidFill>
                            <a:srgbClr val="002060"/>
                          </a:solidFill>
                          <a:effectLst/>
                        </a:rPr>
                        <a:t>Poland</a:t>
                      </a:r>
                      <a:endParaRPr lang="da-DK" sz="2400" b="1" dirty="0">
                        <a:solidFill>
                          <a:srgbClr val="002060"/>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002060"/>
                          </a:solidFill>
                          <a:effectLst/>
                        </a:rPr>
                        <a:t>Swedish Maritime Administration</a:t>
                      </a:r>
                      <a:endParaRPr lang="da-DK" sz="2400" b="1" dirty="0">
                        <a:solidFill>
                          <a:srgbClr val="002060"/>
                        </a:solidFill>
                        <a:effectLst/>
                        <a:latin typeface="Times New Roman"/>
                        <a:ea typeface="Times New Roman"/>
                      </a:endParaRPr>
                    </a:p>
                  </a:txBody>
                  <a:tcPr marL="44450" marR="44450" marT="0" marB="0" anchor="ctr"/>
                </a:tc>
                <a:tc>
                  <a:txBody>
                    <a:bodyPr/>
                    <a:lstStyle/>
                    <a:p>
                      <a:pPr>
                        <a:spcAft>
                          <a:spcPts val="0"/>
                        </a:spcAft>
                      </a:pPr>
                      <a:r>
                        <a:rPr lang="en-GB" sz="1400" b="1" dirty="0">
                          <a:solidFill>
                            <a:srgbClr val="002060"/>
                          </a:solidFill>
                          <a:effectLst/>
                        </a:rPr>
                        <a:t>Sweden</a:t>
                      </a:r>
                      <a:endParaRPr lang="da-DK" sz="2400" b="1" dirty="0">
                        <a:solidFill>
                          <a:srgbClr val="002060"/>
                        </a:solidFill>
                        <a:effectLst/>
                        <a:latin typeface="Times New Roman"/>
                        <a:ea typeface="Times New Roman"/>
                      </a:endParaRPr>
                    </a:p>
                  </a:txBody>
                  <a:tcPr marL="44450" marR="44450" marT="0" marB="0" anchor="ctr"/>
                </a:tc>
              </a:tr>
            </a:tbl>
          </a:graphicData>
        </a:graphic>
      </p:graphicFrame>
      <p:sp>
        <p:nvSpPr>
          <p:cNvPr id="3" name="5-takket stjerne 2"/>
          <p:cNvSpPr/>
          <p:nvPr/>
        </p:nvSpPr>
        <p:spPr bwMode="auto">
          <a:xfrm>
            <a:off x="1169196" y="2447925"/>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5" name="5-takket stjerne 4"/>
          <p:cNvSpPr/>
          <p:nvPr/>
        </p:nvSpPr>
        <p:spPr bwMode="auto">
          <a:xfrm>
            <a:off x="1169196" y="3238500"/>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7" name="5-takket stjerne 6"/>
          <p:cNvSpPr/>
          <p:nvPr/>
        </p:nvSpPr>
        <p:spPr bwMode="auto">
          <a:xfrm>
            <a:off x="1169196" y="3476625"/>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8" name="5-takket stjerne 7"/>
          <p:cNvSpPr/>
          <p:nvPr/>
        </p:nvSpPr>
        <p:spPr bwMode="auto">
          <a:xfrm>
            <a:off x="1171576" y="3771900"/>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9" name="5-takket stjerne 8"/>
          <p:cNvSpPr/>
          <p:nvPr/>
        </p:nvSpPr>
        <p:spPr bwMode="auto">
          <a:xfrm>
            <a:off x="1188245" y="4334510"/>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10" name="5-takket stjerne 9"/>
          <p:cNvSpPr/>
          <p:nvPr/>
        </p:nvSpPr>
        <p:spPr bwMode="auto">
          <a:xfrm>
            <a:off x="1171576" y="4962525"/>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4" name="Tekstboks 3"/>
          <p:cNvSpPr txBox="1"/>
          <p:nvPr/>
        </p:nvSpPr>
        <p:spPr>
          <a:xfrm>
            <a:off x="1447800" y="4962525"/>
            <a:ext cx="4943475" cy="307777"/>
          </a:xfrm>
          <a:prstGeom prst="rect">
            <a:avLst/>
          </a:prstGeom>
          <a:noFill/>
        </p:spPr>
        <p:txBody>
          <a:bodyPr wrap="square" rtlCol="0">
            <a:spAutoFit/>
          </a:bodyPr>
          <a:lstStyle/>
          <a:p>
            <a:r>
              <a:rPr lang="da-DK" sz="1400" b="1" dirty="0" smtClean="0">
                <a:solidFill>
                  <a:srgbClr val="1F1B52"/>
                </a:solidFill>
                <a:latin typeface="+mj-lt"/>
              </a:rPr>
              <a:t>= IALA </a:t>
            </a:r>
            <a:r>
              <a:rPr lang="da-DK" sz="1400" b="1" dirty="0" err="1" smtClean="0">
                <a:solidFill>
                  <a:srgbClr val="1F1B52"/>
                </a:solidFill>
                <a:latin typeface="+mj-lt"/>
              </a:rPr>
              <a:t>members</a:t>
            </a:r>
            <a:endParaRPr lang="da-DK" sz="1400" b="1" dirty="0">
              <a:solidFill>
                <a:srgbClr val="1F1B52"/>
              </a:solidFill>
              <a:latin typeface="+mj-lt"/>
            </a:endParaRPr>
          </a:p>
        </p:txBody>
      </p:sp>
    </p:spTree>
    <p:extLst>
      <p:ext uri="{BB962C8B-B14F-4D97-AF65-F5344CB8AC3E}">
        <p14:creationId xmlns:p14="http://schemas.microsoft.com/office/powerpoint/2010/main" val="21211064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Participants: </a:t>
            </a:r>
            <a:r>
              <a:rPr lang="en-GB" dirty="0"/>
              <a:t>Academia</a:t>
            </a:r>
            <a:endParaRPr lang="da-DK" dirty="0"/>
          </a:p>
        </p:txBody>
      </p:sp>
      <p:graphicFrame>
        <p:nvGraphicFramePr>
          <p:cNvPr id="6" name="Pladsholder til indhold 5"/>
          <p:cNvGraphicFramePr>
            <a:graphicFrameLocks noGrp="1"/>
          </p:cNvGraphicFramePr>
          <p:nvPr>
            <p:ph idx="1"/>
            <p:extLst>
              <p:ext uri="{D42A27DB-BD31-4B8C-83A1-F6EECF244321}">
                <p14:modId xmlns:p14="http://schemas.microsoft.com/office/powerpoint/2010/main" val="2528347591"/>
              </p:ext>
            </p:extLst>
          </p:nvPr>
        </p:nvGraphicFramePr>
        <p:xfrm>
          <a:off x="1409700" y="2447922"/>
          <a:ext cx="6584315" cy="1660923"/>
        </p:xfrm>
        <a:graphic>
          <a:graphicData uri="http://schemas.openxmlformats.org/drawingml/2006/table">
            <a:tbl>
              <a:tblPr firstRow="1" firstCol="1" bandRow="1">
                <a:tableStyleId>{2D5ABB26-0587-4C30-8999-92F81FD0307C}</a:tableStyleId>
              </a:tblPr>
              <a:tblGrid>
                <a:gridCol w="4501757"/>
                <a:gridCol w="2082558"/>
              </a:tblGrid>
              <a:tr h="269161">
                <a:tc>
                  <a:txBody>
                    <a:bodyPr/>
                    <a:lstStyle/>
                    <a:p>
                      <a:pPr>
                        <a:spcAft>
                          <a:spcPts val="0"/>
                        </a:spcAft>
                      </a:pPr>
                      <a:r>
                        <a:rPr lang="en-GB" sz="1400" b="1" dirty="0">
                          <a:solidFill>
                            <a:srgbClr val="1F1B52"/>
                          </a:solidFill>
                          <a:effectLst/>
                          <a:latin typeface="Arial"/>
                          <a:ea typeface="Times New Roman"/>
                        </a:rPr>
                        <a:t>Chalmers University of Technology </a:t>
                      </a:r>
                      <a:endParaRPr lang="da-DK" sz="1400" b="1" dirty="0">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Sweden</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Department of Computer Science, University of Copenhagen</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Denmark</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1F1B52"/>
                          </a:solidFill>
                          <a:effectLst/>
                          <a:latin typeface="Arial"/>
                          <a:ea typeface="Times New Roman"/>
                        </a:rPr>
                        <a:t>National Space Institute at the Technical University of Denmark</a:t>
                      </a:r>
                      <a:endParaRPr lang="da-DK" sz="1400" b="1" dirty="0">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dirty="0">
                          <a:solidFill>
                            <a:srgbClr val="1F1B52"/>
                          </a:solidFill>
                          <a:effectLst/>
                          <a:latin typeface="Arial"/>
                          <a:ea typeface="Times New Roman"/>
                        </a:rPr>
                        <a:t>Denmark</a:t>
                      </a:r>
                      <a:endParaRPr lang="da-DK" sz="1400" b="1" dirty="0">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Latvian Maritime Academy </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Latvia</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Offis e.V.</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dirty="0">
                          <a:solidFill>
                            <a:srgbClr val="1F1B52"/>
                          </a:solidFill>
                          <a:effectLst/>
                          <a:latin typeface="Arial"/>
                          <a:ea typeface="Times New Roman"/>
                        </a:rPr>
                        <a:t>Germany</a:t>
                      </a:r>
                      <a:endParaRPr lang="da-DK" sz="1400" b="1" dirty="0">
                        <a:solidFill>
                          <a:srgbClr val="1F1B52"/>
                        </a:solidFill>
                        <a:effectLst/>
                        <a:latin typeface="Times New Roman"/>
                        <a:ea typeface="Times New Roman"/>
                      </a:endParaRPr>
                    </a:p>
                  </a:txBody>
                  <a:tcPr marL="44450" marR="44450" marT="0" marB="0" anchor="ctr"/>
                </a:tc>
              </a:tr>
            </a:tbl>
          </a:graphicData>
        </a:graphic>
      </p:graphicFrame>
      <p:sp>
        <p:nvSpPr>
          <p:cNvPr id="4" name="5-takket stjerne 3"/>
          <p:cNvSpPr/>
          <p:nvPr/>
        </p:nvSpPr>
        <p:spPr bwMode="auto">
          <a:xfrm>
            <a:off x="1219201" y="3838575"/>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Tree>
    <p:extLst>
      <p:ext uri="{BB962C8B-B14F-4D97-AF65-F5344CB8AC3E}">
        <p14:creationId xmlns:p14="http://schemas.microsoft.com/office/powerpoint/2010/main" val="12354639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Participants: International Associations</a:t>
            </a:r>
            <a:endParaRPr lang="da-DK" dirty="0"/>
          </a:p>
        </p:txBody>
      </p:sp>
      <p:graphicFrame>
        <p:nvGraphicFramePr>
          <p:cNvPr id="6" name="Pladsholder til indhold 5"/>
          <p:cNvGraphicFramePr>
            <a:graphicFrameLocks noGrp="1"/>
          </p:cNvGraphicFramePr>
          <p:nvPr>
            <p:ph idx="1"/>
            <p:extLst>
              <p:ext uri="{D42A27DB-BD31-4B8C-83A1-F6EECF244321}">
                <p14:modId xmlns:p14="http://schemas.microsoft.com/office/powerpoint/2010/main" val="4023463935"/>
              </p:ext>
            </p:extLst>
          </p:nvPr>
        </p:nvGraphicFramePr>
        <p:xfrm>
          <a:off x="1438274" y="2447922"/>
          <a:ext cx="7305676" cy="965042"/>
        </p:xfrm>
        <a:graphic>
          <a:graphicData uri="http://schemas.openxmlformats.org/drawingml/2006/table">
            <a:tbl>
              <a:tblPr firstRow="1" firstCol="1" bandRow="1">
                <a:tableStyleId>{2D5ABB26-0587-4C30-8999-92F81FD0307C}</a:tableStyleId>
              </a:tblPr>
              <a:tblGrid>
                <a:gridCol w="5181750"/>
                <a:gridCol w="2123926"/>
              </a:tblGrid>
              <a:tr h="269161">
                <a:tc>
                  <a:txBody>
                    <a:bodyPr/>
                    <a:lstStyle/>
                    <a:p>
                      <a:pPr>
                        <a:spcAft>
                          <a:spcPts val="0"/>
                        </a:spcAft>
                      </a:pPr>
                      <a:r>
                        <a:rPr lang="en-GB" sz="1400" b="1" dirty="0">
                          <a:solidFill>
                            <a:srgbClr val="1F1B52"/>
                          </a:solidFill>
                          <a:effectLst/>
                          <a:latin typeface="Arial"/>
                          <a:ea typeface="Times New Roman"/>
                        </a:rPr>
                        <a:t>The Baltic and International Maritime Council </a:t>
                      </a:r>
                      <a:r>
                        <a:rPr lang="en-GB" sz="1400" b="1" dirty="0" smtClean="0">
                          <a:solidFill>
                            <a:srgbClr val="1F1B52"/>
                          </a:solidFill>
                          <a:effectLst/>
                          <a:latin typeface="Arial"/>
                          <a:ea typeface="Times New Roman"/>
                        </a:rPr>
                        <a:t> BIMCO</a:t>
                      </a:r>
                      <a:endParaRPr lang="da-DK" sz="1400" b="1" dirty="0">
                        <a:solidFill>
                          <a:srgbClr val="1F1B52"/>
                        </a:solidFill>
                        <a:effectLst/>
                        <a:latin typeface="Times New Roman"/>
                        <a:ea typeface="Times New Roman"/>
                      </a:endParaRPr>
                    </a:p>
                  </a:txBody>
                  <a:tcPr marL="44450" marR="44450" marT="0" marB="0" anchor="ctr"/>
                </a:tc>
                <a:tc>
                  <a:txBody>
                    <a:bodyPr/>
                    <a:lstStyle/>
                    <a:p>
                      <a:pPr>
                        <a:spcAft>
                          <a:spcPts val="0"/>
                        </a:spcAft>
                      </a:pPr>
                      <a:endParaRPr lang="da-DK" sz="1400" b="1" dirty="0">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dirty="0" err="1">
                          <a:solidFill>
                            <a:srgbClr val="1F1B52"/>
                          </a:solidFill>
                          <a:effectLst/>
                          <a:latin typeface="Arial"/>
                          <a:ea typeface="Times New Roman"/>
                        </a:rPr>
                        <a:t>Comité</a:t>
                      </a:r>
                      <a:r>
                        <a:rPr lang="en-GB" sz="1400" b="1" dirty="0">
                          <a:solidFill>
                            <a:srgbClr val="1F1B52"/>
                          </a:solidFill>
                          <a:effectLst/>
                          <a:latin typeface="Arial"/>
                          <a:ea typeface="Times New Roman"/>
                        </a:rPr>
                        <a:t> International </a:t>
                      </a:r>
                      <a:r>
                        <a:rPr lang="en-GB" sz="1400" b="1" dirty="0" smtClean="0">
                          <a:solidFill>
                            <a:srgbClr val="1F1B52"/>
                          </a:solidFill>
                          <a:effectLst/>
                          <a:latin typeface="Arial"/>
                          <a:ea typeface="Times New Roman"/>
                        </a:rPr>
                        <a:t>Radio-Maritime CIRM</a:t>
                      </a:r>
                      <a:endParaRPr lang="da-DK" sz="1400" b="1" dirty="0">
                        <a:solidFill>
                          <a:srgbClr val="1F1B52"/>
                        </a:solidFill>
                        <a:effectLst/>
                        <a:latin typeface="Times New Roman"/>
                        <a:ea typeface="Times New Roman"/>
                      </a:endParaRPr>
                    </a:p>
                  </a:txBody>
                  <a:tcPr marL="44450" marR="44450" marT="0" marB="0" anchor="ctr"/>
                </a:tc>
                <a:tc>
                  <a:txBody>
                    <a:bodyPr/>
                    <a:lstStyle/>
                    <a:p>
                      <a:pPr>
                        <a:spcAft>
                          <a:spcPts val="0"/>
                        </a:spcAft>
                      </a:pPr>
                      <a:endParaRPr lang="da-DK" sz="1400" b="1" dirty="0">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1F1B52"/>
                          </a:solidFill>
                          <a:effectLst/>
                          <a:latin typeface="Arial"/>
                          <a:ea typeface="Times New Roman"/>
                        </a:rPr>
                        <a:t>The International Association of Marine Aids to Navigation and Lighthouse </a:t>
                      </a:r>
                      <a:r>
                        <a:rPr lang="en-GB" sz="1400" b="1" dirty="0" smtClean="0">
                          <a:solidFill>
                            <a:srgbClr val="1F1B52"/>
                          </a:solidFill>
                          <a:effectLst/>
                          <a:latin typeface="Arial"/>
                          <a:ea typeface="Times New Roman"/>
                        </a:rPr>
                        <a:t>Authorities IALA</a:t>
                      </a:r>
                      <a:endParaRPr lang="da-DK" sz="1400" b="1" dirty="0">
                        <a:solidFill>
                          <a:srgbClr val="1F1B52"/>
                        </a:solidFill>
                        <a:effectLst/>
                        <a:latin typeface="Times New Roman"/>
                        <a:ea typeface="Times New Roman"/>
                      </a:endParaRPr>
                    </a:p>
                  </a:txBody>
                  <a:tcPr marL="44450" marR="44450" marT="0" marB="0" anchor="ctr"/>
                </a:tc>
                <a:tc>
                  <a:txBody>
                    <a:bodyPr/>
                    <a:lstStyle/>
                    <a:p>
                      <a:pPr>
                        <a:spcAft>
                          <a:spcPts val="0"/>
                        </a:spcAft>
                      </a:pPr>
                      <a:endParaRPr lang="da-DK" sz="1400" b="1" dirty="0">
                        <a:solidFill>
                          <a:srgbClr val="1F1B52"/>
                        </a:solidFill>
                        <a:effectLst/>
                        <a:latin typeface="Times New Roman"/>
                        <a:ea typeface="Times New Roman"/>
                      </a:endParaRPr>
                    </a:p>
                  </a:txBody>
                  <a:tcPr marL="44450" marR="44450" marT="0" marB="0" anchor="ctr"/>
                </a:tc>
              </a:tr>
            </a:tbl>
          </a:graphicData>
        </a:graphic>
      </p:graphicFrame>
      <p:sp>
        <p:nvSpPr>
          <p:cNvPr id="4" name="Titel 1"/>
          <p:cNvSpPr txBox="1">
            <a:spLocks/>
          </p:cNvSpPr>
          <p:nvPr/>
        </p:nvSpPr>
        <p:spPr bwMode="auto">
          <a:xfrm>
            <a:off x="1219200" y="4076700"/>
            <a:ext cx="7734300" cy="381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2800" b="1">
                <a:solidFill>
                  <a:srgbClr val="1F1B52"/>
                </a:solidFill>
                <a:latin typeface="+mj-lt"/>
                <a:ea typeface="+mj-ea"/>
                <a:cs typeface="+mj-cs"/>
              </a:defRPr>
            </a:lvl1pPr>
            <a:lvl2pPr algn="l" rtl="0" eaLnBrk="0" fontAlgn="base" hangingPunct="0">
              <a:spcBef>
                <a:spcPct val="0"/>
              </a:spcBef>
              <a:spcAft>
                <a:spcPct val="0"/>
              </a:spcAft>
              <a:defRPr sz="2800" b="1">
                <a:solidFill>
                  <a:srgbClr val="1F1B52"/>
                </a:solidFill>
                <a:latin typeface="Arial" charset="0"/>
              </a:defRPr>
            </a:lvl2pPr>
            <a:lvl3pPr algn="l" rtl="0" eaLnBrk="0" fontAlgn="base" hangingPunct="0">
              <a:spcBef>
                <a:spcPct val="0"/>
              </a:spcBef>
              <a:spcAft>
                <a:spcPct val="0"/>
              </a:spcAft>
              <a:defRPr sz="2800" b="1">
                <a:solidFill>
                  <a:srgbClr val="1F1B52"/>
                </a:solidFill>
                <a:latin typeface="Arial" charset="0"/>
              </a:defRPr>
            </a:lvl3pPr>
            <a:lvl4pPr algn="l" rtl="0" eaLnBrk="0" fontAlgn="base" hangingPunct="0">
              <a:spcBef>
                <a:spcPct val="0"/>
              </a:spcBef>
              <a:spcAft>
                <a:spcPct val="0"/>
              </a:spcAft>
              <a:defRPr sz="2800" b="1">
                <a:solidFill>
                  <a:srgbClr val="1F1B52"/>
                </a:solidFill>
                <a:latin typeface="Arial" charset="0"/>
              </a:defRPr>
            </a:lvl4pPr>
            <a:lvl5pPr algn="l" rtl="0" eaLnBrk="0" fontAlgn="base" hangingPunct="0">
              <a:spcBef>
                <a:spcPct val="0"/>
              </a:spcBef>
              <a:spcAft>
                <a:spcPct val="0"/>
              </a:spcAft>
              <a:defRPr sz="2800" b="1">
                <a:solidFill>
                  <a:srgbClr val="1F1B52"/>
                </a:solidFill>
                <a:latin typeface="Arial" charset="0"/>
              </a:defRPr>
            </a:lvl5pPr>
            <a:lvl6pPr marL="457200" algn="l" rtl="0" fontAlgn="base">
              <a:spcBef>
                <a:spcPct val="0"/>
              </a:spcBef>
              <a:spcAft>
                <a:spcPct val="0"/>
              </a:spcAft>
              <a:defRPr sz="2800" b="1">
                <a:solidFill>
                  <a:srgbClr val="1F1B52"/>
                </a:solidFill>
                <a:latin typeface="Arial" charset="0"/>
              </a:defRPr>
            </a:lvl6pPr>
            <a:lvl7pPr marL="914400" algn="l" rtl="0" fontAlgn="base">
              <a:spcBef>
                <a:spcPct val="0"/>
              </a:spcBef>
              <a:spcAft>
                <a:spcPct val="0"/>
              </a:spcAft>
              <a:defRPr sz="2800" b="1">
                <a:solidFill>
                  <a:srgbClr val="1F1B52"/>
                </a:solidFill>
                <a:latin typeface="Arial" charset="0"/>
              </a:defRPr>
            </a:lvl7pPr>
            <a:lvl8pPr marL="1371600" algn="l" rtl="0" fontAlgn="base">
              <a:spcBef>
                <a:spcPct val="0"/>
              </a:spcBef>
              <a:spcAft>
                <a:spcPct val="0"/>
              </a:spcAft>
              <a:defRPr sz="2800" b="1">
                <a:solidFill>
                  <a:srgbClr val="1F1B52"/>
                </a:solidFill>
                <a:latin typeface="Arial" charset="0"/>
              </a:defRPr>
            </a:lvl8pPr>
            <a:lvl9pPr marL="1828800" algn="l" rtl="0" fontAlgn="base">
              <a:spcBef>
                <a:spcPct val="0"/>
              </a:spcBef>
              <a:spcAft>
                <a:spcPct val="0"/>
              </a:spcAft>
              <a:defRPr sz="2800" b="1">
                <a:solidFill>
                  <a:srgbClr val="1F1B52"/>
                </a:solidFill>
                <a:latin typeface="Arial" charset="0"/>
              </a:defRPr>
            </a:lvl9pPr>
          </a:lstStyle>
          <a:p>
            <a:r>
              <a:rPr lang="en-GB" kern="0" dirty="0" smtClean="0"/>
              <a:t>Participants: </a:t>
            </a:r>
            <a:r>
              <a:rPr lang="en-GB" dirty="0"/>
              <a:t>Other non-profit organisations</a:t>
            </a:r>
            <a:endParaRPr lang="da-DK" kern="0" dirty="0"/>
          </a:p>
        </p:txBody>
      </p:sp>
      <p:graphicFrame>
        <p:nvGraphicFramePr>
          <p:cNvPr id="5" name="Pladsholder til indhold 5"/>
          <p:cNvGraphicFramePr>
            <a:graphicFrameLocks/>
          </p:cNvGraphicFramePr>
          <p:nvPr>
            <p:extLst>
              <p:ext uri="{D42A27DB-BD31-4B8C-83A1-F6EECF244321}">
                <p14:modId xmlns:p14="http://schemas.microsoft.com/office/powerpoint/2010/main" val="2177556631"/>
              </p:ext>
            </p:extLst>
          </p:nvPr>
        </p:nvGraphicFramePr>
        <p:xfrm>
          <a:off x="1438275" y="4733922"/>
          <a:ext cx="6555740" cy="807483"/>
        </p:xfrm>
        <a:graphic>
          <a:graphicData uri="http://schemas.openxmlformats.org/drawingml/2006/table">
            <a:tbl>
              <a:tblPr firstRow="1" firstCol="1" bandRow="1">
                <a:tableStyleId>{2D5ABB26-0587-4C30-8999-92F81FD0307C}</a:tableStyleId>
              </a:tblPr>
              <a:tblGrid>
                <a:gridCol w="4473182"/>
                <a:gridCol w="2082558"/>
              </a:tblGrid>
              <a:tr h="269161">
                <a:tc>
                  <a:txBody>
                    <a:bodyPr/>
                    <a:lstStyle/>
                    <a:p>
                      <a:pPr>
                        <a:spcAft>
                          <a:spcPts val="0"/>
                        </a:spcAft>
                      </a:pPr>
                      <a:r>
                        <a:rPr lang="en-GB" sz="1400" b="1" dirty="0">
                          <a:solidFill>
                            <a:srgbClr val="1F1B52"/>
                          </a:solidFill>
                          <a:effectLst/>
                          <a:latin typeface="Arial"/>
                          <a:ea typeface="Times New Roman"/>
                        </a:rPr>
                        <a:t>Maritime Development Centre of Europe</a:t>
                      </a:r>
                      <a:endParaRPr lang="da-DK" sz="1400" b="1" dirty="0">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Denmark</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SSPA Sweden AB</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Sweden</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dirty="0">
                          <a:solidFill>
                            <a:srgbClr val="1F1B52"/>
                          </a:solidFill>
                          <a:effectLst/>
                          <a:latin typeface="Arial"/>
                          <a:ea typeface="Times New Roman"/>
                        </a:rPr>
                        <a:t>FORCE Technology </a:t>
                      </a:r>
                      <a:endParaRPr lang="da-DK" sz="1400" b="1" dirty="0">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dirty="0">
                          <a:solidFill>
                            <a:srgbClr val="1F1B52"/>
                          </a:solidFill>
                          <a:effectLst/>
                          <a:latin typeface="Arial"/>
                          <a:ea typeface="Times New Roman"/>
                        </a:rPr>
                        <a:t>Denmark</a:t>
                      </a:r>
                      <a:endParaRPr lang="da-DK" sz="1400" b="1" dirty="0">
                        <a:solidFill>
                          <a:srgbClr val="1F1B52"/>
                        </a:solidFill>
                        <a:effectLst/>
                        <a:latin typeface="Times New Roman"/>
                        <a:ea typeface="Times New Roman"/>
                      </a:endParaRPr>
                    </a:p>
                  </a:txBody>
                  <a:tcPr marL="44450" marR="44450" marT="0" marB="0" anchor="ctr"/>
                </a:tc>
              </a:tr>
            </a:tbl>
          </a:graphicData>
        </a:graphic>
      </p:graphicFrame>
      <p:sp>
        <p:nvSpPr>
          <p:cNvPr id="7" name="5-takket stjerne 6"/>
          <p:cNvSpPr/>
          <p:nvPr/>
        </p:nvSpPr>
        <p:spPr bwMode="auto">
          <a:xfrm>
            <a:off x="1219201" y="5303280"/>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8" name="5-takket stjerne 7"/>
          <p:cNvSpPr/>
          <p:nvPr/>
        </p:nvSpPr>
        <p:spPr bwMode="auto">
          <a:xfrm>
            <a:off x="1219201" y="3038475"/>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9" name="5-takket stjerne 8"/>
          <p:cNvSpPr/>
          <p:nvPr/>
        </p:nvSpPr>
        <p:spPr bwMode="auto">
          <a:xfrm>
            <a:off x="1219201" y="2714625"/>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Tree>
    <p:extLst>
      <p:ext uri="{BB962C8B-B14F-4D97-AF65-F5344CB8AC3E}">
        <p14:creationId xmlns:p14="http://schemas.microsoft.com/office/powerpoint/2010/main" val="12354639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Participants: </a:t>
            </a:r>
            <a:r>
              <a:rPr lang="en-GB" dirty="0"/>
              <a:t>Commercial enterprises</a:t>
            </a:r>
            <a:endParaRPr lang="da-DK" dirty="0"/>
          </a:p>
        </p:txBody>
      </p:sp>
      <p:graphicFrame>
        <p:nvGraphicFramePr>
          <p:cNvPr id="10" name="Pladsholder til indhold 5"/>
          <p:cNvGraphicFramePr>
            <a:graphicFrameLocks noGrp="1"/>
          </p:cNvGraphicFramePr>
          <p:nvPr>
            <p:ph idx="1"/>
            <p:extLst>
              <p:ext uri="{D42A27DB-BD31-4B8C-83A1-F6EECF244321}">
                <p14:modId xmlns:p14="http://schemas.microsoft.com/office/powerpoint/2010/main" val="3354054487"/>
              </p:ext>
            </p:extLst>
          </p:nvPr>
        </p:nvGraphicFramePr>
        <p:xfrm>
          <a:off x="1066800" y="1968500"/>
          <a:ext cx="6555740" cy="3499093"/>
        </p:xfrm>
        <a:graphic>
          <a:graphicData uri="http://schemas.openxmlformats.org/drawingml/2006/table">
            <a:tbl>
              <a:tblPr firstRow="1" firstCol="1" bandRow="1">
                <a:tableStyleId>{2D5ABB26-0587-4C30-8999-92F81FD0307C}</a:tableStyleId>
              </a:tblPr>
              <a:tblGrid>
                <a:gridCol w="4473182"/>
                <a:gridCol w="2082558"/>
              </a:tblGrid>
              <a:tr h="269161">
                <a:tc>
                  <a:txBody>
                    <a:bodyPr/>
                    <a:lstStyle/>
                    <a:p>
                      <a:pPr>
                        <a:spcAft>
                          <a:spcPts val="0"/>
                        </a:spcAft>
                      </a:pPr>
                      <a:r>
                        <a:rPr lang="en-GB" sz="1400" b="1">
                          <a:solidFill>
                            <a:srgbClr val="1F1B52"/>
                          </a:solidFill>
                          <a:effectLst/>
                          <a:latin typeface="Arial"/>
                          <a:ea typeface="Times New Roman"/>
                        </a:rPr>
                        <a:t>Collecte Localisation Satellites</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France</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Danelec Marine </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Denmark</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Frequentis AG</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Austria</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Furuno Finland Oy</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Finland</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GateHouse</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Denmark</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LITEHAUZ ApS</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Denmark</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Lyngsø Marine A/S</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Denmark</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MARSEC-XL</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Malta</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Rocketbrothers.dk ApS</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Denmark</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Thrane &amp; Thrane A/S </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Denmark</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Transas Marine International AB</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Sweden</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Vissim AS </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a:solidFill>
                            <a:srgbClr val="1F1B52"/>
                          </a:solidFill>
                          <a:effectLst/>
                          <a:latin typeface="Arial"/>
                          <a:ea typeface="Times New Roman"/>
                        </a:rPr>
                        <a:t>Norway</a:t>
                      </a:r>
                      <a:endParaRPr lang="da-DK" sz="1400" b="1">
                        <a:solidFill>
                          <a:srgbClr val="1F1B52"/>
                        </a:solidFill>
                        <a:effectLst/>
                        <a:latin typeface="Times New Roman"/>
                        <a:ea typeface="Times New Roman"/>
                      </a:endParaRPr>
                    </a:p>
                  </a:txBody>
                  <a:tcPr marL="44450" marR="44450" marT="0" marB="0" anchor="ctr"/>
                </a:tc>
              </a:tr>
              <a:tr h="269161">
                <a:tc>
                  <a:txBody>
                    <a:bodyPr/>
                    <a:lstStyle/>
                    <a:p>
                      <a:pPr>
                        <a:spcAft>
                          <a:spcPts val="0"/>
                        </a:spcAft>
                      </a:pPr>
                      <a:r>
                        <a:rPr lang="en-GB" sz="1400" b="1">
                          <a:solidFill>
                            <a:srgbClr val="1F1B52"/>
                          </a:solidFill>
                          <a:effectLst/>
                          <a:latin typeface="Arial"/>
                          <a:ea typeface="Times New Roman"/>
                        </a:rPr>
                        <a:t>United Kingdom Hydrographic Office </a:t>
                      </a:r>
                      <a:endParaRPr lang="da-DK" sz="1400" b="1">
                        <a:solidFill>
                          <a:srgbClr val="1F1B52"/>
                        </a:solidFill>
                        <a:effectLst/>
                        <a:latin typeface="Times New Roman"/>
                        <a:ea typeface="Times New Roman"/>
                      </a:endParaRPr>
                    </a:p>
                  </a:txBody>
                  <a:tcPr marL="44450" marR="44450" marT="0" marB="0" anchor="ctr"/>
                </a:tc>
                <a:tc>
                  <a:txBody>
                    <a:bodyPr/>
                    <a:lstStyle/>
                    <a:p>
                      <a:pPr>
                        <a:spcAft>
                          <a:spcPts val="0"/>
                        </a:spcAft>
                      </a:pPr>
                      <a:r>
                        <a:rPr lang="en-GB" sz="1400" b="1" dirty="0">
                          <a:solidFill>
                            <a:srgbClr val="1F1B52"/>
                          </a:solidFill>
                          <a:effectLst/>
                          <a:latin typeface="Arial"/>
                          <a:ea typeface="Times New Roman"/>
                        </a:rPr>
                        <a:t>United Kingdom</a:t>
                      </a:r>
                      <a:endParaRPr lang="da-DK" sz="1400" b="1" dirty="0">
                        <a:solidFill>
                          <a:srgbClr val="1F1B52"/>
                        </a:solidFill>
                        <a:effectLst/>
                        <a:latin typeface="Times New Roman"/>
                        <a:ea typeface="Times New Roman"/>
                      </a:endParaRPr>
                    </a:p>
                  </a:txBody>
                  <a:tcPr marL="44450" marR="44450" marT="0" marB="0" anchor="ctr"/>
                </a:tc>
              </a:tr>
            </a:tbl>
          </a:graphicData>
        </a:graphic>
      </p:graphicFrame>
      <p:sp>
        <p:nvSpPr>
          <p:cNvPr id="4" name="5-takket stjerne 3"/>
          <p:cNvSpPr/>
          <p:nvPr/>
        </p:nvSpPr>
        <p:spPr bwMode="auto">
          <a:xfrm>
            <a:off x="852488" y="3086100"/>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5" name="5-takket stjerne 4"/>
          <p:cNvSpPr/>
          <p:nvPr/>
        </p:nvSpPr>
        <p:spPr bwMode="auto">
          <a:xfrm>
            <a:off x="854870" y="2781300"/>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6" name="5-takket stjerne 5"/>
          <p:cNvSpPr/>
          <p:nvPr/>
        </p:nvSpPr>
        <p:spPr bwMode="auto">
          <a:xfrm>
            <a:off x="847726" y="1971675"/>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7" name="5-takket stjerne 6"/>
          <p:cNvSpPr/>
          <p:nvPr/>
        </p:nvSpPr>
        <p:spPr bwMode="auto">
          <a:xfrm>
            <a:off x="847726" y="2524125"/>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8" name="5-takket stjerne 7"/>
          <p:cNvSpPr/>
          <p:nvPr/>
        </p:nvSpPr>
        <p:spPr bwMode="auto">
          <a:xfrm>
            <a:off x="854870" y="4895850"/>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9" name="5-takket stjerne 8"/>
          <p:cNvSpPr/>
          <p:nvPr/>
        </p:nvSpPr>
        <p:spPr bwMode="auto">
          <a:xfrm>
            <a:off x="854870" y="5181600"/>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
        <p:nvSpPr>
          <p:cNvPr id="11" name="5-takket stjerne 10"/>
          <p:cNvSpPr/>
          <p:nvPr/>
        </p:nvSpPr>
        <p:spPr bwMode="auto">
          <a:xfrm>
            <a:off x="854870" y="4667250"/>
            <a:ext cx="214312" cy="209550"/>
          </a:xfrm>
          <a:prstGeom prst="star5">
            <a:avLst/>
          </a:prstGeom>
          <a:solidFill>
            <a:srgbClr val="FFFF00"/>
          </a:solidFill>
          <a:ln w="9525" cap="flat" cmpd="sng" algn="ctr">
            <a:solidFill>
              <a:srgbClr val="FFFF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a-DK" sz="2400" b="0" i="0" u="none" strike="noStrike" cap="none" normalizeH="0" baseline="0" smtClean="0">
              <a:ln>
                <a:noFill/>
              </a:ln>
              <a:solidFill>
                <a:schemeClr val="tx1"/>
              </a:solidFill>
              <a:effectLst/>
              <a:latin typeface="Times" pitchFamily="18" charset="0"/>
            </a:endParaRPr>
          </a:p>
        </p:txBody>
      </p:sp>
    </p:spTree>
    <p:extLst>
      <p:ext uri="{BB962C8B-B14F-4D97-AF65-F5344CB8AC3E}">
        <p14:creationId xmlns:p14="http://schemas.microsoft.com/office/powerpoint/2010/main" val="12354639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Project </a:t>
            </a:r>
            <a:r>
              <a:rPr lang="en-US" dirty="0" smtClean="0"/>
              <a:t>objective</a:t>
            </a:r>
            <a:endParaRPr lang="en-US" dirty="0"/>
          </a:p>
        </p:txBody>
      </p:sp>
      <p:sp>
        <p:nvSpPr>
          <p:cNvPr id="3" name="Pladsholder til indhold 2"/>
          <p:cNvSpPr>
            <a:spLocks noGrp="1"/>
          </p:cNvSpPr>
          <p:nvPr>
            <p:ph idx="1"/>
          </p:nvPr>
        </p:nvSpPr>
        <p:spPr>
          <a:xfrm>
            <a:off x="1066800" y="1968500"/>
            <a:ext cx="4388069" cy="4051300"/>
          </a:xfrm>
        </p:spPr>
        <p:txBody>
          <a:bodyPr/>
          <a:lstStyle/>
          <a:p>
            <a:r>
              <a:rPr lang="en-GB" sz="1600" dirty="0"/>
              <a:t>The overall objective is to co-create and deploy innovative solutions for safer and more efficient waterborne </a:t>
            </a:r>
            <a:r>
              <a:rPr lang="en-GB" sz="1600" dirty="0" smtClean="0"/>
              <a:t>operations. </a:t>
            </a:r>
          </a:p>
          <a:p>
            <a:endParaRPr lang="en-GB" sz="1600" dirty="0"/>
          </a:p>
          <a:p>
            <a:r>
              <a:rPr lang="en-GB" sz="1600" dirty="0" smtClean="0"/>
              <a:t>The project has seven specific objectives</a:t>
            </a:r>
            <a:endParaRPr lang="da-DK" sz="1600" dirty="0"/>
          </a:p>
        </p:txBody>
      </p:sp>
      <p:pic>
        <p:nvPicPr>
          <p:cNvPr id="1026" name="Picture 2" descr="http://elibereazabestia.ro/wp-content/uploads/2013/11/cum-sa-ti-fixezi-obiective-inteligent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8061" y="2257162"/>
            <a:ext cx="4055939" cy="3099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81950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3021" y="1371600"/>
            <a:ext cx="7391400" cy="381000"/>
          </a:xfrm>
        </p:spPr>
        <p:txBody>
          <a:bodyPr/>
          <a:lstStyle/>
          <a:p>
            <a:r>
              <a:rPr lang="en-GB" dirty="0" smtClean="0"/>
              <a:t>‘The Maritime </a:t>
            </a:r>
            <a:r>
              <a:rPr lang="en-GB" dirty="0"/>
              <a:t>Cloud’</a:t>
            </a:r>
            <a:endParaRPr lang="da-DK" dirty="0"/>
          </a:p>
        </p:txBody>
      </p:sp>
      <p:sp>
        <p:nvSpPr>
          <p:cNvPr id="3" name="Pladsholder til indhold 2"/>
          <p:cNvSpPr>
            <a:spLocks noGrp="1"/>
          </p:cNvSpPr>
          <p:nvPr>
            <p:ph idx="1"/>
          </p:nvPr>
        </p:nvSpPr>
        <p:spPr>
          <a:xfrm>
            <a:off x="783021" y="2216806"/>
            <a:ext cx="2376636" cy="4051300"/>
          </a:xfrm>
        </p:spPr>
        <p:txBody>
          <a:bodyPr/>
          <a:lstStyle/>
          <a:p>
            <a:pPr lvl="0"/>
            <a:r>
              <a:rPr lang="en-GB" sz="1600" dirty="0"/>
              <a:t>Create and implement a ground-breaking communication </a:t>
            </a:r>
            <a:r>
              <a:rPr lang="en-GB" sz="1600" dirty="0" smtClean="0"/>
              <a:t>framework</a:t>
            </a:r>
            <a:endParaRPr lang="en-GB" sz="1600" dirty="0"/>
          </a:p>
          <a:p>
            <a:endParaRPr lang="da-DK"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7505" y="2074916"/>
            <a:ext cx="6646495" cy="3605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8935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41587" y="1242457"/>
            <a:ext cx="7391400" cy="381000"/>
          </a:xfrm>
        </p:spPr>
        <p:txBody>
          <a:bodyPr/>
          <a:lstStyle/>
          <a:p>
            <a:r>
              <a:rPr lang="en-GB" dirty="0" smtClean="0"/>
              <a:t>e-navigation services</a:t>
            </a:r>
            <a:endParaRPr lang="da-DK" dirty="0"/>
          </a:p>
        </p:txBody>
      </p:sp>
      <p:sp>
        <p:nvSpPr>
          <p:cNvPr id="3" name="Pladsholder til indhold 2"/>
          <p:cNvSpPr>
            <a:spLocks noGrp="1"/>
          </p:cNvSpPr>
          <p:nvPr>
            <p:ph idx="1"/>
          </p:nvPr>
        </p:nvSpPr>
        <p:spPr>
          <a:xfrm>
            <a:off x="139264" y="2169841"/>
            <a:ext cx="4401206" cy="3423140"/>
          </a:xfrm>
        </p:spPr>
        <p:txBody>
          <a:bodyPr/>
          <a:lstStyle/>
          <a:p>
            <a:pPr lvl="0"/>
            <a:r>
              <a:rPr lang="en-GB" sz="1600" dirty="0" smtClean="0"/>
              <a:t>Solutions </a:t>
            </a:r>
            <a:r>
              <a:rPr lang="en-GB" sz="1600" dirty="0"/>
              <a:t>that will reduce the risk of </a:t>
            </a:r>
            <a:r>
              <a:rPr lang="en-GB" sz="1600" dirty="0" smtClean="0"/>
              <a:t>accidents</a:t>
            </a:r>
          </a:p>
          <a:p>
            <a:pPr lvl="0"/>
            <a:endParaRPr lang="en-GB" sz="1600" dirty="0" smtClean="0"/>
          </a:p>
          <a:p>
            <a:pPr lvl="0"/>
            <a:r>
              <a:rPr lang="en-GB" sz="1600" dirty="0" smtClean="0"/>
              <a:t>7 different e-navigation services</a:t>
            </a:r>
            <a:endParaRPr lang="da-DK" dirty="0"/>
          </a:p>
        </p:txBody>
      </p:sp>
      <p:pic>
        <p:nvPicPr>
          <p:cNvPr id="4" name="Picture 2"/>
          <p:cNvPicPr>
            <a:picLocks noChangeAspect="1" noChangeArrowheads="1"/>
          </p:cNvPicPr>
          <p:nvPr/>
        </p:nvPicPr>
        <p:blipFill>
          <a:blip r:embed="rId3" cstate="print"/>
          <a:srcRect l="7634"/>
          <a:stretch>
            <a:fillRect/>
          </a:stretch>
        </p:blipFill>
        <p:spPr bwMode="auto">
          <a:xfrm>
            <a:off x="5044966" y="3458607"/>
            <a:ext cx="3689131" cy="2551783"/>
          </a:xfrm>
          <a:prstGeom prst="rect">
            <a:avLst/>
          </a:prstGeom>
          <a:noFill/>
          <a:ln w="9525">
            <a:noFill/>
            <a:miter lim="800000"/>
            <a:headEnd/>
            <a:tailEnd/>
          </a:ln>
        </p:spPr>
      </p:pic>
      <p:pic>
        <p:nvPicPr>
          <p:cNvPr id="5" name="Picture 2" descr="http://upload.wikimedia.org/wikipedia/commons/1/1f/Navtex.jpg"/>
          <p:cNvPicPr>
            <a:picLocks noChangeAspect="1" noChangeArrowheads="1"/>
          </p:cNvPicPr>
          <p:nvPr/>
        </p:nvPicPr>
        <p:blipFill>
          <a:blip r:embed="rId4" cstate="print"/>
          <a:srcRect/>
          <a:stretch>
            <a:fillRect/>
          </a:stretch>
        </p:blipFill>
        <p:spPr bwMode="auto">
          <a:xfrm>
            <a:off x="4869057" y="942075"/>
            <a:ext cx="4040948" cy="2360941"/>
          </a:xfrm>
          <a:prstGeom prst="rect">
            <a:avLst/>
          </a:prstGeom>
          <a:noFill/>
        </p:spPr>
      </p:pic>
    </p:spTree>
    <p:extLst>
      <p:ext uri="{BB962C8B-B14F-4D97-AF65-F5344CB8AC3E}">
        <p14:creationId xmlns:p14="http://schemas.microsoft.com/office/powerpoint/2010/main" val="4057262911"/>
      </p:ext>
    </p:extLst>
  </p:cSld>
  <p:clrMapOvr>
    <a:masterClrMapping/>
  </p:clrMapOvr>
  <p:timing>
    <p:tnLst>
      <p:par>
        <p:cTn id="1" dur="indefinite" restart="never" nodeType="tmRoot"/>
      </p:par>
    </p:tnLst>
  </p:timing>
</p:sld>
</file>

<file path=ppt/theme/theme1.xml><?xml version="1.0" encoding="utf-8"?>
<a:theme xmlns:a="http://schemas.openxmlformats.org/drawingml/2006/main" name="SFSstandard">
  <a:themeElements>
    <a:clrScheme name="SFS PPP præsentation">
      <a:dk1>
        <a:srgbClr val="1C2A35"/>
      </a:dk1>
      <a:lt1>
        <a:srgbClr val="FFFFFF"/>
      </a:lt1>
      <a:dk2>
        <a:srgbClr val="1C2A35"/>
      </a:dk2>
      <a:lt2>
        <a:srgbClr val="FFFFFF"/>
      </a:lt2>
      <a:accent1>
        <a:srgbClr val="911738"/>
      </a:accent1>
      <a:accent2>
        <a:srgbClr val="95C5C6"/>
      </a:accent2>
      <a:accent3>
        <a:srgbClr val="8A8AB7"/>
      </a:accent3>
      <a:accent4>
        <a:srgbClr val="C0CF99"/>
      </a:accent4>
      <a:accent5>
        <a:srgbClr val="DDA820"/>
      </a:accent5>
      <a:accent6>
        <a:srgbClr val="DFEBF5"/>
      </a:accent6>
      <a:hlink>
        <a:srgbClr val="1C2A35"/>
      </a:hlink>
      <a:folHlink>
        <a:srgbClr val="1C2A35"/>
      </a:folHlink>
    </a:clrScheme>
    <a:fontScheme name="Larissa Klassisch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ont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a-DK"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SFSstandard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FSstandard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FSstandard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FSstandard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FSstandard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FSstandard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FSstandard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FSstandard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FSstandard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FSstandard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FSstandard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FSstandard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documentManagement>
    <PortalDepartment xmlns="617a583c-05fe-4683-966f-4253b2f8f2a0" xsi:nil="true"/>
    <d67304936df247ab9448bd970a61aa05 xmlns="617a583c-05fe-4683-966f-4253b2f8f2a0">
      <Terms xmlns="http://schemas.microsoft.com/office/infopath/2007/PartnerControls"/>
    </d67304936df247ab9448bd970a61aa05>
    <TaxCatchAll xmlns="617a583c-05fe-4683-966f-4253b2f8f2a0"/>
    <Comment xmlns="http://schemas.microsoft.com/sharepoint/v3" xsi:nil="true"/>
    <AverageRating xmlns="http://schemas.microsoft.com/sharepoint/v3" xsi:nil="true"/>
    <_dlc_DocId xmlns="617a583c-05fe-4683-966f-4253b2f8f2a0">C7ZY5UK4RJFU-212-6</_dlc_DocId>
    <_dlc_DocIdUrl xmlns="617a583c-05fe-4683-966f-4253b2f8f2a0">
      <Url>http://intranet.dma.dk/PresseOgKommunikation/Praesentationer/_layouts/DocIdRedir.aspx?ID=C7ZY5UK4RJFU-212-6</Url>
      <Description>C7ZY5UK4RJFU-212-6</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Word" ma:contentTypeID="0x01010045E8358252D6400EB1C231CCF7F3BC9700890642C3A7E4FE4E91C05262D1758C19" ma:contentTypeVersion="7" ma:contentTypeDescription="Opret et nyt dokument." ma:contentTypeScope="" ma:versionID="a6d62b5b5de651ca078aae704345e4d6">
  <xsd:schema xmlns:xsd="http://www.w3.org/2001/XMLSchema" xmlns:xs="http://www.w3.org/2001/XMLSchema" xmlns:p="http://schemas.microsoft.com/office/2006/metadata/properties" xmlns:ns1="http://schemas.microsoft.com/sharepoint/v3" xmlns:ns2="617a583c-05fe-4683-966f-4253b2f8f2a0" targetNamespace="http://schemas.microsoft.com/office/2006/metadata/properties" ma:root="true" ma:fieldsID="ee6ebb255e69f9af0c55b284e4d5ab2b" ns1:_="" ns2:_="">
    <xsd:import namespace="http://schemas.microsoft.com/sharepoint/v3"/>
    <xsd:import namespace="617a583c-05fe-4683-966f-4253b2f8f2a0"/>
    <xsd:element name="properties">
      <xsd:complexType>
        <xsd:sequence>
          <xsd:element name="documentManagement">
            <xsd:complexType>
              <xsd:all>
                <xsd:element ref="ns2:PortalDepartment" minOccurs="0"/>
                <xsd:element ref="ns2:d67304936df247ab9448bd970a61aa05" minOccurs="0"/>
                <xsd:element ref="ns1:Comment" minOccurs="0"/>
                <xsd:element ref="ns2:TaxCatchAll" minOccurs="0"/>
                <xsd:element ref="ns1:AverageRating" minOccurs="0"/>
                <xsd:element ref="ns1:RatingCount"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Comment" ma:index="11" nillable="true" ma:displayName="Beskrivelse" ma:internalName="Comment">
      <xsd:simpleType>
        <xsd:restriction base="dms:Note">
          <xsd:maxLength value="255"/>
        </xsd:restriction>
      </xsd:simpleType>
    </xsd:element>
    <xsd:element name="AverageRating" ma:index="13" nillable="true" ma:displayName="Bedømmelse (0-5)" ma:decimals="2" ma:description="Gennemsnitlig værdi af alle de bedømmelser, der er afsendt" ma:internalName="AverageRating" ma:readOnly="true">
      <xsd:simpleType>
        <xsd:restriction base="dms:Number"/>
      </xsd:simpleType>
    </xsd:element>
    <xsd:element name="RatingCount" ma:index="14" nillable="true" ma:displayName="Antal bedømmelser" ma:decimals="0" ma:description="Antal afsendte bedømmelser" ma:internalName="RatingCount" ma:readOnly="true">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617a583c-05fe-4683-966f-4253b2f8f2a0" elementFormDefault="qualified">
    <xsd:import namespace="http://schemas.microsoft.com/office/2006/documentManagement/types"/>
    <xsd:import namespace="http://schemas.microsoft.com/office/infopath/2007/PartnerControls"/>
    <xsd:element name="PortalDepartment" ma:index="8" nillable="true" ma:displayName="Afdeling" ma:description="" ma:list="{2fdb9c48-a77d-4a66-b498-e8186fa8ef3f}" ma:internalName="PortalDepartment" ma:showField="Title" ma:web="617a583c-05fe-4683-966f-4253b2f8f2a0">
      <xsd:simpleType>
        <xsd:restriction base="dms:Lookup"/>
      </xsd:simpleType>
    </xsd:element>
    <xsd:element name="d67304936df247ab9448bd970a61aa05" ma:index="9" nillable="true" ma:taxonomy="true" ma:internalName="d67304936df247ab9448bd970a61aa05" ma:taxonomyFieldName="PortalKeyword" ma:displayName="Emneord" ma:fieldId="{d6730493-6df2-47ab-9448-bd970a61aa05}" ma:taxonomyMulti="true" ma:sspId="00000000-0000-0000-0000-000000000000" ma:termSetId="00000000-0000-0000-0000-000000000000" ma:anchorId="00000000-0000-0000-0000-000000000000" ma:open="false" ma:isKeyword="false">
      <xsd:complexType>
        <xsd:sequence>
          <xsd:element ref="pc:Terms" minOccurs="0" maxOccurs="1"/>
        </xsd:sequence>
      </xsd:complexType>
    </xsd:element>
    <xsd:element name="TaxCatchAll" ma:index="12" nillable="true" ma:displayName="Taxonomy Catch All Column" ma:description="" ma:hidden="true" ma:list="{e5b3f2de-dfa5-4d55-b592-a4930e92cafb}" ma:internalName="TaxCatchAll" ma:showField="CatchAllData" ma:web="617a583c-05fe-4683-966f-4253b2f8f2a0">
      <xsd:complexType>
        <xsd:complexContent>
          <xsd:extension base="dms:MultiChoiceLookup">
            <xsd:sequence>
              <xsd:element name="Value" type="dms:Lookup" maxOccurs="unbounded" minOccurs="0" nillable="true"/>
            </xsd:sequence>
          </xsd:extension>
        </xsd:complexContent>
      </xsd:complexType>
    </xsd:element>
    <xsd:element name="_dlc_DocId" ma:index="15" nillable="true" ma:displayName="Værdi for dokument-id" ma:description="Værdien af det dokument-id, der er tildelt dette element." ma:internalName="_dlc_DocId" ma:readOnly="true">
      <xsd:simpleType>
        <xsd:restriction base="dms:Text"/>
      </xsd:simpleType>
    </xsd:element>
    <xsd:element name="_dlc_DocIdUrl" ma:index="16" nillable="true" ma:displayName="Dokument-id" ma:description="Permanent link til dette dok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7"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CC09CD4-CCF1-428E-B15A-07B2889BAEF2}">
  <ds:schemaRefs>
    <ds:schemaRef ds:uri="http://schemas.microsoft.com/office/infopath/2007/PartnerControls"/>
    <ds:schemaRef ds:uri="http://schemas.microsoft.com/office/2006/documentManagement/types"/>
    <ds:schemaRef ds:uri="http://schemas.openxmlformats.org/package/2006/metadata/core-properties"/>
    <ds:schemaRef ds:uri="http://schemas.microsoft.com/office/2006/metadata/properties"/>
    <ds:schemaRef ds:uri="http://purl.org/dc/elements/1.1/"/>
    <ds:schemaRef ds:uri="http://purl.org/dc/dcmitype/"/>
    <ds:schemaRef ds:uri="http://www.w3.org/XML/1998/namespace"/>
    <ds:schemaRef ds:uri="http://purl.org/dc/terms/"/>
    <ds:schemaRef ds:uri="617a583c-05fe-4683-966f-4253b2f8f2a0"/>
    <ds:schemaRef ds:uri="http://schemas.microsoft.com/sharepoint/v3"/>
  </ds:schemaRefs>
</ds:datastoreItem>
</file>

<file path=customXml/itemProps2.xml><?xml version="1.0" encoding="utf-8"?>
<ds:datastoreItem xmlns:ds="http://schemas.openxmlformats.org/officeDocument/2006/customXml" ds:itemID="{A3A8FB1D-078B-49A7-9C32-6A52EFDE2A79}">
  <ds:schemaRefs>
    <ds:schemaRef ds:uri="http://schemas.microsoft.com/sharepoint/v3/contenttype/forms"/>
  </ds:schemaRefs>
</ds:datastoreItem>
</file>

<file path=customXml/itemProps3.xml><?xml version="1.0" encoding="utf-8"?>
<ds:datastoreItem xmlns:ds="http://schemas.openxmlformats.org/officeDocument/2006/customXml" ds:itemID="{50F2EC35-B5C2-4ECB-8EBE-BA95CB8F7D8B}">
  <ds:schemaRefs>
    <ds:schemaRef ds:uri="http://schemas.microsoft.com/sharepoint/events"/>
  </ds:schemaRefs>
</ds:datastoreItem>
</file>

<file path=customXml/itemProps4.xml><?xml version="1.0" encoding="utf-8"?>
<ds:datastoreItem xmlns:ds="http://schemas.openxmlformats.org/officeDocument/2006/customXml" ds:itemID="{39125C3E-7DF0-4AA3-BCA1-DEF5BAC627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17a583c-05fe-4683-966f-4253b2f8f2a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SFSstandard</Template>
  <TotalTime>2216</TotalTime>
  <Words>905</Words>
  <Application>Microsoft Office PowerPoint</Application>
  <PresentationFormat>Skærmshow (4:3)</PresentationFormat>
  <Paragraphs>168</Paragraphs>
  <Slides>19</Slides>
  <Notes>7</Notes>
  <HiddenSlides>0</HiddenSlides>
  <MMClips>0</MMClips>
  <ScaleCrop>false</ScaleCrop>
  <HeadingPairs>
    <vt:vector size="4" baseType="variant">
      <vt:variant>
        <vt:lpstr>Tema</vt:lpstr>
      </vt:variant>
      <vt:variant>
        <vt:i4>1</vt:i4>
      </vt:variant>
      <vt:variant>
        <vt:lpstr>Diastitler</vt:lpstr>
      </vt:variant>
      <vt:variant>
        <vt:i4>19</vt:i4>
      </vt:variant>
    </vt:vector>
  </HeadingPairs>
  <TitlesOfParts>
    <vt:vector size="20" baseType="lpstr">
      <vt:lpstr>SFSstandard</vt:lpstr>
      <vt:lpstr>EfficienSea 2</vt:lpstr>
      <vt:lpstr>Project in numbers</vt:lpstr>
      <vt:lpstr>Participants: Governmental</vt:lpstr>
      <vt:lpstr>Participants: Academia</vt:lpstr>
      <vt:lpstr>Participants: International Associations</vt:lpstr>
      <vt:lpstr>Participants: Commercial enterprises</vt:lpstr>
      <vt:lpstr>Project objective</vt:lpstr>
      <vt:lpstr>‘The Maritime Cloud’</vt:lpstr>
      <vt:lpstr>e-navigation services</vt:lpstr>
      <vt:lpstr> e-maritime services</vt:lpstr>
      <vt:lpstr>Emergency response solution for Arctic</vt:lpstr>
      <vt:lpstr>SOx emissions monitoring service</vt:lpstr>
      <vt:lpstr>Novel communication channels</vt:lpstr>
      <vt:lpstr>Standardisation and harmonisation</vt:lpstr>
      <vt:lpstr>First the Arctic and Baltic                        – then the rest of the globe</vt:lpstr>
      <vt:lpstr>PowerPoint-præsentation</vt:lpstr>
      <vt:lpstr>IALA’s role in EfficienSea 2</vt:lpstr>
      <vt:lpstr>High Level User Group</vt:lpstr>
      <vt:lpstr>PowerPoint-præsentation</vt:lpstr>
    </vt:vector>
  </TitlesOfParts>
  <Company>Søfartsstyrelsen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Dansk søfart – Søfartsstyrelsens rolle præsentation på engelsk</dc:title>
  <dc:creator>MMJ</dc:creator>
  <cp:lastModifiedBy>Cecilie Bille (SFS)</cp:lastModifiedBy>
  <cp:revision>351</cp:revision>
  <cp:lastPrinted>2005-12-08T11:06:53Z</cp:lastPrinted>
  <dcterms:created xsi:type="dcterms:W3CDTF">2006-03-22T13:32:14Z</dcterms:created>
  <dcterms:modified xsi:type="dcterms:W3CDTF">2015-05-19T20:51:21Z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0x01010045E8358252D6400EB1C231CCF7F3BC9700890642C3A7E4FE4E91C05262D1758C19</vt:lpwstr>
  </property>
  <property fmtid="{D5CDD505-2E9C-101B-9397-08002B2CF9AE}" pid="3" name="PortalKeyword">
    <vt:lpwstr/>
  </property>
  <property fmtid="{D5CDD505-2E9C-101B-9397-08002B2CF9AE}" pid="4" name="_dlc_DocIdItemGuid">
    <vt:lpwstr>de38a87c-8592-4865-ac3a-898ae18a3fbe</vt:lpwstr>
  </property>
</Properties>
</file>