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</p:sldMasterIdLst>
  <p:notesMasterIdLst>
    <p:notesMasterId r:id="rId19"/>
  </p:notesMasterIdLst>
  <p:sldIdLst>
    <p:sldId id="499" r:id="rId6"/>
    <p:sldId id="573" r:id="rId7"/>
    <p:sldId id="567" r:id="rId8"/>
    <p:sldId id="589" r:id="rId9"/>
    <p:sldId id="591" r:id="rId10"/>
    <p:sldId id="595" r:id="rId11"/>
    <p:sldId id="594" r:id="rId12"/>
    <p:sldId id="592" r:id="rId13"/>
    <p:sldId id="597" r:id="rId14"/>
    <p:sldId id="593" r:id="rId15"/>
    <p:sldId id="549" r:id="rId16"/>
    <p:sldId id="590" r:id="rId17"/>
    <p:sldId id="550" r:id="rId18"/>
  </p:sldIdLst>
  <p:sldSz cx="9144000" cy="6858000" type="screen4x3"/>
  <p:notesSz cx="6794500" cy="99314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lf Siwe" initials="US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82948" autoAdjust="0"/>
  </p:normalViewPr>
  <p:slideViewPr>
    <p:cSldViewPr>
      <p:cViewPr varScale="1">
        <p:scale>
          <a:sx n="60" d="100"/>
          <a:sy n="60" d="100"/>
        </p:scale>
        <p:origin x="-18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5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5" d="100"/>
        <a:sy n="175" d="100"/>
      </p:scale>
      <p:origin x="0" y="33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95C96-0893-9E47-A9CB-2C364871E9CA}" type="datetimeFigureOut">
              <a:rPr lang="sv-SE" smtClean="0"/>
              <a:t>2015-05-25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3D4A4-D725-7C49-8F76-2897967941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05572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ensure that the right, and updated information reaches the right receiver at the right time</a:t>
            </a:r>
          </a:p>
          <a:p>
            <a:pPr lvl="1"/>
            <a:r>
              <a:rPr lang="en-US" dirty="0" smtClean="0"/>
              <a:t>Today: Often information exist, but ”get stuck” in one organization/actor</a:t>
            </a:r>
          </a:p>
          <a:p>
            <a:pPr lvl="1"/>
            <a:r>
              <a:rPr lang="en-US" sz="1600" i="1" dirty="0" err="1" smtClean="0"/>
              <a:t>E.g</a:t>
            </a:r>
            <a:r>
              <a:rPr lang="en-US" sz="1600" i="1" dirty="0" smtClean="0"/>
              <a:t>: Agent knows about bunkering, but do not update during the night. Terminal knows about “gang-change”, which will delay departure, but Port control, calculates with effective time</a:t>
            </a:r>
          </a:p>
          <a:p>
            <a:r>
              <a:rPr lang="en-US" dirty="0" smtClean="0"/>
              <a:t>To ensure that all involved actors have the same definition, and view on events, states and capabilities</a:t>
            </a:r>
          </a:p>
          <a:p>
            <a:pPr lvl="1"/>
            <a:r>
              <a:rPr lang="en-US" dirty="0" smtClean="0"/>
              <a:t>Today: Sometime different actors have different definitions on different states of the voyage (ETA, Arrived, Ready to sail,,,</a:t>
            </a:r>
          </a:p>
          <a:p>
            <a:pPr lvl="1"/>
            <a:r>
              <a:rPr lang="en-US" sz="1600" i="1" dirty="0" err="1" smtClean="0"/>
              <a:t>E.g</a:t>
            </a:r>
            <a:r>
              <a:rPr lang="en-US" sz="1600" i="1" dirty="0" smtClean="0"/>
              <a:t>: ETA means at approach for tug, at berth for terminal operator </a:t>
            </a:r>
          </a:p>
          <a:p>
            <a:r>
              <a:rPr lang="en-US" dirty="0" smtClean="0"/>
              <a:t>To ensure that departures can be predicted with a high accuracy and precision.</a:t>
            </a:r>
          </a:p>
          <a:p>
            <a:pPr lvl="1"/>
            <a:r>
              <a:rPr lang="en-US" dirty="0" smtClean="0"/>
              <a:t>Today: Often low precision due to late information from earlier activities in the activity-chain</a:t>
            </a:r>
          </a:p>
          <a:p>
            <a:pPr lvl="1"/>
            <a:r>
              <a:rPr lang="en-US" sz="1700" i="1" dirty="0" err="1" smtClean="0"/>
              <a:t>E.g</a:t>
            </a:r>
            <a:r>
              <a:rPr lang="en-US" sz="1700" i="1" dirty="0" smtClean="0"/>
              <a:t>: Inserted service-activity in service window, not communicated, creating late stay at berth, and consequent delays for next vessel</a:t>
            </a:r>
          </a:p>
          <a:p>
            <a:r>
              <a:rPr lang="en-US" dirty="0" smtClean="0"/>
              <a:t>To ensure that the port have an overview of all ongoing, and coming activities in the port,  enabling a good planning-horizon of supporting services</a:t>
            </a:r>
          </a:p>
          <a:p>
            <a:pPr lvl="1"/>
            <a:r>
              <a:rPr lang="en-US" dirty="0" smtClean="0"/>
              <a:t>Today: A fairly good view on ongoing activities, but low precision in coming activities.</a:t>
            </a:r>
          </a:p>
          <a:p>
            <a:pPr lvl="1"/>
            <a:r>
              <a:rPr lang="en-US" sz="1700" i="1" dirty="0" err="1" smtClean="0"/>
              <a:t>E.g</a:t>
            </a:r>
            <a:r>
              <a:rPr lang="en-US" sz="1700" i="1" dirty="0" smtClean="0"/>
              <a:t>: VTMIS that gives overview of current activities, but </a:t>
            </a:r>
            <a:r>
              <a:rPr lang="en-US" sz="1700" i="1" dirty="0" err="1" smtClean="0"/>
              <a:t>onlys</a:t>
            </a:r>
            <a:r>
              <a:rPr lang="en-US" sz="1700" i="1" dirty="0" smtClean="0"/>
              <a:t> schematic info about arriving ships and connected activities through SSNS </a:t>
            </a:r>
            <a:r>
              <a:rPr lang="en-US" sz="1700" i="1" dirty="0" err="1" smtClean="0"/>
              <a:t>ans</a:t>
            </a:r>
            <a:r>
              <a:rPr lang="en-US" sz="1700" i="1" dirty="0" smtClean="0"/>
              <a:t> AIS,</a:t>
            </a:r>
          </a:p>
          <a:p>
            <a:pPr lvl="1"/>
            <a:endParaRPr lang="en-US" sz="1600" i="1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28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28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28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28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 smtClean="0"/>
              <a:t>Some</a:t>
            </a:r>
            <a:r>
              <a:rPr lang="sv-SE" dirty="0" smtClean="0"/>
              <a:t> MONALISA 2.0 </a:t>
            </a:r>
            <a:r>
              <a:rPr lang="sv-SE" dirty="0" err="1" smtClean="0"/>
              <a:t>achievements</a:t>
            </a:r>
            <a:r>
              <a:rPr lang="sv-SE" dirty="0" smtClean="0"/>
              <a:t>: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1130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 smtClean="0"/>
              <a:t>Some</a:t>
            </a:r>
            <a:r>
              <a:rPr lang="sv-SE" dirty="0" smtClean="0"/>
              <a:t> MONALISA 2.0 </a:t>
            </a:r>
            <a:r>
              <a:rPr lang="sv-SE" dirty="0" err="1" smtClean="0"/>
              <a:t>achievements</a:t>
            </a:r>
            <a:r>
              <a:rPr lang="sv-SE" dirty="0" smtClean="0"/>
              <a:t>: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1130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The process of </a:t>
            </a:r>
            <a:r>
              <a:rPr lang="sv-SE" dirty="0" err="1" smtClean="0"/>
              <a:t>defining</a:t>
            </a:r>
            <a:r>
              <a:rPr lang="sv-SE" dirty="0" smtClean="0"/>
              <a:t> STM.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9575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The </a:t>
            </a:r>
            <a:r>
              <a:rPr lang="sv-SE" dirty="0" err="1" smtClean="0"/>
              <a:t>scope</a:t>
            </a:r>
            <a:r>
              <a:rPr lang="sv-SE" baseline="0" dirty="0" smtClean="0"/>
              <a:t> of the </a:t>
            </a:r>
            <a:r>
              <a:rPr lang="sv-SE" baseline="0" dirty="0" err="1" smtClean="0"/>
              <a:t>proposed</a:t>
            </a:r>
            <a:r>
              <a:rPr lang="sv-SE" baseline="0" dirty="0" smtClean="0"/>
              <a:t> STM </a:t>
            </a:r>
            <a:r>
              <a:rPr lang="sv-SE" baseline="0" dirty="0" err="1" smtClean="0"/>
              <a:t>Validation</a:t>
            </a:r>
            <a:r>
              <a:rPr lang="sv-SE" baseline="0" dirty="0" smtClean="0"/>
              <a:t> </a:t>
            </a:r>
            <a:r>
              <a:rPr lang="sv-SE" baseline="0" dirty="0" err="1" smtClean="0"/>
              <a:t>project</a:t>
            </a:r>
            <a:r>
              <a:rPr lang="sv-SE" baseline="0" dirty="0" smtClean="0"/>
              <a:t>. </a:t>
            </a:r>
            <a:r>
              <a:rPr lang="sv-SE" baseline="0" dirty="0" err="1" smtClean="0"/>
              <a:t>Seeing</a:t>
            </a:r>
            <a:r>
              <a:rPr lang="sv-SE" baseline="0" dirty="0" smtClean="0"/>
              <a:t> is </a:t>
            </a:r>
            <a:r>
              <a:rPr lang="sv-SE" baseline="0" dirty="0" err="1" smtClean="0"/>
              <a:t>believing</a:t>
            </a:r>
            <a:r>
              <a:rPr lang="sv-SE" baseline="0" dirty="0" smtClean="0"/>
              <a:t>. </a:t>
            </a:r>
            <a:r>
              <a:rPr lang="sv-SE" baseline="0" dirty="0" err="1" smtClean="0"/>
              <a:t>Large</a:t>
            </a:r>
            <a:r>
              <a:rPr lang="sv-SE" baseline="0" dirty="0" smtClean="0"/>
              <a:t> test bed </a:t>
            </a:r>
            <a:r>
              <a:rPr lang="sv-SE" baseline="0" dirty="0" err="1" smtClean="0"/>
              <a:t>will</a:t>
            </a:r>
            <a:r>
              <a:rPr lang="sv-SE" baseline="0" dirty="0" smtClean="0"/>
              <a:t> </a:t>
            </a:r>
            <a:r>
              <a:rPr lang="sv-SE" baseline="0" dirty="0" err="1" smtClean="0"/>
              <a:t>bring</a:t>
            </a:r>
            <a:r>
              <a:rPr lang="sv-SE" baseline="0" dirty="0" smtClean="0"/>
              <a:t> </a:t>
            </a:r>
            <a:r>
              <a:rPr lang="sv-SE" baseline="0" dirty="0" err="1" smtClean="0"/>
              <a:t>large</a:t>
            </a:r>
            <a:r>
              <a:rPr lang="sv-SE" baseline="0" dirty="0" smtClean="0"/>
              <a:t> </a:t>
            </a:r>
            <a:r>
              <a:rPr lang="sv-SE" baseline="0" dirty="0" err="1" smtClean="0"/>
              <a:t>improvements</a:t>
            </a:r>
            <a:r>
              <a:rPr lang="sv-SE" baseline="0" dirty="0" smtClean="0"/>
              <a:t>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1989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3D4A4-D725-7C49-8F76-289796794128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4428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766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373372" y="274638"/>
            <a:ext cx="631342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373372" y="1600200"/>
            <a:ext cx="6313428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1619672" y="6356350"/>
            <a:ext cx="971128" cy="365125"/>
          </a:xfrm>
        </p:spPr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latshållare för innehåll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"/>
            <a:ext cx="2409884" cy="6858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909" y="6406391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2030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382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73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814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701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85" y="630932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630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85" y="630932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11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85" y="630932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809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85" y="630932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0756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85" y="630932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751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ullet_tex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314326" y="238126"/>
            <a:ext cx="6905625" cy="35242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 marL="0" indent="0">
              <a:buFont typeface="Arial" pitchFamily="34" charset="0"/>
              <a:buNone/>
              <a:defRPr lang="en-US" sz="2800" b="1" dirty="0" smtClean="0">
                <a:solidFill>
                  <a:srgbClr val="60606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1"/>
          </p:nvPr>
        </p:nvSpPr>
        <p:spPr>
          <a:xfrm>
            <a:off x="314325" y="609601"/>
            <a:ext cx="6057900" cy="276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342900" indent="-342900">
              <a:buFont typeface="Arial" pitchFamily="34" charset="0"/>
              <a:buNone/>
              <a:defRPr lang="en-US" sz="1800" b="0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2"/>
          </p:nvPr>
        </p:nvSpPr>
        <p:spPr>
          <a:xfrm>
            <a:off x="314327" y="6372787"/>
            <a:ext cx="3933825" cy="257175"/>
          </a:xfrm>
          <a:prstGeom prst="rect">
            <a:avLst/>
          </a:prstGeom>
        </p:spPr>
        <p:txBody>
          <a:bodyPr lIns="0" tIns="0" rIns="0" bIns="0" anchor="t" anchorCtr="0"/>
          <a:lstStyle>
            <a:lvl1pPr marL="342900" indent="-342900">
              <a:buFont typeface="Arial" pitchFamily="34" charset="0"/>
              <a:buNone/>
              <a:defRPr lang="en-US" sz="1400" b="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lvl="0" indent="0"/>
            <a:r>
              <a:rPr lang="en-US" dirty="0" smtClean="0"/>
              <a:t>Click to edit Master text styles</a:t>
            </a: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13"/>
          </p:nvPr>
        </p:nvSpPr>
        <p:spPr>
          <a:xfrm>
            <a:off x="466727" y="2105026"/>
            <a:ext cx="4048125" cy="50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50505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4"/>
          </p:nvPr>
        </p:nvSpPr>
        <p:spPr>
          <a:xfrm>
            <a:off x="457202" y="2667002"/>
            <a:ext cx="4905375" cy="3076575"/>
          </a:xfrm>
          <a:prstGeom prst="rect">
            <a:avLst/>
          </a:prstGeom>
        </p:spPr>
        <p:txBody>
          <a:bodyPr/>
          <a:lstStyle>
            <a:lvl1pPr marL="180975" indent="-180975">
              <a:spcBef>
                <a:spcPts val="0"/>
              </a:spcBef>
              <a:buClr>
                <a:srgbClr val="C00000"/>
              </a:buClr>
              <a:buFont typeface="Arial" pitchFamily="34" charset="0"/>
              <a:buChar char="•"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ru-RU" dirty="0" smtClean="0"/>
          </a:p>
          <a:p>
            <a:pPr lvl="0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9270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065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003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157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2467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7692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33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824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940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918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791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005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06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5708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4838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2836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2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463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7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5375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941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6678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515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24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2340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396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002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8223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3663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9274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049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8048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876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1646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976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23901-2582-4910-B2C4-B80C0BBA4EB9}" type="datetimeFigureOut">
              <a:rPr lang="sv-SE" smtClean="0"/>
              <a:pPr/>
              <a:t>2015-05-25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BBEC1-F5FE-4A2A-8549-90D5571CA844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8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6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3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D041-C424-4D20-8CC3-FB5BF1DF3342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2015-05-25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A8307-233F-48A9-9EFC-E201E0A1E882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0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QEIucD9gUgo" TargetMode="External"/><Relationship Id="rId5" Type="http://schemas.openxmlformats.org/officeDocument/2006/relationships/hyperlink" Target="https://www.youtube.com/watch?v=8vsswV29uuA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hyperlink" Target="mailto:ove.eriksson@sjofartsverket.s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4.jpg"/><Relationship Id="rId7" Type="http://schemas.openxmlformats.org/officeDocument/2006/relationships/image" Target="../media/image1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10" Type="http://schemas.openxmlformats.org/officeDocument/2006/relationships/image" Target="../media/image10.jpeg"/><Relationship Id="rId4" Type="http://schemas.openxmlformats.org/officeDocument/2006/relationships/image" Target="../media/image5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3154002"/>
          </a:xfrm>
          <a:prstGeom prst="rect">
            <a:avLst/>
          </a:prstGeom>
        </p:spPr>
      </p:pic>
      <p:sp>
        <p:nvSpPr>
          <p:cNvPr id="7" name="Rubrik 1"/>
          <p:cNvSpPr txBox="1">
            <a:spLocks/>
          </p:cNvSpPr>
          <p:nvPr/>
        </p:nvSpPr>
        <p:spPr>
          <a:xfrm>
            <a:off x="649897" y="3645024"/>
            <a:ext cx="77724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5800" dirty="0" smtClean="0">
                <a:latin typeface="Roboto" panose="02000000000000000000" pitchFamily="2" charset="0"/>
                <a:ea typeface="Roboto" panose="02000000000000000000" pitchFamily="2" charset="0"/>
              </a:rPr>
              <a:t>Sea </a:t>
            </a:r>
            <a:r>
              <a:rPr lang="sv-SE" sz="580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Traffic</a:t>
            </a:r>
            <a:r>
              <a:rPr lang="sv-SE" sz="5800" dirty="0" smtClean="0">
                <a:latin typeface="Roboto" panose="02000000000000000000" pitchFamily="2" charset="0"/>
                <a:ea typeface="Roboto" panose="02000000000000000000" pitchFamily="2" charset="0"/>
              </a:rPr>
              <a:t> Management </a:t>
            </a:r>
          </a:p>
          <a:p>
            <a:pPr>
              <a:lnSpc>
                <a:spcPct val="120000"/>
              </a:lnSpc>
            </a:pPr>
            <a:endParaRPr lang="sv-SE" sz="26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sv-SE" sz="2600" dirty="0" smtClean="0">
                <a:latin typeface="Roboto" panose="02000000000000000000" pitchFamily="2" charset="0"/>
                <a:ea typeface="Roboto" panose="02000000000000000000" pitchFamily="2" charset="0"/>
              </a:rPr>
              <a:t>Ove Eriksson, Swedish Maritime Administration</a:t>
            </a:r>
            <a:endParaRPr lang="sv-SE" sz="26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085" y="630932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15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55776" y="404664"/>
            <a:ext cx="641905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sz="4000" b="0" noProof="0" dirty="0" smtClean="0">
                <a:latin typeface="+mn-lt"/>
                <a:ea typeface="+mn-ea"/>
                <a:cs typeface="+mn-cs"/>
              </a:rPr>
              <a:t>MONALISA 2.0 </a:t>
            </a:r>
            <a:r>
              <a:rPr lang="en-GB" sz="3600" b="0" noProof="0" dirty="0" smtClean="0">
                <a:latin typeface="+mn-lt"/>
                <a:ea typeface="+mn-ea"/>
                <a:cs typeface="+mn-cs"/>
              </a:rPr>
              <a:t>– towards a definition of Sea Traffic Management</a:t>
            </a:r>
            <a:endParaRPr lang="en-GB" sz="4000" b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pic>
        <p:nvPicPr>
          <p:cNvPr id="6" name="Bildobjekt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1700808"/>
            <a:ext cx="5894854" cy="4241800"/>
          </a:xfrm>
          <a:prstGeom prst="rect">
            <a:avLst/>
          </a:prstGeom>
        </p:spPr>
      </p:pic>
      <p:pic>
        <p:nvPicPr>
          <p:cNvPr id="5" name="Bildobjekt 4" descr="en_tentea_beneficiaries_logo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3" y="6381328"/>
            <a:ext cx="3240361" cy="43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9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tshållare för innehåll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7563"/>
            <a:ext cx="9144000" cy="5737821"/>
          </a:xfrm>
        </p:spPr>
      </p:pic>
      <p:pic>
        <p:nvPicPr>
          <p:cNvPr id="5" name="Picture 2" descr="G:\INNOVATION\Projekt\MONALISA 2020\Communications\Logos\STM_LOGO_3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179"/>
            <a:ext cx="2076467" cy="110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ubrik 1"/>
          <p:cNvSpPr txBox="1">
            <a:spLocks/>
          </p:cNvSpPr>
          <p:nvPr/>
        </p:nvSpPr>
        <p:spPr>
          <a:xfrm>
            <a:off x="2483767" y="159179"/>
            <a:ext cx="61192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v-SE" b="1" dirty="0" smtClean="0"/>
              <a:t>    </a:t>
            </a:r>
            <a:r>
              <a:rPr lang="sv-SE" b="1" dirty="0" smtClean="0">
                <a:latin typeface="Roboto" panose="02000000000000000000" pitchFamily="2" charset="0"/>
                <a:ea typeface="Roboto" panose="02000000000000000000" pitchFamily="2" charset="0"/>
              </a:rPr>
              <a:t>STM </a:t>
            </a:r>
            <a:r>
              <a:rPr lang="sv-SE" b="1" dirty="0" err="1" smtClean="0">
                <a:latin typeface="Roboto" panose="02000000000000000000" pitchFamily="2" charset="0"/>
                <a:ea typeface="Roboto" panose="02000000000000000000" pitchFamily="2" charset="0"/>
              </a:rPr>
              <a:t>next</a:t>
            </a:r>
            <a:r>
              <a:rPr lang="sv-SE" b="1" dirty="0" smtClean="0">
                <a:latin typeface="Roboto" panose="02000000000000000000" pitchFamily="2" charset="0"/>
                <a:ea typeface="Roboto" panose="02000000000000000000" pitchFamily="2" charset="0"/>
              </a:rPr>
              <a:t> step</a:t>
            </a:r>
            <a:endParaRPr lang="sv-SE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4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312"/>
            <a:ext cx="9144000" cy="648072"/>
          </a:xfrm>
          <a:prstGeom prst="rect">
            <a:avLst/>
          </a:prstGeom>
        </p:spPr>
      </p:pic>
      <p:pic>
        <p:nvPicPr>
          <p:cNvPr id="12" name="Bildobjekt 11" descr="en_tentea_beneficiaries_logo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6515245"/>
            <a:ext cx="1902340" cy="252962"/>
          </a:xfrm>
          <a:prstGeom prst="rect">
            <a:avLst/>
          </a:prstGeom>
        </p:spPr>
      </p:pic>
      <p:sp>
        <p:nvSpPr>
          <p:cNvPr id="14" name="Rektangel 13"/>
          <p:cNvSpPr/>
          <p:nvPr/>
        </p:nvSpPr>
        <p:spPr>
          <a:xfrm>
            <a:off x="395536" y="1454001"/>
            <a:ext cx="8416360" cy="38472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4800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STM films</a:t>
            </a:r>
          </a:p>
          <a:p>
            <a:pPr algn="ctr"/>
            <a:endParaRPr lang="en-GB" sz="2800" dirty="0" smtClea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(STM overview)</a:t>
            </a:r>
          </a:p>
          <a:p>
            <a:pPr algn="ctr"/>
            <a:r>
              <a:rPr lang="en-GB" sz="28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5"/>
              </a:rPr>
              <a:t>https://</a:t>
            </a:r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5"/>
              </a:rPr>
              <a:t>www.youtube.com/watch?v=8vsswV29uuA</a:t>
            </a:r>
            <a:endParaRPr lang="en-GB" sz="2800" dirty="0" smtClea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(European Maritime Simulator Network)</a:t>
            </a:r>
          </a:p>
          <a:p>
            <a:pPr algn="ctr"/>
            <a:r>
              <a:rPr lang="en-GB" sz="28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6"/>
              </a:rPr>
              <a:t>https://</a:t>
            </a:r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hlinkClick r:id="rId6"/>
              </a:rPr>
              <a:t>www.youtube.com/watch?v=QEIucD9gUgo</a:t>
            </a:r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</a:t>
            </a:r>
          </a:p>
          <a:p>
            <a:pPr algn="ctr"/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(STM future vision)</a:t>
            </a:r>
          </a:p>
          <a:p>
            <a:pPr algn="ctr"/>
            <a:r>
              <a:rPr lang="en-GB" sz="28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YouTube-link yet to come</a:t>
            </a:r>
            <a:endParaRPr lang="en-GB" sz="2800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Picture 3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4624"/>
            <a:ext cx="25241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557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1800" y="5069447"/>
            <a:ext cx="4248472" cy="1662435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sv-SE" sz="1200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v-SE" sz="2000" dirty="0" smtClean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Ove Eriksson</a:t>
            </a:r>
            <a:endParaRPr lang="sv-SE" sz="1800" dirty="0" smtClean="0">
              <a:latin typeface="Roboto" panose="02000000000000000000" pitchFamily="2" charset="0"/>
              <a:ea typeface="Roboto" panose="02000000000000000000" pitchFamily="2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v-SE" sz="2000" dirty="0" smtClean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Swedish Maritime Administration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v-SE" sz="1800" dirty="0" smtClean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  <a:hlinkClick r:id="rId2"/>
              </a:rPr>
              <a:t>ove.eriksson@sjofartsverket.se</a:t>
            </a:r>
            <a:r>
              <a:rPr lang="sv-SE" sz="1800" dirty="0" smtClean="0">
                <a:latin typeface="Roboto" panose="02000000000000000000" pitchFamily="2" charset="0"/>
                <a:ea typeface="Roboto" panose="02000000000000000000" pitchFamily="2" charset="0"/>
                <a:cs typeface="Arial" pitchFamily="34" charset="0"/>
              </a:rPr>
              <a:t>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50" y="2387320"/>
            <a:ext cx="9160949" cy="21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ubrik 1"/>
          <p:cNvSpPr>
            <a:spLocks noGrp="1"/>
          </p:cNvSpPr>
          <p:nvPr/>
        </p:nvSpPr>
        <p:spPr bwMode="auto">
          <a:xfrm>
            <a:off x="1259632" y="476672"/>
            <a:ext cx="6840220" cy="17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Aft>
                <a:spcPts val="1200"/>
              </a:spcAft>
            </a:pPr>
            <a:r>
              <a:rPr lang="sv-SE" sz="2800" kern="1200" dirty="0" smtClean="0"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  <a:t>THINK DIFFERENT</a:t>
            </a:r>
            <a:endParaRPr lang="sv-SE" sz="2800" dirty="0" smtClean="0"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spcAft>
                <a:spcPts val="1200"/>
              </a:spcAft>
            </a:pPr>
            <a:r>
              <a:rPr lang="sv-SE" sz="2800" kern="1200" dirty="0" smtClean="0">
                <a:solidFill>
                  <a:srgbClr val="0070C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  <a:t>MAKE THINGS HAPPEN</a:t>
            </a:r>
            <a:endParaRPr lang="sv-SE" sz="2800" dirty="0" smtClean="0"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 fontAlgn="base">
              <a:spcAft>
                <a:spcPts val="1200"/>
              </a:spcAft>
            </a:pPr>
            <a:r>
              <a:rPr lang="sv-SE" sz="2800" kern="1200" dirty="0" smtClean="0">
                <a:solidFill>
                  <a:srgbClr val="92D05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  <a:t>MAKE A DIFFERENCE</a:t>
            </a:r>
            <a:r>
              <a:rPr lang="sv-SE" sz="2800" kern="1200" dirty="0" smtClean="0"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  <a:t/>
            </a:r>
            <a:br>
              <a:rPr lang="sv-SE" sz="2800" kern="1200" dirty="0" smtClean="0"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</a:br>
            <a:r>
              <a:rPr lang="sv-SE" sz="3600" b="1" kern="1200" dirty="0" smtClean="0">
                <a:solidFill>
                  <a:srgbClr val="92D05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  <a:t/>
            </a:r>
            <a:br>
              <a:rPr lang="sv-SE" sz="3600" b="1" kern="1200" dirty="0" smtClean="0">
                <a:solidFill>
                  <a:srgbClr val="92D05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Times New Roman"/>
              </a:rPr>
            </a:br>
            <a:r>
              <a:rPr lang="sv-SE" sz="3600" b="1" kern="12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sv-SE" sz="3600" b="1" kern="12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sv-SE" sz="3600" b="1" kern="12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sv-SE" sz="3600" b="1" kern="12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sv-SE" sz="2800" b="1" kern="12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sv-SE" sz="2800" b="1" kern="1200" dirty="0" smtClean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sv-SE" sz="3200" b="1" kern="1200" dirty="0" smtClean="0">
                <a:solidFill>
                  <a:srgbClr val="000000"/>
                </a:solidFill>
                <a:effectLst/>
                <a:latin typeface="Arial"/>
                <a:ea typeface="Times New Roman"/>
              </a:rPr>
              <a:t/>
            </a:r>
            <a:br>
              <a:rPr lang="sv-SE" sz="3200" b="1" kern="1200" dirty="0" smtClean="0">
                <a:solidFill>
                  <a:srgbClr val="000000"/>
                </a:solidFill>
                <a:effectLst/>
                <a:latin typeface="Arial"/>
                <a:ea typeface="Times New Roman"/>
              </a:rPr>
            </a:br>
            <a:endParaRPr lang="sv-SE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842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312"/>
            <a:ext cx="9144000" cy="648072"/>
          </a:xfrm>
          <a:prstGeom prst="rect">
            <a:avLst/>
          </a:prstGeom>
        </p:spPr>
      </p:pic>
      <p:pic>
        <p:nvPicPr>
          <p:cNvPr id="12" name="Bildobjekt 11" descr="en_tentea_beneficiaries_logo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6515245"/>
            <a:ext cx="1902340" cy="252962"/>
          </a:xfrm>
          <a:prstGeom prst="rect">
            <a:avLst/>
          </a:prstGeom>
        </p:spPr>
      </p:pic>
      <p:sp>
        <p:nvSpPr>
          <p:cNvPr id="7" name="Underrubrik 6"/>
          <p:cNvSpPr txBox="1">
            <a:spLocks/>
          </p:cNvSpPr>
          <p:nvPr/>
        </p:nvSpPr>
        <p:spPr>
          <a:xfrm>
            <a:off x="539552" y="1988840"/>
            <a:ext cx="3582412" cy="89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From</a:t>
            </a:r>
          </a:p>
        </p:txBody>
      </p:sp>
      <p:sp>
        <p:nvSpPr>
          <p:cNvPr id="9" name="Rubrik 4"/>
          <p:cNvSpPr>
            <a:spLocks noGrp="1"/>
          </p:cNvSpPr>
          <p:nvPr>
            <p:ph type="ctrTitle"/>
          </p:nvPr>
        </p:nvSpPr>
        <p:spPr>
          <a:xfrm>
            <a:off x="428279" y="916001"/>
            <a:ext cx="8332476" cy="792089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GB" sz="3200" b="1" dirty="0" smtClean="0">
                <a:latin typeface="Roboto" panose="02000000000000000000" pitchFamily="2" charset="0"/>
                <a:ea typeface="Roboto" panose="02000000000000000000" pitchFamily="2" charset="0"/>
              </a:rPr>
              <a:t>Communications</a:t>
            </a:r>
            <a:endParaRPr lang="en-GB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22" name="Grupp 21"/>
          <p:cNvGrpSpPr/>
          <p:nvPr/>
        </p:nvGrpSpPr>
        <p:grpSpPr>
          <a:xfrm>
            <a:off x="452479" y="2885455"/>
            <a:ext cx="3687473" cy="3207841"/>
            <a:chOff x="539553" y="2885455"/>
            <a:chExt cx="3582411" cy="3107215"/>
          </a:xfrm>
        </p:grpSpPr>
        <p:pic>
          <p:nvPicPr>
            <p:cNvPr id="16" name="Bildobjekt 15" descr="monalisa2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0" t="5438" r="12500" b="13907"/>
            <a:stretch/>
          </p:blipFill>
          <p:spPr>
            <a:xfrm>
              <a:off x="554889" y="3054437"/>
              <a:ext cx="3567075" cy="2506113"/>
            </a:xfrm>
            <a:prstGeom prst="rect">
              <a:avLst/>
            </a:prstGeom>
          </p:spPr>
        </p:pic>
        <p:pic>
          <p:nvPicPr>
            <p:cNvPr id="19" name="Bildobjekt 18" descr="InformationskaosPILAR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3" y="2885455"/>
              <a:ext cx="3246038" cy="3107215"/>
            </a:xfrm>
            <a:prstGeom prst="rect">
              <a:avLst/>
            </a:prstGeom>
          </p:spPr>
        </p:pic>
        <p:pic>
          <p:nvPicPr>
            <p:cNvPr id="20" name="Bildobjekt 19" descr="Informationskao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95" y="2885455"/>
              <a:ext cx="3344133" cy="3107215"/>
            </a:xfrm>
            <a:prstGeom prst="rect">
              <a:avLst/>
            </a:prstGeom>
          </p:spPr>
        </p:pic>
      </p:grpSp>
      <p:grpSp>
        <p:nvGrpSpPr>
          <p:cNvPr id="6" name="Grupp 5"/>
          <p:cNvGrpSpPr/>
          <p:nvPr/>
        </p:nvGrpSpPr>
        <p:grpSpPr>
          <a:xfrm>
            <a:off x="4572000" y="1988840"/>
            <a:ext cx="4176464" cy="3622593"/>
            <a:chOff x="4572000" y="1988840"/>
            <a:chExt cx="4176464" cy="3622593"/>
          </a:xfrm>
        </p:grpSpPr>
        <p:pic>
          <p:nvPicPr>
            <p:cNvPr id="15" name="Bildobjekt 14" descr="Skärdumpar från filmen 01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9" r="4074"/>
            <a:stretch/>
          </p:blipFill>
          <p:spPr>
            <a:xfrm>
              <a:off x="4572000" y="3072925"/>
              <a:ext cx="4176464" cy="2538508"/>
            </a:xfrm>
            <a:prstGeom prst="rect">
              <a:avLst/>
            </a:prstGeom>
          </p:spPr>
        </p:pic>
        <p:sp>
          <p:nvSpPr>
            <p:cNvPr id="21" name="Underrubrik 6"/>
            <p:cNvSpPr txBox="1">
              <a:spLocks/>
            </p:cNvSpPr>
            <p:nvPr/>
          </p:nvSpPr>
          <p:spPr>
            <a:xfrm>
              <a:off x="4589988" y="1988840"/>
              <a:ext cx="3582412" cy="8966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b="1" dirty="0" smtClean="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To</a:t>
              </a:r>
            </a:p>
          </p:txBody>
        </p:sp>
      </p:grpSp>
      <p:pic>
        <p:nvPicPr>
          <p:cNvPr id="14" name="Picture 3" descr="image0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4624"/>
            <a:ext cx="25241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1963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312"/>
            <a:ext cx="9144000" cy="648072"/>
          </a:xfrm>
          <a:prstGeom prst="rect">
            <a:avLst/>
          </a:prstGeom>
        </p:spPr>
      </p:pic>
      <p:pic>
        <p:nvPicPr>
          <p:cNvPr id="12" name="Bildobjekt 11" descr="en_tentea_beneficiaries_logo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6515245"/>
            <a:ext cx="1902340" cy="252962"/>
          </a:xfrm>
          <a:prstGeom prst="rect">
            <a:avLst/>
          </a:prstGeom>
        </p:spPr>
      </p:pic>
      <p:sp>
        <p:nvSpPr>
          <p:cNvPr id="7" name="Underrubrik 6"/>
          <p:cNvSpPr txBox="1">
            <a:spLocks/>
          </p:cNvSpPr>
          <p:nvPr/>
        </p:nvSpPr>
        <p:spPr>
          <a:xfrm>
            <a:off x="539552" y="1988840"/>
            <a:ext cx="3096344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Increased operational awareness on bridges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Deviation  warning services</a:t>
            </a:r>
          </a:p>
        </p:txBody>
      </p:sp>
      <p:sp>
        <p:nvSpPr>
          <p:cNvPr id="9" name="Rubrik 4"/>
          <p:cNvSpPr>
            <a:spLocks noGrp="1"/>
          </p:cNvSpPr>
          <p:nvPr>
            <p:ph type="ctrTitle"/>
          </p:nvPr>
        </p:nvSpPr>
        <p:spPr>
          <a:xfrm>
            <a:off x="428279" y="916001"/>
            <a:ext cx="8332476" cy="792089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GB" sz="3200" b="1" dirty="0" smtClean="0">
                <a:latin typeface="Roboto" panose="02000000000000000000" pitchFamily="2" charset="0"/>
                <a:ea typeface="Roboto" panose="02000000000000000000" pitchFamily="2" charset="0"/>
              </a:rPr>
              <a:t>Improved Safety</a:t>
            </a:r>
            <a:endParaRPr lang="en-GB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2" t="19334" r="52688" b="27508"/>
          <a:stretch/>
        </p:blipFill>
        <p:spPr bwMode="auto">
          <a:xfrm>
            <a:off x="3851920" y="1844824"/>
            <a:ext cx="4907441" cy="417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4624"/>
            <a:ext cx="25241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1447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312"/>
            <a:ext cx="9144000" cy="648072"/>
          </a:xfrm>
          <a:prstGeom prst="rect">
            <a:avLst/>
          </a:prstGeom>
        </p:spPr>
      </p:pic>
      <p:pic>
        <p:nvPicPr>
          <p:cNvPr id="12" name="Bildobjekt 11" descr="en_tentea_beneficiaries_logo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6515245"/>
            <a:ext cx="1902340" cy="252962"/>
          </a:xfrm>
          <a:prstGeom prst="rect">
            <a:avLst/>
          </a:prstGeom>
        </p:spPr>
      </p:pic>
      <p:sp>
        <p:nvSpPr>
          <p:cNvPr id="7" name="Underrubrik 6"/>
          <p:cNvSpPr txBox="1">
            <a:spLocks/>
          </p:cNvSpPr>
          <p:nvPr/>
        </p:nvSpPr>
        <p:spPr>
          <a:xfrm>
            <a:off x="539552" y="1988840"/>
            <a:ext cx="2808312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Fewer accidents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Seasonal no-go areas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Less emissions</a:t>
            </a:r>
          </a:p>
        </p:txBody>
      </p:sp>
      <p:sp>
        <p:nvSpPr>
          <p:cNvPr id="9" name="Rubrik 4"/>
          <p:cNvSpPr>
            <a:spLocks noGrp="1"/>
          </p:cNvSpPr>
          <p:nvPr>
            <p:ph type="ctrTitle"/>
          </p:nvPr>
        </p:nvSpPr>
        <p:spPr>
          <a:xfrm>
            <a:off x="428279" y="916001"/>
            <a:ext cx="8332476" cy="792089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GB" sz="3200" b="1" dirty="0" smtClean="0">
                <a:latin typeface="Roboto" panose="02000000000000000000" pitchFamily="2" charset="0"/>
                <a:ea typeface="Roboto" panose="02000000000000000000" pitchFamily="2" charset="0"/>
              </a:rPr>
              <a:t>Reduced Environmental Impact</a:t>
            </a:r>
            <a:endParaRPr lang="en-GB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Bildobjekt 9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5" t="9202" r="29544" b="4601"/>
          <a:stretch/>
        </p:blipFill>
        <p:spPr bwMode="auto">
          <a:xfrm>
            <a:off x="6372200" y="1988840"/>
            <a:ext cx="2409825" cy="2676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ruta 12"/>
          <p:cNvSpPr txBox="1"/>
          <p:nvPr/>
        </p:nvSpPr>
        <p:spPr>
          <a:xfrm>
            <a:off x="6213598" y="4714922"/>
            <a:ext cx="27270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2400" dirty="0" smtClean="0">
                <a:latin typeface="Roboto" panose="02000000000000000000" pitchFamily="2" charset="0"/>
                <a:ea typeface="Roboto" panose="02000000000000000000" pitchFamily="2" charset="0"/>
              </a:rPr>
              <a:t>Optimal routes - </a:t>
            </a:r>
          </a:p>
          <a:p>
            <a:pPr algn="ctr"/>
            <a:r>
              <a:rPr lang="sv-SE" sz="2400" dirty="0" smtClean="0">
                <a:latin typeface="Roboto" panose="02000000000000000000" pitchFamily="2" charset="0"/>
                <a:ea typeface="Roboto" panose="02000000000000000000" pitchFamily="2" charset="0"/>
              </a:rPr>
              <a:t>12% less emission</a:t>
            </a:r>
            <a:endParaRPr lang="sv-SE" sz="24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8" t="17457" r="21361" b="4228"/>
          <a:stretch/>
        </p:blipFill>
        <p:spPr bwMode="auto">
          <a:xfrm>
            <a:off x="3635896" y="1988840"/>
            <a:ext cx="236103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ruta 13"/>
          <p:cNvSpPr txBox="1"/>
          <p:nvPr/>
        </p:nvSpPr>
        <p:spPr>
          <a:xfrm>
            <a:off x="3650330" y="4741942"/>
            <a:ext cx="24096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</a:rPr>
              <a:t>Risk </a:t>
            </a:r>
            <a:r>
              <a:rPr lang="sv-SE" sz="240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reduction</a:t>
            </a:r>
            <a:r>
              <a:rPr lang="sv-SE" sz="2400" dirty="0" smtClean="0">
                <a:latin typeface="Roboto" panose="02000000000000000000" pitchFamily="2" charset="0"/>
                <a:ea typeface="Roboto" panose="02000000000000000000" pitchFamily="2" charset="0"/>
              </a:rPr>
              <a:t> - </a:t>
            </a:r>
            <a:endParaRPr lang="sv-SE" sz="24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sv-SE" sz="240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shore</a:t>
            </a:r>
            <a:r>
              <a:rPr lang="sv-SE" sz="2400" dirty="0" smtClean="0">
                <a:latin typeface="Roboto" panose="02000000000000000000" pitchFamily="2" charset="0"/>
                <a:ea typeface="Roboto" panose="02000000000000000000" pitchFamily="2" charset="0"/>
              </a:rPr>
              <a:t>  and </a:t>
            </a:r>
            <a:r>
              <a:rPr lang="sv-SE" sz="240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ship</a:t>
            </a:r>
            <a:r>
              <a:rPr lang="sv-SE" sz="2400" dirty="0" smtClean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15" name="Picture 3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4624"/>
            <a:ext cx="25241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695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Ellips 35"/>
          <p:cNvSpPr/>
          <p:nvPr/>
        </p:nvSpPr>
        <p:spPr>
          <a:xfrm>
            <a:off x="4700880" y="3356992"/>
            <a:ext cx="4263608" cy="26768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7312"/>
            <a:ext cx="9144000" cy="648072"/>
          </a:xfrm>
          <a:prstGeom prst="rect">
            <a:avLst/>
          </a:prstGeom>
        </p:spPr>
      </p:pic>
      <p:pic>
        <p:nvPicPr>
          <p:cNvPr id="12" name="Bildobjekt 11" descr="en_tentea_beneficiaries_logo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6515245"/>
            <a:ext cx="1902340" cy="252962"/>
          </a:xfrm>
          <a:prstGeom prst="rect">
            <a:avLst/>
          </a:prstGeom>
        </p:spPr>
      </p:pic>
      <p:sp>
        <p:nvSpPr>
          <p:cNvPr id="7" name="Underrubrik 6"/>
          <p:cNvSpPr txBox="1">
            <a:spLocks/>
          </p:cNvSpPr>
          <p:nvPr/>
        </p:nvSpPr>
        <p:spPr>
          <a:xfrm>
            <a:off x="539552" y="1988840"/>
            <a:ext cx="3024336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More route </a:t>
            </a:r>
            <a:r>
              <a:rPr lang="en-US" b="1" dirty="0" err="1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optimisation</a:t>
            </a: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services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Just-in-time port arrivals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Shorter turn-around times</a:t>
            </a:r>
            <a:endParaRPr lang="en-US" dirty="0" smtClean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Rubrik 4"/>
          <p:cNvSpPr>
            <a:spLocks noGrp="1"/>
          </p:cNvSpPr>
          <p:nvPr>
            <p:ph type="ctrTitle"/>
          </p:nvPr>
        </p:nvSpPr>
        <p:spPr>
          <a:xfrm>
            <a:off x="428279" y="916001"/>
            <a:ext cx="8332476" cy="792089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GB" sz="3200" b="1" dirty="0" smtClean="0">
                <a:latin typeface="Roboto" panose="02000000000000000000" pitchFamily="2" charset="0"/>
                <a:ea typeface="Roboto" panose="02000000000000000000" pitchFamily="2" charset="0"/>
              </a:rPr>
              <a:t>Increased Efficiency</a:t>
            </a:r>
            <a:endParaRPr lang="en-GB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AutoShape 2" descr="Bildresultat för billion"/>
          <p:cNvSpPr>
            <a:spLocks noChangeAspect="1" noChangeArrowheads="1"/>
          </p:cNvSpPr>
          <p:nvPr/>
        </p:nvSpPr>
        <p:spPr bwMode="auto">
          <a:xfrm>
            <a:off x="1016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grpSp>
        <p:nvGrpSpPr>
          <p:cNvPr id="15" name="Grupp 14"/>
          <p:cNvGrpSpPr/>
          <p:nvPr/>
        </p:nvGrpSpPr>
        <p:grpSpPr>
          <a:xfrm>
            <a:off x="7449909" y="4221088"/>
            <a:ext cx="991352" cy="887409"/>
            <a:chOff x="7170819" y="2521819"/>
            <a:chExt cx="1506355" cy="1225630"/>
          </a:xfrm>
        </p:grpSpPr>
        <p:pic>
          <p:nvPicPr>
            <p:cNvPr id="29" name="Picture 2" descr="C:\Users\Per-Erik Holmberg\AppData\Local\Microsoft\Windows\Temporary Internet Files\Content.IE5\U1S4NMWL\MC900318310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9734" y="2881394"/>
              <a:ext cx="1326001" cy="86605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Rektangel 1"/>
            <p:cNvSpPr/>
            <p:nvPr/>
          </p:nvSpPr>
          <p:spPr>
            <a:xfrm>
              <a:off x="7170819" y="2521819"/>
              <a:ext cx="1506355" cy="25988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000" dirty="0" smtClean="0"/>
                <a:t>Terminal</a:t>
              </a:r>
              <a:endParaRPr lang="sv-SE" sz="1000" dirty="0"/>
            </a:p>
          </p:txBody>
        </p:sp>
      </p:grpSp>
      <p:grpSp>
        <p:nvGrpSpPr>
          <p:cNvPr id="18" name="Grupp 8"/>
          <p:cNvGrpSpPr/>
          <p:nvPr/>
        </p:nvGrpSpPr>
        <p:grpSpPr>
          <a:xfrm>
            <a:off x="6444208" y="3429000"/>
            <a:ext cx="657075" cy="1104277"/>
            <a:chOff x="3069331" y="1220400"/>
            <a:chExt cx="1011781" cy="1461563"/>
          </a:xfrm>
        </p:grpSpPr>
        <p:pic>
          <p:nvPicPr>
            <p:cNvPr id="25" name="Picture 3" descr="C:\Users\Per-Erik Holmberg\AppData\Local\Microsoft\Windows\Temporary Internet Files\Content.IE5\QZCF4OMQ\MC900388684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6687" y="1626115"/>
              <a:ext cx="827797" cy="105584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ktangel 12"/>
            <p:cNvSpPr/>
            <p:nvPr/>
          </p:nvSpPr>
          <p:spPr>
            <a:xfrm>
              <a:off x="3069331" y="1220400"/>
              <a:ext cx="1011781" cy="3283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000" dirty="0" smtClean="0"/>
                <a:t>VTS/</a:t>
              </a:r>
              <a:endParaRPr lang="sv-SE" sz="1000" dirty="0"/>
            </a:p>
          </p:txBody>
        </p:sp>
      </p:grpSp>
      <p:grpSp>
        <p:nvGrpSpPr>
          <p:cNvPr id="19" name="Grupp 9"/>
          <p:cNvGrpSpPr/>
          <p:nvPr/>
        </p:nvGrpSpPr>
        <p:grpSpPr>
          <a:xfrm>
            <a:off x="3877246" y="1892240"/>
            <a:ext cx="880984" cy="901781"/>
            <a:chOff x="5177760" y="627368"/>
            <a:chExt cx="1454046" cy="1420793"/>
          </a:xfrm>
        </p:grpSpPr>
        <p:pic>
          <p:nvPicPr>
            <p:cNvPr id="23" name="Picture 5" descr="C:\Users\Per-Erik Holmberg\AppData\Local\Microsoft\Windows\Temporary Internet Files\Content.IE5\EUTRU5IG\MC900318260[1].wm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7218" y="1049398"/>
              <a:ext cx="1269933" cy="998763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Rektangel 13"/>
            <p:cNvSpPr/>
            <p:nvPr/>
          </p:nvSpPr>
          <p:spPr>
            <a:xfrm>
              <a:off x="5177760" y="627368"/>
              <a:ext cx="1454046" cy="32837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000" dirty="0" err="1" smtClean="0"/>
                <a:t>Vessel</a:t>
              </a:r>
              <a:endParaRPr lang="sv-SE" sz="1000" dirty="0"/>
            </a:p>
          </p:txBody>
        </p:sp>
      </p:grpSp>
      <p:sp>
        <p:nvSpPr>
          <p:cNvPr id="20" name="textruta 19"/>
          <p:cNvSpPr txBox="1"/>
          <p:nvPr/>
        </p:nvSpPr>
        <p:spPr>
          <a:xfrm>
            <a:off x="6157691" y="1988840"/>
            <a:ext cx="2590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 smtClean="0">
                <a:latin typeface="Roboto" panose="02000000000000000000" pitchFamily="2" charset="0"/>
                <a:ea typeface="Roboto" panose="02000000000000000000" pitchFamily="2" charset="0"/>
              </a:rPr>
              <a:t>Increased predictability ETB/ETD</a:t>
            </a:r>
          </a:p>
          <a:p>
            <a:pPr algn="r"/>
            <a:r>
              <a:rPr lang="en-GB" sz="1200" dirty="0" smtClean="0">
                <a:latin typeface="Roboto" panose="02000000000000000000" pitchFamily="2" charset="0"/>
                <a:ea typeface="Roboto" panose="02000000000000000000" pitchFamily="2" charset="0"/>
              </a:rPr>
              <a:t>Increased port efficiency</a:t>
            </a:r>
          </a:p>
          <a:p>
            <a:pPr algn="r"/>
            <a:r>
              <a:rPr lang="en-GB" sz="1200" dirty="0" smtClean="0">
                <a:latin typeface="Roboto" panose="02000000000000000000" pitchFamily="2" charset="0"/>
                <a:ea typeface="Roboto" panose="02000000000000000000" pitchFamily="2" charset="0"/>
              </a:rPr>
              <a:t>Optimized use of berths/resources</a:t>
            </a:r>
          </a:p>
          <a:p>
            <a:pPr algn="r"/>
            <a:r>
              <a:rPr lang="en-GB" sz="1200" dirty="0" smtClean="0">
                <a:latin typeface="Roboto" panose="02000000000000000000" pitchFamily="2" charset="0"/>
                <a:ea typeface="Roboto" panose="02000000000000000000" pitchFamily="2" charset="0"/>
              </a:rPr>
              <a:t>Reduced waiting/anchoring time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6346695" y="4725144"/>
            <a:ext cx="889601" cy="1092704"/>
            <a:chOff x="5683607" y="5012878"/>
            <a:chExt cx="889601" cy="1092704"/>
          </a:xfrm>
        </p:grpSpPr>
        <p:sp>
          <p:nvSpPr>
            <p:cNvPr id="28" name="Rektangel 27"/>
            <p:cNvSpPr/>
            <p:nvPr/>
          </p:nvSpPr>
          <p:spPr>
            <a:xfrm>
              <a:off x="5683607" y="5012878"/>
              <a:ext cx="889601" cy="28336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000" dirty="0" smtClean="0"/>
                <a:t>”Port operators”</a:t>
              </a:r>
              <a:endParaRPr lang="sv-SE" sz="1000" dirty="0"/>
            </a:p>
          </p:txBody>
        </p:sp>
        <p:pic>
          <p:nvPicPr>
            <p:cNvPr id="21" name="Picture 6" descr="C:\Users\Per-Erik Holmberg\AppData\Local\Microsoft\Windows\Temporary Internet Files\Content.IE5\U1S4NMWL\MC900334692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7346" y="5373216"/>
              <a:ext cx="722123" cy="732366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upp 34"/>
          <p:cNvGrpSpPr/>
          <p:nvPr/>
        </p:nvGrpSpPr>
        <p:grpSpPr>
          <a:xfrm>
            <a:off x="5292080" y="4365104"/>
            <a:ext cx="847821" cy="722322"/>
            <a:chOff x="3969314" y="3937235"/>
            <a:chExt cx="847821" cy="722322"/>
          </a:xfrm>
        </p:grpSpPr>
        <p:sp>
          <p:nvSpPr>
            <p:cNvPr id="17" name="Rektangel 16"/>
            <p:cNvSpPr/>
            <p:nvPr/>
          </p:nvSpPr>
          <p:spPr>
            <a:xfrm>
              <a:off x="3969314" y="3937235"/>
              <a:ext cx="847821" cy="21611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000" dirty="0" smtClean="0"/>
                <a:t>Port Control</a:t>
              </a:r>
              <a:endParaRPr lang="sv-SE" sz="1000" dirty="0"/>
            </a:p>
          </p:txBody>
        </p:sp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3547" y="4221088"/>
              <a:ext cx="714683" cy="438469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37" name="Vänster-höger 36"/>
          <p:cNvSpPr/>
          <p:nvPr/>
        </p:nvSpPr>
        <p:spPr>
          <a:xfrm rot="2862492">
            <a:off x="4644641" y="3361776"/>
            <a:ext cx="1605288" cy="44109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27" name="Picture 3" descr="image0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4624"/>
            <a:ext cx="25241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6085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55776" y="404664"/>
            <a:ext cx="6419056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/>
                <a:ea typeface="+mn-ea"/>
                <a:cs typeface="Arial"/>
              </a:rPr>
              <a:t>The road to STM</a:t>
            </a:r>
            <a:endParaRPr lang="en-US" sz="3200" b="1" dirty="0">
              <a:latin typeface="Arial"/>
              <a:ea typeface="+mn-ea"/>
              <a:cs typeface="Arial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13" y="6381328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objekt 6" descr="stm_phases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00808"/>
            <a:ext cx="7106682" cy="444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3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7" name="Rubrik 7"/>
          <p:cNvSpPr>
            <a:spLocks noGrp="1"/>
          </p:cNvSpPr>
          <p:nvPr>
            <p:ph type="ctrTitle"/>
          </p:nvPr>
        </p:nvSpPr>
        <p:spPr>
          <a:xfrm>
            <a:off x="1547664" y="548681"/>
            <a:ext cx="8136904" cy="1080120"/>
          </a:xfrm>
        </p:spPr>
        <p:txBody>
          <a:bodyPr>
            <a:normAutofit/>
          </a:bodyPr>
          <a:lstStyle/>
          <a:p>
            <a:r>
              <a:rPr lang="en-GB" noProof="0" dirty="0" smtClean="0"/>
              <a:t>MONALISA 2.0 Facts</a:t>
            </a:r>
            <a:endParaRPr lang="en-GB" sz="3200" noProof="0" dirty="0"/>
          </a:p>
        </p:txBody>
      </p:sp>
      <p:sp>
        <p:nvSpPr>
          <p:cNvPr id="2" name="textruta 1"/>
          <p:cNvSpPr txBox="1"/>
          <p:nvPr/>
        </p:nvSpPr>
        <p:spPr>
          <a:xfrm>
            <a:off x="2411760" y="1622703"/>
            <a:ext cx="640871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63850" algn="l"/>
              </a:tabLst>
            </a:pPr>
            <a:r>
              <a:rPr lang="sv-SE" sz="3200" dirty="0" err="1" smtClean="0">
                <a:solidFill>
                  <a:prstClr val="black"/>
                </a:solidFill>
              </a:rPr>
              <a:t>Lead</a:t>
            </a:r>
            <a:r>
              <a:rPr lang="sv-SE" sz="3200" dirty="0" smtClean="0">
                <a:solidFill>
                  <a:prstClr val="black"/>
                </a:solidFill>
              </a:rPr>
              <a:t> partner:	SMA</a:t>
            </a:r>
          </a:p>
          <a:p>
            <a:pPr>
              <a:tabLst>
                <a:tab pos="2863850" algn="l"/>
              </a:tabLst>
            </a:pPr>
            <a:r>
              <a:rPr lang="sv-SE" sz="3200" dirty="0" smtClean="0">
                <a:solidFill>
                  <a:prstClr val="black"/>
                </a:solidFill>
              </a:rPr>
              <a:t>Partnership:	39 partners from 10 	</a:t>
            </a:r>
            <a:r>
              <a:rPr lang="sv-SE" sz="3200" dirty="0" err="1" smtClean="0">
                <a:solidFill>
                  <a:prstClr val="black"/>
                </a:solidFill>
              </a:rPr>
              <a:t>countries</a:t>
            </a:r>
            <a:endParaRPr lang="sv-SE" sz="3200" dirty="0" smtClean="0">
              <a:solidFill>
                <a:prstClr val="black"/>
              </a:solidFill>
            </a:endParaRPr>
          </a:p>
          <a:p>
            <a:pPr>
              <a:tabLst>
                <a:tab pos="2959100" algn="l"/>
              </a:tabLst>
            </a:pPr>
            <a:r>
              <a:rPr lang="sv-SE" sz="3200" dirty="0" smtClean="0">
                <a:solidFill>
                  <a:prstClr val="black"/>
                </a:solidFill>
              </a:rPr>
              <a:t>Total budget: 	24.3 million euro</a:t>
            </a:r>
          </a:p>
          <a:p>
            <a:pPr>
              <a:tabLst>
                <a:tab pos="2959100" algn="l"/>
              </a:tabLst>
            </a:pPr>
            <a:r>
              <a:rPr lang="sv-SE" sz="3200" dirty="0" smtClean="0">
                <a:solidFill>
                  <a:prstClr val="black"/>
                </a:solidFill>
              </a:rPr>
              <a:t>EC </a:t>
            </a:r>
            <a:r>
              <a:rPr lang="sv-SE" sz="3200" dirty="0" err="1" smtClean="0">
                <a:solidFill>
                  <a:prstClr val="black"/>
                </a:solidFill>
              </a:rPr>
              <a:t>contribution</a:t>
            </a:r>
            <a:r>
              <a:rPr lang="sv-SE" sz="3200" dirty="0" smtClean="0">
                <a:solidFill>
                  <a:prstClr val="black"/>
                </a:solidFill>
              </a:rPr>
              <a:t>: 	50%</a:t>
            </a:r>
          </a:p>
          <a:p>
            <a:pPr>
              <a:tabLst>
                <a:tab pos="2959100" algn="l"/>
              </a:tabLst>
            </a:pPr>
            <a:r>
              <a:rPr lang="sv-SE" sz="3200" dirty="0" err="1" smtClean="0">
                <a:solidFill>
                  <a:prstClr val="black"/>
                </a:solidFill>
              </a:rPr>
              <a:t>Time</a:t>
            </a:r>
            <a:r>
              <a:rPr lang="sv-SE" sz="3200" dirty="0" smtClean="0">
                <a:solidFill>
                  <a:prstClr val="black"/>
                </a:solidFill>
              </a:rPr>
              <a:t> </a:t>
            </a:r>
            <a:r>
              <a:rPr lang="sv-SE" sz="3200" dirty="0" err="1" smtClean="0">
                <a:solidFill>
                  <a:prstClr val="black"/>
                </a:solidFill>
              </a:rPr>
              <a:t>frame</a:t>
            </a:r>
            <a:r>
              <a:rPr lang="sv-SE" sz="3200" dirty="0" smtClean="0">
                <a:solidFill>
                  <a:prstClr val="black"/>
                </a:solidFill>
              </a:rPr>
              <a:t>: 	2012-2015</a:t>
            </a:r>
          </a:p>
          <a:p>
            <a:pPr>
              <a:tabLst>
                <a:tab pos="2959100" algn="l"/>
              </a:tabLst>
            </a:pPr>
            <a:endParaRPr lang="sv-SE" sz="3200" dirty="0" smtClean="0">
              <a:solidFill>
                <a:prstClr val="black"/>
              </a:solidFill>
            </a:endParaRPr>
          </a:p>
          <a:p>
            <a:endParaRPr lang="sv-SE" dirty="0">
              <a:solidFill>
                <a:prstClr val="black"/>
              </a:solidFill>
            </a:endParaRPr>
          </a:p>
        </p:txBody>
      </p:sp>
      <p:pic>
        <p:nvPicPr>
          <p:cNvPr id="5" name="Bildobjekt 4" descr="en_tentea_beneficiaries_logo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3" y="6381328"/>
            <a:ext cx="3240361" cy="43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8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373372" y="548680"/>
            <a:ext cx="6412784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Roboto" panose="02000000000000000000" pitchFamily="2" charset="0"/>
                <a:ea typeface="Roboto" panose="02000000000000000000" pitchFamily="2" charset="0"/>
              </a:rPr>
              <a:t>Route Exchange Format</a:t>
            </a:r>
            <a:endParaRPr lang="sv-S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t="17063" r="30949" b="25661"/>
          <a:stretch/>
        </p:blipFill>
        <p:spPr bwMode="auto">
          <a:xfrm>
            <a:off x="2627784" y="1556792"/>
            <a:ext cx="5976663" cy="353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ruta 6"/>
          <p:cNvSpPr txBox="1"/>
          <p:nvPr/>
        </p:nvSpPr>
        <p:spPr>
          <a:xfrm>
            <a:off x="2241413" y="5229200"/>
            <a:ext cx="6749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sv-SE" sz="2000" dirty="0" err="1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Developed</a:t>
            </a:r>
            <a:r>
              <a:rPr lang="sv-SE" sz="20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by the Industry – the ECDIS </a:t>
            </a:r>
            <a:r>
              <a:rPr lang="sv-SE" sz="2000" dirty="0" err="1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manufacturers</a:t>
            </a:r>
            <a:endParaRPr lang="sv-SE" sz="2000" dirty="0" smtClea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sv-SE" sz="20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Will be </a:t>
            </a:r>
            <a:r>
              <a:rPr lang="sv-SE" sz="2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part of </a:t>
            </a:r>
            <a:r>
              <a:rPr lang="en-US" sz="2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IEC 61174 </a:t>
            </a:r>
            <a:r>
              <a:rPr lang="en-US" sz="2000" dirty="0" err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ed</a:t>
            </a:r>
            <a:r>
              <a:rPr lang="en-US" sz="2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4</a:t>
            </a:r>
            <a:r>
              <a:rPr lang="sv-SE" sz="2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sv-SE" sz="2000" dirty="0" err="1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to</a:t>
            </a:r>
            <a:r>
              <a:rPr lang="sv-SE" sz="2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be approved 2015</a:t>
            </a:r>
          </a:p>
          <a:p>
            <a:endParaRPr lang="sv-SE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9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373372" y="548680"/>
            <a:ext cx="641278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Roboto" panose="02000000000000000000" pitchFamily="2" charset="0"/>
                <a:ea typeface="Roboto" panose="02000000000000000000" pitchFamily="2" charset="0"/>
              </a:rPr>
              <a:t>The European Maritime Simulator Network - EMSN</a:t>
            </a:r>
            <a:endParaRPr lang="sv-S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01" y="1973308"/>
            <a:ext cx="6427055" cy="320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2287093" y="5169966"/>
            <a:ext cx="67494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Gothenburg Transas bridge simulator looking at overtaking the vessel controlled in the Kongsberg bridge simulator in Gijon.</a:t>
            </a:r>
            <a:endParaRPr lang="sv-SE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92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nalis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L2 Act2_Concept presentatio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NALISA 2_Power Point_template_updat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monalisa.potx</Template>
  <TotalTime>69589</TotalTime>
  <Words>480</Words>
  <Application>Microsoft Office PowerPoint</Application>
  <PresentationFormat>Bildspel på skärmen (4:3)</PresentationFormat>
  <Paragraphs>85</Paragraphs>
  <Slides>13</Slides>
  <Notes>9</Notes>
  <HiddenSlides>2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Bildrubriker</vt:lpstr>
      </vt:variant>
      <vt:variant>
        <vt:i4>13</vt:i4>
      </vt:variant>
    </vt:vector>
  </HeadingPairs>
  <TitlesOfParts>
    <vt:vector size="18" baseType="lpstr">
      <vt:lpstr>monalisa</vt:lpstr>
      <vt:lpstr>ML2 Act2_Concept presentation template</vt:lpstr>
      <vt:lpstr>Office-tema</vt:lpstr>
      <vt:lpstr>1_Office-tema</vt:lpstr>
      <vt:lpstr>MONALISA 2_Power Point_template_updated</vt:lpstr>
      <vt:lpstr>PowerPoint-presentation</vt:lpstr>
      <vt:lpstr>Communications</vt:lpstr>
      <vt:lpstr>Improved Safety</vt:lpstr>
      <vt:lpstr>Reduced Environmental Impact</vt:lpstr>
      <vt:lpstr>Increased Efficiency</vt:lpstr>
      <vt:lpstr>The road to STM</vt:lpstr>
      <vt:lpstr>MONALISA 2.0 Facts</vt:lpstr>
      <vt:lpstr>Route Exchange Format</vt:lpstr>
      <vt:lpstr>The European Maritime Simulator Network - EMSN</vt:lpstr>
      <vt:lpstr>MONALISA 2.0 – towards a definition of Sea Traffic Management</vt:lpstr>
      <vt:lpstr>PowerPoint-presentation</vt:lpstr>
      <vt:lpstr>PowerPoint-presentation</vt:lpstr>
      <vt:lpstr>PowerPoint-presentation</vt:lpstr>
    </vt:vector>
  </TitlesOfParts>
  <Company>machuset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Carina Svedberg</dc:creator>
  <cp:lastModifiedBy>Eriksson, Ove</cp:lastModifiedBy>
  <cp:revision>512</cp:revision>
  <cp:lastPrinted>2012-01-11T07:50:07Z</cp:lastPrinted>
  <dcterms:created xsi:type="dcterms:W3CDTF">2010-12-28T06:47:50Z</dcterms:created>
  <dcterms:modified xsi:type="dcterms:W3CDTF">2015-05-25T05:53:34Z</dcterms:modified>
</cp:coreProperties>
</file>