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3" r:id="rId2"/>
    <p:sldId id="267" r:id="rId3"/>
    <p:sldId id="258" r:id="rId4"/>
    <p:sldId id="260" r:id="rId5"/>
    <p:sldId id="269" r:id="rId6"/>
    <p:sldId id="271" r:id="rId7"/>
    <p:sldId id="274" r:id="rId8"/>
    <p:sldId id="273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4A0A-E815-496B-8856-0F223D1E6468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90C30-376F-427E-9DB7-5B963AFBCAB7}" type="slidenum">
              <a:rPr lang="en-MY" smtClean="0"/>
              <a:t>‹N°›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42247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</a:t>
            </a:r>
            <a:r>
              <a:rPr lang="en-US" baseline="0" dirty="0" smtClean="0"/>
              <a:t> have select the month of August for the event as in this month Kuala Lumpur will be at modest. Range of temperature from 27⁰ - 34⁰ Celsius </a:t>
            </a:r>
            <a:r>
              <a:rPr lang="en-US" baseline="0" smtClean="0"/>
              <a:t>and Kua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DF09E-B277-43AE-856C-659F39CCAD0C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8030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2016 at Kuala Lumpur,</a:t>
            </a:r>
            <a:r>
              <a:rPr lang="en-US" baseline="0" dirty="0" smtClean="0"/>
              <a:t> I would to propose two (2) options. Option 1: Sustainable Safe Navigation and Option 2: e-Navigation to the fore.</a:t>
            </a:r>
          </a:p>
          <a:p>
            <a:r>
              <a:rPr lang="en-US" baseline="0" dirty="0" smtClean="0"/>
              <a:t>Option 1 which will focus on the sustainability of the VTS  is important and key for the safe navigation especially in the busy waters.</a:t>
            </a:r>
          </a:p>
          <a:p>
            <a:r>
              <a:rPr lang="en-US" baseline="0" dirty="0" smtClean="0"/>
              <a:t>While Option 2 is the futuristic of the VTS with the combination of e-Navigation strategies in the system.</a:t>
            </a:r>
          </a:p>
          <a:p>
            <a:r>
              <a:rPr lang="en-US" baseline="0" dirty="0" smtClean="0"/>
              <a:t>If I may open this options for the council to decide. 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EDF09E-B277-43AE-856C-659F39CCAD0C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99249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7D06267-BFF1-411A-A711-D00E90249F17}" type="datetimeFigureOut">
              <a:rPr lang="en-MY" smtClean="0"/>
              <a:t>4/6/2015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08E8314-7DFF-4878-80B0-17B0A9B2EDAE}" type="slidenum">
              <a:rPr lang="en-MY" smtClean="0"/>
              <a:t>‹N°›</a:t>
            </a:fld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458200" cy="424847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chemeClr val="tx1"/>
                </a:solidFill>
              </a:rPr>
              <a:t>The 13</a:t>
            </a:r>
            <a:r>
              <a:rPr lang="en-US" sz="4000" b="1" baseline="30000" dirty="0" smtClean="0">
                <a:solidFill>
                  <a:schemeClr val="tx1"/>
                </a:solidFill>
              </a:rPr>
              <a:t>th</a:t>
            </a:r>
            <a:r>
              <a:rPr lang="en-US" sz="4000" b="1" dirty="0" smtClean="0">
                <a:solidFill>
                  <a:schemeClr val="tx1"/>
                </a:solidFill>
              </a:rPr>
              <a:t> International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VTS Symposium 2016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/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Kuala Lumpur, Malaysia</a:t>
            </a:r>
            <a:br>
              <a:rPr lang="en-US" sz="4000" b="1" dirty="0" smtClean="0">
                <a:solidFill>
                  <a:schemeClr val="tx1"/>
                </a:solidFill>
              </a:rPr>
            </a:br>
            <a:r>
              <a:rPr lang="en-US" sz="4000" b="1" dirty="0">
                <a:solidFill>
                  <a:schemeClr val="tx1"/>
                </a:solidFill>
              </a:rPr>
              <a:t/>
            </a:r>
            <a:br>
              <a:rPr lang="en-US" sz="4000" b="1" dirty="0">
                <a:solidFill>
                  <a:schemeClr val="tx1"/>
                </a:solidFill>
              </a:rPr>
            </a:br>
            <a:r>
              <a:rPr lang="en-US" sz="4000" b="1" dirty="0" smtClean="0">
                <a:solidFill>
                  <a:schemeClr val="tx1"/>
                </a:solidFill>
              </a:rPr>
              <a:t>8 – 12 August 2016</a:t>
            </a:r>
            <a:endParaRPr lang="ms-MY" sz="4000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18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61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2348880"/>
            <a:ext cx="7408333" cy="345069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Date: </a:t>
            </a:r>
          </a:p>
          <a:p>
            <a:pPr lvl="1"/>
            <a:r>
              <a:rPr lang="en-US" sz="2800" dirty="0" smtClean="0"/>
              <a:t>From 8</a:t>
            </a:r>
            <a:r>
              <a:rPr lang="en-US" sz="2800" baseline="30000" dirty="0" smtClean="0"/>
              <a:t>th</a:t>
            </a:r>
            <a:r>
              <a:rPr lang="en-US" dirty="0"/>
              <a:t> </a:t>
            </a:r>
            <a:r>
              <a:rPr lang="en-US" sz="2800" dirty="0" smtClean="0"/>
              <a:t>till 12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August, 2016</a:t>
            </a:r>
          </a:p>
          <a:p>
            <a:endParaRPr lang="en-US" sz="2800" dirty="0"/>
          </a:p>
          <a:p>
            <a:r>
              <a:rPr lang="en-US" sz="2800" dirty="0" smtClean="0"/>
              <a:t>Venue: </a:t>
            </a:r>
          </a:p>
          <a:p>
            <a:pPr lvl="1"/>
            <a:r>
              <a:rPr lang="en-US" sz="2800" dirty="0" smtClean="0"/>
              <a:t>Kuala Lumpur Convention Centre (KLCC)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>
                <a:solidFill>
                  <a:schemeClr val="tx1"/>
                </a:solidFill>
              </a:rPr>
              <a:t>Date and Venue</a:t>
            </a:r>
            <a:endParaRPr lang="en-MY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98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AIDS TO NAVIGATION UNIT\VTS SYMPOSIUM\13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344816" cy="499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4627" y="476672"/>
            <a:ext cx="87849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Kuala Lumpur Convention Centre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699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AIDS TO NAVIGATION UNIT\VTS SYMPOSIUM\Untitled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896527"/>
            <a:ext cx="8496944" cy="5792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79071" y="188640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Floor Plan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21868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556792"/>
            <a:ext cx="7408333" cy="3450696"/>
          </a:xfrm>
        </p:spPr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400" b="1" dirty="0" smtClean="0"/>
              <a:t>Sustainable Safe Navigation</a:t>
            </a:r>
            <a:endParaRPr lang="en-US" sz="4400" b="1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Theme</a:t>
            </a:r>
            <a:endParaRPr lang="ms-MY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G:\AIDS TO NAVIGATION UNIT\VTS SYMPOSIUM\17373_508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03" y="3068961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AIDS TO NAVIGATION UNIT\VTS SYMPOSIUM\abstractimages-deckofficers_472823096b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961"/>
            <a:ext cx="395934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06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Logo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G:\AIDS TO NAVIGATION UNIT\VTS SYMPOSIUM\13th VTS Symposiu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66442"/>
            <a:ext cx="5870836" cy="4919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9558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/>
          <a:lstStyle/>
          <a:p>
            <a:r>
              <a:rPr lang="en-US" dirty="0" smtClean="0"/>
              <a:t>Paper Committee at Work</a:t>
            </a:r>
            <a:endParaRPr lang="en-MY" dirty="0"/>
          </a:p>
        </p:txBody>
      </p:sp>
      <p:pic>
        <p:nvPicPr>
          <p:cNvPr id="1026" name="Picture 2" descr="C:\Users\lda10\Desktop\20150417_1535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86" y="1181361"/>
            <a:ext cx="729681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2"/>
          <p:cNvSpPr txBox="1">
            <a:spLocks/>
          </p:cNvSpPr>
          <p:nvPr/>
        </p:nvSpPr>
        <p:spPr>
          <a:xfrm>
            <a:off x="385191" y="5517232"/>
            <a:ext cx="8229600" cy="786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77 Abstract received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55 selected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4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9425" y="476672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Technical Program</a:t>
            </a:r>
            <a:endParaRPr lang="en-US" sz="40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8973479"/>
              </p:ext>
            </p:extLst>
          </p:nvPr>
        </p:nvGraphicFramePr>
        <p:xfrm>
          <a:off x="323527" y="1184559"/>
          <a:ext cx="8568953" cy="512761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98595"/>
                <a:gridCol w="1393694"/>
                <a:gridCol w="1512168"/>
                <a:gridCol w="1512168"/>
                <a:gridCol w="1512168"/>
                <a:gridCol w="1440160"/>
              </a:tblGrid>
              <a:tr h="307820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Time and Day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i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Monday, 8</a:t>
                      </a:r>
                      <a:r>
                        <a:rPr lang="en-GB" sz="1050" b="1" baseline="30000" dirty="0">
                          <a:effectLst/>
                          <a:latin typeface="Arial"/>
                          <a:ea typeface="Times New Roman"/>
                        </a:rPr>
                        <a:t>th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 August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Tuesday, 9</a:t>
                      </a:r>
                      <a:r>
                        <a:rPr lang="en-GB" sz="1050" b="1" baseline="30000" dirty="0">
                          <a:effectLst/>
                          <a:latin typeface="Arial"/>
                          <a:ea typeface="Times New Roman"/>
                        </a:rPr>
                        <a:t>th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 August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i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Wednesday, 10</a:t>
                      </a:r>
                      <a:r>
                        <a:rPr lang="en-GB" sz="1050" b="1" baseline="30000" dirty="0">
                          <a:effectLst/>
                          <a:latin typeface="Arial"/>
                          <a:ea typeface="Times New Roman"/>
                        </a:rPr>
                        <a:t>th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050" b="1" dirty="0" smtClean="0">
                          <a:effectLst/>
                          <a:latin typeface="Arial"/>
                          <a:ea typeface="Times New Roman"/>
                        </a:rPr>
                        <a:t>August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Thursday, 11</a:t>
                      </a:r>
                      <a:r>
                        <a:rPr lang="en-GB" sz="1050" b="1" baseline="30000" dirty="0">
                          <a:effectLst/>
                          <a:latin typeface="Arial"/>
                          <a:ea typeface="Times New Roman"/>
                        </a:rPr>
                        <a:t>th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 August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Friday, 12</a:t>
                      </a:r>
                      <a:r>
                        <a:rPr lang="en-GB" sz="1050" b="1" baseline="30000" dirty="0">
                          <a:effectLst/>
                          <a:latin typeface="Arial"/>
                          <a:ea typeface="Times New Roman"/>
                        </a:rPr>
                        <a:t>th</a:t>
                      </a: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 August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81731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09:00-10:30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Registration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09:00-11:00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2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International Framework for VTS and National Regulatory Provisions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44-16-29-67-71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6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Training and Competency – is the Shore lagging behind the Bridge?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37-2-28-50-27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10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Exchange and management of data and information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36-1-66-19-30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effectLst/>
                          <a:latin typeface="Arial"/>
                          <a:ea typeface="Times New Roman"/>
                        </a:rPr>
                        <a:t>Conclusions and Recommendations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059">
                <a:tc>
                  <a:txBody>
                    <a:bodyPr/>
                    <a:lstStyle/>
                    <a:p>
                      <a:pPr indent="-1778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10:30-11:00 BREAK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i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76919"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11:00-12:30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Opening session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DG </a:t>
                      </a:r>
                      <a:r>
                        <a:rPr lang="en-GB" sz="900" dirty="0" err="1">
                          <a:effectLst/>
                          <a:latin typeface="Arial"/>
                          <a:ea typeface="Times New Roman"/>
                        </a:rPr>
                        <a:t>Mardep</a:t>
                      </a: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 (5-10)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IALA SG (15)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IMO SG (20)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Prime minister (15)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symposium opens </a:t>
                      </a: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(15)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exhibition opens </a:t>
                      </a: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(15)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3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Where e-navigation meets VTS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38-43-22-24-75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7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Technology in VTS – What’s next?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(10-32)-58-25-70-18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Exhibition closes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Closing of Symposium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3133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11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VTS Best Practices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64-45-40-54-malaysia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129059">
                <a:tc>
                  <a:txBody>
                    <a:bodyPr/>
                    <a:lstStyle/>
                    <a:p>
                      <a:pPr indent="-4508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12:30-14:00 LUNCH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796087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14:00-15:30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effectLst/>
                          <a:latin typeface="Arial"/>
                          <a:ea typeface="Times New Roman"/>
                        </a:rPr>
                        <a:t>VTS introduction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3302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Chair VTS Committee (20)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WWA (20)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Malaysia (20)</a:t>
                      </a: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  -</a:t>
                      </a: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15:00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4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The role of VTS in Incident Response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59-61-55-14-4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8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Decision support tools in VTS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78-73-7-68-52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Visit to VTS Centre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8120">
                <a:tc>
                  <a:txBody>
                    <a:bodyPr/>
                    <a:lstStyle/>
                    <a:p>
                      <a:pPr indent="-36195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15:30-16:00 BREAK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indent="-41910"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15:00-16:00 break and</a:t>
                      </a: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 exhibition visit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 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562568"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16:00-17:30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effectLst/>
                          <a:latin typeface="Arial"/>
                          <a:ea typeface="Times New Roman"/>
                        </a:rPr>
                        <a:t>Technical Session 1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VTS – Future trends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35-51-65-31-23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Technical Session 5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VTS simulation and training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6-46-47-42-57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effectLst/>
                          <a:latin typeface="Arial"/>
                          <a:ea typeface="Times New Roman"/>
                        </a:rPr>
                        <a:t>Technical Session 9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b="1">
                          <a:solidFill>
                            <a:srgbClr val="FF0000"/>
                          </a:solidFill>
                          <a:effectLst/>
                          <a:latin typeface="Arial"/>
                          <a:ea typeface="Times New Roman"/>
                        </a:rPr>
                        <a:t>VTS Communications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>
                          <a:solidFill>
                            <a:srgbClr val="E36C0A"/>
                          </a:solidFill>
                          <a:effectLst/>
                          <a:latin typeface="Arial"/>
                          <a:ea typeface="Times New Roman"/>
                        </a:rPr>
                        <a:t>49-12-79-11-39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Visit to VTS Centre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9277"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i="1" dirty="0">
                          <a:effectLst/>
                          <a:latin typeface="Arial"/>
                          <a:ea typeface="Times New Roman"/>
                        </a:rPr>
                        <a:t>IMC mid-term assembly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/>
                    </a:p>
                  </a:txBody>
                  <a:tcPr/>
                </a:tc>
              </a:tr>
              <a:tr h="667346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EVENING EVENT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18:00 Welcome Reception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>
                          <a:effectLst/>
                          <a:latin typeface="Arial"/>
                          <a:ea typeface="Times New Roman"/>
                        </a:rPr>
                        <a:t>Venue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  <a:latin typeface="Arial"/>
                          <a:ea typeface="Times New Roman"/>
                        </a:rPr>
                        <a:t>Business attire </a:t>
                      </a:r>
                      <a:endParaRPr lang="en-MY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Free evening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Drinks &amp; finger buffet hosted by IALA Industrial Members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20:00 Symposium Dinner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  <a:latin typeface="Arial"/>
                          <a:ea typeface="Times New Roman"/>
                        </a:rPr>
                        <a:t>Smart casual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900" b="1" dirty="0"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MY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1693" marR="416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21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76672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Chairperson of Technical Program</a:t>
            </a:r>
            <a:endParaRPr lang="en-US" sz="4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431451"/>
              </p:ext>
            </p:extLst>
          </p:nvPr>
        </p:nvGraphicFramePr>
        <p:xfrm>
          <a:off x="431539" y="1203797"/>
          <a:ext cx="8280922" cy="5224549"/>
        </p:xfrm>
        <a:graphic>
          <a:graphicData uri="http://schemas.openxmlformats.org/drawingml/2006/table">
            <a:tbl>
              <a:tblPr firstRow="1" firstCol="1" bandRow="1"/>
              <a:tblGrid>
                <a:gridCol w="601863"/>
                <a:gridCol w="706982"/>
                <a:gridCol w="3797197"/>
                <a:gridCol w="3174880"/>
              </a:tblGrid>
              <a:tr h="485107"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  <a:latin typeface="Arial"/>
                          <a:ea typeface="Times New Roman"/>
                        </a:rPr>
                        <a:t>Date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Aft>
                          <a:spcPts val="0"/>
                        </a:spcAft>
                      </a:pPr>
                      <a:r>
                        <a:rPr lang="nl-NL" sz="1200" b="1" dirty="0" smtClean="0">
                          <a:effectLst/>
                          <a:latin typeface="Arial"/>
                          <a:ea typeface="Times New Roman"/>
                        </a:rPr>
                        <a:t>Session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indent="33020" algn="ctr"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  <a:latin typeface="Arial"/>
                          <a:ea typeface="Times New Roman"/>
                        </a:rPr>
                        <a:t>Title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87985" indent="-442595" algn="ctr">
                        <a:spcAft>
                          <a:spcPts val="0"/>
                        </a:spcAft>
                      </a:pPr>
                      <a:r>
                        <a:rPr lang="nl-NL" sz="1200" b="1" dirty="0">
                          <a:effectLst/>
                          <a:latin typeface="Arial"/>
                          <a:ea typeface="Times New Roman"/>
                        </a:rPr>
                        <a:t>Candidate Chair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2553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8-8-2015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 dirty="0">
                          <a:effectLst/>
                          <a:latin typeface="Arial"/>
                          <a:ea typeface="Times New Roman"/>
                        </a:rPr>
                        <a:t>VTS – Future trends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Tuncay Cehreli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53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9-8-2015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2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International Framework for VTS and National Regulatory Provisions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Neil Trainor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53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9-8-2015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3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Where e-navigation meets VTS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Malaysia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53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9-8-2015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4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The role of VTS in Incident Response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Jean-Charles Cornillou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2553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9-8-2015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VTS simulation and training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effectLst/>
                          <a:latin typeface="Arial"/>
                          <a:ea typeface="Times New Roman"/>
                        </a:rPr>
                        <a:t>Vice-Chair WG1 (Jorgen Brandt)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10-8-2015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6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Training and Competency – is the Shore lagging behind the Bridge?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Chair WG3 (Kevin Gregory)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10-8-2015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7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Technology in VTS – What’s next?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>
                          <a:effectLst/>
                          <a:latin typeface="Arial"/>
                          <a:ea typeface="Times New Roman"/>
                        </a:rPr>
                        <a:t>Chair WG2 (Rene Hogendoorn)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10-8-2015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8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Decision support tools in VTS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Times New Roman"/>
                        </a:rPr>
                        <a:t>Vice-Chair WG2 (Robert Townsend)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10-8-2015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9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Times New Roman"/>
                        </a:rPr>
                        <a:t>VTS Communications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dirty="0">
                          <a:effectLst/>
                          <a:latin typeface="Arial"/>
                          <a:ea typeface="Times New Roman"/>
                        </a:rPr>
                        <a:t>Monica Sundklev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11-8-2015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10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Exchange and management of data and information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dirty="0">
                          <a:effectLst/>
                          <a:latin typeface="Arial"/>
                          <a:ea typeface="Times New Roman"/>
                        </a:rPr>
                        <a:t>Omar Fritz Eriksson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107"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11-8-2015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8580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b="1">
                          <a:effectLst/>
                          <a:latin typeface="Arial"/>
                          <a:ea typeface="Times New Roman"/>
                        </a:rPr>
                        <a:t>11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33020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effectLst/>
                          <a:latin typeface="Arial"/>
                          <a:ea typeface="Times New Roman"/>
                        </a:rPr>
                        <a:t>VTS Best Practices</a:t>
                      </a:r>
                      <a:endParaRPr lang="en-MY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7985" indent="-442595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nl-NL" sz="1200" dirty="0">
                          <a:effectLst/>
                          <a:latin typeface="Arial"/>
                          <a:ea typeface="Times New Roman"/>
                        </a:rPr>
                        <a:t>Malaysia</a:t>
                      </a:r>
                      <a:endParaRPr lang="en-MY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2763" marR="527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327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634</TotalTime>
  <Words>541</Words>
  <Application>Microsoft Office PowerPoint</Application>
  <PresentationFormat>Affichage à l'écran (4:3)</PresentationFormat>
  <Paragraphs>171</Paragraphs>
  <Slides>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Candara</vt:lpstr>
      <vt:lpstr>Symbol</vt:lpstr>
      <vt:lpstr>Times New Roman</vt:lpstr>
      <vt:lpstr>Waveform</vt:lpstr>
      <vt:lpstr>The 13th International VTS Symposium 2016  Kuala Lumpur, Malaysia  8 – 12 August 2016</vt:lpstr>
      <vt:lpstr>Date and Venue</vt:lpstr>
      <vt:lpstr>Présentation PowerPoint</vt:lpstr>
      <vt:lpstr>Présentation PowerPoint</vt:lpstr>
      <vt:lpstr>Theme</vt:lpstr>
      <vt:lpstr>Logo</vt:lpstr>
      <vt:lpstr>Paper Committee at Work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lda10</dc:creator>
  <cp:lastModifiedBy>Marie-Hélène Grillet</cp:lastModifiedBy>
  <cp:revision>27</cp:revision>
  <dcterms:created xsi:type="dcterms:W3CDTF">2014-05-18T15:25:59Z</dcterms:created>
  <dcterms:modified xsi:type="dcterms:W3CDTF">2015-06-04T12:17:02Z</dcterms:modified>
</cp:coreProperties>
</file>