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66" r:id="rId4"/>
    <p:sldId id="262" r:id="rId5"/>
    <p:sldId id="268" r:id="rId6"/>
    <p:sldId id="258" r:id="rId7"/>
    <p:sldId id="261" r:id="rId8"/>
    <p:sldId id="264" r:id="rId9"/>
    <p:sldId id="267" r:id="rId10"/>
    <p:sldId id="265" r:id="rId11"/>
    <p:sldId id="269" r:id="rId12"/>
    <p:sldId id="270" r:id="rId13"/>
    <p:sldId id="256" r:id="rId14"/>
    <p:sldId id="271" r:id="rId1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A300"/>
    <a:srgbClr val="E6AF00"/>
    <a:srgbClr val="070244"/>
    <a:srgbClr val="171C41"/>
    <a:srgbClr val="171C3D"/>
    <a:srgbClr val="1E245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757" autoAdjust="0"/>
  </p:normalViewPr>
  <p:slideViewPr>
    <p:cSldViewPr>
      <p:cViewPr>
        <p:scale>
          <a:sx n="100" d="100"/>
          <a:sy n="100" d="100"/>
        </p:scale>
        <p:origin x="-1013" y="-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486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364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505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614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716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141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801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953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592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008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272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81000">
              <a:srgbClr val="0A128C"/>
            </a:gs>
            <a:gs pos="93000">
              <a:srgbClr val="181CC7"/>
            </a:gs>
            <a:gs pos="81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1B16D-7492-4C86-955F-00E4295A744B}" type="datetimeFigureOut">
              <a:rPr lang="nl-NL" smtClean="0"/>
              <a:t>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FC710-FC64-4668-85DB-3AB24B5FFC5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18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13" Type="http://schemas.openxmlformats.org/officeDocument/2006/relationships/image" Target="../media/image72.jpeg"/><Relationship Id="rId3" Type="http://schemas.openxmlformats.org/officeDocument/2006/relationships/image" Target="../media/image62.jpeg"/><Relationship Id="rId7" Type="http://schemas.openxmlformats.org/officeDocument/2006/relationships/image" Target="../media/image66.jpg"/><Relationship Id="rId12" Type="http://schemas.openxmlformats.org/officeDocument/2006/relationships/image" Target="../media/image71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11" Type="http://schemas.openxmlformats.org/officeDocument/2006/relationships/image" Target="../media/image70.jpeg"/><Relationship Id="rId5" Type="http://schemas.openxmlformats.org/officeDocument/2006/relationships/image" Target="../media/image64.jp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g"/><Relationship Id="rId7" Type="http://schemas.openxmlformats.org/officeDocument/2006/relationships/image" Target="../media/image78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jpg"/><Relationship Id="rId5" Type="http://schemas.openxmlformats.org/officeDocument/2006/relationships/image" Target="../media/image76.jpg"/><Relationship Id="rId4" Type="http://schemas.openxmlformats.org/officeDocument/2006/relationships/image" Target="../media/image75.jpg"/><Relationship Id="rId9" Type="http://schemas.openxmlformats.org/officeDocument/2006/relationships/image" Target="../media/image8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g"/><Relationship Id="rId7" Type="http://schemas.openxmlformats.org/officeDocument/2006/relationships/image" Target="../media/image86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g"/><Relationship Id="rId5" Type="http://schemas.openxmlformats.org/officeDocument/2006/relationships/image" Target="../media/image84.jpg"/><Relationship Id="rId4" Type="http://schemas.openxmlformats.org/officeDocument/2006/relationships/image" Target="../media/image8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g"/><Relationship Id="rId7" Type="http://schemas.openxmlformats.org/officeDocument/2006/relationships/image" Target="../media/image26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10" Type="http://schemas.openxmlformats.org/officeDocument/2006/relationships/image" Target="../media/image29.jpg"/><Relationship Id="rId4" Type="http://schemas.openxmlformats.org/officeDocument/2006/relationships/image" Target="../media/image23.jpg"/><Relationship Id="rId9" Type="http://schemas.openxmlformats.org/officeDocument/2006/relationships/image" Target="../media/image2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4.jpg"/><Relationship Id="rId7" Type="http://schemas.openxmlformats.org/officeDocument/2006/relationships/image" Target="../media/image38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Relationship Id="rId9" Type="http://schemas.openxmlformats.org/officeDocument/2006/relationships/image" Target="../media/image40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Relationship Id="rId9" Type="http://schemas.openxmlformats.org/officeDocument/2006/relationships/image" Target="../media/image48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13" Type="http://schemas.openxmlformats.org/officeDocument/2006/relationships/image" Target="../media/image60.jpeg"/><Relationship Id="rId3" Type="http://schemas.openxmlformats.org/officeDocument/2006/relationships/image" Target="../media/image50.jpg"/><Relationship Id="rId7" Type="http://schemas.openxmlformats.org/officeDocument/2006/relationships/image" Target="../media/image54.jpg"/><Relationship Id="rId12" Type="http://schemas.openxmlformats.org/officeDocument/2006/relationships/image" Target="../media/image59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g"/><Relationship Id="rId11" Type="http://schemas.openxmlformats.org/officeDocument/2006/relationships/image" Target="../media/image58.jpeg"/><Relationship Id="rId5" Type="http://schemas.openxmlformats.org/officeDocument/2006/relationships/image" Target="../media/image52.jpg"/><Relationship Id="rId10" Type="http://schemas.openxmlformats.org/officeDocument/2006/relationships/image" Target="../media/image57.jpeg"/><Relationship Id="rId4" Type="http://schemas.openxmlformats.org/officeDocument/2006/relationships/image" Target="../media/image51.jpg"/><Relationship Id="rId9" Type="http://schemas.openxmlformats.org/officeDocument/2006/relationships/image" Target="../media/image5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ep 19"/>
          <p:cNvGrpSpPr/>
          <p:nvPr/>
        </p:nvGrpSpPr>
        <p:grpSpPr>
          <a:xfrm>
            <a:off x="-4267522" y="2564904"/>
            <a:ext cx="14384138" cy="2959434"/>
            <a:chOff x="4067944" y="-2763688"/>
            <a:chExt cx="11598390" cy="2959434"/>
          </a:xfrm>
        </p:grpSpPr>
        <p:pic>
          <p:nvPicPr>
            <p:cNvPr id="7" name="Afbeelding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-2763688"/>
              <a:ext cx="5800758" cy="2959434"/>
            </a:xfrm>
            <a:prstGeom prst="rect">
              <a:avLst/>
            </a:prstGeom>
          </p:spPr>
        </p:pic>
        <p:pic>
          <p:nvPicPr>
            <p:cNvPr id="12" name="Afbeelding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576" y="-2763688"/>
              <a:ext cx="5800758" cy="2959434"/>
            </a:xfrm>
            <a:prstGeom prst="rect">
              <a:avLst/>
            </a:prstGeom>
          </p:spPr>
        </p:pic>
      </p:grp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4F81BD"/>
              </a:clrFrom>
              <a:clrTo>
                <a:srgbClr val="4F81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Ovaal 16"/>
          <p:cNvSpPr/>
          <p:nvPr/>
        </p:nvSpPr>
        <p:spPr>
          <a:xfrm>
            <a:off x="2915816" y="2564904"/>
            <a:ext cx="3240360" cy="3031442"/>
          </a:xfrm>
          <a:prstGeom prst="ellipse">
            <a:avLst/>
          </a:prstGeom>
          <a:gradFill flip="none" rotWithShape="1">
            <a:gsLst>
              <a:gs pos="33000">
                <a:schemeClr val="tx1">
                  <a:alpha val="0"/>
                </a:schemeClr>
              </a:gs>
              <a:gs pos="67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0648"/>
            <a:ext cx="1799456" cy="2015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ep 9"/>
          <p:cNvGrpSpPr/>
          <p:nvPr/>
        </p:nvGrpSpPr>
        <p:grpSpPr>
          <a:xfrm>
            <a:off x="454224" y="457508"/>
            <a:ext cx="3672408" cy="1818707"/>
            <a:chOff x="454224" y="457508"/>
            <a:chExt cx="3672408" cy="1818707"/>
          </a:xfrm>
        </p:grpSpPr>
        <p:sp>
          <p:nvSpPr>
            <p:cNvPr id="2" name="Lijntoelichting 1 1"/>
            <p:cNvSpPr/>
            <p:nvPr/>
          </p:nvSpPr>
          <p:spPr>
            <a:xfrm>
              <a:off x="1259632" y="980728"/>
              <a:ext cx="1800200" cy="1224136"/>
            </a:xfrm>
            <a:prstGeom prst="borderCallout1">
              <a:avLst>
                <a:gd name="adj1" fmla="val 48512"/>
                <a:gd name="adj2" fmla="val 99693"/>
                <a:gd name="adj3" fmla="val 181751"/>
                <a:gd name="adj4" fmla="val 158513"/>
              </a:avLst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075" name="Picture 3" descr="P:\VTS Symposium 2020\Presentatie\NL3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980728"/>
              <a:ext cx="1800200" cy="122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kstvak 3"/>
            <p:cNvSpPr txBox="1"/>
            <p:nvPr/>
          </p:nvSpPr>
          <p:spPr>
            <a:xfrm>
              <a:off x="1355114" y="1937661"/>
              <a:ext cx="159229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The Netherlands</a:t>
              </a:r>
              <a:endParaRPr lang="nl-NL" sz="1600" b="1" dirty="0"/>
            </a:p>
          </p:txBody>
        </p:sp>
        <p:sp>
          <p:nvSpPr>
            <p:cNvPr id="5" name="Tekstvak 4"/>
            <p:cNvSpPr txBox="1"/>
            <p:nvPr/>
          </p:nvSpPr>
          <p:spPr>
            <a:xfrm>
              <a:off x="454224" y="457508"/>
              <a:ext cx="36724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rgbClr val="FFC000"/>
                  </a:solidFill>
                </a:rPr>
                <a:t>VTS/eNAV Symposium</a:t>
              </a:r>
              <a:endParaRPr lang="nl-NL" sz="2800" b="1" dirty="0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8265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465 0.00463 L 0.47361 0.00463 " pathEditMode="relative" rAng="0" ptsTypes="AA">
                                      <p:cBhvr>
                                        <p:cTn id="6" dur="2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ep 12"/>
          <p:cNvGrpSpPr/>
          <p:nvPr/>
        </p:nvGrpSpPr>
        <p:grpSpPr>
          <a:xfrm>
            <a:off x="5542334" y="160337"/>
            <a:ext cx="3496866" cy="2348171"/>
            <a:chOff x="5542334" y="160337"/>
            <a:chExt cx="3496866" cy="2348171"/>
          </a:xfrm>
        </p:grpSpPr>
        <p:pic>
          <p:nvPicPr>
            <p:cNvPr id="2052" name="Picture 4" descr="https://sp.yimg.com/xj/th?id=OIP.M449e0e3fd30a9e3f244b91b72b503776o0&amp;pid=15.1&amp;P=0&amp;w=300&amp;h=30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2334" y="553248"/>
              <a:ext cx="2857500" cy="1895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... Amro tennis toernooi. Net als voorgaande jaren zal het ATP-toern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5700" y="160337"/>
              <a:ext cx="1333500" cy="1333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://1.standaardcdn.be/Assets/Images_Upload/2012/10/27/belga-39310976.jpg?maxheight=416&amp;maxwidth=56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2596" y="1517103"/>
              <a:ext cx="1485800" cy="991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ep 20"/>
          <p:cNvGrpSpPr/>
          <p:nvPr/>
        </p:nvGrpSpPr>
        <p:grpSpPr>
          <a:xfrm>
            <a:off x="95849" y="3429000"/>
            <a:ext cx="3522489" cy="3327922"/>
            <a:chOff x="128975" y="3196314"/>
            <a:chExt cx="3522489" cy="3327922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975" y="4619236"/>
              <a:ext cx="2857500" cy="1905000"/>
            </a:xfrm>
            <a:prstGeom prst="rect">
              <a:avLst/>
            </a:prstGeom>
          </p:spPr>
        </p:pic>
        <p:pic>
          <p:nvPicPr>
            <p:cNvPr id="7" name="Afbeelding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3878" y="3196314"/>
              <a:ext cx="1957586" cy="1648493"/>
            </a:xfrm>
            <a:prstGeom prst="rect">
              <a:avLst/>
            </a:prstGeom>
          </p:spPr>
        </p:pic>
      </p:grpSp>
      <p:grpSp>
        <p:nvGrpSpPr>
          <p:cNvPr id="15" name="Groep 14"/>
          <p:cNvGrpSpPr/>
          <p:nvPr/>
        </p:nvGrpSpPr>
        <p:grpSpPr>
          <a:xfrm>
            <a:off x="97337" y="1161445"/>
            <a:ext cx="3548386" cy="1521587"/>
            <a:chOff x="107503" y="2683032"/>
            <a:chExt cx="3548386" cy="1521587"/>
          </a:xfrm>
        </p:grpSpPr>
        <p:pic>
          <p:nvPicPr>
            <p:cNvPr id="3" name="Afbeelding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127" y="2683032"/>
              <a:ext cx="3541762" cy="11715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kstvak 13"/>
            <p:cNvSpPr txBox="1"/>
            <p:nvPr/>
          </p:nvSpPr>
          <p:spPr>
            <a:xfrm>
              <a:off x="107503" y="3896842"/>
              <a:ext cx="35483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FFC000"/>
                  </a:solidFill>
                </a:rPr>
                <a:t>Start of the Tour de France 2014</a:t>
              </a:r>
              <a:endParaRPr lang="nl-NL" sz="14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8" name="Groep 17"/>
          <p:cNvGrpSpPr/>
          <p:nvPr/>
        </p:nvGrpSpPr>
        <p:grpSpPr>
          <a:xfrm>
            <a:off x="3779911" y="3796714"/>
            <a:ext cx="2445867" cy="2888704"/>
            <a:chOff x="3923928" y="2683032"/>
            <a:chExt cx="2445867" cy="2888704"/>
          </a:xfrm>
        </p:grpSpPr>
        <p:pic>
          <p:nvPicPr>
            <p:cNvPr id="11" name="Afbeelding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3928" y="2683032"/>
              <a:ext cx="2445867" cy="1622425"/>
            </a:xfrm>
            <a:prstGeom prst="rect">
              <a:avLst/>
            </a:prstGeom>
          </p:spPr>
        </p:pic>
        <p:sp>
          <p:nvSpPr>
            <p:cNvPr id="17" name="Tekstvak 16"/>
            <p:cNvSpPr txBox="1"/>
            <p:nvPr/>
          </p:nvSpPr>
          <p:spPr>
            <a:xfrm>
              <a:off x="4138749" y="4279074"/>
              <a:ext cx="201622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dirty="0" smtClean="0">
                  <a:solidFill>
                    <a:srgbClr val="FFC000"/>
                  </a:solidFill>
                </a:rPr>
                <a:t>The famous stadium </a:t>
              </a:r>
            </a:p>
            <a:p>
              <a:pPr algn="ctr"/>
              <a:r>
                <a:rPr lang="en-US" sz="1300" dirty="0" smtClean="0">
                  <a:solidFill>
                    <a:srgbClr val="FFC000"/>
                  </a:solidFill>
                </a:rPr>
                <a:t>“De </a:t>
              </a:r>
              <a:r>
                <a:rPr lang="en-US" sz="1300" dirty="0" err="1" smtClean="0">
                  <a:solidFill>
                    <a:srgbClr val="FFC000"/>
                  </a:solidFill>
                </a:rPr>
                <a:t>Kuip</a:t>
              </a:r>
              <a:r>
                <a:rPr lang="en-US" sz="1300" dirty="0" smtClean="0">
                  <a:solidFill>
                    <a:srgbClr val="FFC000"/>
                  </a:solidFill>
                </a:rPr>
                <a:t>” </a:t>
              </a:r>
            </a:p>
            <a:p>
              <a:pPr algn="ctr"/>
              <a:r>
                <a:rPr lang="en-US" sz="1300" dirty="0" smtClean="0">
                  <a:solidFill>
                    <a:srgbClr val="FFC000"/>
                  </a:solidFill>
                </a:rPr>
                <a:t>of</a:t>
              </a:r>
            </a:p>
            <a:p>
              <a:pPr algn="ctr"/>
              <a:r>
                <a:rPr lang="en-US" sz="1300" dirty="0" err="1" smtClean="0">
                  <a:solidFill>
                    <a:srgbClr val="FFC000"/>
                  </a:solidFill>
                </a:rPr>
                <a:t>Feyenoord</a:t>
              </a:r>
              <a:r>
                <a:rPr lang="en-US" sz="1300" dirty="0" smtClean="0">
                  <a:solidFill>
                    <a:srgbClr val="FFC000"/>
                  </a:solidFill>
                </a:rPr>
                <a:t> Rotterdam, </a:t>
              </a:r>
            </a:p>
            <a:p>
              <a:pPr algn="ctr"/>
              <a:r>
                <a:rPr lang="en-US" sz="1300" dirty="0" smtClean="0">
                  <a:solidFill>
                    <a:srgbClr val="FFC000"/>
                  </a:solidFill>
                </a:rPr>
                <a:t>one of 3 professional soccer teams</a:t>
              </a:r>
              <a:endParaRPr lang="nl-NL" sz="13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2" name="Groep 21"/>
          <p:cNvGrpSpPr/>
          <p:nvPr/>
        </p:nvGrpSpPr>
        <p:grpSpPr>
          <a:xfrm>
            <a:off x="6464264" y="3676558"/>
            <a:ext cx="2561575" cy="2942629"/>
            <a:chOff x="6464264" y="3524868"/>
            <a:chExt cx="2561575" cy="2942629"/>
          </a:xfrm>
        </p:grpSpPr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400" y="3524868"/>
              <a:ext cx="2539439" cy="1692959"/>
            </a:xfrm>
            <a:prstGeom prst="rect">
              <a:avLst/>
            </a:prstGeom>
          </p:spPr>
        </p:pic>
        <p:sp>
          <p:nvSpPr>
            <p:cNvPr id="20" name="Tekstvak 19"/>
            <p:cNvSpPr txBox="1"/>
            <p:nvPr/>
          </p:nvSpPr>
          <p:spPr>
            <a:xfrm>
              <a:off x="7236296" y="5944277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FFC000"/>
                  </a:solidFill>
                </a:rPr>
                <a:t>Annual Formula 1 demonstrations</a:t>
              </a:r>
              <a:endParaRPr lang="nl-NL" sz="1400" dirty="0">
                <a:solidFill>
                  <a:srgbClr val="FFC000"/>
                </a:solidFill>
              </a:endParaRPr>
            </a:p>
          </p:txBody>
        </p:sp>
        <p:pic>
          <p:nvPicPr>
            <p:cNvPr id="2058" name="Picture 10" descr="https://sp.yimg.com/xj/th?id=OIP.M9060e54b3e68b292e39caf6e605ee421o0&amp;pid=15.1&amp;P=0&amp;w=300&amp;h=30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4264" y="4843698"/>
              <a:ext cx="1650868" cy="1100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Groep 24"/>
          <p:cNvGrpSpPr/>
          <p:nvPr/>
        </p:nvGrpSpPr>
        <p:grpSpPr>
          <a:xfrm>
            <a:off x="3994732" y="2488704"/>
            <a:ext cx="4609716" cy="1234729"/>
            <a:chOff x="3994732" y="2488704"/>
            <a:chExt cx="4609716" cy="1234729"/>
          </a:xfrm>
        </p:grpSpPr>
        <p:pic>
          <p:nvPicPr>
            <p:cNvPr id="2062" name="Picture 14" descr="Sluitingsceremonie WK Turnen in Rotterdam foto 173533 | nufoto.nl | De ...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4732" y="2488704"/>
              <a:ext cx="1861400" cy="1234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kstvak 32"/>
            <p:cNvSpPr txBox="1"/>
            <p:nvPr/>
          </p:nvSpPr>
          <p:spPr>
            <a:xfrm>
              <a:off x="5931507" y="2941268"/>
              <a:ext cx="26729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FFC000"/>
                  </a:solidFill>
                </a:rPr>
                <a:t>World Championships Gymnastics</a:t>
              </a:r>
              <a:endParaRPr lang="nl-NL" sz="14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7" name="Groep 26"/>
          <p:cNvGrpSpPr/>
          <p:nvPr/>
        </p:nvGrpSpPr>
        <p:grpSpPr>
          <a:xfrm>
            <a:off x="155575" y="-144463"/>
            <a:ext cx="5216878" cy="4509567"/>
            <a:chOff x="155575" y="-144463"/>
            <a:chExt cx="5216878" cy="4509567"/>
          </a:xfrm>
        </p:grpSpPr>
        <p:sp>
          <p:nvSpPr>
            <p:cNvPr id="6" name="AutoShape 7" descr="Image result for VLAG NEDERLAND WAPPEREND"/>
            <p:cNvSpPr>
              <a:spLocks noChangeAspect="1" noChangeArrowheads="1"/>
            </p:cNvSpPr>
            <p:nvPr/>
          </p:nvSpPr>
          <p:spPr bwMode="auto">
            <a:xfrm>
              <a:off x="155575" y="-144463"/>
              <a:ext cx="30480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" name="AutoShape 9" descr="Image result for VLAG NEDERLAND WAPPEREND"/>
            <p:cNvSpPr>
              <a:spLocks noChangeAspect="1" noChangeArrowheads="1"/>
            </p:cNvSpPr>
            <p:nvPr/>
          </p:nvSpPr>
          <p:spPr bwMode="auto">
            <a:xfrm>
              <a:off x="307975" y="7937"/>
              <a:ext cx="30480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grpSp>
          <p:nvGrpSpPr>
            <p:cNvPr id="24" name="Groep 23"/>
            <p:cNvGrpSpPr/>
            <p:nvPr/>
          </p:nvGrpSpPr>
          <p:grpSpPr>
            <a:xfrm>
              <a:off x="573069" y="116632"/>
              <a:ext cx="4799384" cy="1872489"/>
              <a:chOff x="573069" y="116632"/>
              <a:chExt cx="4799384" cy="1872489"/>
            </a:xfrm>
          </p:grpSpPr>
          <p:sp>
            <p:nvSpPr>
              <p:cNvPr id="26" name="Tekstvak 25"/>
              <p:cNvSpPr txBox="1"/>
              <p:nvPr/>
            </p:nvSpPr>
            <p:spPr>
              <a:xfrm>
                <a:off x="573069" y="116632"/>
                <a:ext cx="323914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3600" b="1" dirty="0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anose="020B0903060703020204" pitchFamily="34" charset="0"/>
                  </a:rPr>
                  <a:t>  </a:t>
                </a:r>
                <a:r>
                  <a:rPr lang="nl-NL" sz="2400" b="1" dirty="0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 </a:t>
                </a:r>
                <a:r>
                  <a:rPr lang="nl-NL" sz="2400" b="1" dirty="0" err="1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sports</a:t>
                </a:r>
                <a:r>
                  <a:rPr lang="nl-NL" sz="2400" b="1" dirty="0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nl-NL" sz="2400" b="1" dirty="0" err="1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minded</a:t>
                </a:r>
                <a:r>
                  <a:rPr lang="nl-NL" sz="2400" b="1" dirty="0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nl-NL" sz="2400" b="1" dirty="0" err="1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place</a:t>
                </a:r>
                <a:endParaRPr lang="nl-NL" sz="2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pic>
            <p:nvPicPr>
              <p:cNvPr id="2060" name="Picture 12" descr="https://sp.yimg.com/xj/th?id=OIP.M503222983990dea3305202e57fb1f2a0o0&amp;pid=15.1&amp;P=0&amp;w=300&amp;h=300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9431" y="801855"/>
                <a:ext cx="1583022" cy="11872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64" name="Picture 16" descr="CHIO Rotterdam 201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2716176"/>
              <a:ext cx="1269287" cy="1648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8111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8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9" descr="Image result for VLAG NEDERLAND WAPPERE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307974" y="-10428"/>
            <a:ext cx="311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accessible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</a:t>
            </a:r>
            <a:endParaRPr lang="nl-NL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8" name="Groep 37"/>
          <p:cNvGrpSpPr/>
          <p:nvPr/>
        </p:nvGrpSpPr>
        <p:grpSpPr>
          <a:xfrm>
            <a:off x="3769397" y="2636912"/>
            <a:ext cx="5267099" cy="2376264"/>
            <a:chOff x="3769397" y="2636912"/>
            <a:chExt cx="5267099" cy="2376264"/>
          </a:xfrm>
        </p:grpSpPr>
        <p:pic>
          <p:nvPicPr>
            <p:cNvPr id="27" name="Afbeelding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397" y="3022313"/>
              <a:ext cx="1378667" cy="1034000"/>
            </a:xfrm>
            <a:prstGeom prst="rect">
              <a:avLst/>
            </a:prstGeom>
          </p:spPr>
        </p:pic>
        <p:pic>
          <p:nvPicPr>
            <p:cNvPr id="29" name="Afbeelding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6336" y="2636912"/>
              <a:ext cx="1440160" cy="2376264"/>
            </a:xfrm>
            <a:prstGeom prst="rect">
              <a:avLst/>
            </a:prstGeom>
          </p:spPr>
        </p:pic>
        <p:sp>
          <p:nvSpPr>
            <p:cNvPr id="31" name="Tekstvak 30"/>
            <p:cNvSpPr txBox="1"/>
            <p:nvPr/>
          </p:nvSpPr>
          <p:spPr>
            <a:xfrm>
              <a:off x="5436096" y="3169981"/>
              <a:ext cx="2016224" cy="738664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C000"/>
                  </a:solidFill>
                </a:rPr>
                <a:t>Rotterdam is connected to the </a:t>
              </a:r>
              <a:r>
                <a:rPr lang="en-US" sz="1400" dirty="0" err="1" smtClean="0">
                  <a:solidFill>
                    <a:srgbClr val="FFC000"/>
                  </a:solidFill>
                </a:rPr>
                <a:t>Thalys</a:t>
              </a:r>
              <a:r>
                <a:rPr lang="en-US" sz="1400" dirty="0" smtClean="0">
                  <a:solidFill>
                    <a:srgbClr val="FFC000"/>
                  </a:solidFill>
                </a:rPr>
                <a:t> Hi-Speed railroad network</a:t>
              </a:r>
              <a:endParaRPr lang="nl-NL" sz="1400" dirty="0">
                <a:solidFill>
                  <a:srgbClr val="FFC000"/>
                </a:solidFill>
              </a:endParaRPr>
            </a:p>
          </p:txBody>
        </p:sp>
        <p:cxnSp>
          <p:nvCxnSpPr>
            <p:cNvPr id="32" name="Rechte verbindingslijn 31"/>
            <p:cNvCxnSpPr>
              <a:stCxn id="31" idx="1"/>
              <a:endCxn id="27" idx="3"/>
            </p:cNvCxnSpPr>
            <p:nvPr/>
          </p:nvCxnSpPr>
          <p:spPr>
            <a:xfrm flipH="1">
              <a:off x="5148064" y="3539313"/>
              <a:ext cx="288032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Rechte verbindingslijn 34"/>
            <p:cNvCxnSpPr>
              <a:endCxn id="31" idx="3"/>
            </p:cNvCxnSpPr>
            <p:nvPr/>
          </p:nvCxnSpPr>
          <p:spPr>
            <a:xfrm flipH="1">
              <a:off x="7452320" y="3539313"/>
              <a:ext cx="144016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ep 42"/>
          <p:cNvGrpSpPr/>
          <p:nvPr/>
        </p:nvGrpSpPr>
        <p:grpSpPr>
          <a:xfrm>
            <a:off x="107504" y="317810"/>
            <a:ext cx="8928992" cy="2643071"/>
            <a:chOff x="107504" y="317810"/>
            <a:chExt cx="8928992" cy="2643071"/>
          </a:xfrm>
        </p:grpSpPr>
        <p:grpSp>
          <p:nvGrpSpPr>
            <p:cNvPr id="41" name="Groep 40"/>
            <p:cNvGrpSpPr/>
            <p:nvPr/>
          </p:nvGrpSpPr>
          <p:grpSpPr>
            <a:xfrm>
              <a:off x="107504" y="317810"/>
              <a:ext cx="8928992" cy="2643071"/>
              <a:chOff x="107504" y="317810"/>
              <a:chExt cx="8928992" cy="2643071"/>
            </a:xfrm>
          </p:grpSpPr>
          <p:grpSp>
            <p:nvGrpSpPr>
              <p:cNvPr id="26" name="Groep 25"/>
              <p:cNvGrpSpPr/>
              <p:nvPr/>
            </p:nvGrpSpPr>
            <p:grpSpPr>
              <a:xfrm>
                <a:off x="3769397" y="317810"/>
                <a:ext cx="5267099" cy="2643071"/>
                <a:chOff x="3769397" y="317810"/>
                <a:chExt cx="5267099" cy="2643071"/>
              </a:xfrm>
            </p:grpSpPr>
            <p:pic>
              <p:nvPicPr>
                <p:cNvPr id="2" name="Afbeelding 1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69397" y="1169672"/>
                  <a:ext cx="1378667" cy="864096"/>
                </a:xfrm>
                <a:prstGeom prst="rect">
                  <a:avLst/>
                </a:prstGeom>
              </p:spPr>
            </p:pic>
            <p:pic>
              <p:nvPicPr>
                <p:cNvPr id="3" name="Afbeelding 2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69397" y="317810"/>
                  <a:ext cx="1378667" cy="816406"/>
                </a:xfrm>
                <a:prstGeom prst="rect">
                  <a:avLst/>
                </a:prstGeom>
              </p:spPr>
            </p:pic>
            <p:sp>
              <p:nvSpPr>
                <p:cNvPr id="9" name="Tekstvak 8"/>
                <p:cNvSpPr txBox="1"/>
                <p:nvPr/>
              </p:nvSpPr>
              <p:spPr>
                <a:xfrm>
                  <a:off x="5436096" y="692618"/>
                  <a:ext cx="2016224" cy="954107"/>
                </a:xfrm>
                <a:prstGeom prst="rect">
                  <a:avLst/>
                </a:prstGeom>
                <a:noFill/>
                <a:ln w="28575">
                  <a:solidFill>
                    <a:srgbClr val="FFC00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dirty="0" smtClean="0">
                      <a:solidFill>
                        <a:srgbClr val="FFC000"/>
                      </a:solidFill>
                    </a:rPr>
                    <a:t>Schiphol Amsterdam: an international hub just 40 minutes from Rotterdam by public transport</a:t>
                  </a:r>
                  <a:endParaRPr lang="nl-NL" sz="1400" dirty="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11" name="Rechte verbindingslijn 10"/>
                <p:cNvCxnSpPr>
                  <a:stCxn id="9" idx="1"/>
                  <a:endCxn id="3" idx="3"/>
                </p:cNvCxnSpPr>
                <p:nvPr/>
              </p:nvCxnSpPr>
              <p:spPr>
                <a:xfrm flipH="1" flipV="1">
                  <a:off x="5148064" y="726013"/>
                  <a:ext cx="288032" cy="443659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Rechte verbindingslijn 13"/>
                <p:cNvCxnSpPr>
                  <a:stCxn id="9" idx="1"/>
                  <a:endCxn id="2" idx="3"/>
                </p:cNvCxnSpPr>
                <p:nvPr/>
              </p:nvCxnSpPr>
              <p:spPr>
                <a:xfrm flipH="1">
                  <a:off x="5148064" y="1169672"/>
                  <a:ext cx="288032" cy="432048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Rechte verbindingslijn 16"/>
                <p:cNvCxnSpPr/>
                <p:nvPr/>
              </p:nvCxnSpPr>
              <p:spPr>
                <a:xfrm flipH="1">
                  <a:off x="7452320" y="1169672"/>
                  <a:ext cx="144016" cy="0"/>
                </a:xfrm>
                <a:prstGeom prst="line">
                  <a:avLst/>
                </a:prstGeom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20" name="Afbeelding 19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96336" y="692619"/>
                  <a:ext cx="1440160" cy="954106"/>
                </a:xfrm>
                <a:prstGeom prst="rect">
                  <a:avLst/>
                </a:prstGeom>
              </p:spPr>
            </p:pic>
            <p:grpSp>
              <p:nvGrpSpPr>
                <p:cNvPr id="25" name="Groep 24"/>
                <p:cNvGrpSpPr/>
                <p:nvPr/>
              </p:nvGrpSpPr>
              <p:grpSpPr>
                <a:xfrm>
                  <a:off x="3769397" y="2074094"/>
                  <a:ext cx="3682923" cy="886787"/>
                  <a:chOff x="3769397" y="2074094"/>
                  <a:chExt cx="3682923" cy="886787"/>
                </a:xfrm>
              </p:grpSpPr>
              <p:pic>
                <p:nvPicPr>
                  <p:cNvPr id="5" name="Afbeelding 4"/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769397" y="2074094"/>
                    <a:ext cx="1378667" cy="886787"/>
                  </a:xfrm>
                  <a:prstGeom prst="rect">
                    <a:avLst/>
                  </a:prstGeom>
                </p:spPr>
              </p:pic>
              <p:sp>
                <p:nvSpPr>
                  <p:cNvPr id="21" name="Tekstvak 20"/>
                  <p:cNvSpPr txBox="1"/>
                  <p:nvPr/>
                </p:nvSpPr>
                <p:spPr>
                  <a:xfrm>
                    <a:off x="5436096" y="2148155"/>
                    <a:ext cx="2016224" cy="738664"/>
                  </a:xfrm>
                  <a:prstGeom prst="rect">
                    <a:avLst/>
                  </a:prstGeom>
                  <a:noFill/>
                  <a:ln w="28575">
                    <a:solidFill>
                      <a:srgbClr val="FFC00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solidFill>
                          <a:srgbClr val="FFC000"/>
                        </a:solidFill>
                      </a:rPr>
                      <a:t>Rotterdam-The Hague Airport just 15 minutes by public transport / taxi</a:t>
                    </a:r>
                    <a:endParaRPr lang="nl-NL" sz="1400" dirty="0">
                      <a:solidFill>
                        <a:srgbClr val="FFC000"/>
                      </a:solidFill>
                    </a:endParaRPr>
                  </a:p>
                </p:txBody>
              </p:sp>
              <p:cxnSp>
                <p:nvCxnSpPr>
                  <p:cNvPr id="22" name="Rechte verbindingslijn 21"/>
                  <p:cNvCxnSpPr>
                    <a:stCxn id="21" idx="1"/>
                    <a:endCxn id="5" idx="3"/>
                  </p:cNvCxnSpPr>
                  <p:nvPr/>
                </p:nvCxnSpPr>
                <p:spPr>
                  <a:xfrm flipH="1">
                    <a:off x="5148064" y="2517487"/>
                    <a:ext cx="288032" cy="1"/>
                  </a:xfrm>
                  <a:prstGeom prst="line">
                    <a:avLst/>
                  </a:prstGeom>
                  <a:ln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pic>
            <p:nvPicPr>
              <p:cNvPr id="40" name="Picture 13" descr="schiphol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504" y="747283"/>
                <a:ext cx="3600399" cy="219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2" name="Ovaal 41"/>
            <p:cNvSpPr/>
            <p:nvPr/>
          </p:nvSpPr>
          <p:spPr>
            <a:xfrm>
              <a:off x="2051720" y="1277684"/>
              <a:ext cx="216024" cy="21602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52" name="Groep 51"/>
          <p:cNvGrpSpPr/>
          <p:nvPr/>
        </p:nvGrpSpPr>
        <p:grpSpPr>
          <a:xfrm>
            <a:off x="98356" y="3933056"/>
            <a:ext cx="5892869" cy="2779585"/>
            <a:chOff x="89286" y="3860460"/>
            <a:chExt cx="5892869" cy="2779585"/>
          </a:xfrm>
        </p:grpSpPr>
        <p:grpSp>
          <p:nvGrpSpPr>
            <p:cNvPr id="50" name="Groep 49"/>
            <p:cNvGrpSpPr/>
            <p:nvPr/>
          </p:nvGrpSpPr>
          <p:grpSpPr>
            <a:xfrm>
              <a:off x="89286" y="3860460"/>
              <a:ext cx="5892869" cy="2779585"/>
              <a:chOff x="89286" y="3860460"/>
              <a:chExt cx="5892869" cy="2779585"/>
            </a:xfrm>
          </p:grpSpPr>
          <p:pic>
            <p:nvPicPr>
              <p:cNvPr id="7172" name="Picture 4" descr="http://www.voyagediscount.fr/img/upload/0/0/389/194812_Plan-Metro-Rotterdam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286" y="3860460"/>
                <a:ext cx="3585949" cy="2779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Tekstvak 45"/>
              <p:cNvSpPr txBox="1"/>
              <p:nvPr/>
            </p:nvSpPr>
            <p:spPr>
              <a:xfrm>
                <a:off x="3965931" y="4665476"/>
                <a:ext cx="2016224" cy="1169551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FFC000"/>
                    </a:solidFill>
                  </a:rPr>
                  <a:t>State of the art metro network  in Rotterdam, excellent connections to the Conference venue and central hotel area.</a:t>
                </a:r>
                <a:endParaRPr lang="nl-NL" sz="1400" dirty="0">
                  <a:solidFill>
                    <a:srgbClr val="FFC000"/>
                  </a:solidFill>
                </a:endParaRPr>
              </a:p>
            </p:txBody>
          </p:sp>
          <p:cxnSp>
            <p:nvCxnSpPr>
              <p:cNvPr id="47" name="Rechte verbindingslijn 46"/>
              <p:cNvCxnSpPr>
                <a:stCxn id="46" idx="1"/>
                <a:endCxn id="7172" idx="3"/>
              </p:cNvCxnSpPr>
              <p:nvPr/>
            </p:nvCxnSpPr>
            <p:spPr>
              <a:xfrm flipH="1">
                <a:off x="3675235" y="5250252"/>
                <a:ext cx="290696" cy="1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Ovaal 50"/>
            <p:cNvSpPr/>
            <p:nvPr/>
          </p:nvSpPr>
          <p:spPr>
            <a:xfrm>
              <a:off x="1907703" y="4987170"/>
              <a:ext cx="576064" cy="58477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338111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9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9" descr="Image result for VLAG NEDERLAND WAPPERE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307975" y="188640"/>
            <a:ext cx="851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 and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venue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Symposium we have in mind</a:t>
            </a:r>
            <a:endParaRPr lang="nl-NL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19" y="3375977"/>
            <a:ext cx="2221040" cy="1270151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769048"/>
            <a:ext cx="2218376" cy="124968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725" y="3404928"/>
            <a:ext cx="2193406" cy="1241199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91" y="1769049"/>
            <a:ext cx="2197044" cy="1282095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485" y="4937400"/>
            <a:ext cx="2183886" cy="1202316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483" y="1481491"/>
            <a:ext cx="3985034" cy="3013603"/>
          </a:xfrm>
          <a:prstGeom prst="rect">
            <a:avLst/>
          </a:prstGeom>
        </p:spPr>
      </p:pic>
      <p:pic>
        <p:nvPicPr>
          <p:cNvPr id="10242" name="Picture 2" descr="Networking Opportunities at European Utility Week 2014!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19" y="4937401"/>
            <a:ext cx="2221039" cy="120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2710742" y="4725144"/>
            <a:ext cx="3624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 Trade Centre</a:t>
            </a:r>
          </a:p>
          <a:p>
            <a:pPr algn="ctr"/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Rotterdam</a:t>
            </a:r>
            <a:endParaRPr lang="nl-NL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5180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4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e original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40" y="1"/>
            <a:ext cx="91758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-31840" y="188640"/>
            <a:ext cx="91101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14th IALA VTS/e-Navigation Symposium</a:t>
            </a:r>
          </a:p>
          <a:p>
            <a:pPr algn="ctr"/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in  </a:t>
            </a:r>
            <a:r>
              <a:rPr lang="nl-NL" sz="36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an</a:t>
            </a:r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 </a:t>
            </a:r>
            <a:r>
              <a:rPr lang="nl-NL" sz="36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exiting</a:t>
            </a:r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maritime environment</a:t>
            </a:r>
            <a:endParaRPr lang="nl-NL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anose="020B0903060703020204" pitchFamily="34" charset="0"/>
            </a:endParaRPr>
          </a:p>
        </p:txBody>
      </p:sp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9" descr="Image result for VLAG NEDERLAND WAPPERE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10" name="Groep 9"/>
          <p:cNvGrpSpPr/>
          <p:nvPr/>
        </p:nvGrpSpPr>
        <p:grpSpPr>
          <a:xfrm>
            <a:off x="121335" y="5085184"/>
            <a:ext cx="8956984" cy="1570503"/>
            <a:chOff x="121335" y="5085184"/>
            <a:chExt cx="8956984" cy="1570503"/>
          </a:xfrm>
        </p:grpSpPr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5085185"/>
              <a:ext cx="7056784" cy="15705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kstvak 6"/>
            <p:cNvSpPr txBox="1"/>
            <p:nvPr/>
          </p:nvSpPr>
          <p:spPr>
            <a:xfrm>
              <a:off x="1981723" y="5499133"/>
              <a:ext cx="51125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rPr>
                <a:t> </a:t>
              </a:r>
              <a:r>
                <a:rPr lang="nl-NL" sz="3600" b="1" dirty="0" smtClean="0">
                  <a:solidFill>
                    <a:srgbClr val="E6A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rPr>
                <a:t>ROTTERDAM 2020</a:t>
              </a:r>
              <a:endParaRPr lang="nl-NL" sz="3600" b="1" dirty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endParaRPr>
            </a:p>
          </p:txBody>
        </p:sp>
        <p:pic>
          <p:nvPicPr>
            <p:cNvPr id="1037" name="Picture 13" descr="C:\Users\Pieter\Pictures\Saved Pictures\Logo I&amp;M (2)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360" y="5085186"/>
              <a:ext cx="1265959" cy="1570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335" y="5085184"/>
              <a:ext cx="1147456" cy="1570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58348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8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15" name="Groep 14"/>
          <p:cNvGrpSpPr/>
          <p:nvPr/>
        </p:nvGrpSpPr>
        <p:grpSpPr>
          <a:xfrm>
            <a:off x="317344" y="1071079"/>
            <a:ext cx="8512498" cy="2628975"/>
            <a:chOff x="251520" y="7937"/>
            <a:chExt cx="8512498" cy="2628975"/>
          </a:xfrm>
        </p:grpSpPr>
        <p:sp>
          <p:nvSpPr>
            <p:cNvPr id="8" name="AutoShape 9" descr="Image result for VLAG NEDERLAND WAPPEREND"/>
            <p:cNvSpPr>
              <a:spLocks noChangeAspect="1" noChangeArrowheads="1"/>
            </p:cNvSpPr>
            <p:nvPr/>
          </p:nvSpPr>
          <p:spPr bwMode="auto">
            <a:xfrm>
              <a:off x="307975" y="7937"/>
              <a:ext cx="30480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" name="Tekstvak 3"/>
            <p:cNvSpPr txBox="1"/>
            <p:nvPr/>
          </p:nvSpPr>
          <p:spPr>
            <a:xfrm>
              <a:off x="251520" y="188640"/>
              <a:ext cx="85124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rPr>
                <a:t> </a:t>
              </a:r>
              <a:r>
                <a:rPr lang="nl-NL" sz="20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We </a:t>
              </a:r>
              <a:r>
                <a:rPr lang="nl-NL" sz="20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would</a:t>
              </a:r>
              <a:r>
                <a:rPr lang="nl-NL" sz="20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20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</a:t>
              </a:r>
              <a:r>
                <a:rPr lang="nl-NL" sz="20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20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honored</a:t>
              </a:r>
              <a:r>
                <a:rPr lang="nl-NL" sz="20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and </a:t>
              </a:r>
              <a:r>
                <a:rPr lang="nl-NL" sz="20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delighted</a:t>
              </a:r>
              <a:r>
                <a:rPr lang="nl-NL" sz="20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to </a:t>
              </a:r>
              <a:r>
                <a:rPr lang="nl-NL" sz="20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welcome</a:t>
              </a:r>
              <a:r>
                <a:rPr lang="nl-NL" sz="20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20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you</a:t>
              </a:r>
              <a:r>
                <a:rPr lang="nl-NL" sz="20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in </a:t>
              </a:r>
              <a:r>
                <a:rPr lang="nl-NL" sz="20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this</a:t>
              </a:r>
              <a:r>
                <a:rPr lang="nl-NL" sz="20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20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bustling</a:t>
              </a:r>
              <a:r>
                <a:rPr lang="nl-NL" sz="20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20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city</a:t>
              </a:r>
              <a:endParaRPr lang="nl-NL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4" name="Groep 13"/>
            <p:cNvGrpSpPr/>
            <p:nvPr/>
          </p:nvGrpSpPr>
          <p:grpSpPr>
            <a:xfrm>
              <a:off x="877987" y="908720"/>
              <a:ext cx="7366421" cy="1728192"/>
              <a:chOff x="877987" y="908720"/>
              <a:chExt cx="7366421" cy="1728192"/>
            </a:xfrm>
          </p:grpSpPr>
          <p:pic>
            <p:nvPicPr>
              <p:cNvPr id="2" name="Afbeelding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7987" y="908720"/>
                <a:ext cx="2592288" cy="1728192"/>
              </a:xfrm>
              <a:prstGeom prst="rect">
                <a:avLst/>
              </a:prstGeom>
            </p:spPr>
          </p:pic>
          <p:pic>
            <p:nvPicPr>
              <p:cNvPr id="11" name="Afbeelding 1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52120" y="908720"/>
                <a:ext cx="2592288" cy="1728192"/>
              </a:xfrm>
              <a:prstGeom prst="rect">
                <a:avLst/>
              </a:prstGeom>
            </p:spPr>
          </p:pic>
          <p:pic>
            <p:nvPicPr>
              <p:cNvPr id="16" name="Picture 9" descr="IALA LOGO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8449" y="908720"/>
                <a:ext cx="971550" cy="17281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9" name="Tekstvak 18"/>
          <p:cNvSpPr txBox="1"/>
          <p:nvPr/>
        </p:nvSpPr>
        <p:spPr>
          <a:xfrm>
            <a:off x="2348900" y="4509120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anose="020B0502020104020203" pitchFamily="34" charset="0"/>
              </a:rPr>
              <a:t> </a:t>
            </a:r>
            <a:r>
              <a:rPr lang="nl-NL" sz="4800" b="1" dirty="0" smtClean="0">
                <a:ln w="1905">
                  <a:solidFill>
                    <a:srgbClr val="D6A300"/>
                  </a:solidFill>
                </a:ln>
                <a:solidFill>
                  <a:srgbClr val="FFC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ill Sans MT" panose="020B0502020104020203" pitchFamily="34" charset="0"/>
              </a:rPr>
              <a:t>Tot Ziens !</a:t>
            </a:r>
            <a:endParaRPr lang="nl-NL" sz="4800" b="1" dirty="0">
              <a:ln w="1905">
                <a:solidFill>
                  <a:srgbClr val="D6A300"/>
                </a:solidFill>
              </a:ln>
              <a:solidFill>
                <a:srgbClr val="FFC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275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9" descr="Image result for VLAG NEDERLAND WAPPERE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2375756" y="3212976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you</a:t>
            </a:r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may</a:t>
            </a:r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know</a:t>
            </a:r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it</a:t>
            </a:r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</a:t>
            </a:r>
            <a:b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</a:b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from</a:t>
            </a:r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this</a:t>
            </a:r>
            <a:endParaRPr lang="nl-NL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anose="020B0903060703020204" pitchFamily="34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352" y="692696"/>
            <a:ext cx="2520280" cy="168018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96" y="2494542"/>
            <a:ext cx="2520280" cy="1768441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92696"/>
            <a:ext cx="2472209" cy="1643576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19" y="2487147"/>
            <a:ext cx="2472209" cy="176020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359355"/>
            <a:ext cx="2472209" cy="1573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ep 15"/>
          <p:cNvGrpSpPr/>
          <p:nvPr/>
        </p:nvGrpSpPr>
        <p:grpSpPr>
          <a:xfrm>
            <a:off x="2375757" y="188640"/>
            <a:ext cx="4392488" cy="2885728"/>
            <a:chOff x="2375757" y="188640"/>
            <a:chExt cx="4392488" cy="2885728"/>
          </a:xfrm>
        </p:grpSpPr>
        <p:sp>
          <p:nvSpPr>
            <p:cNvPr id="11" name="Tekstvak 10"/>
            <p:cNvSpPr txBox="1"/>
            <p:nvPr/>
          </p:nvSpPr>
          <p:spPr>
            <a:xfrm>
              <a:off x="2375757" y="188640"/>
              <a:ext cx="43924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rPr>
                <a:t> The Netherlands</a:t>
              </a:r>
              <a:endParaRPr lang="nl-NL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endParaRPr>
            </a:p>
          </p:txBody>
        </p:sp>
        <p:pic>
          <p:nvPicPr>
            <p:cNvPr id="1028" name="Picture 4" descr="P:\VTS Symposium 2020\Presentatie\NL6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0842" y="861619"/>
              <a:ext cx="2182316" cy="2212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320" y="4359355"/>
            <a:ext cx="2384808" cy="1573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227584" y="6065172"/>
            <a:ext cx="86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but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there</a:t>
            </a:r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is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so</a:t>
            </a:r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much</a:t>
            </a:r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more to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tell</a:t>
            </a:r>
            <a:endParaRPr lang="nl-NL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anose="020B0903060703020204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936" y="4359355"/>
            <a:ext cx="2477696" cy="1573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2310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kstvak 28"/>
          <p:cNvSpPr txBox="1"/>
          <p:nvPr/>
        </p:nvSpPr>
        <p:spPr>
          <a:xfrm>
            <a:off x="107504" y="23530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The Netherlands -</a:t>
            </a:r>
            <a:endParaRPr lang="nl-NL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anose="020B0903060703020204" pitchFamily="34" charset="0"/>
            </a:endParaRPr>
          </a:p>
        </p:txBody>
      </p:sp>
      <p:grpSp>
        <p:nvGrpSpPr>
          <p:cNvPr id="16" name="Groep 15"/>
          <p:cNvGrpSpPr/>
          <p:nvPr/>
        </p:nvGrpSpPr>
        <p:grpSpPr>
          <a:xfrm>
            <a:off x="5578813" y="3662556"/>
            <a:ext cx="1840401" cy="2709367"/>
            <a:chOff x="9168" y="-144463"/>
            <a:chExt cx="1914525" cy="3001963"/>
          </a:xfrm>
        </p:grpSpPr>
        <p:sp>
          <p:nvSpPr>
            <p:cNvPr id="6" name="AutoShape 7" descr="Image result for VLAG NEDERLAND WAPPEREND"/>
            <p:cNvSpPr>
              <a:spLocks noChangeAspect="1" noChangeArrowheads="1"/>
            </p:cNvSpPr>
            <p:nvPr/>
          </p:nvSpPr>
          <p:spPr bwMode="auto">
            <a:xfrm>
              <a:off x="155575" y="-144463"/>
              <a:ext cx="30480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grpSp>
          <p:nvGrpSpPr>
            <p:cNvPr id="13" name="Groep 12"/>
            <p:cNvGrpSpPr/>
            <p:nvPr/>
          </p:nvGrpSpPr>
          <p:grpSpPr>
            <a:xfrm>
              <a:off x="9168" y="0"/>
              <a:ext cx="1914525" cy="2857500"/>
              <a:chOff x="9168" y="0"/>
              <a:chExt cx="1914525" cy="2857500"/>
            </a:xfrm>
          </p:grpSpPr>
          <p:sp>
            <p:nvSpPr>
              <p:cNvPr id="8" name="AutoShape 9" descr="Image result for VLAG NEDERLAND WAPPEREND"/>
              <p:cNvSpPr>
                <a:spLocks noChangeAspect="1" noChangeArrowheads="1"/>
              </p:cNvSpPr>
              <p:nvPr/>
            </p:nvSpPr>
            <p:spPr bwMode="auto">
              <a:xfrm>
                <a:off x="307975" y="7937"/>
                <a:ext cx="304800" cy="3048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pic>
            <p:nvPicPr>
              <p:cNvPr id="4098" name="Picture 2" descr="P:\VTS Symposium 2020\Presentatie\NL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68" y="0"/>
                <a:ext cx="1914525" cy="28575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Ovaal 2"/>
              <p:cNvSpPr/>
              <p:nvPr/>
            </p:nvSpPr>
            <p:spPr>
              <a:xfrm>
                <a:off x="827584" y="1442502"/>
                <a:ext cx="72008" cy="72008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" name="Ovaal 6"/>
              <p:cNvSpPr/>
              <p:nvPr/>
            </p:nvSpPr>
            <p:spPr>
              <a:xfrm>
                <a:off x="683568" y="1988840"/>
                <a:ext cx="72008" cy="72008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9" name="Ovaal 8"/>
              <p:cNvSpPr/>
              <p:nvPr/>
            </p:nvSpPr>
            <p:spPr>
              <a:xfrm>
                <a:off x="554459" y="1700808"/>
                <a:ext cx="72008" cy="72008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" name="Tekstvak 3"/>
              <p:cNvSpPr txBox="1"/>
              <p:nvPr/>
            </p:nvSpPr>
            <p:spPr>
              <a:xfrm>
                <a:off x="859436" y="1349191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>
                    <a:solidFill>
                      <a:srgbClr val="FF0000"/>
                    </a:solidFill>
                  </a:rPr>
                  <a:t>Amsterdam</a:t>
                </a:r>
                <a:endParaRPr lang="nl-NL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0" name="Tekstvak 9"/>
              <p:cNvSpPr txBox="1"/>
              <p:nvPr/>
            </p:nvSpPr>
            <p:spPr>
              <a:xfrm>
                <a:off x="719572" y="1886344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>
                    <a:solidFill>
                      <a:srgbClr val="FF0000"/>
                    </a:solidFill>
                  </a:rPr>
                  <a:t>Rotterdam</a:t>
                </a:r>
                <a:endParaRPr lang="nl-NL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1" name="Tekstvak 10"/>
              <p:cNvSpPr txBox="1"/>
              <p:nvPr/>
            </p:nvSpPr>
            <p:spPr>
              <a:xfrm>
                <a:off x="594891" y="1598312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>
                    <a:solidFill>
                      <a:srgbClr val="FF0000"/>
                    </a:solidFill>
                  </a:rPr>
                  <a:t>The Hague</a:t>
                </a:r>
                <a:endParaRPr lang="nl-NL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Rechthoek 11"/>
              <p:cNvSpPr/>
              <p:nvPr/>
            </p:nvSpPr>
            <p:spPr>
              <a:xfrm>
                <a:off x="19943" y="0"/>
                <a:ext cx="288032" cy="2060848"/>
              </a:xfrm>
              <a:prstGeom prst="rect">
                <a:avLst/>
              </a:prstGeom>
              <a:solidFill>
                <a:srgbClr val="0702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15" name="Rechthoek 14"/>
            <p:cNvSpPr/>
            <p:nvPr/>
          </p:nvSpPr>
          <p:spPr>
            <a:xfrm>
              <a:off x="755576" y="404664"/>
              <a:ext cx="72008" cy="72008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6"/>
            <p:cNvSpPr/>
            <p:nvPr/>
          </p:nvSpPr>
          <p:spPr>
            <a:xfrm>
              <a:off x="1661180" y="124333"/>
              <a:ext cx="72008" cy="72008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7"/>
            <p:cNvSpPr/>
            <p:nvPr/>
          </p:nvSpPr>
          <p:spPr>
            <a:xfrm>
              <a:off x="1849569" y="186665"/>
              <a:ext cx="72008" cy="72008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/>
            <p:cNvSpPr/>
            <p:nvPr/>
          </p:nvSpPr>
          <p:spPr>
            <a:xfrm>
              <a:off x="601824" y="1356742"/>
              <a:ext cx="72008" cy="72008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9"/>
            <p:cNvSpPr/>
            <p:nvPr/>
          </p:nvSpPr>
          <p:spPr>
            <a:xfrm>
              <a:off x="424371" y="1907156"/>
              <a:ext cx="72008" cy="72008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20"/>
            <p:cNvSpPr/>
            <p:nvPr/>
          </p:nvSpPr>
          <p:spPr>
            <a:xfrm>
              <a:off x="167134" y="2492896"/>
              <a:ext cx="72008" cy="72008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21"/>
            <p:cNvSpPr/>
            <p:nvPr/>
          </p:nvSpPr>
          <p:spPr>
            <a:xfrm>
              <a:off x="696206" y="2163343"/>
              <a:ext cx="72008" cy="72008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22"/>
            <p:cNvSpPr/>
            <p:nvPr/>
          </p:nvSpPr>
          <p:spPr>
            <a:xfrm>
              <a:off x="590463" y="949082"/>
              <a:ext cx="72008" cy="72008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0" name="Tekstvak 29"/>
          <p:cNvSpPr txBox="1"/>
          <p:nvPr/>
        </p:nvSpPr>
        <p:spPr>
          <a:xfrm>
            <a:off x="7419214" y="4435247"/>
            <a:ext cx="173444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Calibri" panose="020F0502020204030204" pitchFamily="34" charset="0"/>
              <a:buChar char="₋"/>
            </a:pPr>
            <a:r>
              <a:rPr lang="nl-NL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r>
              <a:rPr lang="nl-NL" sz="13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declared</a:t>
            </a:r>
            <a:r>
              <a:rPr lang="nl-NL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VTS </a:t>
            </a:r>
            <a:r>
              <a:rPr lang="nl-NL" sz="13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areas</a:t>
            </a:r>
            <a:endParaRPr lang="nl-NL" sz="13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2075" indent="-92075">
              <a:buFont typeface="Calibri" panose="020F0502020204030204" pitchFamily="34" charset="0"/>
              <a:buChar char="₋"/>
            </a:pPr>
            <a: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JRCC (Den </a:t>
            </a:r>
            <a:r>
              <a:rPr lang="en-US" sz="13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Helder</a:t>
            </a:r>
            <a: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92075" indent="-92075">
              <a:buFont typeface="Calibri" panose="020F0502020204030204" pitchFamily="34" charset="0"/>
              <a:buChar char="₋"/>
            </a:pPr>
            <a: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 seaports:</a:t>
            </a:r>
            <a:b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Flushing, </a:t>
            </a:r>
            <a:r>
              <a:rPr lang="en-US" sz="13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Terneuzen</a:t>
            </a:r>
            <a: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Rotterdam,</a:t>
            </a:r>
            <a:b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IJmuiden-Amsterdam,</a:t>
            </a:r>
            <a:b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 </a:t>
            </a:r>
            <a:r>
              <a:rPr lang="en-US" sz="13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Helder</a:t>
            </a:r>
            <a:r>
              <a:rPr lang="en-US" sz="13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13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Delfzijl</a:t>
            </a:r>
            <a:endParaRPr lang="en-US" sz="13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2075" indent="-92075">
              <a:buFontTx/>
              <a:buChar char="-"/>
            </a:pPr>
            <a:endParaRPr lang="nl-NL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kstvak 24"/>
          <p:cNvSpPr txBox="1"/>
          <p:nvPr/>
        </p:nvSpPr>
        <p:spPr>
          <a:xfrm>
            <a:off x="251520" y="690440"/>
            <a:ext cx="5426154" cy="620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A constitutional monarchy with King Willem-Alexander as the head of </a:t>
            </a:r>
            <a:r>
              <a:rPr lang="en-US" sz="1400" b="1" dirty="0" smtClean="0">
                <a:solidFill>
                  <a:srgbClr val="FFC000"/>
                </a:solidFill>
              </a:rPr>
              <a:t>state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Capital: 		</a:t>
            </a:r>
            <a:r>
              <a:rPr lang="en-US" sz="1400" b="1" dirty="0" smtClean="0">
                <a:solidFill>
                  <a:srgbClr val="FFC000"/>
                </a:solidFill>
              </a:rPr>
              <a:t>Amsterdam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Seat of Government: 	</a:t>
            </a:r>
            <a:r>
              <a:rPr lang="en-US" sz="1400" b="1" dirty="0" smtClean="0">
                <a:solidFill>
                  <a:srgbClr val="FFC000"/>
                </a:solidFill>
              </a:rPr>
              <a:t>The </a:t>
            </a:r>
            <a:r>
              <a:rPr lang="en-US" sz="1400" b="1" dirty="0">
                <a:solidFill>
                  <a:srgbClr val="FFC000"/>
                </a:solidFill>
              </a:rPr>
              <a:t>Hague</a:t>
            </a: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 err="1" smtClean="0">
                <a:solidFill>
                  <a:srgbClr val="FFC000"/>
                </a:solidFill>
              </a:rPr>
              <a:t>Administr</a:t>
            </a:r>
            <a:r>
              <a:rPr lang="en-US" sz="1400" b="1" dirty="0" smtClean="0">
                <a:solidFill>
                  <a:srgbClr val="FFC000"/>
                </a:solidFill>
              </a:rPr>
              <a:t>. </a:t>
            </a:r>
            <a:r>
              <a:rPr lang="en-US" sz="1400" b="1" dirty="0">
                <a:solidFill>
                  <a:srgbClr val="FFC000"/>
                </a:solidFill>
              </a:rPr>
              <a:t>structure: 	12 provinces and the </a:t>
            </a:r>
            <a:r>
              <a:rPr lang="en-US" sz="1400" b="1" dirty="0" smtClean="0">
                <a:solidFill>
                  <a:srgbClr val="FFC000"/>
                </a:solidFill>
              </a:rPr>
              <a:t>overseas</a:t>
            </a:r>
            <a:br>
              <a:rPr lang="en-US" sz="1400" b="1" dirty="0" smtClean="0">
                <a:solidFill>
                  <a:srgbClr val="FFC000"/>
                </a:solidFill>
              </a:rPr>
            </a:br>
            <a:r>
              <a:rPr lang="en-US" sz="1400" b="1" dirty="0" smtClean="0">
                <a:solidFill>
                  <a:srgbClr val="FFC000"/>
                </a:solidFill>
              </a:rPr>
              <a:t>		territories </a:t>
            </a:r>
            <a:r>
              <a:rPr lang="en-US" sz="1400" b="1" dirty="0">
                <a:solidFill>
                  <a:srgbClr val="FFC000"/>
                </a:solidFill>
              </a:rPr>
              <a:t>(</a:t>
            </a:r>
            <a:r>
              <a:rPr lang="en-US" sz="1400" b="1" dirty="0" smtClean="0">
                <a:solidFill>
                  <a:srgbClr val="FFC000"/>
                </a:solidFill>
              </a:rPr>
              <a:t>Netherlands </a:t>
            </a:r>
            <a:r>
              <a:rPr lang="en-US" sz="1400" b="1" dirty="0">
                <a:solidFill>
                  <a:srgbClr val="FFC000"/>
                </a:solidFill>
              </a:rPr>
              <a:t>Antilles)</a:t>
            </a: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Population: 	</a:t>
            </a:r>
            <a:r>
              <a:rPr lang="en-US" sz="1400" b="1" dirty="0" smtClean="0">
                <a:solidFill>
                  <a:srgbClr val="FFC000"/>
                </a:solidFill>
              </a:rPr>
              <a:t>16.9 million 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Official language: 	</a:t>
            </a:r>
            <a:r>
              <a:rPr lang="en-US" sz="1400" b="1" dirty="0" smtClean="0">
                <a:solidFill>
                  <a:srgbClr val="FFC000"/>
                </a:solidFill>
              </a:rPr>
              <a:t>Dutch </a:t>
            </a:r>
            <a:r>
              <a:rPr lang="en-US" sz="1400" b="1" dirty="0">
                <a:solidFill>
                  <a:srgbClr val="FFC000"/>
                </a:solidFill>
              </a:rPr>
              <a:t>(although </a:t>
            </a:r>
            <a:r>
              <a:rPr lang="en-US" sz="1400" b="1" dirty="0" smtClean="0">
                <a:solidFill>
                  <a:srgbClr val="FFC000"/>
                </a:solidFill>
              </a:rPr>
              <a:t>widespread</a:t>
            </a:r>
            <a:br>
              <a:rPr lang="en-US" sz="1400" b="1" dirty="0" smtClean="0">
                <a:solidFill>
                  <a:srgbClr val="FFC000"/>
                </a:solidFill>
              </a:rPr>
            </a:br>
            <a:r>
              <a:rPr lang="en-US" sz="1400" b="1" dirty="0" smtClean="0">
                <a:solidFill>
                  <a:srgbClr val="FFC000"/>
                </a:solidFill>
              </a:rPr>
              <a:t> 		understanding </a:t>
            </a:r>
            <a:r>
              <a:rPr lang="en-US" sz="1400" b="1" dirty="0">
                <a:solidFill>
                  <a:srgbClr val="FFC000"/>
                </a:solidFill>
              </a:rPr>
              <a:t>English, German) </a:t>
            </a: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Religion: 		</a:t>
            </a:r>
            <a:r>
              <a:rPr lang="en-US" sz="1400" b="1" dirty="0" smtClean="0">
                <a:solidFill>
                  <a:srgbClr val="FFC000"/>
                </a:solidFill>
              </a:rPr>
              <a:t>Various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Surface: 		</a:t>
            </a:r>
            <a:r>
              <a:rPr lang="en-US" sz="1400" b="1" dirty="0" smtClean="0">
                <a:solidFill>
                  <a:srgbClr val="FFC000"/>
                </a:solidFill>
              </a:rPr>
              <a:t>41,528 </a:t>
            </a:r>
            <a:r>
              <a:rPr lang="en-US" sz="1400" b="1" dirty="0">
                <a:solidFill>
                  <a:srgbClr val="FFC000"/>
                </a:solidFill>
              </a:rPr>
              <a:t>km2, of which 7745 km2 is </a:t>
            </a:r>
            <a:r>
              <a:rPr lang="en-US" sz="1400" b="1" dirty="0" smtClean="0">
                <a:solidFill>
                  <a:srgbClr val="FFC000"/>
                </a:solidFill>
              </a:rPr>
              <a:t>water 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Highest point:  	</a:t>
            </a:r>
            <a:r>
              <a:rPr lang="en-US" sz="1400" b="1" dirty="0" smtClean="0">
                <a:solidFill>
                  <a:srgbClr val="FFC000"/>
                </a:solidFill>
              </a:rPr>
              <a:t>321 </a:t>
            </a:r>
            <a:r>
              <a:rPr lang="en-US" sz="1400" b="1" dirty="0">
                <a:solidFill>
                  <a:srgbClr val="FFC000"/>
                </a:solidFill>
              </a:rPr>
              <a:t>m above sea level </a:t>
            </a: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Lowest point: 	</a:t>
            </a:r>
            <a:r>
              <a:rPr lang="en-US" sz="1400" b="1" dirty="0" smtClean="0">
                <a:solidFill>
                  <a:srgbClr val="FFC000"/>
                </a:solidFill>
              </a:rPr>
              <a:t>6.7 </a:t>
            </a:r>
            <a:r>
              <a:rPr lang="en-US" sz="1400" b="1" dirty="0">
                <a:solidFill>
                  <a:srgbClr val="FFC000"/>
                </a:solidFill>
              </a:rPr>
              <a:t>m below sea </a:t>
            </a:r>
            <a:r>
              <a:rPr lang="en-US" sz="1400" b="1" dirty="0" smtClean="0">
                <a:solidFill>
                  <a:srgbClr val="FFC000"/>
                </a:solidFill>
              </a:rPr>
              <a:t>level 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Climate: 		</a:t>
            </a:r>
            <a:r>
              <a:rPr lang="en-US" sz="1400" b="1" dirty="0" smtClean="0">
                <a:solidFill>
                  <a:srgbClr val="FFC000"/>
                </a:solidFill>
              </a:rPr>
              <a:t>Temperate </a:t>
            </a:r>
            <a:r>
              <a:rPr lang="en-US" sz="1400" b="1" dirty="0">
                <a:solidFill>
                  <a:srgbClr val="FFC000"/>
                </a:solidFill>
              </a:rPr>
              <a:t>marine </a:t>
            </a:r>
            <a:r>
              <a:rPr lang="en-US" sz="1400" b="1" dirty="0" smtClean="0">
                <a:solidFill>
                  <a:srgbClr val="FFC000"/>
                </a:solidFill>
              </a:rPr>
              <a:t>climate 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 smtClean="0">
                <a:solidFill>
                  <a:srgbClr val="FFC000"/>
                </a:solidFill>
              </a:rPr>
              <a:t>Aver. </a:t>
            </a:r>
            <a:r>
              <a:rPr lang="en-US" sz="1400" b="1" dirty="0">
                <a:solidFill>
                  <a:srgbClr val="FFC000"/>
                </a:solidFill>
              </a:rPr>
              <a:t>temperatures:	</a:t>
            </a:r>
            <a:r>
              <a:rPr lang="en-US" sz="1400" b="1" dirty="0" smtClean="0">
                <a:solidFill>
                  <a:srgbClr val="FFC000"/>
                </a:solidFill>
              </a:rPr>
              <a:t> </a:t>
            </a:r>
            <a:r>
              <a:rPr lang="en-US" sz="1400" b="1" dirty="0">
                <a:solidFill>
                  <a:srgbClr val="FFC000"/>
                </a:solidFill>
              </a:rPr>
              <a:t>18 °</a:t>
            </a:r>
            <a:r>
              <a:rPr lang="en-US" sz="1400" b="1" dirty="0" smtClean="0">
                <a:solidFill>
                  <a:srgbClr val="FFC000"/>
                </a:solidFill>
              </a:rPr>
              <a:t>C/Summer, (May </a:t>
            </a:r>
            <a:r>
              <a:rPr lang="en-US" sz="1400" b="1" dirty="0">
                <a:solidFill>
                  <a:srgbClr val="FFC000"/>
                </a:solidFill>
              </a:rPr>
              <a:t>22 °</a:t>
            </a:r>
            <a:r>
              <a:rPr lang="en-US" sz="1400" b="1" dirty="0" smtClean="0">
                <a:solidFill>
                  <a:srgbClr val="FFC000"/>
                </a:solidFill>
              </a:rPr>
              <a:t>C)   </a:t>
            </a:r>
            <a:r>
              <a:rPr lang="en-US" sz="1400" b="1" dirty="0">
                <a:solidFill>
                  <a:srgbClr val="FFC000"/>
                </a:solidFill>
              </a:rPr>
              <a:t>3 °</a:t>
            </a:r>
            <a:r>
              <a:rPr lang="en-US" sz="1400" b="1" dirty="0" smtClean="0">
                <a:solidFill>
                  <a:srgbClr val="FFC000"/>
                </a:solidFill>
              </a:rPr>
              <a:t>C/Winter 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>
                <a:solidFill>
                  <a:srgbClr val="FFC000"/>
                </a:solidFill>
              </a:rPr>
              <a:t>National currency: 	</a:t>
            </a:r>
            <a:r>
              <a:rPr lang="en-US" sz="1400" b="1" dirty="0" smtClean="0">
                <a:solidFill>
                  <a:srgbClr val="FFC000"/>
                </a:solidFill>
              </a:rPr>
              <a:t>Euro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 smtClean="0">
                <a:solidFill>
                  <a:srgbClr val="FFC000"/>
                </a:solidFill>
              </a:rPr>
              <a:t>Intern. </a:t>
            </a:r>
            <a:r>
              <a:rPr lang="en-US" sz="1400" b="1" dirty="0">
                <a:solidFill>
                  <a:srgbClr val="FFC000"/>
                </a:solidFill>
              </a:rPr>
              <a:t>trading partner: </a:t>
            </a:r>
            <a:r>
              <a:rPr lang="en-US" sz="1400" b="1" dirty="0" smtClean="0">
                <a:solidFill>
                  <a:srgbClr val="FFC000"/>
                </a:solidFill>
              </a:rPr>
              <a:t>N</a:t>
            </a:r>
            <a:r>
              <a:rPr lang="en-US" sz="1400" b="1" dirty="0">
                <a:solidFill>
                  <a:srgbClr val="FFC000"/>
                </a:solidFill>
              </a:rPr>
              <a:t>° 6 in the world rankings of export </a:t>
            </a:r>
            <a:r>
              <a:rPr lang="en-US" sz="1400" b="1" dirty="0" smtClean="0">
                <a:solidFill>
                  <a:srgbClr val="FFC000"/>
                </a:solidFill>
              </a:rPr>
              <a:t>and</a:t>
            </a:r>
            <a:br>
              <a:rPr lang="en-US" sz="1400" b="1" dirty="0" smtClean="0">
                <a:solidFill>
                  <a:srgbClr val="FFC000"/>
                </a:solidFill>
              </a:rPr>
            </a:br>
            <a:r>
              <a:rPr lang="en-US" sz="1400" b="1" dirty="0" smtClean="0">
                <a:solidFill>
                  <a:srgbClr val="FFC000"/>
                </a:solidFill>
              </a:rPr>
              <a:t>		  investment nations</a:t>
            </a:r>
            <a:endParaRPr lang="en-US" sz="1400" b="1" dirty="0">
              <a:solidFill>
                <a:srgbClr val="FFC000"/>
              </a:solidFill>
            </a:endParaRP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 smtClean="0">
                <a:solidFill>
                  <a:srgbClr val="FFC000"/>
                </a:solidFill>
              </a:rPr>
              <a:t>Important </a:t>
            </a:r>
            <a:r>
              <a:rPr lang="en-US" sz="1400" b="1" dirty="0">
                <a:solidFill>
                  <a:srgbClr val="FFC000"/>
                </a:solidFill>
              </a:rPr>
              <a:t>trading partners:  Germany, Belgium and Luxembourg</a:t>
            </a:r>
            <a:r>
              <a:rPr lang="en-US" sz="1400" b="1" dirty="0" smtClean="0">
                <a:solidFill>
                  <a:srgbClr val="FFC000"/>
                </a:solidFill>
              </a:rPr>
              <a:t>,</a:t>
            </a:r>
            <a:br>
              <a:rPr lang="en-US" sz="1400" b="1" dirty="0" smtClean="0">
                <a:solidFill>
                  <a:srgbClr val="FFC000"/>
                </a:solidFill>
              </a:rPr>
            </a:br>
            <a:r>
              <a:rPr lang="en-US" sz="1400" b="1" dirty="0" smtClean="0">
                <a:solidFill>
                  <a:srgbClr val="FFC000"/>
                </a:solidFill>
              </a:rPr>
              <a:t>		            France, UK, and USA </a:t>
            </a:r>
          </a:p>
          <a:p>
            <a:pPr marL="171450" indent="-171450"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400" b="1" dirty="0" smtClean="0">
                <a:solidFill>
                  <a:srgbClr val="FFC000"/>
                </a:solidFill>
              </a:rPr>
              <a:t>Visitors:		11 million annually for business/holidays		</a:t>
            </a:r>
            <a:endParaRPr lang="en-US" sz="1400" b="1" dirty="0">
              <a:solidFill>
                <a:srgbClr val="FFC000"/>
              </a:solidFill>
            </a:endParaRPr>
          </a:p>
        </p:txBody>
      </p:sp>
      <p:grpSp>
        <p:nvGrpSpPr>
          <p:cNvPr id="28" name="Groep 27"/>
          <p:cNvGrpSpPr/>
          <p:nvPr/>
        </p:nvGrpSpPr>
        <p:grpSpPr>
          <a:xfrm>
            <a:off x="5779927" y="235308"/>
            <a:ext cx="3169651" cy="3441936"/>
            <a:chOff x="5779927" y="235308"/>
            <a:chExt cx="3169651" cy="3441936"/>
          </a:xfrm>
        </p:grpSpPr>
        <p:pic>
          <p:nvPicPr>
            <p:cNvPr id="4103" name="Picture 7" descr="http://1.bp.blogspot.com/-gshZ5FY4J0Y/UFJvKaK7lFI/AAAAAAAABA4/bDmlbYMtELE/s1600/Noordzee%252CNederland%252CDuitsland%252CDenemarken%252Ckaart%252Cmap%252CCIA%252Ctopografie%252CNoorwegen%252CSchotland%252CVerenigd%2BKoninkrijk%252CEuropa%252CFaroe%252CShetland%252COrkney%252CBelgie%252CFrankrijkEngeland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9927" y="796034"/>
              <a:ext cx="3169651" cy="2881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kstvak 33"/>
            <p:cNvSpPr txBox="1"/>
            <p:nvPr/>
          </p:nvSpPr>
          <p:spPr>
            <a:xfrm>
              <a:off x="5779927" y="235308"/>
              <a:ext cx="31696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indent="-92075">
                <a:buFontTx/>
                <a:buChar char="-"/>
              </a:pPr>
              <a:r>
                <a:rPr lang="nl-NL" sz="1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Situated</a:t>
              </a:r>
              <a:r>
                <a:rPr lang="nl-NL" sz="1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at </a:t>
              </a:r>
              <a:r>
                <a:rPr lang="nl-NL" sz="1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one</a:t>
              </a:r>
              <a:r>
                <a:rPr lang="nl-NL" sz="1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of </a:t>
              </a:r>
              <a:r>
                <a:rPr lang="nl-NL" sz="1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</a:t>
              </a:r>
              <a:r>
                <a:rPr lang="nl-NL" sz="1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1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busiest</a:t>
              </a:r>
              <a:r>
                <a:rPr lang="nl-NL" sz="1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1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shipping</a:t>
              </a:r>
              <a:r>
                <a:rPr lang="nl-NL" sz="1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1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sea</a:t>
              </a:r>
              <a:r>
                <a:rPr lang="nl-NL" sz="1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1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areas</a:t>
              </a:r>
              <a:r>
                <a:rPr lang="nl-NL" sz="1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of </a:t>
              </a:r>
              <a:r>
                <a:rPr lang="nl-NL" sz="1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</a:t>
              </a:r>
              <a:r>
                <a:rPr lang="nl-NL" sz="1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1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world</a:t>
              </a:r>
              <a:r>
                <a:rPr lang="nl-NL" sz="1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 The North Sea</a:t>
              </a:r>
            </a:p>
            <a:p>
              <a:pPr marL="92075" indent="-92075">
                <a:buFontTx/>
                <a:buChar char="-"/>
              </a:pPr>
              <a:endParaRPr lang="nl-NL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4105" name="Picture 9" descr="C:\Users\Piet\Downloads\AIS Monthly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926" y="783805"/>
            <a:ext cx="3169651" cy="287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11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0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0"/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0"/>
                                        <p:tgtEl>
                                          <p:spTgt spid="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9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0"/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0"/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0"/>
                                        <p:tgtEl>
                                          <p:spTgt spid="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0"/>
                                        <p:tgtEl>
                                          <p:spTgt spid="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4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3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1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9" descr="Image result for VLAG NEDERLAND WAPPERE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3" name="Groep 2"/>
          <p:cNvGrpSpPr/>
          <p:nvPr/>
        </p:nvGrpSpPr>
        <p:grpSpPr>
          <a:xfrm>
            <a:off x="1403648" y="508899"/>
            <a:ext cx="6165260" cy="5251505"/>
            <a:chOff x="3113562" y="1566302"/>
            <a:chExt cx="3762694" cy="3061894"/>
          </a:xfrm>
        </p:grpSpPr>
        <p:pic>
          <p:nvPicPr>
            <p:cNvPr id="1026" name="Picture 2" descr="C:\Users\Pieter\Pictures\Rotterdam\download 9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3414" y="1566302"/>
              <a:ext cx="3222721" cy="2810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kstvak 10"/>
            <p:cNvSpPr txBox="1"/>
            <p:nvPr/>
          </p:nvSpPr>
          <p:spPr>
            <a:xfrm>
              <a:off x="3113562" y="3645025"/>
              <a:ext cx="3762694" cy="983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rPr>
                <a:t> Rotterdam</a:t>
              </a:r>
              <a:endParaRPr lang="nl-NL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endParaRPr>
            </a:p>
          </p:txBody>
        </p:sp>
      </p:grpSp>
      <p:pic>
        <p:nvPicPr>
          <p:cNvPr id="1027" name="Picture 3" descr="C:\Users\Pieter\Pictures\Rotterdam\images 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53" y="4764558"/>
            <a:ext cx="2992983" cy="199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ieter\Pictures\Rotterdam\images 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83" y="160338"/>
            <a:ext cx="3060143" cy="190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ieter\Pictures\Rotterdam\images 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4646"/>
            <a:ext cx="3136596" cy="190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ieter\Pictures\Rotterdam\download 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4764557"/>
            <a:ext cx="3136596" cy="196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kstvak 12"/>
          <p:cNvSpPr txBox="1"/>
          <p:nvPr/>
        </p:nvSpPr>
        <p:spPr>
          <a:xfrm>
            <a:off x="3514170" y="5517232"/>
            <a:ext cx="1944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 to Europe</a:t>
            </a:r>
            <a:endParaRPr lang="nl-NL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ep 4"/>
          <p:cNvGrpSpPr/>
          <p:nvPr/>
        </p:nvGrpSpPr>
        <p:grpSpPr>
          <a:xfrm>
            <a:off x="107504" y="2694072"/>
            <a:ext cx="9036496" cy="1569660"/>
            <a:chOff x="107504" y="2694072"/>
            <a:chExt cx="9036496" cy="1569660"/>
          </a:xfrm>
        </p:grpSpPr>
        <p:sp>
          <p:nvSpPr>
            <p:cNvPr id="4" name="Tekstvak 3"/>
            <p:cNvSpPr txBox="1"/>
            <p:nvPr/>
          </p:nvSpPr>
          <p:spPr>
            <a:xfrm>
              <a:off x="107504" y="2694072"/>
              <a:ext cx="186291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200" b="1" dirty="0" err="1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</a:t>
              </a:r>
              <a:r>
                <a:rPr lang="nl-NL" sz="32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</a:t>
              </a:r>
              <a:r>
                <a:rPr lang="nl-NL" sz="32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of </a:t>
              </a:r>
              <a:r>
                <a:rPr lang="nl-NL" sz="32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</a:t>
              </a:r>
              <a:r>
                <a:rPr lang="nl-NL" sz="32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32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largest</a:t>
              </a:r>
              <a:r>
                <a:rPr lang="nl-NL" sz="32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nl-NL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Tekstvak 13"/>
            <p:cNvSpPr txBox="1"/>
            <p:nvPr/>
          </p:nvSpPr>
          <p:spPr>
            <a:xfrm>
              <a:off x="7199784" y="2694072"/>
              <a:ext cx="194421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2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ports</a:t>
              </a:r>
              <a:r>
                <a:rPr lang="nl-NL" sz="32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in </a:t>
              </a:r>
              <a:r>
                <a:rPr lang="nl-NL" sz="32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</a:t>
              </a:r>
              <a:r>
                <a:rPr lang="nl-NL" sz="32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32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world</a:t>
              </a:r>
              <a:endParaRPr lang="nl-NL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532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9" descr="Image result for VLAG NEDERLAND WAPPERE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51520" y="279738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 …. but Rotterdam is </a:t>
            </a:r>
            <a:r>
              <a:rPr lang="nl-NL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also</a:t>
            </a:r>
            <a:endParaRPr lang="nl-NL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anose="020B0903060703020204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539552" y="1239143"/>
            <a:ext cx="2124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dirty="0" smtClean="0">
                <a:solidFill>
                  <a:srgbClr val="FFC000"/>
                </a:solidFill>
              </a:rPr>
              <a:t>- a </a:t>
            </a:r>
            <a:r>
              <a:rPr lang="nl-NL" sz="2400" dirty="0" err="1">
                <a:solidFill>
                  <a:srgbClr val="FFC000"/>
                </a:solidFill>
              </a:rPr>
              <a:t>place</a:t>
            </a:r>
            <a:r>
              <a:rPr lang="nl-NL" sz="2400" dirty="0">
                <a:solidFill>
                  <a:srgbClr val="FFC000"/>
                </a:solidFill>
              </a:rPr>
              <a:t> to </a:t>
            </a:r>
            <a:r>
              <a:rPr lang="nl-NL" sz="2400" dirty="0" err="1">
                <a:solidFill>
                  <a:srgbClr val="FFC000"/>
                </a:solidFill>
              </a:rPr>
              <a:t>stay</a:t>
            </a:r>
            <a:endParaRPr lang="nl-NL" sz="2400" dirty="0">
              <a:solidFill>
                <a:srgbClr val="FFC000"/>
              </a:solidFill>
            </a:endParaRPr>
          </a:p>
        </p:txBody>
      </p:sp>
      <p:grpSp>
        <p:nvGrpSpPr>
          <p:cNvPr id="30" name="Groep 29"/>
          <p:cNvGrpSpPr/>
          <p:nvPr/>
        </p:nvGrpSpPr>
        <p:grpSpPr>
          <a:xfrm>
            <a:off x="3139791" y="279738"/>
            <a:ext cx="5709894" cy="3565423"/>
            <a:chOff x="3139791" y="279738"/>
            <a:chExt cx="5709894" cy="3565423"/>
          </a:xfrm>
        </p:grpSpPr>
        <p:grpSp>
          <p:nvGrpSpPr>
            <p:cNvPr id="12" name="Groep 11"/>
            <p:cNvGrpSpPr/>
            <p:nvPr/>
          </p:nvGrpSpPr>
          <p:grpSpPr>
            <a:xfrm>
              <a:off x="3139791" y="1885361"/>
              <a:ext cx="3024335" cy="432048"/>
              <a:chOff x="3851919" y="1484784"/>
              <a:chExt cx="2749849" cy="432048"/>
            </a:xfrm>
          </p:grpSpPr>
          <p:sp>
            <p:nvSpPr>
              <p:cNvPr id="3" name="Rechthoek 2"/>
              <p:cNvSpPr/>
              <p:nvPr/>
            </p:nvSpPr>
            <p:spPr>
              <a:xfrm>
                <a:off x="3851919" y="1484784"/>
                <a:ext cx="2749849" cy="432048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0" name="Rechthoek 9"/>
              <p:cNvSpPr/>
              <p:nvPr/>
            </p:nvSpPr>
            <p:spPr>
              <a:xfrm>
                <a:off x="3909914" y="1516142"/>
                <a:ext cx="265734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nl-NL" dirty="0">
                    <a:solidFill>
                      <a:srgbClr val="FFC000"/>
                    </a:solidFill>
                  </a:rPr>
                  <a:t>over 250 </a:t>
                </a:r>
                <a:r>
                  <a:rPr lang="nl-NL" dirty="0" smtClean="0">
                    <a:solidFill>
                      <a:srgbClr val="FFC000"/>
                    </a:solidFill>
                  </a:rPr>
                  <a:t>hotels - ** to *****</a:t>
                </a:r>
                <a:endParaRPr lang="nl-NL" dirty="0">
                  <a:solidFill>
                    <a:srgbClr val="FFC000"/>
                  </a:solidFill>
                </a:endParaRPr>
              </a:p>
            </p:txBody>
          </p:sp>
        </p:grpSp>
        <p:pic>
          <p:nvPicPr>
            <p:cNvPr id="15" name="Afbeelding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3461" y="2101385"/>
              <a:ext cx="1164721" cy="873541"/>
            </a:xfrm>
            <a:prstGeom prst="rect">
              <a:avLst/>
            </a:prstGeom>
          </p:spPr>
        </p:pic>
        <p:pic>
          <p:nvPicPr>
            <p:cNvPr id="16" name="Afbeelding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881" y="279738"/>
              <a:ext cx="1157883" cy="768063"/>
            </a:xfrm>
            <a:prstGeom prst="rect">
              <a:avLst/>
            </a:prstGeom>
          </p:spPr>
        </p:pic>
        <p:pic>
          <p:nvPicPr>
            <p:cNvPr id="17" name="Afbeelding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880" y="1165725"/>
              <a:ext cx="1157883" cy="868413"/>
            </a:xfrm>
            <a:prstGeom prst="rect">
              <a:avLst/>
            </a:prstGeom>
          </p:spPr>
        </p:pic>
        <p:pic>
          <p:nvPicPr>
            <p:cNvPr id="18" name="Afbeelding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8045" y="3041440"/>
              <a:ext cx="1211640" cy="803721"/>
            </a:xfrm>
            <a:prstGeom prst="rect">
              <a:avLst/>
            </a:prstGeom>
          </p:spPr>
        </p:pic>
        <p:cxnSp>
          <p:nvCxnSpPr>
            <p:cNvPr id="20" name="Rechte verbindingslijn 19"/>
            <p:cNvCxnSpPr>
              <a:stCxn id="3" idx="3"/>
              <a:endCxn id="16" idx="1"/>
            </p:cNvCxnSpPr>
            <p:nvPr/>
          </p:nvCxnSpPr>
          <p:spPr>
            <a:xfrm flipV="1">
              <a:off x="6164126" y="663770"/>
              <a:ext cx="1492755" cy="143761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chte verbindingslijn 20"/>
            <p:cNvCxnSpPr>
              <a:endCxn id="18" idx="1"/>
            </p:cNvCxnSpPr>
            <p:nvPr/>
          </p:nvCxnSpPr>
          <p:spPr>
            <a:xfrm>
              <a:off x="6164126" y="2087084"/>
              <a:ext cx="1473919" cy="135621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/>
            <p:cNvCxnSpPr>
              <a:stCxn id="3" idx="3"/>
              <a:endCxn id="17" idx="1"/>
            </p:cNvCxnSpPr>
            <p:nvPr/>
          </p:nvCxnSpPr>
          <p:spPr>
            <a:xfrm flipV="1">
              <a:off x="6164126" y="1599932"/>
              <a:ext cx="1492754" cy="50145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>
              <a:stCxn id="3" idx="3"/>
              <a:endCxn id="15" idx="1"/>
            </p:cNvCxnSpPr>
            <p:nvPr/>
          </p:nvCxnSpPr>
          <p:spPr>
            <a:xfrm>
              <a:off x="6164126" y="2101385"/>
              <a:ext cx="1489335" cy="43677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ep 55"/>
          <p:cNvGrpSpPr/>
          <p:nvPr/>
        </p:nvGrpSpPr>
        <p:grpSpPr>
          <a:xfrm>
            <a:off x="245801" y="2354104"/>
            <a:ext cx="6702463" cy="3467499"/>
            <a:chOff x="245801" y="2354104"/>
            <a:chExt cx="6702463" cy="3467499"/>
          </a:xfrm>
        </p:grpSpPr>
        <p:grpSp>
          <p:nvGrpSpPr>
            <p:cNvPr id="14" name="Groep 13"/>
            <p:cNvGrpSpPr/>
            <p:nvPr/>
          </p:nvGrpSpPr>
          <p:grpSpPr>
            <a:xfrm>
              <a:off x="3139791" y="3140968"/>
              <a:ext cx="3070839" cy="970886"/>
              <a:chOff x="5940152" y="2852936"/>
              <a:chExt cx="2364452" cy="970886"/>
            </a:xfrm>
          </p:grpSpPr>
          <p:sp>
            <p:nvSpPr>
              <p:cNvPr id="7" name="Rechthoek 6"/>
              <p:cNvSpPr/>
              <p:nvPr/>
            </p:nvSpPr>
            <p:spPr>
              <a:xfrm>
                <a:off x="5940152" y="2852936"/>
                <a:ext cx="2364452" cy="970886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1" name="Rechthoek 10"/>
              <p:cNvSpPr/>
              <p:nvPr/>
            </p:nvSpPr>
            <p:spPr>
              <a:xfrm>
                <a:off x="6187005" y="2900492"/>
                <a:ext cx="191449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nl-NL" dirty="0" err="1" smtClean="0">
                    <a:solidFill>
                      <a:srgbClr val="FFC000"/>
                    </a:solidFill>
                  </a:rPr>
                  <a:t>wide</a:t>
                </a:r>
                <a:r>
                  <a:rPr lang="nl-NL" dirty="0" smtClean="0">
                    <a:solidFill>
                      <a:srgbClr val="FFC000"/>
                    </a:solidFill>
                  </a:rPr>
                  <a:t> </a:t>
                </a:r>
                <a:r>
                  <a:rPr lang="nl-NL" dirty="0" err="1" smtClean="0">
                    <a:solidFill>
                      <a:srgbClr val="FFC000"/>
                    </a:solidFill>
                  </a:rPr>
                  <a:t>variety</a:t>
                </a:r>
                <a:r>
                  <a:rPr lang="nl-NL" dirty="0" smtClean="0">
                    <a:solidFill>
                      <a:srgbClr val="FFC000"/>
                    </a:solidFill>
                  </a:rPr>
                  <a:t> </a:t>
                </a:r>
                <a:r>
                  <a:rPr lang="nl-NL" dirty="0">
                    <a:solidFill>
                      <a:srgbClr val="FFC000"/>
                    </a:solidFill>
                  </a:rPr>
                  <a:t>of </a:t>
                </a:r>
                <a:r>
                  <a:rPr lang="nl-NL" dirty="0" smtClean="0">
                    <a:solidFill>
                      <a:srgbClr val="FFC000"/>
                    </a:solidFill>
                  </a:rPr>
                  <a:t>cuisines</a:t>
                </a:r>
                <a:br>
                  <a:rPr lang="nl-NL" dirty="0" smtClean="0">
                    <a:solidFill>
                      <a:srgbClr val="FFC000"/>
                    </a:solidFill>
                  </a:rPr>
                </a:br>
                <a:r>
                  <a:rPr lang="nl-NL" dirty="0" err="1" smtClean="0">
                    <a:solidFill>
                      <a:srgbClr val="FFC000"/>
                    </a:solidFill>
                  </a:rPr>
                  <a:t>with</a:t>
                </a:r>
                <a:r>
                  <a:rPr lang="nl-NL" dirty="0" smtClean="0">
                    <a:solidFill>
                      <a:srgbClr val="FFC000"/>
                    </a:solidFill>
                  </a:rPr>
                  <a:t> 125 </a:t>
                </a:r>
                <a:r>
                  <a:rPr lang="nl-NL" dirty="0" err="1" smtClean="0">
                    <a:solidFill>
                      <a:srgbClr val="FFC000"/>
                    </a:solidFill>
                  </a:rPr>
                  <a:t>recommended</a:t>
                </a:r>
                <a:r>
                  <a:rPr lang="nl-NL" dirty="0" smtClean="0">
                    <a:solidFill>
                      <a:srgbClr val="FFC000"/>
                    </a:solidFill>
                  </a:rPr>
                  <a:t> </a:t>
                </a:r>
                <a:br>
                  <a:rPr lang="nl-NL" dirty="0" smtClean="0">
                    <a:solidFill>
                      <a:srgbClr val="FFC000"/>
                    </a:solidFill>
                  </a:rPr>
                </a:br>
                <a:r>
                  <a:rPr lang="nl-NL" dirty="0" smtClean="0">
                    <a:solidFill>
                      <a:srgbClr val="FFC000"/>
                    </a:solidFill>
                  </a:rPr>
                  <a:t>restaurants and bars</a:t>
                </a:r>
                <a:endParaRPr lang="nl-NL" dirty="0">
                  <a:solidFill>
                    <a:srgbClr val="FFC000"/>
                  </a:solidFill>
                </a:endParaRPr>
              </a:p>
            </p:txBody>
          </p:sp>
        </p:grpSp>
        <p:pic>
          <p:nvPicPr>
            <p:cNvPr id="31" name="Afbeelding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801" y="2354104"/>
              <a:ext cx="2093952" cy="1074896"/>
            </a:xfrm>
            <a:prstGeom prst="rect">
              <a:avLst/>
            </a:prstGeom>
          </p:spPr>
        </p:pic>
        <p:pic>
          <p:nvPicPr>
            <p:cNvPr id="5122" name="Picture 2" descr="P:\VTS Symposium 2020\Presentatie\rijsttafel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1" y="3614207"/>
              <a:ext cx="2088232" cy="156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3" name="Rechte verbindingslijn 32"/>
            <p:cNvCxnSpPr>
              <a:stCxn id="7" idx="1"/>
              <a:endCxn id="31" idx="3"/>
            </p:cNvCxnSpPr>
            <p:nvPr/>
          </p:nvCxnSpPr>
          <p:spPr>
            <a:xfrm flipH="1" flipV="1">
              <a:off x="2339753" y="2891552"/>
              <a:ext cx="800038" cy="73485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Rechte verbindingslijn 33"/>
            <p:cNvCxnSpPr>
              <a:stCxn id="5122" idx="3"/>
              <a:endCxn id="7" idx="1"/>
            </p:cNvCxnSpPr>
            <p:nvPr/>
          </p:nvCxnSpPr>
          <p:spPr>
            <a:xfrm flipV="1">
              <a:off x="2339753" y="3626411"/>
              <a:ext cx="800038" cy="77088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23" name="Picture 3" descr="P:\VTS Symposium 2020\Presentatie\haring3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1905" y="4630851"/>
              <a:ext cx="783357" cy="1175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Afbeelding 3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255" y="4630851"/>
              <a:ext cx="1569112" cy="1175036"/>
            </a:xfrm>
            <a:prstGeom prst="rect">
              <a:avLst/>
            </a:prstGeom>
          </p:spPr>
        </p:pic>
        <p:pic>
          <p:nvPicPr>
            <p:cNvPr id="40" name="Afbeelding 3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3160" y="4630851"/>
              <a:ext cx="1795104" cy="1190752"/>
            </a:xfrm>
            <a:prstGeom prst="rect">
              <a:avLst/>
            </a:prstGeom>
          </p:spPr>
        </p:pic>
        <p:cxnSp>
          <p:nvCxnSpPr>
            <p:cNvPr id="43" name="Rechte verbindingslijn 42"/>
            <p:cNvCxnSpPr>
              <a:stCxn id="40" idx="0"/>
              <a:endCxn id="11" idx="2"/>
            </p:cNvCxnSpPr>
            <p:nvPr/>
          </p:nvCxnSpPr>
          <p:spPr>
            <a:xfrm flipH="1" flipV="1">
              <a:off x="4703617" y="4111854"/>
              <a:ext cx="1347095" cy="51899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/>
            <p:cNvCxnSpPr>
              <a:stCxn id="38" idx="0"/>
              <a:endCxn id="7" idx="2"/>
            </p:cNvCxnSpPr>
            <p:nvPr/>
          </p:nvCxnSpPr>
          <p:spPr>
            <a:xfrm flipV="1">
              <a:off x="3411811" y="4111854"/>
              <a:ext cx="1263400" cy="51899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Rechte verbindingslijn 48"/>
            <p:cNvCxnSpPr>
              <a:stCxn id="5123" idx="0"/>
              <a:endCxn id="7" idx="2"/>
            </p:cNvCxnSpPr>
            <p:nvPr/>
          </p:nvCxnSpPr>
          <p:spPr>
            <a:xfrm flipV="1">
              <a:off x="4663584" y="4111854"/>
              <a:ext cx="11627" cy="51899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8111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4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2" name="Groep 1"/>
          <p:cNvGrpSpPr/>
          <p:nvPr/>
        </p:nvGrpSpPr>
        <p:grpSpPr>
          <a:xfrm>
            <a:off x="-36512" y="7937"/>
            <a:ext cx="9114831" cy="6661433"/>
            <a:chOff x="-36512" y="7937"/>
            <a:chExt cx="9114831" cy="6661433"/>
          </a:xfrm>
        </p:grpSpPr>
        <p:sp>
          <p:nvSpPr>
            <p:cNvPr id="8" name="AutoShape 9" descr="Image result for VLAG NEDERLAND WAPPEREND"/>
            <p:cNvSpPr>
              <a:spLocks noChangeAspect="1" noChangeArrowheads="1"/>
            </p:cNvSpPr>
            <p:nvPr/>
          </p:nvSpPr>
          <p:spPr bwMode="auto">
            <a:xfrm>
              <a:off x="307975" y="7937"/>
              <a:ext cx="30480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" name="Tekstvak 3"/>
            <p:cNvSpPr txBox="1"/>
            <p:nvPr/>
          </p:nvSpPr>
          <p:spPr>
            <a:xfrm>
              <a:off x="-31840" y="188640"/>
              <a:ext cx="9110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rPr>
                <a:t> </a:t>
              </a:r>
              <a:r>
                <a:rPr lang="nl-NL" sz="2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daring</a:t>
              </a:r>
              <a:r>
                <a:rPr lang="nl-NL" sz="2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and </a:t>
              </a:r>
              <a:r>
                <a:rPr lang="nl-NL" sz="2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exiting</a:t>
              </a:r>
              <a:r>
                <a:rPr lang="nl-NL" sz="2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2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architecture</a:t>
              </a:r>
              <a:endParaRPr lang="nl-NL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52" name="Picture 4" descr="C:\Users\Pieter\Pictures\Rotterdam\images 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4218968"/>
              <a:ext cx="4102965" cy="2450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864" y="4218968"/>
              <a:ext cx="3993103" cy="2450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 descr="C:\Users\Pieter\Pictures\Rotterdam\images 4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5" y="872586"/>
              <a:ext cx="4102966" cy="2711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5" name="Picture 7" descr="C:\Users\Pieter\Pictures\Rotterdam\download 9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882" y="872587"/>
              <a:ext cx="4001085" cy="2711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kstvak 10"/>
            <p:cNvSpPr txBox="1"/>
            <p:nvPr/>
          </p:nvSpPr>
          <p:spPr>
            <a:xfrm>
              <a:off x="-36512" y="3502749"/>
              <a:ext cx="9110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rPr>
                <a:t> </a:t>
              </a:r>
              <a:r>
                <a:rPr lang="nl-NL" sz="2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combined</a:t>
              </a:r>
              <a:r>
                <a:rPr lang="nl-NL" sz="2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in </a:t>
              </a:r>
              <a:r>
                <a:rPr lang="nl-NL" sz="2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one</a:t>
              </a:r>
              <a:r>
                <a:rPr lang="nl-NL" sz="2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24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place</a:t>
              </a:r>
              <a:endParaRPr lang="nl-NL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7736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9" descr="Image result for VLAG NEDERLAND WAPPERE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307975" y="160337"/>
            <a:ext cx="381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 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sniffing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culture</a:t>
            </a:r>
            <a:endParaRPr lang="nl-NL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8" name="Groep 37"/>
          <p:cNvGrpSpPr/>
          <p:nvPr/>
        </p:nvGrpSpPr>
        <p:grpSpPr>
          <a:xfrm>
            <a:off x="971600" y="406509"/>
            <a:ext cx="7995512" cy="2666807"/>
            <a:chOff x="971600" y="406509"/>
            <a:chExt cx="7995512" cy="2666807"/>
          </a:xfrm>
        </p:grpSpPr>
        <p:sp>
          <p:nvSpPr>
            <p:cNvPr id="17" name="Rechthoek 16"/>
            <p:cNvSpPr/>
            <p:nvPr/>
          </p:nvSpPr>
          <p:spPr>
            <a:xfrm>
              <a:off x="971600" y="1196752"/>
              <a:ext cx="2592288" cy="432048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7"/>
            <p:cNvSpPr/>
            <p:nvPr/>
          </p:nvSpPr>
          <p:spPr>
            <a:xfrm>
              <a:off x="985766" y="1259468"/>
              <a:ext cx="25842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dirty="0">
                  <a:solidFill>
                    <a:srgbClr val="FFC000"/>
                  </a:solidFill>
                </a:rPr>
                <a:t>prominent </a:t>
              </a:r>
              <a:r>
                <a:rPr lang="nl-NL" dirty="0" smtClean="0">
                  <a:solidFill>
                    <a:srgbClr val="FFC000"/>
                  </a:solidFill>
                </a:rPr>
                <a:t>museums e.g. </a:t>
              </a:r>
              <a:endParaRPr lang="nl-NL" dirty="0">
                <a:solidFill>
                  <a:srgbClr val="FFC000"/>
                </a:solidFill>
              </a:endParaRPr>
            </a:p>
          </p:txBody>
        </p:sp>
        <p:cxnSp>
          <p:nvCxnSpPr>
            <p:cNvPr id="13" name="Rechte verbindingslijn 12"/>
            <p:cNvCxnSpPr>
              <a:stCxn id="17" idx="3"/>
              <a:endCxn id="6146" idx="1"/>
            </p:cNvCxnSpPr>
            <p:nvPr/>
          </p:nvCxnSpPr>
          <p:spPr>
            <a:xfrm flipV="1">
              <a:off x="3563888" y="933530"/>
              <a:ext cx="1584176" cy="47924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Rechte verbindingslijn 13"/>
            <p:cNvCxnSpPr>
              <a:endCxn id="24" idx="1"/>
            </p:cNvCxnSpPr>
            <p:nvPr/>
          </p:nvCxnSpPr>
          <p:spPr>
            <a:xfrm>
              <a:off x="3570000" y="1438786"/>
              <a:ext cx="1586056" cy="90581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chte verbindingslijn 14"/>
            <p:cNvCxnSpPr>
              <a:stCxn id="24" idx="3"/>
              <a:endCxn id="23" idx="1"/>
            </p:cNvCxnSpPr>
            <p:nvPr/>
          </p:nvCxnSpPr>
          <p:spPr>
            <a:xfrm>
              <a:off x="6737070" y="2344601"/>
              <a:ext cx="582032" cy="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chte verbindingslijn 15"/>
            <p:cNvCxnSpPr>
              <a:stCxn id="6146" idx="3"/>
              <a:endCxn id="34" idx="1"/>
            </p:cNvCxnSpPr>
            <p:nvPr/>
          </p:nvCxnSpPr>
          <p:spPr>
            <a:xfrm>
              <a:off x="6737070" y="933530"/>
              <a:ext cx="584656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6" name="Picture 2" descr="Bosch, Rembrandt, Monet, Van Gogh, Dalí, Christo. Museum Boijmans Van ...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406509"/>
              <a:ext cx="1589006" cy="1054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kstvak 21"/>
            <p:cNvSpPr txBox="1"/>
            <p:nvPr/>
          </p:nvSpPr>
          <p:spPr>
            <a:xfrm>
              <a:off x="5004048" y="1411060"/>
              <a:ext cx="209306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 err="1" smtClean="0">
                  <a:solidFill>
                    <a:srgbClr val="FFC000"/>
                  </a:solidFill>
                </a:rPr>
                <a:t>Boijmans</a:t>
              </a:r>
              <a:r>
                <a:rPr lang="en-US" sz="1300" dirty="0" smtClean="0">
                  <a:solidFill>
                    <a:srgbClr val="FFC000"/>
                  </a:solidFill>
                </a:rPr>
                <a:t> van </a:t>
              </a:r>
              <a:r>
                <a:rPr lang="en-US" sz="1300" dirty="0" err="1" smtClean="0">
                  <a:solidFill>
                    <a:srgbClr val="FFC000"/>
                  </a:solidFill>
                </a:rPr>
                <a:t>Beuningen</a:t>
              </a:r>
              <a:endParaRPr lang="nl-NL" sz="1300" dirty="0">
                <a:solidFill>
                  <a:srgbClr val="FFC000"/>
                </a:solidFill>
              </a:endParaRPr>
            </a:p>
          </p:txBody>
        </p:sp>
        <p:pic>
          <p:nvPicPr>
            <p:cNvPr id="23" name="Afbeelding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9102" y="1844825"/>
              <a:ext cx="1460283" cy="999554"/>
            </a:xfrm>
            <a:prstGeom prst="rect">
              <a:avLst/>
            </a:prstGeom>
          </p:spPr>
        </p:pic>
        <p:pic>
          <p:nvPicPr>
            <p:cNvPr id="24" name="Afbeelding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6056" y="1844824"/>
              <a:ext cx="1581014" cy="999554"/>
            </a:xfrm>
            <a:prstGeom prst="rect">
              <a:avLst/>
            </a:prstGeom>
          </p:spPr>
        </p:pic>
        <p:sp>
          <p:nvSpPr>
            <p:cNvPr id="34" name="Rechthoek 33"/>
            <p:cNvSpPr/>
            <p:nvPr/>
          </p:nvSpPr>
          <p:spPr>
            <a:xfrm>
              <a:off x="7321726" y="518031"/>
              <a:ext cx="1645386" cy="830997"/>
            </a:xfrm>
            <a:prstGeom prst="rect">
              <a:avLst/>
            </a:prstGeom>
            <a:ln w="19050">
              <a:solidFill>
                <a:srgbClr val="FFC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1200" b="1" dirty="0">
                  <a:solidFill>
                    <a:srgbClr val="FFC000"/>
                  </a:solidFill>
                </a:rPr>
                <a:t>Rembrandt, Degas, </a:t>
              </a:r>
              <a:r>
                <a:rPr lang="en-GB" sz="1200" b="1" dirty="0" smtClean="0">
                  <a:solidFill>
                    <a:srgbClr val="FFC000"/>
                  </a:solidFill>
                </a:rPr>
                <a:t>Monet, van Gogh, </a:t>
              </a:r>
              <a:r>
                <a:rPr lang="en-GB" sz="1200" b="1" dirty="0">
                  <a:solidFill>
                    <a:srgbClr val="FFC000"/>
                  </a:solidFill>
                </a:rPr>
                <a:t>together with works by Warhol and </a:t>
              </a:r>
              <a:r>
                <a:rPr lang="en-GB" sz="1200" b="1" dirty="0" err="1">
                  <a:solidFill>
                    <a:srgbClr val="FFC000"/>
                  </a:solidFill>
                </a:rPr>
                <a:t>Dalí</a:t>
              </a:r>
              <a:r>
                <a:rPr lang="en-GB" sz="1200" b="1" dirty="0">
                  <a:solidFill>
                    <a:srgbClr val="FFC000"/>
                  </a:solidFill>
                </a:rPr>
                <a:t>. </a:t>
              </a:r>
              <a:endParaRPr lang="nl-NL" sz="1200" b="1" dirty="0">
                <a:solidFill>
                  <a:srgbClr val="FFC000"/>
                </a:solidFill>
              </a:endParaRPr>
            </a:p>
          </p:txBody>
        </p:sp>
        <p:sp>
          <p:nvSpPr>
            <p:cNvPr id="39" name="Tekstvak 38"/>
            <p:cNvSpPr txBox="1"/>
            <p:nvPr/>
          </p:nvSpPr>
          <p:spPr>
            <a:xfrm>
              <a:off x="4907382" y="2780928"/>
              <a:ext cx="23762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 smtClean="0">
                  <a:solidFill>
                    <a:srgbClr val="FFC000"/>
                  </a:solidFill>
                </a:rPr>
                <a:t>Rotterdam Maritime Museum</a:t>
              </a:r>
              <a:endParaRPr lang="nl-NL" sz="13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6147" name="Groep 6146"/>
          <p:cNvGrpSpPr/>
          <p:nvPr/>
        </p:nvGrpSpPr>
        <p:grpSpPr>
          <a:xfrm>
            <a:off x="298965" y="2793571"/>
            <a:ext cx="8241442" cy="3174557"/>
            <a:chOff x="306818" y="1958583"/>
            <a:chExt cx="8241442" cy="3174557"/>
          </a:xfrm>
        </p:grpSpPr>
        <p:grpSp>
          <p:nvGrpSpPr>
            <p:cNvPr id="49" name="Groep 48"/>
            <p:cNvGrpSpPr/>
            <p:nvPr/>
          </p:nvGrpSpPr>
          <p:grpSpPr>
            <a:xfrm>
              <a:off x="5076057" y="3244334"/>
              <a:ext cx="3472203" cy="1796172"/>
              <a:chOff x="5076057" y="3244334"/>
              <a:chExt cx="3472203" cy="1796172"/>
            </a:xfrm>
          </p:grpSpPr>
          <p:sp>
            <p:nvSpPr>
              <p:cNvPr id="41" name="Rechthoek 40"/>
              <p:cNvSpPr/>
              <p:nvPr/>
            </p:nvSpPr>
            <p:spPr>
              <a:xfrm>
                <a:off x="5723117" y="3244334"/>
                <a:ext cx="2304256" cy="369332"/>
              </a:xfrm>
              <a:prstGeom prst="rect">
                <a:avLst/>
              </a:prstGeom>
              <a:ln w="28575">
                <a:solidFill>
                  <a:srgbClr val="FFC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nl-NL" dirty="0" smtClean="0">
                    <a:solidFill>
                      <a:srgbClr val="FFC000"/>
                    </a:solidFill>
                  </a:rPr>
                  <a:t>theaters and </a:t>
                </a:r>
                <a:r>
                  <a:rPr lang="nl-NL" dirty="0" err="1" smtClean="0">
                    <a:solidFill>
                      <a:srgbClr val="FFC000"/>
                    </a:solidFill>
                  </a:rPr>
                  <a:t>concerts</a:t>
                </a:r>
                <a:endParaRPr lang="nl-NL" dirty="0">
                  <a:solidFill>
                    <a:srgbClr val="FFC000"/>
                  </a:solidFill>
                </a:endParaRPr>
              </a:p>
            </p:txBody>
          </p:sp>
          <p:pic>
            <p:nvPicPr>
              <p:cNvPr id="40" name="Afbeelding 3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2189" y="3789040"/>
                <a:ext cx="1676071" cy="1251466"/>
              </a:xfrm>
              <a:prstGeom prst="rect">
                <a:avLst/>
              </a:prstGeom>
            </p:spPr>
          </p:pic>
          <p:pic>
            <p:nvPicPr>
              <p:cNvPr id="42" name="Afbeelding 4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7" y="3789040"/>
                <a:ext cx="1688898" cy="1251466"/>
              </a:xfrm>
              <a:prstGeom prst="rect">
                <a:avLst/>
              </a:prstGeom>
            </p:spPr>
          </p:pic>
          <p:cxnSp>
            <p:nvCxnSpPr>
              <p:cNvPr id="44" name="Rechte verbindingslijn 43"/>
              <p:cNvCxnSpPr>
                <a:stCxn id="42" idx="0"/>
                <a:endCxn id="41" idx="2"/>
              </p:cNvCxnSpPr>
              <p:nvPr/>
            </p:nvCxnSpPr>
            <p:spPr>
              <a:xfrm flipV="1">
                <a:off x="5920506" y="3613666"/>
                <a:ext cx="954739" cy="175374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Rechte verbindingslijn 44"/>
              <p:cNvCxnSpPr>
                <a:stCxn id="41" idx="2"/>
                <a:endCxn id="40" idx="0"/>
              </p:cNvCxnSpPr>
              <p:nvPr/>
            </p:nvCxnSpPr>
            <p:spPr>
              <a:xfrm>
                <a:off x="6875245" y="3613666"/>
                <a:ext cx="834980" cy="175374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0" name="Afbeelding 4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964" y="4061577"/>
              <a:ext cx="1428751" cy="1071563"/>
            </a:xfrm>
            <a:prstGeom prst="rect">
              <a:avLst/>
            </a:prstGeom>
          </p:spPr>
        </p:pic>
        <p:pic>
          <p:nvPicPr>
            <p:cNvPr id="51" name="Afbeelding 5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964" y="1958583"/>
              <a:ext cx="1452809" cy="968539"/>
            </a:xfrm>
            <a:prstGeom prst="rect">
              <a:avLst/>
            </a:prstGeom>
          </p:spPr>
        </p:pic>
        <p:pic>
          <p:nvPicPr>
            <p:cNvPr id="52" name="Afbeelding 5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964" y="3006016"/>
              <a:ext cx="1452809" cy="958721"/>
            </a:xfrm>
            <a:prstGeom prst="rect">
              <a:avLst/>
            </a:prstGeom>
          </p:spPr>
        </p:pic>
        <p:cxnSp>
          <p:nvCxnSpPr>
            <p:cNvPr id="54" name="Rechte verbindingslijn 53"/>
            <p:cNvCxnSpPr>
              <a:stCxn id="51" idx="3"/>
              <a:endCxn id="41" idx="1"/>
            </p:cNvCxnSpPr>
            <p:nvPr/>
          </p:nvCxnSpPr>
          <p:spPr>
            <a:xfrm>
              <a:off x="2859773" y="2442853"/>
              <a:ext cx="2863344" cy="98614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Rechte verbindingslijn 54"/>
            <p:cNvCxnSpPr/>
            <p:nvPr/>
          </p:nvCxnSpPr>
          <p:spPr>
            <a:xfrm>
              <a:off x="2859773" y="3429000"/>
              <a:ext cx="2845028" cy="929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Rechte verbindingslijn 55"/>
            <p:cNvCxnSpPr>
              <a:stCxn id="50" idx="3"/>
              <a:endCxn id="41" idx="1"/>
            </p:cNvCxnSpPr>
            <p:nvPr/>
          </p:nvCxnSpPr>
          <p:spPr>
            <a:xfrm flipV="1">
              <a:off x="2835715" y="3429000"/>
              <a:ext cx="2887402" cy="116835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kstvak 66"/>
            <p:cNvSpPr txBox="1"/>
            <p:nvPr/>
          </p:nvSpPr>
          <p:spPr>
            <a:xfrm>
              <a:off x="306819" y="2296659"/>
              <a:ext cx="95281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dirty="0" smtClean="0">
                  <a:solidFill>
                    <a:srgbClr val="FFC000"/>
                  </a:solidFill>
                </a:rPr>
                <a:t>Classic</a:t>
              </a:r>
              <a:endParaRPr lang="nl-NL" sz="1300" dirty="0">
                <a:solidFill>
                  <a:srgbClr val="FFC000"/>
                </a:solidFill>
              </a:endParaRPr>
            </a:p>
          </p:txBody>
        </p:sp>
        <p:sp>
          <p:nvSpPr>
            <p:cNvPr id="68" name="Tekstvak 67"/>
            <p:cNvSpPr txBox="1"/>
            <p:nvPr/>
          </p:nvSpPr>
          <p:spPr>
            <a:xfrm>
              <a:off x="307975" y="3139127"/>
              <a:ext cx="952813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dirty="0" smtClean="0">
                  <a:solidFill>
                    <a:srgbClr val="FFC000"/>
                  </a:solidFill>
                </a:rPr>
                <a:t>Ballet </a:t>
              </a:r>
              <a:br>
                <a:rPr lang="en-US" sz="1300" dirty="0" smtClean="0">
                  <a:solidFill>
                    <a:srgbClr val="FFC000"/>
                  </a:solidFill>
                </a:rPr>
              </a:br>
              <a:r>
                <a:rPr lang="en-US" sz="1300" dirty="0" smtClean="0">
                  <a:solidFill>
                    <a:srgbClr val="FFC000"/>
                  </a:solidFill>
                </a:rPr>
                <a:t>&amp; </a:t>
              </a:r>
              <a:br>
                <a:rPr lang="en-US" sz="1300" dirty="0" smtClean="0">
                  <a:solidFill>
                    <a:srgbClr val="FFC000"/>
                  </a:solidFill>
                </a:rPr>
              </a:br>
              <a:r>
                <a:rPr lang="en-US" sz="1300" dirty="0" smtClean="0">
                  <a:solidFill>
                    <a:srgbClr val="FFC000"/>
                  </a:solidFill>
                </a:rPr>
                <a:t>Dance</a:t>
              </a:r>
              <a:endParaRPr lang="nl-NL" sz="1300" dirty="0">
                <a:solidFill>
                  <a:srgbClr val="FFC000"/>
                </a:solidFill>
              </a:endParaRPr>
            </a:p>
          </p:txBody>
        </p:sp>
        <p:sp>
          <p:nvSpPr>
            <p:cNvPr id="69" name="Tekstvak 68"/>
            <p:cNvSpPr txBox="1"/>
            <p:nvPr/>
          </p:nvSpPr>
          <p:spPr>
            <a:xfrm>
              <a:off x="306818" y="4414773"/>
              <a:ext cx="95281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dirty="0" smtClean="0">
                  <a:solidFill>
                    <a:srgbClr val="FFC000"/>
                  </a:solidFill>
                </a:rPr>
                <a:t>Pop &amp; Rock</a:t>
              </a:r>
              <a:endParaRPr lang="nl-NL" sz="1300" dirty="0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7736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3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9" descr="Image result for VLAG NEDERLAND WAPPERE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307975" y="160337"/>
            <a:ext cx="5056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 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relax and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sightseeing</a:t>
            </a:r>
            <a:endParaRPr lang="nl-NL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Groep 8"/>
          <p:cNvGrpSpPr/>
          <p:nvPr/>
        </p:nvGrpSpPr>
        <p:grpSpPr>
          <a:xfrm>
            <a:off x="5076056" y="806668"/>
            <a:ext cx="3663168" cy="1758236"/>
            <a:chOff x="5282840" y="806668"/>
            <a:chExt cx="3456384" cy="1615693"/>
          </a:xfrm>
        </p:grpSpPr>
        <p:pic>
          <p:nvPicPr>
            <p:cNvPr id="2" name="Afbeelding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6296" y="806668"/>
              <a:ext cx="1440160" cy="1080120"/>
            </a:xfrm>
            <a:prstGeom prst="rect">
              <a:avLst/>
            </a:prstGeom>
          </p:spPr>
        </p:pic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4088" y="806668"/>
              <a:ext cx="1646944" cy="1092473"/>
            </a:xfrm>
            <a:prstGeom prst="rect">
              <a:avLst/>
            </a:prstGeom>
          </p:spPr>
        </p:pic>
        <p:sp>
          <p:nvSpPr>
            <p:cNvPr id="7" name="Tekstvak 6"/>
            <p:cNvSpPr txBox="1"/>
            <p:nvPr/>
          </p:nvSpPr>
          <p:spPr>
            <a:xfrm>
              <a:off x="5282840" y="1899141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rgbClr val="FFC000"/>
                  </a:solidFill>
                </a:rPr>
                <a:t>Harbourtrip</a:t>
              </a:r>
              <a:r>
                <a:rPr lang="en-US" sz="1400" dirty="0" smtClean="0">
                  <a:solidFill>
                    <a:srgbClr val="FFC000"/>
                  </a:solidFill>
                </a:rPr>
                <a:t> by night with the </a:t>
              </a:r>
              <a:r>
                <a:rPr lang="en-US" sz="1400" dirty="0" err="1" smtClean="0">
                  <a:solidFill>
                    <a:srgbClr val="FFC000"/>
                  </a:solidFill>
                </a:rPr>
                <a:t>paddlesteamer</a:t>
              </a:r>
              <a:r>
                <a:rPr lang="en-US" sz="1400" dirty="0" smtClean="0">
                  <a:solidFill>
                    <a:srgbClr val="FFC000"/>
                  </a:solidFill>
                </a:rPr>
                <a:t> “</a:t>
              </a:r>
              <a:r>
                <a:rPr lang="en-US" sz="1400" i="1" dirty="0" err="1" smtClean="0">
                  <a:solidFill>
                    <a:srgbClr val="FFC000"/>
                  </a:solidFill>
                </a:rPr>
                <a:t>Majesteit</a:t>
              </a:r>
              <a:r>
                <a:rPr lang="en-US" sz="1400" dirty="0" smtClean="0">
                  <a:solidFill>
                    <a:srgbClr val="FFC000"/>
                  </a:solidFill>
                </a:rPr>
                <a:t>” with diner on board</a:t>
              </a:r>
              <a:endParaRPr lang="nl-NL" sz="1400" dirty="0">
                <a:solidFill>
                  <a:srgbClr val="FFC000"/>
                </a:solidFill>
              </a:endParaRPr>
            </a:p>
          </p:txBody>
        </p:sp>
      </p:grpSp>
      <p:pic>
        <p:nvPicPr>
          <p:cNvPr id="10" name="Afbeelding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99" y="898142"/>
            <a:ext cx="3470767" cy="2325414"/>
          </a:xfrm>
          <a:prstGeom prst="rect">
            <a:avLst/>
          </a:prstGeom>
        </p:spPr>
      </p:pic>
      <p:grpSp>
        <p:nvGrpSpPr>
          <p:cNvPr id="16" name="Groep 15"/>
          <p:cNvGrpSpPr/>
          <p:nvPr/>
        </p:nvGrpSpPr>
        <p:grpSpPr>
          <a:xfrm>
            <a:off x="4572000" y="3212976"/>
            <a:ext cx="4286250" cy="3364477"/>
            <a:chOff x="4572000" y="3212976"/>
            <a:chExt cx="4286250" cy="3364477"/>
          </a:xfrm>
        </p:grpSpPr>
        <p:pic>
          <p:nvPicPr>
            <p:cNvPr id="12" name="Afbeelding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8" y="4478660"/>
              <a:ext cx="2414042" cy="1802485"/>
            </a:xfrm>
            <a:prstGeom prst="rect">
              <a:avLst/>
            </a:prstGeom>
          </p:spPr>
        </p:pic>
        <p:pic>
          <p:nvPicPr>
            <p:cNvPr id="13" name="Afbeelding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3212976"/>
              <a:ext cx="2245325" cy="1399586"/>
            </a:xfrm>
            <a:prstGeom prst="rect">
              <a:avLst/>
            </a:prstGeom>
          </p:spPr>
        </p:pic>
        <p:pic>
          <p:nvPicPr>
            <p:cNvPr id="14" name="Afbeelding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4902150"/>
              <a:ext cx="2230829" cy="1675303"/>
            </a:xfrm>
            <a:prstGeom prst="rect">
              <a:avLst/>
            </a:prstGeom>
          </p:spPr>
        </p:pic>
        <p:sp>
          <p:nvSpPr>
            <p:cNvPr id="15" name="Tekstvak 14"/>
            <p:cNvSpPr txBox="1"/>
            <p:nvPr/>
          </p:nvSpPr>
          <p:spPr>
            <a:xfrm>
              <a:off x="4788024" y="4563596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FFC000"/>
                  </a:solidFill>
                </a:rPr>
                <a:t>Rotterdam Zoo</a:t>
              </a:r>
              <a:endParaRPr lang="nl-NL" sz="16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0" name="Groep 19"/>
          <p:cNvGrpSpPr/>
          <p:nvPr/>
        </p:nvGrpSpPr>
        <p:grpSpPr>
          <a:xfrm>
            <a:off x="170778" y="3429000"/>
            <a:ext cx="3881190" cy="3257999"/>
            <a:chOff x="170778" y="3429000"/>
            <a:chExt cx="3881190" cy="3257999"/>
          </a:xfrm>
        </p:grpSpPr>
        <p:pic>
          <p:nvPicPr>
            <p:cNvPr id="11" name="Afbeelding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778" y="5085184"/>
              <a:ext cx="2135753" cy="1601815"/>
            </a:xfrm>
            <a:prstGeom prst="rect">
              <a:avLst/>
            </a:prstGeom>
          </p:spPr>
        </p:pic>
        <p:pic>
          <p:nvPicPr>
            <p:cNvPr id="18" name="Afbeelding 1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1189" y="3429000"/>
              <a:ext cx="2160779" cy="1274860"/>
            </a:xfrm>
            <a:prstGeom prst="rect">
              <a:avLst/>
            </a:prstGeom>
          </p:spPr>
        </p:pic>
        <p:sp>
          <p:nvSpPr>
            <p:cNvPr id="19" name="Tekstvak 18"/>
            <p:cNvSpPr txBox="1"/>
            <p:nvPr/>
          </p:nvSpPr>
          <p:spPr>
            <a:xfrm>
              <a:off x="1331640" y="4684474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C000"/>
                  </a:solidFill>
                </a:rPr>
                <a:t>or ….</a:t>
              </a:r>
              <a:endParaRPr lang="nl-NL" dirty="0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11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 descr="Image result for VLAG NEDERLAND WAPPERE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9" descr="Image result for VLAG NEDERLAND WAPPERE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0" y="-10428"/>
            <a:ext cx="492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  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nl-NL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events and festivals</a:t>
            </a:r>
            <a:endParaRPr lang="nl-NL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" name="Groep 12"/>
          <p:cNvGrpSpPr/>
          <p:nvPr/>
        </p:nvGrpSpPr>
        <p:grpSpPr>
          <a:xfrm>
            <a:off x="4427984" y="116632"/>
            <a:ext cx="4637650" cy="3409720"/>
            <a:chOff x="4427984" y="116632"/>
            <a:chExt cx="4637650" cy="3409720"/>
          </a:xfrm>
        </p:grpSpPr>
        <p:pic>
          <p:nvPicPr>
            <p:cNvPr id="7" name="Afbeelding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5131" y="2154951"/>
              <a:ext cx="2463595" cy="1371401"/>
            </a:xfrm>
            <a:prstGeom prst="rect">
              <a:avLst/>
            </a:prstGeom>
          </p:spPr>
        </p:pic>
        <p:grpSp>
          <p:nvGrpSpPr>
            <p:cNvPr id="11" name="Groep 10"/>
            <p:cNvGrpSpPr/>
            <p:nvPr/>
          </p:nvGrpSpPr>
          <p:grpSpPr>
            <a:xfrm>
              <a:off x="4427984" y="116632"/>
              <a:ext cx="4637650" cy="2103447"/>
              <a:chOff x="4427984" y="116632"/>
              <a:chExt cx="4637650" cy="2103447"/>
            </a:xfrm>
          </p:grpSpPr>
          <p:pic>
            <p:nvPicPr>
              <p:cNvPr id="3" name="Afbeelding 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8224" y="116632"/>
                <a:ext cx="2477410" cy="1701155"/>
              </a:xfrm>
              <a:prstGeom prst="rect">
                <a:avLst/>
              </a:prstGeom>
            </p:spPr>
          </p:pic>
          <p:pic>
            <p:nvPicPr>
              <p:cNvPr id="5" name="Afbeelding 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27984" y="635903"/>
                <a:ext cx="2376264" cy="1584176"/>
              </a:xfrm>
              <a:prstGeom prst="rect">
                <a:avLst/>
              </a:prstGeom>
            </p:spPr>
          </p:pic>
          <p:sp>
            <p:nvSpPr>
              <p:cNvPr id="10" name="Tekstvak 9"/>
              <p:cNvSpPr txBox="1"/>
              <p:nvPr/>
            </p:nvSpPr>
            <p:spPr>
              <a:xfrm>
                <a:off x="6674801" y="1861735"/>
                <a:ext cx="23042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600" b="1" dirty="0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Summer Festival</a:t>
                </a:r>
                <a:endParaRPr lang="nl-NL" sz="16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6" name="Groep 15"/>
          <p:cNvGrpSpPr/>
          <p:nvPr/>
        </p:nvGrpSpPr>
        <p:grpSpPr>
          <a:xfrm>
            <a:off x="4019324" y="2840651"/>
            <a:ext cx="4483608" cy="2319852"/>
            <a:chOff x="4060284" y="2708920"/>
            <a:chExt cx="4483608" cy="2319852"/>
          </a:xfrm>
        </p:grpSpPr>
        <p:pic>
          <p:nvPicPr>
            <p:cNvPr id="12" name="Afbeelding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8184" y="3492686"/>
              <a:ext cx="2315708" cy="1536086"/>
            </a:xfrm>
            <a:prstGeom prst="rect">
              <a:avLst/>
            </a:prstGeom>
          </p:spPr>
        </p:pic>
        <p:pic>
          <p:nvPicPr>
            <p:cNvPr id="14" name="Afbeelding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2708920"/>
              <a:ext cx="2482525" cy="1696392"/>
            </a:xfrm>
            <a:prstGeom prst="rect">
              <a:avLst/>
            </a:prstGeom>
          </p:spPr>
        </p:pic>
        <p:sp>
          <p:nvSpPr>
            <p:cNvPr id="15" name="Tekstvak 14"/>
            <p:cNvSpPr txBox="1"/>
            <p:nvPr/>
          </p:nvSpPr>
          <p:spPr>
            <a:xfrm>
              <a:off x="4060284" y="4445294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Chinese Light Festival</a:t>
              </a:r>
              <a:endParaRPr lang="nl-NL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Groep 24"/>
          <p:cNvGrpSpPr/>
          <p:nvPr/>
        </p:nvGrpSpPr>
        <p:grpSpPr>
          <a:xfrm>
            <a:off x="-16708" y="633631"/>
            <a:ext cx="4036032" cy="4112671"/>
            <a:chOff x="-16708" y="633631"/>
            <a:chExt cx="4036032" cy="4112671"/>
          </a:xfrm>
        </p:grpSpPr>
        <p:pic>
          <p:nvPicPr>
            <p:cNvPr id="20" name="Afbeelding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32" y="633631"/>
              <a:ext cx="2680886" cy="1787257"/>
            </a:xfrm>
            <a:prstGeom prst="rect">
              <a:avLst/>
            </a:prstGeom>
          </p:spPr>
        </p:pic>
        <p:pic>
          <p:nvPicPr>
            <p:cNvPr id="21" name="Afbeelding 2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575" y="3429000"/>
              <a:ext cx="1966122" cy="1317302"/>
            </a:xfrm>
            <a:prstGeom prst="rect">
              <a:avLst/>
            </a:prstGeom>
          </p:spPr>
        </p:pic>
        <p:pic>
          <p:nvPicPr>
            <p:cNvPr id="23" name="Afbeelding 2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8404" y="1781019"/>
              <a:ext cx="2460920" cy="1845690"/>
            </a:xfrm>
            <a:prstGeom prst="rect">
              <a:avLst/>
            </a:prstGeom>
          </p:spPr>
        </p:pic>
        <p:sp>
          <p:nvSpPr>
            <p:cNvPr id="24" name="Tekstvak 23"/>
            <p:cNvSpPr txBox="1"/>
            <p:nvPr/>
          </p:nvSpPr>
          <p:spPr>
            <a:xfrm>
              <a:off x="-16708" y="2454551"/>
              <a:ext cx="16635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nl-NL" sz="1600" b="1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Spectacular</a:t>
              </a:r>
              <a:r>
                <a:rPr lang="nl-NL" sz="1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  <a:p>
              <a:pPr algn="ctr"/>
              <a:r>
                <a:rPr lang="nl-NL" sz="1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World Port </a:t>
              </a:r>
            </a:p>
            <a:p>
              <a:pPr algn="ctr"/>
              <a:r>
                <a:rPr lang="nl-NL" sz="1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Days</a:t>
              </a:r>
              <a:endParaRPr lang="nl-NL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6" name="Groep 25"/>
          <p:cNvGrpSpPr/>
          <p:nvPr/>
        </p:nvGrpSpPr>
        <p:grpSpPr>
          <a:xfrm>
            <a:off x="3887775" y="5233035"/>
            <a:ext cx="5198015" cy="1549060"/>
            <a:chOff x="3887775" y="5233035"/>
            <a:chExt cx="5198015" cy="1549060"/>
          </a:xfrm>
        </p:grpSpPr>
        <p:pic>
          <p:nvPicPr>
            <p:cNvPr id="9218" name="Picture 2" descr="North Sea Jazz Festival 2011: Jonathan Jeremiah - People &amp; Portrait ...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7775" y="5233036"/>
              <a:ext cx="2065412" cy="1549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0" name="Picture 4" descr="Blueszanger BB King in 2011 op het North Sea Jazz Festival foto 549547 ...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3299" y="5233035"/>
              <a:ext cx="2232491" cy="1549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kstvak 27"/>
            <p:cNvSpPr txBox="1"/>
            <p:nvPr/>
          </p:nvSpPr>
          <p:spPr>
            <a:xfrm>
              <a:off x="5796136" y="5563067"/>
              <a:ext cx="12348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North Sea</a:t>
              </a:r>
            </a:p>
            <a:p>
              <a:pPr algn="ctr"/>
              <a:r>
                <a:rPr lang="nl-NL" sz="1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Jazz </a:t>
              </a:r>
            </a:p>
            <a:p>
              <a:pPr algn="ctr"/>
              <a:r>
                <a:rPr lang="nl-NL" sz="16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Festival</a:t>
              </a:r>
              <a:endParaRPr lang="nl-NL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7" name="Groep 26"/>
          <p:cNvGrpSpPr/>
          <p:nvPr/>
        </p:nvGrpSpPr>
        <p:grpSpPr>
          <a:xfrm>
            <a:off x="94596" y="4243762"/>
            <a:ext cx="3840068" cy="2357365"/>
            <a:chOff x="94596" y="4243762"/>
            <a:chExt cx="3840068" cy="2357365"/>
          </a:xfrm>
        </p:grpSpPr>
        <p:grpSp>
          <p:nvGrpSpPr>
            <p:cNvPr id="19" name="Groep 18"/>
            <p:cNvGrpSpPr/>
            <p:nvPr/>
          </p:nvGrpSpPr>
          <p:grpSpPr>
            <a:xfrm>
              <a:off x="94596" y="4851619"/>
              <a:ext cx="3840068" cy="1749508"/>
              <a:chOff x="155575" y="3645024"/>
              <a:chExt cx="3840068" cy="1749508"/>
            </a:xfrm>
          </p:grpSpPr>
          <p:pic>
            <p:nvPicPr>
              <p:cNvPr id="17" name="Afbeelding 16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575" y="3645024"/>
                <a:ext cx="2637449" cy="1749508"/>
              </a:xfrm>
              <a:prstGeom prst="rect">
                <a:avLst/>
              </a:prstGeom>
            </p:spPr>
          </p:pic>
          <p:sp>
            <p:nvSpPr>
              <p:cNvPr id="18" name="Tekstvak 17"/>
              <p:cNvSpPr txBox="1"/>
              <p:nvPr/>
            </p:nvSpPr>
            <p:spPr>
              <a:xfrm>
                <a:off x="2760771" y="4196452"/>
                <a:ext cx="123487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600" b="1" dirty="0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Rotterdam </a:t>
                </a:r>
              </a:p>
              <a:p>
                <a:pPr algn="ctr"/>
                <a:r>
                  <a:rPr lang="nl-NL" sz="1600" b="1" dirty="0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Film </a:t>
                </a:r>
              </a:p>
              <a:p>
                <a:pPr algn="ctr"/>
                <a:r>
                  <a:rPr lang="nl-NL" sz="1600" b="1" dirty="0" smtClean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Festival</a:t>
                </a:r>
                <a:endParaRPr lang="nl-NL" sz="16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9222" name="Picture 6" descr="International Film Festival Rotterdam 2014 - Rotterdam Festivals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4243762"/>
              <a:ext cx="1738928" cy="1159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8111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25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75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4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75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3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</TotalTime>
  <Words>351</Words>
  <Application>Microsoft Office PowerPoint</Application>
  <PresentationFormat>Diavoorstelling (4:3)</PresentationFormat>
  <Paragraphs>86</Paragraphs>
  <Slides>14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5" baseType="lpstr"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I&amp;M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>VTS 2020 Symposium</dc:subject>
  <dc:creator>Pieter</dc:creator>
  <cp:lastModifiedBy>Lilian Biber</cp:lastModifiedBy>
  <cp:revision>149</cp:revision>
  <dcterms:created xsi:type="dcterms:W3CDTF">2015-10-25T18:53:50Z</dcterms:created>
  <dcterms:modified xsi:type="dcterms:W3CDTF">2015-12-04T11:44:47Z</dcterms:modified>
</cp:coreProperties>
</file>