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2"/>
    <p:sldId id="367" r:id="rId3"/>
    <p:sldId id="266" r:id="rId4"/>
    <p:sldId id="313" r:id="rId5"/>
    <p:sldId id="342" r:id="rId6"/>
    <p:sldId id="320" r:id="rId7"/>
    <p:sldId id="369" r:id="rId8"/>
    <p:sldId id="360" r:id="rId9"/>
    <p:sldId id="353" r:id="rId10"/>
    <p:sldId id="361" r:id="rId11"/>
    <p:sldId id="333" r:id="rId12"/>
    <p:sldId id="334" r:id="rId13"/>
    <p:sldId id="335" r:id="rId14"/>
    <p:sldId id="370" r:id="rId15"/>
    <p:sldId id="337" r:id="rId16"/>
    <p:sldId id="338" r:id="rId17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73754" autoAdjust="0"/>
  </p:normalViewPr>
  <p:slideViewPr>
    <p:cSldViewPr snapToGrid="0" snapToObjects="1">
      <p:cViewPr varScale="1">
        <p:scale>
          <a:sx n="53" d="100"/>
          <a:sy n="53" d="100"/>
        </p:scale>
        <p:origin x="1848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05952-A782-1848-AC87-7D44C221092A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8657B-2750-064A-AB15-FC4CE7E45F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8600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F1646-A09B-9546-A474-C2AF3230B2AA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93EB1E-9A55-A94C-9751-FAB54AAFDA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1386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aseline="0" dirty="0" smtClean="0"/>
              <a:t>a rebus construction </a:t>
            </a:r>
            <a:r>
              <a:rPr lang="fr-FR" baseline="0" dirty="0" err="1" smtClean="0"/>
              <a:t>which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an addition of </a:t>
            </a:r>
            <a:r>
              <a:rPr lang="fr-FR" baseline="0" dirty="0" err="1" smtClean="0"/>
              <a:t>signs</a:t>
            </a:r>
            <a:r>
              <a:rPr lang="fr-FR" baseline="0" dirty="0" smtClean="0"/>
              <a:t> more </a:t>
            </a:r>
            <a:r>
              <a:rPr lang="fr-FR" baseline="0" dirty="0" err="1" smtClean="0"/>
              <a:t>than</a:t>
            </a:r>
            <a:r>
              <a:rPr lang="fr-FR" baseline="0" dirty="0" smtClean="0"/>
              <a:t> a </a:t>
            </a:r>
            <a:r>
              <a:rPr lang="fr-FR" baseline="0" dirty="0" err="1" smtClean="0"/>
              <a:t>strong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symbol</a:t>
            </a:r>
            <a:r>
              <a:rPr lang="fr-FR" baseline="0" dirty="0" smtClean="0"/>
              <a:t> / an « </a:t>
            </a:r>
            <a:r>
              <a:rPr lang="fr-FR" baseline="0" dirty="0" err="1" smtClean="0"/>
              <a:t>object</a:t>
            </a:r>
            <a:r>
              <a:rPr lang="fr-FR" baseline="0" dirty="0" smtClean="0"/>
              <a:t> »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baseline="0" dirty="0" smtClean="0"/>
              <a:t>2 </a:t>
            </a:r>
            <a:r>
              <a:rPr lang="fr-FR" baseline="0" dirty="0" err="1" smtClean="0"/>
              <a:t>names</a:t>
            </a:r>
            <a:endParaRPr lang="fr-FR" baseline="0" dirty="0" smtClean="0"/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baseline="0" dirty="0" err="1" smtClean="0"/>
              <a:t>many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details</a:t>
            </a:r>
            <a:endParaRPr lang="fr-FR" baseline="0" dirty="0" smtClean="0"/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dirty="0" smtClean="0"/>
              <a:t>A frame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200" b="0" dirty="0" smtClean="0"/>
              <a:t>A light </a:t>
            </a:r>
            <a:r>
              <a:rPr lang="fr-FR" sz="1200" b="0" dirty="0" err="1" smtClean="0"/>
              <a:t>color</a:t>
            </a:r>
            <a:endParaRPr lang="fr-FR" sz="1200" b="0" dirty="0" smtClean="0"/>
          </a:p>
          <a:p>
            <a:pPr marL="171450" indent="-171450">
              <a:buFontTx/>
              <a:buChar char="-"/>
            </a:pPr>
            <a:endParaRPr lang="fr-FR" baseline="0" dirty="0" smtClean="0"/>
          </a:p>
          <a:p>
            <a:pPr marL="171450" indent="-171450">
              <a:buFontTx/>
              <a:buChar char="-"/>
            </a:pPr>
            <a:endParaRPr lang="fr-FR" baseline="0" dirty="0" smtClean="0"/>
          </a:p>
          <a:p>
            <a:pPr marL="171450" indent="-171450">
              <a:buFontTx/>
              <a:buChar char="-"/>
            </a:pPr>
            <a:endParaRPr lang="fr-FR" baseline="0" dirty="0" smtClean="0"/>
          </a:p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3EB1E-9A55-A94C-9751-FAB54AAFDA6E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9508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baseline="0" dirty="0" smtClean="0"/>
          </a:p>
          <a:p>
            <a:pPr marL="171450" indent="-171450">
              <a:buFontTx/>
              <a:buChar char="-"/>
            </a:pPr>
            <a:endParaRPr lang="fr-FR" baseline="0" dirty="0" smtClean="0"/>
          </a:p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3EB1E-9A55-A94C-9751-FAB54AAFDA6E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9508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 smtClean="0">
                <a:latin typeface="+mn-lt"/>
              </a:rPr>
              <a:t>A right balance </a:t>
            </a:r>
            <a:r>
              <a:rPr lang="fr-FR" b="0" dirty="0" err="1" smtClean="0">
                <a:latin typeface="+mn-lt"/>
              </a:rPr>
              <a:t>between</a:t>
            </a:r>
            <a:r>
              <a:rPr lang="fr-FR" b="0" baseline="0" dirty="0" smtClean="0">
                <a:latin typeface="+mn-lt"/>
              </a:rPr>
              <a:t> rational and </a:t>
            </a:r>
            <a:r>
              <a:rPr lang="fr-FR" b="0" baseline="0" dirty="0" err="1" smtClean="0">
                <a:latin typeface="+mn-lt"/>
              </a:rPr>
              <a:t>emotional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3EB1E-9A55-A94C-9751-FAB54AAFDA6E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1749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9688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0" dirty="0" err="1" smtClean="0">
                <a:latin typeface="Calibri"/>
              </a:rPr>
              <a:t>Keep</a:t>
            </a:r>
            <a:r>
              <a:rPr lang="fr-FR" sz="1400" b="0" dirty="0" smtClean="0">
                <a:latin typeface="Calibri"/>
              </a:rPr>
              <a:t> </a:t>
            </a:r>
            <a:r>
              <a:rPr lang="fr-FR" sz="1400" b="0" dirty="0" err="1" smtClean="0">
                <a:latin typeface="Calibri"/>
              </a:rPr>
              <a:t>only</a:t>
            </a:r>
            <a:r>
              <a:rPr lang="fr-FR" sz="1400" b="0" dirty="0" smtClean="0">
                <a:latin typeface="Calibri"/>
              </a:rPr>
              <a:t> one </a:t>
            </a:r>
            <a:r>
              <a:rPr lang="fr-FR" sz="1400" b="0" dirty="0" err="1" smtClean="0">
                <a:latin typeface="Calibri"/>
              </a:rPr>
              <a:t>name</a:t>
            </a:r>
            <a:endParaRPr lang="fr-FR" sz="1400" b="0" dirty="0" smtClean="0">
              <a:latin typeface="Calibri"/>
            </a:endParaRPr>
          </a:p>
          <a:p>
            <a:pPr marL="0" marR="0" indent="0" algn="l" defTabSz="49688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0" dirty="0" smtClean="0">
                <a:latin typeface="Calibri"/>
              </a:rPr>
              <a:t>Our </a:t>
            </a:r>
            <a:r>
              <a:rPr lang="fr-FR" sz="1400" b="0" dirty="0" err="1" smtClean="0">
                <a:latin typeface="Calibri"/>
              </a:rPr>
              <a:t>guiding</a:t>
            </a:r>
            <a:r>
              <a:rPr lang="fr-FR" sz="1400" b="0" dirty="0" smtClean="0">
                <a:latin typeface="Calibri"/>
              </a:rPr>
              <a:t> </a:t>
            </a:r>
            <a:r>
              <a:rPr lang="fr-FR" sz="1400" b="0" dirty="0" err="1" smtClean="0">
                <a:latin typeface="Calibri"/>
              </a:rPr>
              <a:t>mermaid</a:t>
            </a:r>
            <a:r>
              <a:rPr lang="fr-FR" sz="1400" b="0" dirty="0" smtClean="0">
                <a:latin typeface="Calibri"/>
              </a:rPr>
              <a:t>, a real </a:t>
            </a:r>
            <a:r>
              <a:rPr lang="fr-FR" sz="1400" b="0" dirty="0" err="1" smtClean="0">
                <a:latin typeface="Calibri"/>
              </a:rPr>
              <a:t>egery</a:t>
            </a:r>
            <a:r>
              <a:rPr lang="fr-FR" sz="1400" b="0" dirty="0" smtClean="0">
                <a:latin typeface="Calibri"/>
              </a:rPr>
              <a:t> </a:t>
            </a:r>
          </a:p>
          <a:p>
            <a:pPr marL="0" marR="0" indent="0" algn="l" defTabSz="49688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0" baseline="0" dirty="0" err="1" smtClean="0">
                <a:latin typeface="Calibri"/>
              </a:rPr>
              <a:t>Internatlly</a:t>
            </a:r>
            <a:r>
              <a:rPr lang="fr-FR" sz="1400" b="0" baseline="0" dirty="0" smtClean="0">
                <a:latin typeface="Calibri"/>
              </a:rPr>
              <a:t> : </a:t>
            </a:r>
            <a:r>
              <a:rPr lang="fr-FR" sz="1400" b="0" baseline="0" dirty="0" err="1" smtClean="0">
                <a:latin typeface="Calibri"/>
              </a:rPr>
              <a:t>federates</a:t>
            </a:r>
            <a:r>
              <a:rPr lang="fr-FR" sz="1400" b="0" baseline="0" dirty="0" smtClean="0">
                <a:latin typeface="Calibri"/>
              </a:rPr>
              <a:t> and </a:t>
            </a:r>
            <a:r>
              <a:rPr lang="fr-FR" sz="1400" b="0" baseline="0" dirty="0" err="1" smtClean="0">
                <a:latin typeface="Calibri"/>
              </a:rPr>
              <a:t>generates</a:t>
            </a:r>
            <a:r>
              <a:rPr lang="fr-FR" sz="1400" b="0" baseline="0" dirty="0" smtClean="0">
                <a:latin typeface="Calibri"/>
              </a:rPr>
              <a:t> </a:t>
            </a:r>
            <a:r>
              <a:rPr lang="fr-FR" sz="1400" b="0" baseline="0" dirty="0" err="1" smtClean="0">
                <a:latin typeface="Calibri"/>
              </a:rPr>
              <a:t>pride</a:t>
            </a:r>
            <a:endParaRPr lang="fr-FR" sz="1400" b="0" baseline="0" dirty="0" smtClean="0">
              <a:latin typeface="Calibri"/>
            </a:endParaRPr>
          </a:p>
          <a:p>
            <a:pPr marL="0" marR="0" indent="0" algn="l" defTabSz="49688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0" baseline="0" dirty="0" err="1" smtClean="0">
                <a:latin typeface="Calibri"/>
              </a:rPr>
              <a:t>Externally</a:t>
            </a:r>
            <a:r>
              <a:rPr lang="fr-FR" sz="1400" b="0" baseline="0" dirty="0" smtClean="0">
                <a:latin typeface="Calibri"/>
              </a:rPr>
              <a:t> : the </a:t>
            </a:r>
            <a:r>
              <a:rPr lang="fr-FR" sz="1400" b="0" baseline="0" dirty="0" err="1" smtClean="0">
                <a:latin typeface="Calibri"/>
              </a:rPr>
              <a:t>ambassador</a:t>
            </a:r>
            <a:r>
              <a:rPr lang="fr-FR" sz="1400" b="0" baseline="0" dirty="0" smtClean="0">
                <a:latin typeface="Calibri"/>
              </a:rPr>
              <a:t> of </a:t>
            </a:r>
            <a:r>
              <a:rPr lang="fr-FR" sz="1400" b="0" baseline="0" dirty="0" err="1" smtClean="0">
                <a:latin typeface="Calibri"/>
              </a:rPr>
              <a:t>our</a:t>
            </a:r>
            <a:r>
              <a:rPr lang="fr-FR" sz="1400" b="0" baseline="0" dirty="0" smtClean="0">
                <a:latin typeface="Calibri"/>
              </a:rPr>
              <a:t> mission and </a:t>
            </a:r>
            <a:r>
              <a:rPr lang="fr-FR" sz="1400" b="0" baseline="0" dirty="0" err="1" smtClean="0">
                <a:latin typeface="Calibri"/>
              </a:rPr>
              <a:t>activities</a:t>
            </a:r>
            <a:endParaRPr lang="fr-FR" sz="1400" b="0" baseline="0" dirty="0" smtClean="0">
              <a:latin typeface="Calibri"/>
            </a:endParaRPr>
          </a:p>
          <a:p>
            <a:pPr marL="0" marR="0" indent="0" algn="l" defTabSz="49688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0" baseline="0" dirty="0" smtClean="0">
                <a:latin typeface="Calibri"/>
              </a:rPr>
              <a:t>A </a:t>
            </a:r>
            <a:r>
              <a:rPr lang="fr-FR" sz="1400" b="0" baseline="0" dirty="0" err="1" smtClean="0">
                <a:latin typeface="Calibri"/>
              </a:rPr>
              <a:t>evocative</a:t>
            </a:r>
            <a:r>
              <a:rPr lang="fr-FR" sz="1400" b="0" baseline="0" dirty="0" smtClean="0">
                <a:latin typeface="Calibri"/>
              </a:rPr>
              <a:t> </a:t>
            </a:r>
            <a:r>
              <a:rPr lang="fr-FR" sz="1400" b="0" baseline="0" dirty="0" err="1" smtClean="0">
                <a:latin typeface="Calibri"/>
              </a:rPr>
              <a:t>symbol</a:t>
            </a:r>
            <a:r>
              <a:rPr lang="fr-FR" sz="1400" b="0" baseline="0" dirty="0" smtClean="0">
                <a:latin typeface="Calibri"/>
              </a:rPr>
              <a:t> </a:t>
            </a:r>
            <a:r>
              <a:rPr lang="fr-FR" sz="1400" b="0" baseline="0" dirty="0" err="1" smtClean="0">
                <a:latin typeface="Calibri"/>
              </a:rPr>
              <a:t>that</a:t>
            </a:r>
            <a:r>
              <a:rPr lang="fr-FR" sz="1400" b="0" baseline="0" dirty="0" smtClean="0">
                <a:latin typeface="Calibri"/>
              </a:rPr>
              <a:t> </a:t>
            </a:r>
            <a:r>
              <a:rPr lang="fr-FR" sz="1400" b="0" baseline="0" dirty="0" err="1" smtClean="0">
                <a:latin typeface="Calibri"/>
              </a:rPr>
              <a:t>differentiates</a:t>
            </a:r>
            <a:r>
              <a:rPr lang="fr-FR" sz="1400" b="0" baseline="0" dirty="0" smtClean="0">
                <a:latin typeface="Calibri"/>
              </a:rPr>
              <a:t> </a:t>
            </a:r>
            <a:r>
              <a:rPr lang="fr-FR" sz="1400" b="0" baseline="0" dirty="0" err="1" smtClean="0">
                <a:latin typeface="Calibri"/>
              </a:rPr>
              <a:t>ourselves</a:t>
            </a:r>
            <a:r>
              <a:rPr lang="fr-FR" sz="1400" b="0" baseline="0" dirty="0" smtClean="0">
                <a:latin typeface="Calibri"/>
              </a:rPr>
              <a:t> </a:t>
            </a:r>
            <a:r>
              <a:rPr lang="fr-FR" sz="1400" b="0" baseline="0" dirty="0" err="1" smtClean="0">
                <a:latin typeface="Calibri"/>
              </a:rPr>
              <a:t>from</a:t>
            </a:r>
            <a:r>
              <a:rPr lang="fr-FR" sz="1400" b="0" baseline="0" dirty="0" smtClean="0">
                <a:latin typeface="Calibri"/>
              </a:rPr>
              <a:t> </a:t>
            </a:r>
            <a:r>
              <a:rPr lang="fr-FR" sz="1400" b="0" baseline="0" dirty="0" err="1" smtClean="0">
                <a:latin typeface="Calibri"/>
              </a:rPr>
              <a:t>our</a:t>
            </a:r>
            <a:r>
              <a:rPr lang="fr-FR" sz="1400" b="0" baseline="0" dirty="0" smtClean="0">
                <a:latin typeface="Calibri"/>
              </a:rPr>
              <a:t> </a:t>
            </a:r>
            <a:r>
              <a:rPr lang="fr-FR" sz="1400" b="0" baseline="0" dirty="0" err="1" smtClean="0">
                <a:latin typeface="Calibri"/>
              </a:rPr>
              <a:t>partners</a:t>
            </a:r>
            <a:r>
              <a:rPr lang="fr-FR" sz="1400" b="0" baseline="0" dirty="0" smtClean="0">
                <a:latin typeface="Calibri"/>
              </a:rPr>
              <a:t>, </a:t>
            </a:r>
            <a:r>
              <a:rPr lang="fr-FR" sz="1400" b="0" baseline="0" dirty="0" err="1" smtClean="0">
                <a:latin typeface="Calibri"/>
              </a:rPr>
              <a:t>from</a:t>
            </a:r>
            <a:r>
              <a:rPr lang="fr-FR" sz="1400" b="0" baseline="0" dirty="0" smtClean="0">
                <a:latin typeface="Calibri"/>
              </a:rPr>
              <a:t> « descriptives » </a:t>
            </a:r>
            <a:r>
              <a:rPr lang="fr-FR" sz="1400" b="0" baseline="0" dirty="0" err="1" smtClean="0">
                <a:latin typeface="Calibri"/>
              </a:rPr>
              <a:t>symbols</a:t>
            </a:r>
            <a:r>
              <a:rPr lang="fr-FR" sz="1400" b="0" baseline="0" dirty="0" smtClean="0">
                <a:latin typeface="Calibri"/>
              </a:rPr>
              <a:t> more </a:t>
            </a:r>
            <a:r>
              <a:rPr lang="fr-FR" sz="1400" b="0" baseline="0" dirty="0" err="1" smtClean="0">
                <a:latin typeface="Calibri"/>
              </a:rPr>
              <a:t>commonly</a:t>
            </a:r>
            <a:r>
              <a:rPr lang="fr-FR" sz="1400" b="0" baseline="0" dirty="0" smtClean="0">
                <a:latin typeface="Calibri"/>
              </a:rPr>
              <a:t> </a:t>
            </a:r>
            <a:r>
              <a:rPr lang="fr-FR" sz="1400" b="0" baseline="0" dirty="0" err="1" smtClean="0">
                <a:latin typeface="Calibri"/>
              </a:rPr>
              <a:t>used</a:t>
            </a:r>
            <a:r>
              <a:rPr lang="fr-FR" sz="1400" b="0" baseline="0" dirty="0" smtClean="0">
                <a:latin typeface="Calibri"/>
              </a:rPr>
              <a:t> in </a:t>
            </a:r>
            <a:r>
              <a:rPr lang="fr-FR" sz="1400" b="0" baseline="0" dirty="0" err="1" smtClean="0">
                <a:latin typeface="Calibri"/>
              </a:rPr>
              <a:t>our</a:t>
            </a:r>
            <a:r>
              <a:rPr lang="fr-FR" sz="1400" b="0" baseline="0" dirty="0" smtClean="0">
                <a:latin typeface="Calibri"/>
              </a:rPr>
              <a:t> </a:t>
            </a:r>
            <a:r>
              <a:rPr lang="fr-FR" sz="1400" b="0" baseline="0" dirty="0" err="1" smtClean="0">
                <a:latin typeface="Calibri"/>
              </a:rPr>
              <a:t>universe</a:t>
            </a:r>
            <a:r>
              <a:rPr lang="fr-FR" sz="1400" b="0" baseline="0" dirty="0" smtClean="0">
                <a:latin typeface="Calibri"/>
              </a:rPr>
              <a:t> (</a:t>
            </a:r>
            <a:r>
              <a:rPr lang="fr-FR" sz="1400" b="0" baseline="0" dirty="0" err="1" smtClean="0">
                <a:latin typeface="Calibri"/>
              </a:rPr>
              <a:t>such</a:t>
            </a:r>
            <a:r>
              <a:rPr lang="fr-FR" sz="1400" b="0" baseline="0" dirty="0" smtClean="0">
                <a:latin typeface="Calibri"/>
              </a:rPr>
              <a:t> as </a:t>
            </a:r>
            <a:r>
              <a:rPr lang="fr-FR" sz="1400" b="0" baseline="0" dirty="0" err="1" smtClean="0">
                <a:latin typeface="Calibri"/>
              </a:rPr>
              <a:t>anchors</a:t>
            </a:r>
            <a:r>
              <a:rPr lang="fr-FR" sz="1400" b="0" baseline="0" dirty="0" smtClean="0">
                <a:latin typeface="Calibri"/>
              </a:rPr>
              <a:t>, or </a:t>
            </a:r>
            <a:r>
              <a:rPr lang="fr-FR" sz="1400" dirty="0" err="1" smtClean="0"/>
              <a:t>helm</a:t>
            </a:r>
            <a:r>
              <a:rPr lang="fr-FR" sz="1400" dirty="0" smtClean="0"/>
              <a:t> of a boat)</a:t>
            </a:r>
          </a:p>
          <a:p>
            <a:pPr marL="0" marR="0" indent="0" algn="l" defTabSz="49688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FR" sz="1400" b="0" dirty="0" smtClean="0">
              <a:latin typeface="Calibri"/>
            </a:endParaRPr>
          </a:p>
          <a:p>
            <a:pPr marL="0" marR="0" indent="0" algn="l" defTabSz="49688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FR" sz="1400" b="0" dirty="0" smtClean="0">
              <a:latin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2FCD33-2736-CB40-9455-C9E68474CE5D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7932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 smtClean="0"/>
              <a:t>Imprimerie</a:t>
            </a:r>
            <a:r>
              <a:rPr lang="fr-FR" b="1" baseline="0" dirty="0" smtClean="0"/>
              <a:t> Nationale: </a:t>
            </a:r>
            <a:r>
              <a:rPr lang="fr-FR" dirty="0" smtClean="0"/>
              <a:t>Carré Noir </a:t>
            </a:r>
            <a:r>
              <a:rPr lang="fr-FR" dirty="0" err="1" smtClean="0"/>
              <a:t>accompanied</a:t>
            </a:r>
            <a:r>
              <a:rPr lang="fr-FR" dirty="0" smtClean="0"/>
              <a:t> the Imprimerie National Group (The French GPO) </a:t>
            </a:r>
            <a:r>
              <a:rPr lang="fr-FR" dirty="0" err="1" smtClean="0"/>
              <a:t>from</a:t>
            </a:r>
            <a:r>
              <a:rPr lang="fr-FR" dirty="0" smtClean="0"/>
              <a:t> the </a:t>
            </a:r>
            <a:r>
              <a:rPr lang="fr-FR" dirty="0" err="1" smtClean="0"/>
              <a:t>definition</a:t>
            </a:r>
            <a:r>
              <a:rPr lang="fr-FR" dirty="0" smtClean="0"/>
              <a:t> of a new </a:t>
            </a:r>
            <a:r>
              <a:rPr lang="fr-FR" dirty="0" err="1" smtClean="0"/>
              <a:t>stratey</a:t>
            </a:r>
            <a:r>
              <a:rPr lang="fr-FR" dirty="0" smtClean="0"/>
              <a:t> and </a:t>
            </a:r>
            <a:r>
              <a:rPr lang="fr-FR" dirty="0" err="1" smtClean="0"/>
              <a:t>leading</a:t>
            </a:r>
            <a:r>
              <a:rPr lang="fr-FR" dirty="0" smtClean="0"/>
              <a:t> architecture to the </a:t>
            </a:r>
            <a:r>
              <a:rPr lang="fr-FR" dirty="0" err="1" smtClean="0"/>
              <a:t>creation</a:t>
            </a:r>
            <a:r>
              <a:rPr lang="fr-FR" dirty="0" smtClean="0"/>
              <a:t> of a new </a:t>
            </a:r>
            <a:r>
              <a:rPr lang="fr-FR" dirty="0" err="1" smtClean="0"/>
              <a:t>visual</a:t>
            </a:r>
            <a:r>
              <a:rPr lang="fr-FR" dirty="0" smtClean="0"/>
              <a:t> </a:t>
            </a:r>
            <a:r>
              <a:rPr lang="fr-FR" dirty="0" err="1" smtClean="0"/>
              <a:t>identity</a:t>
            </a:r>
            <a:r>
              <a:rPr lang="fr-FR" dirty="0" smtClean="0"/>
              <a:t>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 smtClean="0"/>
              <a:t>Monnaie</a:t>
            </a:r>
            <a:r>
              <a:rPr lang="fr-FR" b="1" baseline="0" dirty="0" smtClean="0"/>
              <a:t> de Paris: </a:t>
            </a:r>
            <a:r>
              <a:rPr lang="fr-FR" dirty="0" smtClean="0"/>
              <a:t>Carré Noir </a:t>
            </a:r>
            <a:r>
              <a:rPr lang="fr-FR" dirty="0" err="1" smtClean="0"/>
              <a:t>accompanied</a:t>
            </a:r>
            <a:r>
              <a:rPr lang="fr-FR" dirty="0" smtClean="0"/>
              <a:t> </a:t>
            </a:r>
            <a:r>
              <a:rPr lang="fr-FR" dirty="0" smtClean="0">
                <a:latin typeface="Helvetica 45 Light" charset="0"/>
                <a:cs typeface="Helvetica 45 Light" charset="0"/>
              </a:rPr>
              <a:t>la Monnaie de Paris </a:t>
            </a:r>
            <a:r>
              <a:rPr lang="fr-FR" dirty="0" err="1" smtClean="0">
                <a:latin typeface="Helvetica 45 Light" charset="0"/>
                <a:cs typeface="Helvetica 45 Light" charset="0"/>
              </a:rPr>
              <a:t>from</a:t>
            </a:r>
            <a:r>
              <a:rPr lang="fr-FR" baseline="0" dirty="0" smtClean="0">
                <a:latin typeface="Helvetica 45 Light" charset="0"/>
                <a:cs typeface="Helvetica 45 Light" charset="0"/>
              </a:rPr>
              <a:t> the </a:t>
            </a:r>
            <a:r>
              <a:rPr lang="fr-FR" baseline="0" dirty="0" err="1" smtClean="0">
                <a:latin typeface="Helvetica 45 Light" charset="0"/>
                <a:cs typeface="Helvetica 45 Light" charset="0"/>
              </a:rPr>
              <a:t>definition</a:t>
            </a:r>
            <a:r>
              <a:rPr lang="fr-FR" baseline="0" dirty="0" smtClean="0">
                <a:latin typeface="Helvetica 45 Light" charset="0"/>
                <a:cs typeface="Helvetica 45 Light" charset="0"/>
              </a:rPr>
              <a:t> of </a:t>
            </a:r>
            <a:r>
              <a:rPr lang="fr-FR" baseline="0" dirty="0" err="1" smtClean="0">
                <a:latin typeface="Helvetica 45 Light" charset="0"/>
                <a:cs typeface="Helvetica 45 Light" charset="0"/>
              </a:rPr>
              <a:t>its</a:t>
            </a:r>
            <a:r>
              <a:rPr lang="fr-FR" baseline="0" dirty="0" smtClean="0">
                <a:latin typeface="Helvetica 45 Light" charset="0"/>
                <a:cs typeface="Helvetica 45 Light" charset="0"/>
              </a:rPr>
              <a:t> new </a:t>
            </a:r>
            <a:r>
              <a:rPr lang="fr-FR" baseline="0" dirty="0" err="1" smtClean="0">
                <a:latin typeface="Helvetica 45 Light" charset="0"/>
                <a:cs typeface="Helvetica 45 Light" charset="0"/>
              </a:rPr>
              <a:t>strategy</a:t>
            </a:r>
            <a:r>
              <a:rPr lang="fr-FR" baseline="0" dirty="0" smtClean="0">
                <a:latin typeface="Helvetica 45 Light" charset="0"/>
                <a:cs typeface="Helvetica 45 Light" charset="0"/>
              </a:rPr>
              <a:t> as </a:t>
            </a:r>
            <a:r>
              <a:rPr lang="fr-FR" baseline="0" dirty="0" err="1" smtClean="0">
                <a:latin typeface="Helvetica 45 Light" charset="0"/>
                <a:cs typeface="Helvetica 45 Light" charset="0"/>
              </a:rPr>
              <a:t>well</a:t>
            </a:r>
            <a:r>
              <a:rPr lang="fr-FR" baseline="0" dirty="0" smtClean="0">
                <a:latin typeface="Helvetica 45 Light" charset="0"/>
                <a:cs typeface="Helvetica 45 Light" charset="0"/>
              </a:rPr>
              <a:t> as </a:t>
            </a:r>
            <a:r>
              <a:rPr lang="fr-FR" baseline="0" dirty="0" err="1" smtClean="0">
                <a:latin typeface="Helvetica 45 Light" charset="0"/>
                <a:cs typeface="Helvetica 45 Light" charset="0"/>
              </a:rPr>
              <a:t>with</a:t>
            </a:r>
            <a:r>
              <a:rPr lang="fr-FR" baseline="0" dirty="0" smtClean="0">
                <a:latin typeface="Helvetica 45 Light" charset="0"/>
                <a:cs typeface="Helvetica 45 Light" charset="0"/>
              </a:rPr>
              <a:t> </a:t>
            </a:r>
            <a:r>
              <a:rPr lang="fr-FR" baseline="0" dirty="0" err="1" smtClean="0">
                <a:latin typeface="Helvetica 45 Light" charset="0"/>
                <a:cs typeface="Helvetica 45 Light" charset="0"/>
              </a:rPr>
              <a:t>its</a:t>
            </a:r>
            <a:r>
              <a:rPr lang="fr-FR" baseline="0" dirty="0" smtClean="0">
                <a:latin typeface="Helvetica 45 Light" charset="0"/>
                <a:cs typeface="Helvetica 45 Light" charset="0"/>
              </a:rPr>
              <a:t> new </a:t>
            </a:r>
            <a:r>
              <a:rPr lang="fr-FR" baseline="0" dirty="0" err="1" smtClean="0">
                <a:latin typeface="Helvetica 45 Light" charset="0"/>
                <a:cs typeface="Helvetica 45 Light" charset="0"/>
              </a:rPr>
              <a:t>product</a:t>
            </a:r>
            <a:r>
              <a:rPr lang="fr-FR" baseline="0" dirty="0" smtClean="0">
                <a:latin typeface="Helvetica 45 Light" charset="0"/>
                <a:cs typeface="Helvetica 45 Light" charset="0"/>
              </a:rPr>
              <a:t> </a:t>
            </a:r>
            <a:r>
              <a:rPr lang="fr-FR" baseline="0" dirty="0" err="1" smtClean="0">
                <a:latin typeface="Helvetica 45 Light" charset="0"/>
                <a:cs typeface="Helvetica 45 Light" charset="0"/>
              </a:rPr>
              <a:t>offers</a:t>
            </a:r>
            <a:r>
              <a:rPr lang="fr-FR" baseline="0" dirty="0" smtClean="0">
                <a:latin typeface="Helvetica 45 Light" charset="0"/>
                <a:cs typeface="Helvetica 45 Light" charset="0"/>
              </a:rPr>
              <a:t> and brand </a:t>
            </a:r>
            <a:r>
              <a:rPr lang="fr-FR" baseline="0" dirty="0" err="1" smtClean="0">
                <a:latin typeface="Helvetica 45 Light" charset="0"/>
                <a:cs typeface="Helvetica 45 Light" charset="0"/>
              </a:rPr>
              <a:t>identity</a:t>
            </a:r>
            <a:r>
              <a:rPr lang="fr-FR" baseline="0" dirty="0" smtClean="0">
                <a:latin typeface="Helvetica 45 Light" charset="0"/>
                <a:cs typeface="Helvetica 45 Light" charset="0"/>
              </a:rPr>
              <a:t>. </a:t>
            </a:r>
            <a:endParaRPr lang="fr-FR" dirty="0" smtClean="0"/>
          </a:p>
          <a:p>
            <a:endParaRPr lang="fr-FR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 smtClean="0"/>
              <a:t>Bureau</a:t>
            </a:r>
            <a:r>
              <a:rPr lang="fr-FR" b="1" baseline="0" dirty="0" smtClean="0"/>
              <a:t> </a:t>
            </a:r>
            <a:r>
              <a:rPr lang="fr-FR" b="1" baseline="0" dirty="0" err="1" smtClean="0"/>
              <a:t>Véritas</a:t>
            </a:r>
            <a:r>
              <a:rPr lang="fr-FR" b="1" baseline="0" dirty="0" smtClean="0"/>
              <a:t>: </a:t>
            </a:r>
            <a:r>
              <a:rPr lang="fr-FR" dirty="0" err="1" smtClean="0"/>
              <a:t>Creation</a:t>
            </a:r>
            <a:r>
              <a:rPr lang="fr-FR" dirty="0" smtClean="0"/>
              <a:t> of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visual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identity</a:t>
            </a:r>
            <a:r>
              <a:rPr lang="fr-FR" baseline="0" dirty="0" smtClean="0"/>
              <a:t> and of </a:t>
            </a:r>
            <a:r>
              <a:rPr lang="fr-FR" baseline="0" dirty="0" err="1" smtClean="0"/>
              <a:t>its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worldwide</a:t>
            </a:r>
            <a:r>
              <a:rPr lang="fr-FR" baseline="0" dirty="0" smtClean="0"/>
              <a:t>  roll-out.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baseline="0" dirty="0" smtClean="0"/>
              <a:t>France Stratégie: </a:t>
            </a:r>
            <a:r>
              <a:rPr lang="fr-FR" dirty="0" smtClean="0"/>
              <a:t>Carré Noir </a:t>
            </a:r>
            <a:r>
              <a:rPr lang="fr-FR" dirty="0" err="1" smtClean="0"/>
              <a:t>created</a:t>
            </a:r>
            <a:r>
              <a:rPr lang="fr-FR" dirty="0" smtClean="0"/>
              <a:t> the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visual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identity</a:t>
            </a:r>
            <a:r>
              <a:rPr lang="fr-FR" baseline="0" dirty="0" smtClean="0"/>
              <a:t> as </a:t>
            </a:r>
            <a:r>
              <a:rPr lang="fr-FR" baseline="0" dirty="0" err="1" smtClean="0"/>
              <a:t>well</a:t>
            </a:r>
            <a:r>
              <a:rPr lang="fr-FR" baseline="0" dirty="0" smtClean="0"/>
              <a:t> as the brand expression </a:t>
            </a:r>
            <a:r>
              <a:rPr lang="fr-FR" baseline="0" dirty="0" err="1" smtClean="0"/>
              <a:t>territory</a:t>
            </a:r>
            <a:r>
              <a:rPr lang="fr-FR" baseline="0" dirty="0" smtClean="0"/>
              <a:t>. </a:t>
            </a:r>
            <a:r>
              <a:rPr lang="fr-FR" dirty="0" smtClean="0"/>
              <a:t>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 smtClean="0"/>
          </a:p>
          <a:p>
            <a:pPr>
              <a:lnSpc>
                <a:spcPct val="80000"/>
              </a:lnSpc>
            </a:pPr>
            <a:r>
              <a:rPr lang="fr-FR" b="1" dirty="0" smtClean="0"/>
              <a:t>Vendée Globe:</a:t>
            </a:r>
            <a:r>
              <a:rPr lang="fr-FR" b="1" baseline="0" dirty="0" smtClean="0"/>
              <a:t> </a:t>
            </a:r>
            <a:r>
              <a:rPr lang="fr-FR" dirty="0" smtClean="0"/>
              <a:t>Carré Noir </a:t>
            </a:r>
            <a:r>
              <a:rPr lang="fr-FR" dirty="0" err="1" smtClean="0"/>
              <a:t>created</a:t>
            </a:r>
            <a:r>
              <a:rPr lang="fr-FR" dirty="0" smtClean="0"/>
              <a:t> the brand Vendée Globe :</a:t>
            </a:r>
          </a:p>
          <a:p>
            <a:pPr marL="171450" indent="-171450">
              <a:lnSpc>
                <a:spcPct val="80000"/>
              </a:lnSpc>
              <a:buFontTx/>
              <a:buChar char="-"/>
            </a:pPr>
            <a:r>
              <a:rPr lang="fr-FR" dirty="0" smtClean="0"/>
              <a:t>A </a:t>
            </a:r>
            <a:r>
              <a:rPr lang="fr-FR" dirty="0" err="1" smtClean="0"/>
              <a:t>strong</a:t>
            </a:r>
            <a:r>
              <a:rPr lang="fr-FR" dirty="0" smtClean="0"/>
              <a:t> </a:t>
            </a:r>
            <a:r>
              <a:rPr lang="fr-FR" dirty="0" err="1" smtClean="0"/>
              <a:t>symbol</a:t>
            </a:r>
            <a:r>
              <a:rPr lang="fr-FR" dirty="0" smtClean="0"/>
              <a:t> </a:t>
            </a:r>
            <a:r>
              <a:rPr lang="fr-FR" dirty="0" err="1" smtClean="0"/>
              <a:t>which</a:t>
            </a:r>
            <a:r>
              <a:rPr lang="fr-FR" dirty="0" smtClean="0"/>
              <a:t> </a:t>
            </a:r>
            <a:r>
              <a:rPr lang="fr-FR" dirty="0" err="1" smtClean="0"/>
              <a:t>represents</a:t>
            </a:r>
            <a:r>
              <a:rPr lang="fr-FR" dirty="0" smtClean="0"/>
              <a:t> the globe and the </a:t>
            </a:r>
            <a:r>
              <a:rPr lang="fr-FR" dirty="0" err="1" smtClean="0"/>
              <a:t>sail</a:t>
            </a:r>
            <a:r>
              <a:rPr lang="fr-FR" dirty="0" smtClean="0"/>
              <a:t>.</a:t>
            </a:r>
          </a:p>
          <a:p>
            <a:pPr marL="171450" indent="-171450">
              <a:lnSpc>
                <a:spcPct val="80000"/>
              </a:lnSpc>
              <a:buFontTx/>
              <a:buChar char="-"/>
            </a:pPr>
            <a:r>
              <a:rPr lang="fr-FR" dirty="0" err="1" smtClean="0"/>
              <a:t>Coat</a:t>
            </a:r>
            <a:r>
              <a:rPr lang="fr-FR" dirty="0" smtClean="0"/>
              <a:t> of </a:t>
            </a:r>
            <a:r>
              <a:rPr lang="fr-FR" dirty="0" err="1" smtClean="0"/>
              <a:t>arms</a:t>
            </a:r>
            <a:r>
              <a:rPr lang="fr-FR" dirty="0" smtClean="0"/>
              <a:t> </a:t>
            </a:r>
            <a:r>
              <a:rPr lang="fr-FR" dirty="0" err="1" smtClean="0"/>
              <a:t>history</a:t>
            </a:r>
            <a:r>
              <a:rPr lang="fr-FR" dirty="0" smtClean="0"/>
              <a:t> of </a:t>
            </a:r>
            <a:r>
              <a:rPr lang="fr-FR" dirty="0" err="1" smtClean="0"/>
              <a:t>Vandee</a:t>
            </a:r>
            <a:r>
              <a:rPr lang="fr-FR" dirty="0" smtClean="0"/>
              <a:t> (the </a:t>
            </a:r>
            <a:r>
              <a:rPr lang="fr-FR" dirty="0" err="1" smtClean="0"/>
              <a:t>heart</a:t>
            </a:r>
            <a:r>
              <a:rPr lang="fr-FR" dirty="0" smtClean="0"/>
              <a:t> vendéen) in the center of the logo.</a:t>
            </a:r>
          </a:p>
          <a:p>
            <a:pPr marL="171450" indent="-171450">
              <a:lnSpc>
                <a:spcPct val="80000"/>
              </a:lnSpc>
              <a:buFontTx/>
              <a:buChar char="-"/>
            </a:pPr>
            <a:r>
              <a:rPr lang="fr-FR" dirty="0" smtClean="0"/>
              <a:t>The </a:t>
            </a:r>
            <a:r>
              <a:rPr lang="fr-FR" dirty="0" err="1" smtClean="0"/>
              <a:t>blue</a:t>
            </a:r>
            <a:r>
              <a:rPr lang="fr-FR" dirty="0" smtClean="0"/>
              <a:t> in </a:t>
            </a:r>
            <a:r>
              <a:rPr lang="fr-FR" dirty="0" err="1" smtClean="0"/>
              <a:t>reference</a:t>
            </a:r>
            <a:r>
              <a:rPr lang="fr-FR" dirty="0" smtClean="0"/>
              <a:t> to the </a:t>
            </a:r>
            <a:r>
              <a:rPr lang="fr-FR" dirty="0" err="1" smtClean="0"/>
              <a:t>sea</a:t>
            </a:r>
            <a:r>
              <a:rPr lang="fr-FR" dirty="0" smtClean="0"/>
              <a:t>; the </a:t>
            </a:r>
            <a:r>
              <a:rPr lang="fr-FR" dirty="0" err="1" smtClean="0"/>
              <a:t>red</a:t>
            </a:r>
            <a:r>
              <a:rPr lang="fr-FR" dirty="0" smtClean="0"/>
              <a:t> in </a:t>
            </a:r>
            <a:r>
              <a:rPr lang="fr-FR" dirty="0" err="1" smtClean="0"/>
              <a:t>reference</a:t>
            </a:r>
            <a:r>
              <a:rPr lang="fr-FR" dirty="0" smtClean="0"/>
              <a:t> to the French </a:t>
            </a:r>
            <a:r>
              <a:rPr lang="fr-FR" dirty="0" err="1" smtClean="0"/>
              <a:t>Revolution</a:t>
            </a:r>
            <a:r>
              <a:rPr lang="fr-FR" dirty="0" smtClean="0"/>
              <a:t>.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fr-FR" dirty="0" smtClean="0"/>
          </a:p>
          <a:p>
            <a:pPr marL="0" marR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 smtClean="0">
                <a:latin typeface="Helvetica Neue Light"/>
                <a:cs typeface="Helvetica Neue Light"/>
              </a:rPr>
              <a:t>Conseil</a:t>
            </a:r>
            <a:r>
              <a:rPr lang="fr-FR" sz="1200" b="1" baseline="0" dirty="0" smtClean="0">
                <a:latin typeface="Helvetica Neue Light"/>
                <a:cs typeface="Helvetica Neue Light"/>
              </a:rPr>
              <a:t> constitutionnel: </a:t>
            </a:r>
            <a:r>
              <a:rPr lang="fr-FR" sz="1200" dirty="0" err="1" smtClean="0">
                <a:latin typeface="Helvetica Neue Light"/>
                <a:cs typeface="Helvetica Neue Light"/>
              </a:rPr>
              <a:t>Creation</a:t>
            </a:r>
            <a:r>
              <a:rPr lang="fr-FR" sz="1200" dirty="0" smtClean="0">
                <a:latin typeface="Helvetica Neue Light"/>
                <a:cs typeface="Helvetica Neue Light"/>
              </a:rPr>
              <a:t> of</a:t>
            </a:r>
            <a:r>
              <a:rPr lang="fr-FR" sz="1200" baseline="0" dirty="0" smtClean="0">
                <a:latin typeface="Helvetica Neue Light"/>
                <a:cs typeface="Helvetica Neue Light"/>
              </a:rPr>
              <a:t> the brand </a:t>
            </a:r>
            <a:r>
              <a:rPr lang="fr-FR" sz="1200" baseline="0" dirty="0" err="1" smtClean="0">
                <a:latin typeface="Helvetica Neue Light"/>
                <a:cs typeface="Helvetica Neue Light"/>
              </a:rPr>
              <a:t>Identity</a:t>
            </a:r>
            <a:r>
              <a:rPr lang="fr-FR" sz="1200" baseline="0" dirty="0" smtClean="0">
                <a:latin typeface="Helvetica Neue Light"/>
                <a:cs typeface="Helvetica Neue Light"/>
              </a:rPr>
              <a:t> and </a:t>
            </a:r>
            <a:r>
              <a:rPr lang="fr-FR" sz="1200" baseline="0" dirty="0" err="1" smtClean="0">
                <a:latin typeface="Helvetica Neue Light"/>
                <a:cs typeface="Helvetica Neue Light"/>
              </a:rPr>
              <a:t>graphic</a:t>
            </a:r>
            <a:r>
              <a:rPr lang="fr-FR" sz="1200" baseline="0" dirty="0" smtClean="0">
                <a:latin typeface="Helvetica Neue Light"/>
                <a:cs typeface="Helvetica Neue Light"/>
              </a:rPr>
              <a:t> guidelines</a:t>
            </a:r>
            <a:endParaRPr lang="fr-FR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 smtClean="0"/>
              <a:t>Institut Pasteur: </a:t>
            </a:r>
            <a:r>
              <a:rPr lang="fr-FR" dirty="0" err="1" smtClean="0"/>
              <a:t>Creation</a:t>
            </a:r>
            <a:r>
              <a:rPr lang="fr-FR" dirty="0" smtClean="0"/>
              <a:t> of</a:t>
            </a:r>
            <a:r>
              <a:rPr lang="fr-FR" baseline="0" dirty="0" smtClean="0"/>
              <a:t> Pasteur Institute </a:t>
            </a:r>
            <a:r>
              <a:rPr lang="fr-FR" baseline="0" dirty="0" err="1" smtClean="0"/>
              <a:t>visual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identity</a:t>
            </a:r>
            <a:endParaRPr lang="fr-FR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 smtClean="0"/>
              <a:t>Notaires de France:</a:t>
            </a:r>
            <a:r>
              <a:rPr lang="fr-FR" b="1" baseline="0" dirty="0" smtClean="0"/>
              <a:t> </a:t>
            </a:r>
            <a:r>
              <a:rPr lang="fr-FR" dirty="0" err="1" smtClean="0"/>
              <a:t>Creation</a:t>
            </a:r>
            <a:r>
              <a:rPr lang="fr-FR" dirty="0" smtClean="0"/>
              <a:t> of</a:t>
            </a:r>
            <a:r>
              <a:rPr lang="fr-FR" baseline="0" dirty="0" smtClean="0"/>
              <a:t> logotype, </a:t>
            </a:r>
            <a:r>
              <a:rPr lang="fr-FR" baseline="0" dirty="0" err="1" smtClean="0"/>
              <a:t>identity</a:t>
            </a:r>
            <a:r>
              <a:rPr lang="fr-FR" baseline="0" dirty="0" smtClean="0"/>
              <a:t> system and brand expression </a:t>
            </a:r>
            <a:r>
              <a:rPr lang="fr-FR" baseline="0" dirty="0" err="1" smtClean="0"/>
              <a:t>territory</a:t>
            </a:r>
            <a:r>
              <a:rPr lang="fr-FR" dirty="0" smtClean="0"/>
              <a:t> </a:t>
            </a:r>
            <a:endParaRPr lang="fr-FR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baseline="0" dirty="0" smtClean="0"/>
              <a:t>Marque France: </a:t>
            </a:r>
            <a:r>
              <a:rPr lang="fr-FR" baseline="0" dirty="0" err="1" smtClean="0"/>
              <a:t>creation</a:t>
            </a:r>
            <a:r>
              <a:rPr lang="fr-FR" baseline="0" dirty="0" smtClean="0"/>
              <a:t> of </a:t>
            </a:r>
            <a:r>
              <a:rPr lang="fr-FR" baseline="0" smtClean="0"/>
              <a:t>the brand </a:t>
            </a:r>
            <a:r>
              <a:rPr lang="fr-FR" baseline="0" dirty="0" smtClean="0"/>
              <a:t>Marque France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baseline="0" dirty="0" smtClean="0"/>
              <a:t>IHENU</a:t>
            </a:r>
            <a:r>
              <a:rPr lang="fr-FR" baseline="0" dirty="0" smtClean="0"/>
              <a:t>: </a:t>
            </a:r>
            <a:r>
              <a:rPr lang="fr-FR" dirty="0" err="1" smtClean="0"/>
              <a:t>Creation</a:t>
            </a:r>
            <a:r>
              <a:rPr lang="fr-FR" dirty="0" smtClean="0"/>
              <a:t> of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visual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Identity</a:t>
            </a:r>
            <a:r>
              <a:rPr lang="fr-FR" baseline="0" dirty="0" smtClean="0"/>
              <a:t> of </a:t>
            </a:r>
            <a:r>
              <a:rPr lang="fr-FR" dirty="0" smtClean="0"/>
              <a:t>Institut des Hautes Écoles des Nations Unies.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3EB1E-9A55-A94C-9751-FAB54AAFDA6E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0877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charset="0"/>
              <a:buNone/>
            </a:pPr>
            <a:r>
              <a:rPr lang="fr-FR" baseline="0" dirty="0" smtClean="0"/>
              <a:t>Transversal objectives</a:t>
            </a:r>
          </a:p>
          <a:p>
            <a:pPr marL="0" indent="0">
              <a:buFont typeface="Wingdings" charset="0"/>
              <a:buNone/>
            </a:pPr>
            <a:r>
              <a:rPr lang="fr-FR" baseline="0" dirty="0" smtClean="0"/>
              <a:t>&gt; </a:t>
            </a:r>
            <a:r>
              <a:rPr lang="fr-FR" baseline="0" dirty="0" err="1" smtClean="0"/>
              <a:t>Remain</a:t>
            </a:r>
            <a:r>
              <a:rPr lang="fr-FR" baseline="0" dirty="0" smtClean="0"/>
              <a:t> global</a:t>
            </a:r>
          </a:p>
          <a:p>
            <a:pPr marL="171450" indent="-171450">
              <a:buFont typeface="Wingdings" charset="0"/>
              <a:buChar char="Ø"/>
            </a:pPr>
            <a:r>
              <a:rPr lang="fr-FR" baseline="0" dirty="0" err="1" smtClean="0"/>
              <a:t>Reinforce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status</a:t>
            </a:r>
            <a:endParaRPr lang="fr-FR" baseline="0" dirty="0" smtClean="0"/>
          </a:p>
          <a:p>
            <a:pPr marL="171450" indent="-171450">
              <a:buFont typeface="Wingdings" charset="0"/>
              <a:buChar char="Ø"/>
            </a:pPr>
            <a:r>
              <a:rPr lang="fr-FR" baseline="0" dirty="0" smtClean="0"/>
              <a:t>Express excellence</a:t>
            </a:r>
          </a:p>
          <a:p>
            <a:pPr marL="171450" indent="-171450">
              <a:buFont typeface="Wingdings" charset="0"/>
              <a:buChar char="Ø"/>
            </a:pPr>
            <a:r>
              <a:rPr lang="fr-FR" baseline="0" dirty="0" smtClean="0"/>
              <a:t>Relay </a:t>
            </a:r>
            <a:r>
              <a:rPr lang="fr-FR" baseline="0" dirty="0" err="1" smtClean="0"/>
              <a:t>our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dynamism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our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humanity</a:t>
            </a:r>
            <a:r>
              <a:rPr lang="fr-FR" baseline="0" dirty="0" smtClean="0"/>
              <a:t> and </a:t>
            </a:r>
            <a:r>
              <a:rPr lang="fr-FR" baseline="0" dirty="0" err="1" smtClean="0"/>
              <a:t>our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Warmess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3EB1E-9A55-A94C-9751-FAB54AAFDA6E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1666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aseline="0" dirty="0" smtClean="0"/>
              <a:t>A brand logotype construction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rebalances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name</a:t>
            </a:r>
            <a:r>
              <a:rPr lang="fr-FR" baseline="0" dirty="0" smtClean="0"/>
              <a:t> and </a:t>
            </a:r>
            <a:r>
              <a:rPr lang="fr-FR" baseline="0" dirty="0" err="1" smtClean="0"/>
              <a:t>symbol</a:t>
            </a:r>
            <a:r>
              <a:rPr lang="fr-FR" baseline="0" dirty="0" smtClean="0"/>
              <a:t>, stable and </a:t>
            </a:r>
            <a:r>
              <a:rPr lang="fr-FR" baseline="0" dirty="0" err="1" smtClean="0"/>
              <a:t>solid</a:t>
            </a:r>
            <a:r>
              <a:rPr lang="fr-FR" baseline="0" dirty="0" smtClean="0"/>
              <a:t>  </a:t>
            </a:r>
          </a:p>
          <a:p>
            <a:r>
              <a:rPr lang="fr-FR" dirty="0" smtClean="0"/>
              <a:t>A new design</a:t>
            </a:r>
            <a:r>
              <a:rPr lang="fr-FR" baseline="0" dirty="0" smtClean="0"/>
              <a:t> for </a:t>
            </a:r>
            <a:r>
              <a:rPr lang="fr-FR" baseline="0" dirty="0" err="1" smtClean="0"/>
              <a:t>our</a:t>
            </a:r>
            <a:r>
              <a:rPr lang="fr-FR" baseline="0" dirty="0" smtClean="0"/>
              <a:t> </a:t>
            </a:r>
            <a:r>
              <a:rPr lang="fr-FR" dirty="0" err="1" smtClean="0"/>
              <a:t>mermaid</a:t>
            </a:r>
            <a:r>
              <a:rPr lang="fr-FR" dirty="0" smtClean="0"/>
              <a:t> : </a:t>
            </a:r>
            <a:r>
              <a:rPr lang="fr-FR" dirty="0" err="1" smtClean="0"/>
              <a:t>stylised</a:t>
            </a:r>
            <a:r>
              <a:rPr lang="fr-FR" dirty="0" smtClean="0"/>
              <a:t>, </a:t>
            </a:r>
            <a:r>
              <a:rPr lang="fr-FR" dirty="0" err="1" smtClean="0"/>
              <a:t>simplified</a:t>
            </a:r>
            <a:r>
              <a:rPr lang="fr-FR" dirty="0" smtClean="0"/>
              <a:t>,</a:t>
            </a:r>
            <a:r>
              <a:rPr lang="fr-FR" baseline="0" dirty="0" smtClean="0"/>
              <a:t> </a:t>
            </a:r>
            <a:r>
              <a:rPr lang="fr-FR" dirty="0" smtClean="0"/>
              <a:t>more modern in </a:t>
            </a:r>
            <a:r>
              <a:rPr lang="fr-FR" dirty="0" err="1" smtClean="0"/>
              <a:t>its</a:t>
            </a:r>
            <a:r>
              <a:rPr lang="fr-FR" dirty="0" smtClean="0"/>
              <a:t> </a:t>
            </a:r>
            <a:r>
              <a:rPr lang="fr-FR" dirty="0" err="1" smtClean="0"/>
              <a:t>treatment</a:t>
            </a:r>
            <a:r>
              <a:rPr lang="fr-FR" dirty="0" smtClean="0"/>
              <a:t>, </a:t>
            </a:r>
            <a:r>
              <a:rPr lang="fr-FR" dirty="0" err="1" smtClean="0"/>
              <a:t>still</a:t>
            </a:r>
            <a:r>
              <a:rPr lang="fr-FR" dirty="0" smtClean="0"/>
              <a:t> close and « </a:t>
            </a:r>
            <a:r>
              <a:rPr lang="fr-FR" dirty="0" err="1" smtClean="0"/>
              <a:t>human</a:t>
            </a:r>
            <a:r>
              <a:rPr lang="fr-FR" dirty="0" smtClean="0"/>
              <a:t> » </a:t>
            </a:r>
          </a:p>
          <a:p>
            <a:r>
              <a:rPr lang="fr-FR" baseline="0" dirty="0" err="1" smtClean="0"/>
              <a:t>She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now</a:t>
            </a:r>
            <a:r>
              <a:rPr lang="fr-FR" baseline="0" dirty="0" smtClean="0"/>
              <a:t> in </a:t>
            </a:r>
            <a:r>
              <a:rPr lang="fr-FR" baseline="0" dirty="0" err="1" smtClean="0"/>
              <a:t>movement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leading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way</a:t>
            </a:r>
            <a:r>
              <a:rPr lang="fr-FR" baseline="0" dirty="0" smtClean="0"/>
              <a:t>.</a:t>
            </a:r>
          </a:p>
          <a:p>
            <a:r>
              <a:rPr lang="fr-FR" baseline="0" dirty="0" err="1" smtClean="0"/>
              <a:t>She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in and out to express </a:t>
            </a:r>
            <a:r>
              <a:rPr lang="fr-FR" baseline="0" dirty="0" err="1" smtClean="0"/>
              <a:t>our</a:t>
            </a:r>
            <a:r>
              <a:rPr lang="fr-FR" baseline="0" dirty="0" smtClean="0"/>
              <a:t> global actions</a:t>
            </a:r>
          </a:p>
          <a:p>
            <a:endParaRPr lang="fr-FR" dirty="0" smtClean="0"/>
          </a:p>
          <a:p>
            <a:r>
              <a:rPr lang="fr-FR" dirty="0" smtClean="0"/>
              <a:t>One </a:t>
            </a:r>
            <a:r>
              <a:rPr lang="fr-FR" dirty="0" err="1" smtClean="0"/>
              <a:t>deep</a:t>
            </a:r>
            <a:r>
              <a:rPr lang="fr-FR" dirty="0" smtClean="0"/>
              <a:t> </a:t>
            </a:r>
            <a:r>
              <a:rPr lang="fr-FR" dirty="0" err="1" smtClean="0"/>
              <a:t>blue</a:t>
            </a:r>
            <a:r>
              <a:rPr lang="fr-FR" dirty="0" smtClean="0"/>
              <a:t> </a:t>
            </a:r>
            <a:r>
              <a:rPr lang="fr-FR" dirty="0" err="1" smtClean="0"/>
              <a:t>color</a:t>
            </a:r>
            <a:r>
              <a:rPr lang="fr-FR" dirty="0" smtClean="0"/>
              <a:t>,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between</a:t>
            </a:r>
            <a:r>
              <a:rPr lang="fr-FR" baseline="0" dirty="0" smtClean="0"/>
              <a:t> institution and </a:t>
            </a:r>
            <a:r>
              <a:rPr lang="fr-FR" baseline="0" dirty="0" err="1" smtClean="0"/>
              <a:t>sea</a:t>
            </a:r>
            <a:endParaRPr lang="fr-FR" baseline="0" dirty="0" smtClean="0"/>
          </a:p>
          <a:p>
            <a:r>
              <a:rPr lang="fr-FR" dirty="0" smtClean="0"/>
              <a:t>A </a:t>
            </a:r>
            <a:r>
              <a:rPr lang="fr-FR" dirty="0" err="1" smtClean="0"/>
              <a:t>contemporary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typeface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valorizes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our</a:t>
            </a:r>
            <a:r>
              <a:rPr lang="fr-FR" baseline="0" dirty="0" smtClean="0"/>
              <a:t> brand </a:t>
            </a:r>
            <a:r>
              <a:rPr lang="fr-FR" baseline="0" dirty="0" err="1" smtClean="0"/>
              <a:t>name</a:t>
            </a:r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3EB1E-9A55-A94C-9751-FAB54AAFDA6E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69552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 transversal </a:t>
            </a:r>
            <a:r>
              <a:rPr lang="fr-FR" dirty="0" err="1" smtClean="0"/>
              <a:t>identity</a:t>
            </a:r>
            <a:r>
              <a:rPr lang="fr-FR" baseline="0" dirty="0" smtClean="0"/>
              <a:t> structure, </a:t>
            </a:r>
            <a:r>
              <a:rPr lang="fr-FR" baseline="0" dirty="0" err="1" smtClean="0"/>
              <a:t>combining</a:t>
            </a:r>
            <a:r>
              <a:rPr lang="fr-FR" baseline="0" dirty="0" smtClean="0"/>
              <a:t> excellence / </a:t>
            </a:r>
            <a:r>
              <a:rPr lang="fr-FR" baseline="0" dirty="0" err="1" smtClean="0"/>
              <a:t>status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with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warmness</a:t>
            </a:r>
            <a:r>
              <a:rPr lang="fr-FR" baseline="0" dirty="0" smtClean="0"/>
              <a:t> /protection and reality</a:t>
            </a:r>
          </a:p>
          <a:p>
            <a:r>
              <a:rPr lang="fr-FR" baseline="0" dirty="0" smtClean="0"/>
              <a:t>« the horizon line »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a </a:t>
            </a:r>
            <a:r>
              <a:rPr lang="fr-FR" baseline="0" dirty="0" err="1" smtClean="0"/>
              <a:t>landmark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it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gives</a:t>
            </a:r>
            <a:r>
              <a:rPr lang="fr-FR" baseline="0" dirty="0" smtClean="0"/>
              <a:t> perspective, expresses </a:t>
            </a:r>
            <a:r>
              <a:rPr lang="fr-FR" baseline="0" dirty="0" err="1" smtClean="0"/>
              <a:t>openness</a:t>
            </a:r>
            <a:r>
              <a:rPr lang="fr-FR" baseline="0" dirty="0" smtClean="0"/>
              <a:t> and vision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3EB1E-9A55-A94C-9751-FAB54AAFDA6E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084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9143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453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8452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rré noir + carré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326F6-C487-8B47-BC28-C0D53A964821}" type="datetime1">
              <a:rPr lang="fr-FR" smtClean="0"/>
              <a:t>07/12/2015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Confidentiel</a:t>
            </a:r>
            <a:endParaRPr lang="fr-FR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244456" y="1563348"/>
            <a:ext cx="4233158" cy="4501463"/>
          </a:xfrm>
          <a:solidFill>
            <a:schemeClr val="tx1"/>
          </a:solidFill>
          <a:ln w="6350" cmpd="sng">
            <a:solidFill>
              <a:srgbClr val="000000"/>
            </a:solidFill>
          </a:ln>
        </p:spPr>
        <p:txBody>
          <a:bodyPr lIns="189367" tIns="189367" rIns="189367" bIns="189367"/>
          <a:lstStyle>
            <a:lvl1pPr marL="0" indent="0">
              <a:lnSpc>
                <a:spcPts val="2542"/>
              </a:lnSpc>
              <a:buNone/>
              <a:defRPr sz="2500" b="1" i="0" baseline="0">
                <a:solidFill>
                  <a:srgbClr val="FFFFFF"/>
                </a:solidFill>
                <a:latin typeface="Calibri"/>
                <a:cs typeface="Calibri"/>
              </a:defRPr>
            </a:lvl1pPr>
            <a:lvl2pPr marL="437013" indent="0">
              <a:buNone/>
              <a:defRPr>
                <a:solidFill>
                  <a:srgbClr val="FFFFFF"/>
                </a:solidFill>
              </a:defRPr>
            </a:lvl2pPr>
            <a:lvl3pPr marL="872634" indent="0">
              <a:buNone/>
              <a:defRPr>
                <a:solidFill>
                  <a:srgbClr val="FFFFFF"/>
                </a:solidFill>
              </a:defRPr>
            </a:lvl3pPr>
            <a:lvl4pPr marL="1309648" indent="0">
              <a:buNone/>
              <a:defRPr>
                <a:solidFill>
                  <a:srgbClr val="FFFFFF"/>
                </a:solidFill>
              </a:defRPr>
            </a:lvl4pPr>
            <a:lvl5pPr marL="1745269" indent="0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fr-FR" dirty="0" smtClean="0"/>
              <a:t>Cliquez pour modifier le texte du carré noir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74943" y="1563348"/>
            <a:ext cx="4233158" cy="4501463"/>
          </a:xfrm>
          <a:solidFill>
            <a:schemeClr val="bg1"/>
          </a:solidFill>
          <a:ln w="6350" cmpd="sng">
            <a:solidFill>
              <a:schemeClr val="tx1"/>
            </a:solidFill>
          </a:ln>
        </p:spPr>
        <p:txBody>
          <a:bodyPr lIns="189367" tIns="189367" rIns="189367" bIns="189367"/>
          <a:lstStyle>
            <a:lvl1pPr marL="0" indent="0">
              <a:lnSpc>
                <a:spcPts val="2542"/>
              </a:lnSpc>
              <a:buNone/>
              <a:defRPr sz="2500" b="1" i="0" baseline="0">
                <a:solidFill>
                  <a:schemeClr val="tx1"/>
                </a:solidFill>
                <a:latin typeface="Calibri"/>
                <a:cs typeface="Calibri"/>
              </a:defRPr>
            </a:lvl1pPr>
            <a:lvl2pPr marL="437013" indent="0">
              <a:buNone/>
              <a:defRPr>
                <a:solidFill>
                  <a:srgbClr val="FFFFFF"/>
                </a:solidFill>
              </a:defRPr>
            </a:lvl2pPr>
            <a:lvl3pPr marL="872634" indent="0">
              <a:buNone/>
              <a:defRPr>
                <a:solidFill>
                  <a:srgbClr val="FFFFFF"/>
                </a:solidFill>
              </a:defRPr>
            </a:lvl3pPr>
            <a:lvl4pPr marL="1309648" indent="0">
              <a:buNone/>
              <a:defRPr>
                <a:solidFill>
                  <a:srgbClr val="FFFFFF"/>
                </a:solidFill>
              </a:defRPr>
            </a:lvl4pPr>
            <a:lvl5pPr marL="1745269" indent="0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fr-FR" dirty="0" smtClean="0"/>
              <a:t>Cliquez pour modifier le texte du carré blanc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 hasCustomPrompt="1"/>
          </p:nvPr>
        </p:nvSpPr>
        <p:spPr>
          <a:xfrm>
            <a:off x="154435" y="701846"/>
            <a:ext cx="2113516" cy="378960"/>
          </a:xfrm>
        </p:spPr>
        <p:txBody>
          <a:bodyPr anchor="b">
            <a:normAutofit/>
          </a:bodyPr>
          <a:lstStyle>
            <a:lvl1pPr marL="0" indent="0">
              <a:buNone/>
              <a:defRPr sz="900" b="1" baseline="0">
                <a:latin typeface="Calibri"/>
                <a:cs typeface="Avant Garde"/>
              </a:defRPr>
            </a:lvl1pPr>
          </a:lstStyle>
          <a:p>
            <a:pPr lvl="0"/>
            <a:r>
              <a:rPr lang="fr-FR" dirty="0" smtClean="0"/>
              <a:t>Nom de rubrique</a:t>
            </a:r>
          </a:p>
        </p:txBody>
      </p:sp>
      <p:sp>
        <p:nvSpPr>
          <p:cNvPr id="13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2353347" y="699972"/>
            <a:ext cx="6536787" cy="63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7276" tIns="43638" rIns="87276" bIns="436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et modifiez le titre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577613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 + rub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326F6-C487-8B47-BC28-C0D53A964821}" type="datetime1">
              <a:rPr lang="fr-FR" smtClean="0"/>
              <a:t>07/12/2015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Confidentiel</a:t>
            </a:r>
            <a:endParaRPr lang="fr-FR"/>
          </a:p>
        </p:txBody>
      </p:sp>
      <p:sp>
        <p:nvSpPr>
          <p:cNvPr id="8" name="Espace réservé du texte 2"/>
          <p:cNvSpPr>
            <a:spLocks noGrp="1"/>
          </p:cNvSpPr>
          <p:nvPr>
            <p:ph idx="1"/>
          </p:nvPr>
        </p:nvSpPr>
        <p:spPr bwMode="auto">
          <a:xfrm>
            <a:off x="2367306" y="1463555"/>
            <a:ext cx="6535709" cy="466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7276" tIns="43638" rIns="87276" bIns="436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783374" y="6326559"/>
            <a:ext cx="2113305" cy="201247"/>
          </a:xfrm>
          <a:prstGeom prst="rect">
            <a:avLst/>
          </a:prstGeom>
        </p:spPr>
        <p:txBody>
          <a:bodyPr vert="horz" lIns="87276" tIns="43638" rIns="87276" bIns="43638" rtlCol="0" anchor="t"/>
          <a:lstStyle>
            <a:lvl1pPr algn="l" defTabSz="436381" fontAlgn="auto">
              <a:lnSpc>
                <a:spcPts val="842"/>
              </a:lnSpc>
              <a:spcBef>
                <a:spcPts val="0"/>
              </a:spcBef>
              <a:spcAft>
                <a:spcPts val="0"/>
              </a:spcAft>
              <a:defRPr sz="700" dirty="0" smtClean="0">
                <a:solidFill>
                  <a:schemeClr val="tx1"/>
                </a:solidFill>
                <a:latin typeface="ITC Avant Garde Gothic Book"/>
                <a:ea typeface="+mn-ea"/>
                <a:cs typeface="Avant Garde"/>
              </a:defRPr>
            </a:lvl1pPr>
          </a:lstStyle>
          <a:p>
            <a:pPr>
              <a:defRPr/>
            </a:pPr>
            <a:r>
              <a:rPr lang="fr-FR" smtClean="0"/>
              <a:t>Page / </a:t>
            </a:r>
            <a:fld id="{1000A04E-2589-9E40-97C8-00AE1041BDE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1" name="Espace réservé du texte 8"/>
          <p:cNvSpPr>
            <a:spLocks noGrp="1"/>
          </p:cNvSpPr>
          <p:nvPr>
            <p:ph type="body" sz="quarter" idx="14" hasCustomPrompt="1"/>
          </p:nvPr>
        </p:nvSpPr>
        <p:spPr>
          <a:xfrm>
            <a:off x="154435" y="701846"/>
            <a:ext cx="2113516" cy="378960"/>
          </a:xfrm>
        </p:spPr>
        <p:txBody>
          <a:bodyPr anchor="b">
            <a:normAutofit/>
          </a:bodyPr>
          <a:lstStyle>
            <a:lvl1pPr marL="0" indent="0">
              <a:buNone/>
              <a:defRPr sz="900" b="1" baseline="0">
                <a:latin typeface="Calibri"/>
                <a:cs typeface="Avant Garde"/>
              </a:defRPr>
            </a:lvl1pPr>
          </a:lstStyle>
          <a:p>
            <a:pPr lvl="0"/>
            <a:r>
              <a:rPr lang="fr-FR" dirty="0" smtClean="0"/>
              <a:t>Nom de rubrique</a:t>
            </a:r>
          </a:p>
        </p:txBody>
      </p:sp>
      <p:sp>
        <p:nvSpPr>
          <p:cNvPr id="1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2353347" y="699972"/>
            <a:ext cx="6536787" cy="63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7276" tIns="43638" rIns="87276" bIns="436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et modifiez le titre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277806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nd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1617" y="651471"/>
            <a:ext cx="8745012" cy="5419097"/>
          </a:xfrm>
        </p:spPr>
        <p:txBody>
          <a:bodyPr/>
          <a:lstStyle>
            <a:lvl1pPr>
              <a:lnSpc>
                <a:spcPts val="7014"/>
              </a:lnSpc>
              <a:spcAft>
                <a:spcPts val="0"/>
              </a:spcAft>
              <a:defRPr sz="7000" b="0" i="0" spc="-88" baseline="0">
                <a:latin typeface="Calibri"/>
                <a:cs typeface="Calibri"/>
              </a:defRPr>
            </a:lvl1pPr>
          </a:lstStyle>
          <a:p>
            <a:r>
              <a:rPr lang="fr-FR" dirty="0" smtClean="0"/>
              <a:t>Cliquez et modifiez le grand titre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B0E9F1-FF0A-B345-951A-E1133651CA6D}" type="datetime1">
              <a:rPr lang="fr-FR" smtClean="0"/>
              <a:t>07/12/2015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Confidentiel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783374" y="6326559"/>
            <a:ext cx="2113305" cy="201247"/>
          </a:xfrm>
          <a:prstGeom prst="rect">
            <a:avLst/>
          </a:prstGeom>
        </p:spPr>
        <p:txBody>
          <a:bodyPr vert="horz" lIns="87276" tIns="43638" rIns="87276" bIns="43638" rtlCol="0" anchor="t"/>
          <a:lstStyle>
            <a:lvl1pPr algn="l" defTabSz="436381" fontAlgn="auto">
              <a:lnSpc>
                <a:spcPts val="842"/>
              </a:lnSpc>
              <a:spcBef>
                <a:spcPts val="0"/>
              </a:spcBef>
              <a:spcAft>
                <a:spcPts val="0"/>
              </a:spcAft>
              <a:defRPr sz="700" dirty="0" smtClean="0">
                <a:solidFill>
                  <a:schemeClr val="tx1"/>
                </a:solidFill>
                <a:latin typeface="ITC Avant Garde Gothic Book"/>
                <a:ea typeface="+mn-ea"/>
                <a:cs typeface="Avant Garde"/>
              </a:defRPr>
            </a:lvl1pPr>
          </a:lstStyle>
          <a:p>
            <a:pPr>
              <a:defRPr/>
            </a:pPr>
            <a:r>
              <a:rPr lang="fr-FR" dirty="0" smtClean="0"/>
              <a:t>Page / </a:t>
            </a:r>
            <a:fld id="{1000A04E-2589-9E40-97C8-00AE1041BDEF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08578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nd titre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24424" y="651472"/>
            <a:ext cx="8765613" cy="1429518"/>
          </a:xfrm>
        </p:spPr>
        <p:txBody>
          <a:bodyPr/>
          <a:lstStyle>
            <a:lvl1pPr>
              <a:lnSpc>
                <a:spcPts val="7014"/>
              </a:lnSpc>
              <a:spcAft>
                <a:spcPts val="0"/>
              </a:spcAft>
              <a:defRPr sz="7000" spc="-88">
                <a:latin typeface="Calibri"/>
              </a:defRPr>
            </a:lvl1pPr>
          </a:lstStyle>
          <a:p>
            <a:r>
              <a:rPr lang="fr-FR" dirty="0" smtClean="0"/>
              <a:t>Grand titre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28B816-8DDA-5647-8A8D-599B24111205}" type="datetime1">
              <a:rPr lang="fr-FR" smtClean="0"/>
              <a:t>07/12/2015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Confidentiel</a:t>
            </a:r>
            <a:endParaRPr lang="fr-FR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2374435" y="2071680"/>
            <a:ext cx="6515602" cy="3889905"/>
          </a:xfrm>
        </p:spPr>
        <p:txBody>
          <a:bodyPr/>
          <a:lstStyle>
            <a:lvl1pPr marL="0" indent="0">
              <a:buNone/>
              <a:defRPr b="0" baseline="0">
                <a:latin typeface="Helvetica 45 Light"/>
                <a:cs typeface="Helvetica"/>
              </a:defRPr>
            </a:lvl1pPr>
            <a:lvl2pPr marL="437013" indent="0">
              <a:buNone/>
              <a:defRPr/>
            </a:lvl2pPr>
            <a:lvl3pPr marL="872635" indent="0">
              <a:buNone/>
              <a:defRPr/>
            </a:lvl3pPr>
            <a:lvl4pPr marL="1309648" indent="0">
              <a:buNone/>
              <a:defRPr/>
            </a:lvl4pPr>
            <a:lvl5pPr marL="1745269" indent="0">
              <a:buNone/>
              <a:defRPr/>
            </a:lvl5pPr>
          </a:lstStyle>
          <a:p>
            <a:pPr lvl="0"/>
            <a:r>
              <a:rPr lang="fr-FR" dirty="0" smtClean="0"/>
              <a:t>Cliquez pour modifier le texte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783374" y="6326559"/>
            <a:ext cx="2113305" cy="201247"/>
          </a:xfrm>
          <a:prstGeom prst="rect">
            <a:avLst/>
          </a:prstGeom>
        </p:spPr>
        <p:txBody>
          <a:bodyPr vert="horz" lIns="87276" tIns="43638" rIns="87276" bIns="43638" rtlCol="0" anchor="t"/>
          <a:lstStyle>
            <a:lvl1pPr algn="l" defTabSz="436381" fontAlgn="auto">
              <a:lnSpc>
                <a:spcPts val="842"/>
              </a:lnSpc>
              <a:spcBef>
                <a:spcPts val="0"/>
              </a:spcBef>
              <a:spcAft>
                <a:spcPts val="0"/>
              </a:spcAft>
              <a:defRPr sz="700" dirty="0" smtClean="0">
                <a:solidFill>
                  <a:schemeClr val="tx1"/>
                </a:solidFill>
                <a:latin typeface="ITC Avant Garde Gothic Book"/>
                <a:ea typeface="+mn-ea"/>
                <a:cs typeface="Avant Garde"/>
              </a:defRPr>
            </a:lvl1pPr>
          </a:lstStyle>
          <a:p>
            <a:pPr>
              <a:defRPr/>
            </a:pPr>
            <a:r>
              <a:rPr lang="fr-FR" dirty="0" smtClean="0"/>
              <a:t>Page / </a:t>
            </a:r>
            <a:fld id="{1000A04E-2589-9E40-97C8-00AE1041BDEF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237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1692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8169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8435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6725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452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60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3346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03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8D38E-2207-EE48-8002-689ABE1DAD92}" type="datetimeFigureOut">
              <a:rPr lang="fr-FR" smtClean="0"/>
              <a:t>07/12/2015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6CF73-C88A-534E-825F-8170A48CD8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0890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5" r:id="rId1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fr-FR" sz="6600" b="1" dirty="0" smtClean="0">
                <a:latin typeface="+mn-lt"/>
              </a:rPr>
              <a:t>Our New </a:t>
            </a:r>
            <a:r>
              <a:rPr lang="fr-FR" sz="6600" b="1" dirty="0">
                <a:latin typeface="+mn-lt"/>
              </a:rPr>
              <a:t>V</a:t>
            </a:r>
            <a:r>
              <a:rPr lang="fr-FR" sz="6600" b="1" dirty="0" smtClean="0">
                <a:latin typeface="+mn-lt"/>
              </a:rPr>
              <a:t>isual </a:t>
            </a:r>
            <a:r>
              <a:rPr lang="fr-FR" sz="6600" b="1" dirty="0" err="1" smtClean="0">
                <a:latin typeface="+mn-lt"/>
              </a:rPr>
              <a:t>Identity</a:t>
            </a:r>
            <a:r>
              <a:rPr lang="fr-FR" sz="6600" b="1" dirty="0" smtClean="0">
                <a:latin typeface="+mn-lt"/>
              </a:rPr>
              <a:t/>
            </a:r>
            <a:br>
              <a:rPr lang="fr-FR" sz="6600" b="1" dirty="0" smtClean="0">
                <a:latin typeface="+mn-lt"/>
              </a:rPr>
            </a:br>
            <a:endParaRPr lang="fr-FR" sz="4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558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126252" y="528087"/>
            <a:ext cx="8753011" cy="541909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endParaRPr lang="fr-FR" sz="4000" b="1" dirty="0" smtClean="0">
              <a:solidFill>
                <a:srgbClr val="FFFFFF"/>
              </a:solidFill>
            </a:endParaRPr>
          </a:p>
          <a:p>
            <a:pPr>
              <a:lnSpc>
                <a:spcPct val="80000"/>
              </a:lnSpc>
            </a:pPr>
            <a:endParaRPr lang="fr-FR" sz="4000" b="1" dirty="0">
              <a:solidFill>
                <a:srgbClr val="FFFFFF"/>
              </a:solidFill>
            </a:endParaRPr>
          </a:p>
          <a:p>
            <a:pPr>
              <a:lnSpc>
                <a:spcPct val="80000"/>
              </a:lnSpc>
            </a:pPr>
            <a:endParaRPr lang="fr-FR" sz="4000" b="1" dirty="0" smtClean="0">
              <a:solidFill>
                <a:srgbClr val="FFFFFF"/>
              </a:solidFill>
            </a:endParaRPr>
          </a:p>
          <a:p>
            <a:pPr>
              <a:lnSpc>
                <a:spcPct val="80000"/>
              </a:lnSpc>
            </a:pPr>
            <a:endParaRPr lang="fr-FR" sz="4000" b="1" dirty="0" smtClean="0">
              <a:solidFill>
                <a:srgbClr val="FFFFFF"/>
              </a:solidFill>
            </a:endParaRPr>
          </a:p>
          <a:p>
            <a:pPr>
              <a:lnSpc>
                <a:spcPct val="80000"/>
              </a:lnSpc>
            </a:pPr>
            <a:r>
              <a:rPr lang="fr-FR" sz="4000" b="1" dirty="0" smtClean="0">
                <a:solidFill>
                  <a:srgbClr val="FFFFFF"/>
                </a:solidFill>
              </a:rPr>
              <a:t>Our new brand design</a:t>
            </a:r>
            <a:br>
              <a:rPr lang="fr-FR" sz="4000" b="1" dirty="0" smtClean="0">
                <a:solidFill>
                  <a:srgbClr val="FFFFFF"/>
                </a:solidFill>
              </a:rPr>
            </a:br>
            <a:endParaRPr lang="fr-FR" sz="4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64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RES JPG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412"/>
            <a:ext cx="9144000" cy="646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33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RES JPG-0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" t="4639" r="1616" b="5580"/>
          <a:stretch/>
        </p:blipFill>
        <p:spPr>
          <a:xfrm>
            <a:off x="123478" y="435540"/>
            <a:ext cx="8925709" cy="593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7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RES JPG-0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13967" r="9358" b="20519"/>
          <a:stretch/>
        </p:blipFill>
        <p:spPr>
          <a:xfrm>
            <a:off x="0" y="780969"/>
            <a:ext cx="8928720" cy="515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9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RES JPGword-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725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49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couv_magfond blan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733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00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RES JPG-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227"/>
            <a:ext cx="9144000" cy="645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3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iala1.gif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66" b="20522" l="1026" r="97436">
                        <a14:foregroundMark x1="6667" y1="13806" x2="6667" y2="13806"/>
                        <a14:foregroundMark x1="58974" y1="13433" x2="58974" y2="13433"/>
                        <a14:foregroundMark x1="90769" y1="14925" x2="90769" y2="149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285"/>
          <a:stretch>
            <a:fillRect/>
          </a:stretch>
        </p:blipFill>
        <p:spPr bwMode="auto">
          <a:xfrm>
            <a:off x="727767" y="1761436"/>
            <a:ext cx="1263542" cy="359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12" descr="iala1.gif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5746" b="97015" l="0" r="100000">
                        <a14:foregroundMark x1="9744" y1="85448" x2="9744" y2="85448"/>
                        <a14:foregroundMark x1="35385" y1="85448" x2="35385" y2="85448"/>
                        <a14:foregroundMark x1="58974" y1="86194" x2="58974" y2="86194"/>
                        <a14:foregroundMark x1="35385" y1="79478" x2="35385" y2="79478"/>
                        <a14:backgroundMark x1="43590" y1="90672" x2="43590" y2="906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099"/>
          <a:stretch>
            <a:fillRect/>
          </a:stretch>
        </p:blipFill>
        <p:spPr bwMode="auto">
          <a:xfrm>
            <a:off x="709272" y="2504953"/>
            <a:ext cx="1277447" cy="419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er 5"/>
          <p:cNvGrpSpPr/>
          <p:nvPr/>
        </p:nvGrpSpPr>
        <p:grpSpPr>
          <a:xfrm>
            <a:off x="685591" y="2948488"/>
            <a:ext cx="1658834" cy="1905960"/>
            <a:chOff x="7758913" y="3385304"/>
            <a:chExt cx="2834230" cy="3256463"/>
          </a:xfrm>
        </p:grpSpPr>
        <p:pic>
          <p:nvPicPr>
            <p:cNvPr id="7" name="Image 6" descr="Capture d’écran 2015-08-14 à 13.24.3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8913" y="3385418"/>
              <a:ext cx="2834230" cy="3256349"/>
            </a:xfrm>
            <a:prstGeom prst="rect">
              <a:avLst/>
            </a:prstGeom>
          </p:spPr>
        </p:pic>
        <p:sp>
          <p:nvSpPr>
            <p:cNvPr id="8" name="Ellipse 7"/>
            <p:cNvSpPr/>
            <p:nvPr/>
          </p:nvSpPr>
          <p:spPr>
            <a:xfrm>
              <a:off x="8418471" y="5610533"/>
              <a:ext cx="711499" cy="731172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88000" tIns="288000" rIns="288000" bIns="288000" rtlCol="0" anchor="t"/>
            <a:lstStyle/>
            <a:p>
              <a:pPr algn="ctr"/>
              <a:endParaRPr lang="fr-FR" dirty="0" smtClean="0">
                <a:latin typeface="Helvetica 45 Light"/>
                <a:cs typeface="Helvetica 45 Light"/>
              </a:endParaRPr>
            </a:p>
          </p:txBody>
        </p:sp>
        <p:sp>
          <p:nvSpPr>
            <p:cNvPr id="9" name="Ellipse 8"/>
            <p:cNvSpPr/>
            <p:nvPr/>
          </p:nvSpPr>
          <p:spPr>
            <a:xfrm>
              <a:off x="9166363" y="5319740"/>
              <a:ext cx="749445" cy="1108110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88000" tIns="288000" rIns="288000" bIns="288000" rtlCol="0" anchor="t"/>
            <a:lstStyle/>
            <a:p>
              <a:pPr algn="ctr"/>
              <a:endParaRPr lang="fr-FR" dirty="0" smtClean="0">
                <a:latin typeface="Helvetica 45 Light"/>
                <a:cs typeface="Helvetica 45 Light"/>
              </a:endParaRPr>
            </a:p>
          </p:txBody>
        </p:sp>
        <p:sp>
          <p:nvSpPr>
            <p:cNvPr id="10" name="Ellipse 9"/>
            <p:cNvSpPr/>
            <p:nvPr/>
          </p:nvSpPr>
          <p:spPr>
            <a:xfrm>
              <a:off x="9214909" y="3385304"/>
              <a:ext cx="860914" cy="1073338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88000" tIns="288000" rIns="288000" bIns="288000" rtlCol="0" anchor="t"/>
            <a:lstStyle/>
            <a:p>
              <a:pPr algn="ctr"/>
              <a:endParaRPr lang="fr-FR" dirty="0" smtClean="0">
                <a:latin typeface="Helvetica 45 Light"/>
                <a:cs typeface="Helvetica 45 Light"/>
              </a:endParaRPr>
            </a:p>
          </p:txBody>
        </p:sp>
        <p:sp>
          <p:nvSpPr>
            <p:cNvPr id="11" name="Ellipse 10"/>
            <p:cNvSpPr/>
            <p:nvPr/>
          </p:nvSpPr>
          <p:spPr>
            <a:xfrm>
              <a:off x="7822779" y="5132570"/>
              <a:ext cx="860914" cy="731172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88000" tIns="288000" rIns="288000" bIns="288000" rtlCol="0" anchor="t"/>
            <a:lstStyle/>
            <a:p>
              <a:pPr algn="ctr"/>
              <a:endParaRPr lang="fr-FR" dirty="0" smtClean="0">
                <a:latin typeface="Helvetica 45 Light"/>
                <a:cs typeface="Helvetica 45 Light"/>
              </a:endParaRPr>
            </a:p>
          </p:txBody>
        </p:sp>
      </p:grpSp>
      <p:pic>
        <p:nvPicPr>
          <p:cNvPr id="12" name="Image 11" descr="iala1.gi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668"/>
          <a:stretch/>
        </p:blipFill>
        <p:spPr bwMode="auto">
          <a:xfrm flipV="1">
            <a:off x="615184" y="1061366"/>
            <a:ext cx="1580717" cy="351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ZoneTexte 13"/>
          <p:cNvSpPr txBox="1"/>
          <p:nvPr/>
        </p:nvSpPr>
        <p:spPr>
          <a:xfrm>
            <a:off x="1188059" y="1469689"/>
            <a:ext cx="1268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+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182833" y="2052417"/>
            <a:ext cx="1268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+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701594" y="2802307"/>
            <a:ext cx="1268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+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810237" y="4735499"/>
            <a:ext cx="1268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+</a:t>
            </a:r>
            <a:endParaRPr lang="fr-F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2002" y="938568"/>
            <a:ext cx="2536156" cy="49808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95698" y="1654355"/>
            <a:ext cx="2627604" cy="301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8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1280px-IATA_Logo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701" y="1751401"/>
            <a:ext cx="1763139" cy="1200180"/>
          </a:xfrm>
          <a:prstGeom prst="rect">
            <a:avLst/>
          </a:prstGeom>
        </p:spPr>
      </p:pic>
      <p:pic>
        <p:nvPicPr>
          <p:cNvPr id="18" name="Image 17" descr="OMI-logo-rgb-F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50" y="1921156"/>
            <a:ext cx="2663753" cy="812699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973" y="3812067"/>
            <a:ext cx="2641804" cy="56762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0696" y="1751401"/>
            <a:ext cx="2160073" cy="1454064"/>
          </a:xfrm>
          <a:prstGeom prst="rect">
            <a:avLst/>
          </a:prstGeom>
        </p:spPr>
      </p:pic>
      <p:pic>
        <p:nvPicPr>
          <p:cNvPr id="22" name="Image 2" descr="WH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25" y="3812067"/>
            <a:ext cx="2510740" cy="873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5310" y="3418221"/>
            <a:ext cx="1043192" cy="1526214"/>
          </a:xfrm>
          <a:prstGeom prst="rect">
            <a:avLst/>
          </a:prstGeom>
        </p:spPr>
      </p:pic>
      <p:sp>
        <p:nvSpPr>
          <p:cNvPr id="9" name="Titre 11"/>
          <p:cNvSpPr>
            <a:spLocks noGrp="1"/>
          </p:cNvSpPr>
          <p:nvPr>
            <p:ph type="title"/>
          </p:nvPr>
        </p:nvSpPr>
        <p:spPr>
          <a:xfrm>
            <a:off x="457200" y="478402"/>
            <a:ext cx="8686800" cy="631599"/>
          </a:xfrm>
        </p:spPr>
        <p:txBody>
          <a:bodyPr>
            <a:noAutofit/>
          </a:bodyPr>
          <a:lstStyle/>
          <a:p>
            <a:r>
              <a:rPr lang="en-GB" sz="3200" b="1" dirty="0" smtClean="0"/>
              <a:t>We do not express our status of referent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153215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fr-FR" sz="4400" dirty="0" smtClean="0">
                <a:latin typeface="+mn-lt"/>
                <a:cs typeface="AvantGarde ExtraLight"/>
              </a:rPr>
              <a:t>It </a:t>
            </a:r>
            <a:r>
              <a:rPr lang="fr-FR" sz="4400" dirty="0" err="1" smtClean="0">
                <a:latin typeface="+mn-lt"/>
                <a:cs typeface="AvantGarde ExtraLight"/>
              </a:rPr>
              <a:t>was</a:t>
            </a:r>
            <a:r>
              <a:rPr lang="fr-FR" sz="4400" dirty="0" smtClean="0">
                <a:latin typeface="+mn-lt"/>
                <a:cs typeface="AvantGarde ExtraLight"/>
              </a:rPr>
              <a:t> time</a:t>
            </a:r>
            <a:br>
              <a:rPr lang="fr-FR" sz="4400" dirty="0" smtClean="0">
                <a:latin typeface="+mn-lt"/>
                <a:cs typeface="AvantGarde ExtraLight"/>
              </a:rPr>
            </a:br>
            <a:r>
              <a:rPr lang="fr-FR" sz="4400" dirty="0" smtClean="0">
                <a:latin typeface="+mn-lt"/>
                <a:cs typeface="AvantGarde ExtraLight"/>
              </a:rPr>
              <a:t> to </a:t>
            </a:r>
            <a:r>
              <a:rPr lang="fr-FR" sz="4400" dirty="0" err="1" smtClean="0">
                <a:latin typeface="+mn-lt"/>
                <a:cs typeface="AvantGarde ExtraLight"/>
              </a:rPr>
              <a:t>align</a:t>
            </a:r>
            <a:r>
              <a:rPr lang="fr-FR" sz="4400" dirty="0" smtClean="0">
                <a:latin typeface="+mn-lt"/>
                <a:cs typeface="AvantGarde ExtraLight"/>
              </a:rPr>
              <a:t> </a:t>
            </a:r>
            <a:r>
              <a:rPr lang="fr-FR" sz="4400" dirty="0" err="1" smtClean="0">
                <a:latin typeface="+mn-lt"/>
                <a:cs typeface="AvantGarde ExtraLight"/>
              </a:rPr>
              <a:t>our</a:t>
            </a:r>
            <a:r>
              <a:rPr lang="fr-FR" sz="4400" dirty="0" smtClean="0">
                <a:latin typeface="+mn-lt"/>
                <a:cs typeface="AvantGarde ExtraLight"/>
              </a:rPr>
              <a:t> </a:t>
            </a:r>
            <a:r>
              <a:rPr lang="fr-FR" sz="4400" dirty="0" err="1" smtClean="0">
                <a:latin typeface="+mn-lt"/>
                <a:cs typeface="AvantGarde ExtraLight"/>
              </a:rPr>
              <a:t>identity</a:t>
            </a:r>
            <a:r>
              <a:rPr lang="fr-FR" sz="4400" dirty="0" smtClean="0">
                <a:latin typeface="+mn-lt"/>
                <a:cs typeface="AvantGarde ExtraLight"/>
              </a:rPr>
              <a:t/>
            </a:r>
            <a:br>
              <a:rPr lang="fr-FR" sz="4400" dirty="0" smtClean="0">
                <a:latin typeface="+mn-lt"/>
                <a:cs typeface="AvantGarde ExtraLight"/>
              </a:rPr>
            </a:br>
            <a:r>
              <a:rPr lang="fr-FR" sz="4400" dirty="0" smtClean="0">
                <a:latin typeface="+mn-lt"/>
                <a:cs typeface="AvantGarde ExtraLight"/>
              </a:rPr>
              <a:t> </a:t>
            </a:r>
            <a:br>
              <a:rPr lang="fr-FR" sz="4400" dirty="0" smtClean="0">
                <a:latin typeface="+mn-lt"/>
                <a:cs typeface="AvantGarde ExtraLight"/>
              </a:rPr>
            </a:br>
            <a:r>
              <a:rPr lang="fr-FR" sz="4400" b="1" dirty="0" err="1" smtClean="0">
                <a:latin typeface="+mn-lt"/>
              </a:rPr>
              <a:t>with</a:t>
            </a:r>
            <a:r>
              <a:rPr lang="fr-FR" sz="4400" b="1" dirty="0" smtClean="0">
                <a:latin typeface="+mn-lt"/>
              </a:rPr>
              <a:t> </a:t>
            </a:r>
            <a:r>
              <a:rPr lang="fr-FR" sz="4400" b="1" dirty="0" err="1" smtClean="0">
                <a:latin typeface="+mn-lt"/>
              </a:rPr>
              <a:t>who</a:t>
            </a:r>
            <a:r>
              <a:rPr lang="fr-FR" sz="4400" b="1" dirty="0" smtClean="0">
                <a:latin typeface="+mn-lt"/>
              </a:rPr>
              <a:t> </a:t>
            </a:r>
            <a:r>
              <a:rPr lang="fr-FR" sz="4400" b="1" dirty="0" err="1" smtClean="0">
                <a:latin typeface="+mn-lt"/>
              </a:rPr>
              <a:t>we</a:t>
            </a:r>
            <a:r>
              <a:rPr lang="fr-FR" sz="4400" b="1" dirty="0" smtClean="0">
                <a:latin typeface="+mn-lt"/>
              </a:rPr>
              <a:t> are </a:t>
            </a:r>
            <a:br>
              <a:rPr lang="fr-FR" sz="4400" b="1" dirty="0" smtClean="0">
                <a:latin typeface="+mn-lt"/>
              </a:rPr>
            </a:br>
            <a:r>
              <a:rPr lang="fr-FR" sz="4400" b="1" dirty="0" smtClean="0">
                <a:latin typeface="+mn-lt"/>
              </a:rPr>
              <a:t>and tell the right story</a:t>
            </a:r>
            <a:br>
              <a:rPr lang="fr-FR" sz="4400" b="1" dirty="0" smtClean="0">
                <a:latin typeface="+mn-lt"/>
              </a:rPr>
            </a:br>
            <a:endParaRPr lang="fr-FR" sz="4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998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5"/>
          <p:cNvSpPr>
            <a:spLocks noGrp="1"/>
          </p:cNvSpPr>
          <p:nvPr>
            <p:ph type="body" sz="quarter" idx="4294967295"/>
          </p:nvPr>
        </p:nvSpPr>
        <p:spPr>
          <a:xfrm>
            <a:off x="244456" y="1030231"/>
            <a:ext cx="8645677" cy="45014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/>
          <a:lstStyle/>
          <a:p>
            <a:pPr marL="0" indent="0" algn="ctr">
              <a:buNone/>
            </a:pPr>
            <a:endParaRPr lang="fr-FR" dirty="0">
              <a:solidFill>
                <a:schemeClr val="bg1"/>
              </a:solidFill>
              <a:latin typeface="Calibri"/>
            </a:endParaRPr>
          </a:p>
          <a:p>
            <a:pPr marL="0" indent="0" algn="ctr">
              <a:buNone/>
            </a:pPr>
            <a:endParaRPr lang="fr-FR" dirty="0">
              <a:solidFill>
                <a:schemeClr val="bg1"/>
              </a:solidFill>
              <a:latin typeface="Calibri"/>
            </a:endParaRPr>
          </a:p>
          <a:p>
            <a:pPr marL="0" indent="0" algn="ctr">
              <a:buNone/>
            </a:pPr>
            <a:endParaRPr lang="fr-FR" dirty="0">
              <a:solidFill>
                <a:schemeClr val="bg1"/>
              </a:solidFill>
              <a:latin typeface="Calibri"/>
            </a:endParaRPr>
          </a:p>
          <a:p>
            <a:pPr marL="0" indent="0" algn="ctr">
              <a:buNone/>
            </a:pPr>
            <a:r>
              <a:rPr lang="fr-FR" sz="3900" b="1" dirty="0" err="1">
                <a:solidFill>
                  <a:schemeClr val="bg1"/>
                </a:solidFill>
                <a:latin typeface="Calibri"/>
              </a:rPr>
              <a:t>Caring</a:t>
            </a:r>
            <a:r>
              <a:rPr lang="fr-FR" sz="39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fr-FR" sz="3900" b="1" dirty="0" err="1">
                <a:solidFill>
                  <a:schemeClr val="bg1"/>
                </a:solidFill>
                <a:latin typeface="Calibri"/>
              </a:rPr>
              <a:t>Authority</a:t>
            </a:r>
            <a:endParaRPr lang="fr-FR" sz="3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79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en-GB" sz="3200" b="0" dirty="0" smtClean="0"/>
              <a:t>Our name</a:t>
            </a:r>
          </a:p>
          <a:p>
            <a:pPr algn="ctr"/>
            <a:endParaRPr lang="en-GB" sz="3200" dirty="0"/>
          </a:p>
          <a:p>
            <a:pPr algn="ctr"/>
            <a:endParaRPr lang="en-GB" sz="3200" dirty="0" smtClean="0"/>
          </a:p>
          <a:p>
            <a:pPr algn="ctr"/>
            <a:endParaRPr lang="en-GB" sz="3200" dirty="0" smtClean="0"/>
          </a:p>
          <a:p>
            <a:pPr algn="ctr"/>
            <a:r>
              <a:rPr lang="en-GB" sz="8000" dirty="0" smtClean="0"/>
              <a:t>IALA</a:t>
            </a:r>
            <a:endParaRPr lang="en-GB" sz="8000" dirty="0"/>
          </a:p>
          <a:p>
            <a:pPr algn="ctr"/>
            <a:endParaRPr lang="en-GB" sz="3200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ctr"/>
            <a:r>
              <a:rPr lang="en-GB" sz="2800" b="0" dirty="0"/>
              <a:t>Our symbol</a:t>
            </a:r>
          </a:p>
          <a:p>
            <a:pPr algn="ctr"/>
            <a:endParaRPr lang="en-GB" sz="2800" dirty="0"/>
          </a:p>
          <a:p>
            <a:pPr algn="ctr"/>
            <a:endParaRPr lang="en-GB" sz="7200" dirty="0" smtClean="0"/>
          </a:p>
        </p:txBody>
      </p:sp>
      <p:sp>
        <p:nvSpPr>
          <p:cNvPr id="10" name="Titre 11"/>
          <p:cNvSpPr>
            <a:spLocks noGrp="1"/>
          </p:cNvSpPr>
          <p:nvPr>
            <p:ph type="title"/>
          </p:nvPr>
        </p:nvSpPr>
        <p:spPr>
          <a:xfrm>
            <a:off x="457200" y="478402"/>
            <a:ext cx="8686800" cy="631599"/>
          </a:xfrm>
        </p:spPr>
        <p:txBody>
          <a:bodyPr>
            <a:noAutofit/>
          </a:bodyPr>
          <a:lstStyle/>
          <a:p>
            <a:pPr algn="l"/>
            <a:r>
              <a:rPr lang="en-GB" sz="3200" b="1" dirty="0" smtClean="0"/>
              <a:t>A story that capitalizes on our DNA assets</a:t>
            </a:r>
            <a:endParaRPr lang="en-GB" sz="3200" b="1" dirty="0"/>
          </a:p>
        </p:txBody>
      </p:sp>
      <p:pic>
        <p:nvPicPr>
          <p:cNvPr id="11" name="Image 10" descr="Capture d’écran 2015-08-25 à 14.52.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02" y="2260994"/>
            <a:ext cx="3277589" cy="334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40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81752" y="699972"/>
            <a:ext cx="6536787" cy="631599"/>
          </a:xfrm>
        </p:spPr>
        <p:txBody>
          <a:bodyPr>
            <a:normAutofit fontScale="90000"/>
          </a:bodyPr>
          <a:lstStyle/>
          <a:p>
            <a:r>
              <a:rPr lang="da-DK" dirty="0" smtClean="0"/>
              <a:t>Design is important</a:t>
            </a:r>
            <a:endParaRPr lang="da-DK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660" y="1758164"/>
            <a:ext cx="6591300" cy="456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126252" y="528087"/>
            <a:ext cx="8753011" cy="541909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endParaRPr lang="fr-FR" sz="4000" b="1" dirty="0" smtClean="0">
              <a:solidFill>
                <a:srgbClr val="FFFFFF"/>
              </a:solidFill>
            </a:endParaRPr>
          </a:p>
          <a:p>
            <a:pPr>
              <a:lnSpc>
                <a:spcPct val="80000"/>
              </a:lnSpc>
            </a:pPr>
            <a:endParaRPr lang="fr-FR" sz="4000" b="1" dirty="0">
              <a:solidFill>
                <a:srgbClr val="FFFFFF"/>
              </a:solidFill>
            </a:endParaRPr>
          </a:p>
          <a:p>
            <a:pPr>
              <a:lnSpc>
                <a:spcPct val="80000"/>
              </a:lnSpc>
            </a:pPr>
            <a:endParaRPr lang="fr-FR" sz="4000" b="1" dirty="0" smtClean="0">
              <a:solidFill>
                <a:srgbClr val="FFFFFF"/>
              </a:solidFill>
            </a:endParaRPr>
          </a:p>
          <a:p>
            <a:pPr>
              <a:lnSpc>
                <a:spcPct val="80000"/>
              </a:lnSpc>
            </a:pPr>
            <a:endParaRPr lang="fr-FR" sz="4000" b="1" dirty="0">
              <a:solidFill>
                <a:srgbClr val="FFFFFF"/>
              </a:solidFill>
            </a:endParaRPr>
          </a:p>
          <a:p>
            <a:pPr>
              <a:lnSpc>
                <a:spcPct val="80000"/>
              </a:lnSpc>
            </a:pPr>
            <a:r>
              <a:rPr lang="fr-FR" sz="4000" b="1" dirty="0" smtClean="0">
                <a:solidFill>
                  <a:srgbClr val="FFFFFF"/>
                </a:solidFill>
              </a:rPr>
              <a:t>Our design</a:t>
            </a:r>
            <a:r>
              <a:rPr lang="fr-FR" sz="4000" b="1" dirty="0">
                <a:solidFill>
                  <a:srgbClr val="FFFFFF"/>
                </a:solidFill>
              </a:rPr>
              <a:t> </a:t>
            </a:r>
            <a:r>
              <a:rPr lang="fr-FR" sz="4000" b="1" dirty="0" err="1" smtClean="0">
                <a:solidFill>
                  <a:srgbClr val="FFFFFF"/>
                </a:solidFill>
              </a:rPr>
              <a:t>partner</a:t>
            </a:r>
            <a:r>
              <a:rPr lang="fr-FR" sz="4000" b="1" dirty="0" smtClean="0">
                <a:solidFill>
                  <a:srgbClr val="FFFFFF"/>
                </a:solidFill>
              </a:rPr>
              <a:t> </a:t>
            </a:r>
            <a:br>
              <a:rPr lang="fr-FR" sz="4000" b="1" dirty="0" smtClean="0">
                <a:solidFill>
                  <a:srgbClr val="FFFFFF"/>
                </a:solidFill>
              </a:rPr>
            </a:br>
            <a:endParaRPr lang="fr-FR" sz="4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Capture d’écran 2015-12-01 à 17.27.4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206" y="4356126"/>
            <a:ext cx="1656955" cy="931736"/>
          </a:xfrm>
          <a:prstGeom prst="rect">
            <a:avLst/>
          </a:prstGeo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28B816-8DDA-5647-8A8D-599B24111205}" type="datetime1">
              <a:rPr lang="fr-FR" smtClean="0"/>
              <a:t>07/12/2015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Confidentiel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680000" y="6255726"/>
            <a:ext cx="2113305" cy="201247"/>
          </a:xfrm>
        </p:spPr>
        <p:txBody>
          <a:bodyPr/>
          <a:lstStyle/>
          <a:p>
            <a:pPr>
              <a:defRPr/>
            </a:pPr>
            <a:r>
              <a:rPr lang="fr-FR" smtClean="0"/>
              <a:t>Page / </a:t>
            </a:r>
            <a:fld id="{1000A04E-2589-9E40-97C8-00AE1041BDEF}" type="slidenum">
              <a:rPr lang="fr-FR" smtClean="0"/>
              <a:pPr>
                <a:defRPr/>
              </a:pPr>
              <a:t>9</a:t>
            </a:fld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457200" y="1863372"/>
            <a:ext cx="3255682" cy="35342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GB" sz="2000" b="1" dirty="0" smtClean="0"/>
              <a:t>A </a:t>
            </a:r>
            <a:r>
              <a:rPr lang="en-GB" sz="2000" b="1" dirty="0"/>
              <a:t>global design </a:t>
            </a:r>
            <a:r>
              <a:rPr lang="en-GB" sz="2000" b="1" dirty="0" smtClean="0"/>
              <a:t>agency</a:t>
            </a:r>
          </a:p>
          <a:p>
            <a:pPr algn="ctr">
              <a:lnSpc>
                <a:spcPct val="120000"/>
              </a:lnSpc>
            </a:pPr>
            <a:endParaRPr lang="fr-FR" sz="2000" b="1" dirty="0" smtClean="0"/>
          </a:p>
          <a:p>
            <a:pPr algn="ctr">
              <a:lnSpc>
                <a:spcPct val="120000"/>
              </a:lnSpc>
            </a:pPr>
            <a:r>
              <a:rPr lang="fr-FR" dirty="0" smtClean="0"/>
              <a:t>Brand </a:t>
            </a:r>
            <a:r>
              <a:rPr lang="fr-FR" dirty="0" err="1" smtClean="0"/>
              <a:t>strategy</a:t>
            </a:r>
            <a:endParaRPr lang="fr-FR" dirty="0" smtClean="0"/>
          </a:p>
          <a:p>
            <a:pPr algn="ctr">
              <a:lnSpc>
                <a:spcPct val="120000"/>
              </a:lnSpc>
            </a:pPr>
            <a:r>
              <a:rPr lang="fr-FR" dirty="0" err="1" smtClean="0"/>
              <a:t>Identity</a:t>
            </a:r>
            <a:endParaRPr lang="fr-FR" dirty="0" smtClean="0"/>
          </a:p>
          <a:p>
            <a:pPr algn="ctr">
              <a:lnSpc>
                <a:spcPct val="120000"/>
              </a:lnSpc>
            </a:pPr>
            <a:r>
              <a:rPr lang="fr-FR" dirty="0" err="1" smtClean="0"/>
              <a:t>Retail</a:t>
            </a:r>
            <a:r>
              <a:rPr lang="fr-FR" dirty="0" smtClean="0"/>
              <a:t> and Architecture</a:t>
            </a:r>
          </a:p>
          <a:p>
            <a:pPr algn="ctr">
              <a:lnSpc>
                <a:spcPct val="120000"/>
              </a:lnSpc>
            </a:pPr>
            <a:r>
              <a:rPr lang="fr-FR" dirty="0" smtClean="0"/>
              <a:t>Digital</a:t>
            </a:r>
          </a:p>
          <a:p>
            <a:pPr algn="ctr">
              <a:lnSpc>
                <a:spcPct val="120000"/>
              </a:lnSpc>
            </a:pPr>
            <a:r>
              <a:rPr lang="fr-FR" dirty="0" smtClean="0"/>
              <a:t>Packaging</a:t>
            </a:r>
            <a:endParaRPr lang="fr-FR" dirty="0"/>
          </a:p>
        </p:txBody>
      </p:sp>
      <p:pic>
        <p:nvPicPr>
          <p:cNvPr id="9" name="Espace réservé pour une image  8"/>
          <p:cNvPicPr>
            <a:picLocks noChangeAspect="1"/>
          </p:cNvPicPr>
          <p:nvPr/>
        </p:nvPicPr>
        <p:blipFill rotWithShape="1">
          <a:blip r:embed="rId4"/>
          <a:srcRect l="7688" t="30958" r="7742" b="40038"/>
          <a:stretch/>
        </p:blipFill>
        <p:spPr>
          <a:xfrm>
            <a:off x="6332013" y="3750945"/>
            <a:ext cx="2693995" cy="615959"/>
          </a:xfrm>
          <a:prstGeom prst="rect">
            <a:avLst/>
          </a:prstGeom>
        </p:spPr>
      </p:pic>
      <p:pic>
        <p:nvPicPr>
          <p:cNvPr id="5" name="Image 4" descr="Capture d’écran 2015-12-01 à 17.14.0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634" y="3069999"/>
            <a:ext cx="750147" cy="747146"/>
          </a:xfrm>
          <a:prstGeom prst="rect">
            <a:avLst/>
          </a:prstGeom>
        </p:spPr>
      </p:pic>
      <p:pic>
        <p:nvPicPr>
          <p:cNvPr id="10" name="Image 9" descr="Capture d’écran 2015-12-01 à 17.16.3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363" y="4121032"/>
            <a:ext cx="1060741" cy="1276590"/>
          </a:xfrm>
          <a:prstGeom prst="rect">
            <a:avLst/>
          </a:prstGeom>
        </p:spPr>
      </p:pic>
      <p:pic>
        <p:nvPicPr>
          <p:cNvPr id="11" name="Image 10" descr="Capture d’écran 2015-12-01 à 17.18.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000" y="2828866"/>
            <a:ext cx="2273299" cy="718274"/>
          </a:xfrm>
          <a:prstGeom prst="rect">
            <a:avLst/>
          </a:prstGeom>
        </p:spPr>
      </p:pic>
      <p:pic>
        <p:nvPicPr>
          <p:cNvPr id="13" name="Image 12" descr="Capture d’écran 2015-12-01 à 17.22.1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644" y="4173525"/>
            <a:ext cx="1818356" cy="1114337"/>
          </a:xfrm>
          <a:prstGeom prst="rect">
            <a:avLst/>
          </a:prstGeom>
        </p:spPr>
      </p:pic>
      <p:pic>
        <p:nvPicPr>
          <p:cNvPr id="14" name="Image 13" descr="Capture d’écran 2015-12-01 à 17.24.50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791" y="1693235"/>
            <a:ext cx="1339304" cy="1135631"/>
          </a:xfrm>
          <a:prstGeom prst="rect">
            <a:avLst/>
          </a:prstGeom>
        </p:spPr>
      </p:pic>
      <p:pic>
        <p:nvPicPr>
          <p:cNvPr id="15" name="Image 14" descr="Capture d’écran 2015-12-01 à 17.26.25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928" y="2821310"/>
            <a:ext cx="1329801" cy="1135787"/>
          </a:xfrm>
          <a:prstGeom prst="rect">
            <a:avLst/>
          </a:prstGeom>
        </p:spPr>
      </p:pic>
      <p:pic>
        <p:nvPicPr>
          <p:cNvPr id="16" name="Image 15" descr="Capture d’écran 2015-12-01 à 17.23.35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149" y="1832329"/>
            <a:ext cx="2453910" cy="988981"/>
          </a:xfrm>
          <a:prstGeom prst="rect">
            <a:avLst/>
          </a:prstGeom>
        </p:spPr>
      </p:pic>
      <p:sp>
        <p:nvSpPr>
          <p:cNvPr id="20" name="Titre 11"/>
          <p:cNvSpPr txBox="1">
            <a:spLocks/>
          </p:cNvSpPr>
          <p:nvPr/>
        </p:nvSpPr>
        <p:spPr>
          <a:xfrm>
            <a:off x="457200" y="478402"/>
            <a:ext cx="8686800" cy="631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lnSpc>
                <a:spcPts val="7014"/>
              </a:lnSpc>
              <a:spcBef>
                <a:spcPct val="0"/>
              </a:spcBef>
              <a:spcAft>
                <a:spcPts val="0"/>
              </a:spcAft>
              <a:buNone/>
              <a:defRPr sz="7000" kern="1200" spc="-88">
                <a:solidFill>
                  <a:schemeClr val="tx1"/>
                </a:solidFill>
                <a:latin typeface="Calibri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GB" sz="3200" b="1" dirty="0" err="1" smtClean="0"/>
              <a:t>Carré</a:t>
            </a:r>
            <a:r>
              <a:rPr lang="en-GB" sz="3200" b="1" dirty="0" smtClean="0"/>
              <a:t> Noir</a:t>
            </a:r>
            <a:endParaRPr lang="en-GB" sz="3200" b="1" dirty="0"/>
          </a:p>
        </p:txBody>
      </p:sp>
      <p:pic>
        <p:nvPicPr>
          <p:cNvPr id="12" name="Image 11" descr="logo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095" y="1863372"/>
            <a:ext cx="1373584" cy="73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40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415</Words>
  <Application>Microsoft Office PowerPoint</Application>
  <PresentationFormat>Affichage à l'écran (4:3)</PresentationFormat>
  <Paragraphs>99</Paragraphs>
  <Slides>16</Slides>
  <Notes>8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Thème Office</vt:lpstr>
      <vt:lpstr>Our New Visual Identity </vt:lpstr>
      <vt:lpstr>Présentation PowerPoint</vt:lpstr>
      <vt:lpstr>We do not express our status of referent</vt:lpstr>
      <vt:lpstr>It was time  to align our identity   with who we are  and tell the right story </vt:lpstr>
      <vt:lpstr>Présentation PowerPoint</vt:lpstr>
      <vt:lpstr>A story that capitalizes on our DNA assets</vt:lpstr>
      <vt:lpstr>Design is important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Publicis Groupe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Publicis Groupe User</dc:creator>
  <cp:lastModifiedBy>Marie-Helene</cp:lastModifiedBy>
  <cp:revision>58</cp:revision>
  <cp:lastPrinted>2015-12-01T16:49:55Z</cp:lastPrinted>
  <dcterms:created xsi:type="dcterms:W3CDTF">2015-11-30T16:55:44Z</dcterms:created>
  <dcterms:modified xsi:type="dcterms:W3CDTF">2015-12-07T13:42:19Z</dcterms:modified>
</cp:coreProperties>
</file>