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31"/>
  </p:notesMasterIdLst>
  <p:handoutMasterIdLst>
    <p:handoutMasterId r:id="rId32"/>
  </p:handoutMasterIdLst>
  <p:sldIdLst>
    <p:sldId id="294" r:id="rId3"/>
    <p:sldId id="414" r:id="rId4"/>
    <p:sldId id="352" r:id="rId5"/>
    <p:sldId id="355" r:id="rId6"/>
    <p:sldId id="356" r:id="rId7"/>
    <p:sldId id="357" r:id="rId8"/>
    <p:sldId id="415" r:id="rId9"/>
    <p:sldId id="373" r:id="rId10"/>
    <p:sldId id="391" r:id="rId11"/>
    <p:sldId id="392" r:id="rId12"/>
    <p:sldId id="374" r:id="rId13"/>
    <p:sldId id="416" r:id="rId14"/>
    <p:sldId id="395" r:id="rId15"/>
    <p:sldId id="413" r:id="rId16"/>
    <p:sldId id="398" r:id="rId17"/>
    <p:sldId id="399" r:id="rId18"/>
    <p:sldId id="400" r:id="rId19"/>
    <p:sldId id="378" r:id="rId20"/>
    <p:sldId id="407" r:id="rId21"/>
    <p:sldId id="404" r:id="rId22"/>
    <p:sldId id="408" r:id="rId23"/>
    <p:sldId id="421" r:id="rId24"/>
    <p:sldId id="382" r:id="rId25"/>
    <p:sldId id="420" r:id="rId26"/>
    <p:sldId id="417" r:id="rId27"/>
    <p:sldId id="422" r:id="rId28"/>
    <p:sldId id="381" r:id="rId29"/>
    <p:sldId id="410" r:id="rId30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754">
          <p15:clr>
            <a:srgbClr val="A4A3A4"/>
          </p15:clr>
        </p15:guide>
        <p15:guide id="3" orient="horz" pos="822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164">
          <p15:clr>
            <a:srgbClr val="A4A3A4"/>
          </p15:clr>
        </p15:guide>
        <p15:guide id="6" orient="horz" pos="4020">
          <p15:clr>
            <a:srgbClr val="A4A3A4"/>
          </p15:clr>
        </p15:guide>
        <p15:guide id="7" orient="horz" pos="2682">
          <p15:clr>
            <a:srgbClr val="A4A3A4"/>
          </p15:clr>
        </p15:guide>
        <p15:guide id="8" pos="2880">
          <p15:clr>
            <a:srgbClr val="A4A3A4"/>
          </p15:clr>
        </p15:guide>
        <p15:guide id="9" pos="431">
          <p15:clr>
            <a:srgbClr val="A4A3A4"/>
          </p15:clr>
        </p15:guide>
        <p15:guide id="10" pos="5329">
          <p15:clr>
            <a:srgbClr val="A4A3A4"/>
          </p15:clr>
        </p15:guide>
        <p15:guide id="11" pos="55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558C"/>
    <a:srgbClr val="FFDC00"/>
    <a:srgbClr val="0076A2"/>
    <a:srgbClr val="00B5D2"/>
    <a:srgbClr val="9D9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6203" autoAdjust="0"/>
  </p:normalViewPr>
  <p:slideViewPr>
    <p:cSldViewPr showGuides="1">
      <p:cViewPr varScale="1">
        <p:scale>
          <a:sx n="112" d="100"/>
          <a:sy n="112" d="100"/>
        </p:scale>
        <p:origin x="1584" y="102"/>
      </p:cViewPr>
      <p:guideLst>
        <p:guide orient="horz" pos="2160"/>
        <p:guide orient="horz" pos="754"/>
        <p:guide orient="horz" pos="822"/>
        <p:guide orient="horz" pos="3929"/>
        <p:guide orient="horz" pos="164"/>
        <p:guide orient="horz" pos="4020"/>
        <p:guide orient="horz" pos="2682"/>
        <p:guide pos="2880"/>
        <p:guide pos="431"/>
        <p:guide pos="5329"/>
        <p:guide pos="5556"/>
      </p:guideLst>
    </p:cSldViewPr>
  </p:slideViewPr>
  <p:outlineViewPr>
    <p:cViewPr>
      <p:scale>
        <a:sx n="33" d="100"/>
        <a:sy n="33" d="100"/>
      </p:scale>
      <p:origin x="0" y="-55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-6552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_Arkiv\Dropbox%20(DMA%20e-Navigation)\IALA-WWA\Budget\20170328%20Omar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1137631601641119E-2"/>
          <c:y val="7.3489669977990557E-2"/>
          <c:w val="0.61228647391645608"/>
          <c:h val="0.89315230156596503"/>
        </c:manualLayout>
      </c:layout>
      <c:pie3DChart>
        <c:varyColors val="1"/>
        <c:ser>
          <c:idx val="0"/>
          <c:order val="0"/>
          <c:explosion val="17"/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'Ark1'!$H$17:$H$20</c:f>
              <c:strCache>
                <c:ptCount val="4"/>
                <c:pt idx="0">
                  <c:v>Training &amp; Capacity Building</c:v>
                </c:pt>
                <c:pt idx="1">
                  <c:v>Working with IALA Committees </c:v>
                </c:pt>
                <c:pt idx="2">
                  <c:v>Academy Board / Governance</c:v>
                </c:pt>
                <c:pt idx="3">
                  <c:v>Administration etc.</c:v>
                </c:pt>
              </c:strCache>
            </c:strRef>
          </c:cat>
          <c:val>
            <c:numRef>
              <c:f>'Ark1'!$I$17:$I$20</c:f>
              <c:numCache>
                <c:formatCode>0</c:formatCode>
                <c:ptCount val="4"/>
                <c:pt idx="0">
                  <c:v>804.07878787878792</c:v>
                </c:pt>
                <c:pt idx="1">
                  <c:v>37.296969696969697</c:v>
                </c:pt>
                <c:pt idx="2">
                  <c:v>38.393939393939391</c:v>
                </c:pt>
                <c:pt idx="3">
                  <c:v>25.23030303030303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279829081894398"/>
          <c:y val="0.16832758086136138"/>
          <c:w val="0.37201709181056025"/>
          <c:h val="0.4214037594726329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28F508-1B51-49BA-89B1-D50C770543A7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7A4740B-7819-4A22-B63C-6502929481A5}">
      <dgm:prSet phldrT="[Tekst]" custT="1"/>
      <dgm:spPr>
        <a:solidFill>
          <a:schemeClr val="accent1">
            <a:lumMod val="20000"/>
            <a:lumOff val="80000"/>
          </a:schemeClr>
        </a:solidFill>
        <a:effectLst>
          <a:glow rad="101600">
            <a:schemeClr val="accent1">
              <a:lumMod val="20000"/>
              <a:lumOff val="80000"/>
              <a:alpha val="40000"/>
            </a:schemeClr>
          </a:glow>
          <a:innerShdw blurRad="114300">
            <a:prstClr val="black"/>
          </a:innerShdw>
        </a:effectLst>
      </dgm:spPr>
      <dgm:t>
        <a:bodyPr/>
        <a:lstStyle/>
        <a:p>
          <a:r>
            <a:rPr lang="da-DK" sz="1600" b="1" dirty="0" smtClean="0">
              <a:solidFill>
                <a:schemeClr val="tx1"/>
              </a:solidFill>
            </a:rPr>
            <a:t>Safety of Navigation</a:t>
          </a:r>
          <a:endParaRPr lang="en-GB" sz="1600" b="1" dirty="0">
            <a:solidFill>
              <a:schemeClr val="tx1"/>
            </a:solidFill>
          </a:endParaRPr>
        </a:p>
      </dgm:t>
    </dgm:pt>
    <dgm:pt modelId="{36DDDD2B-A9B4-4888-AD75-6E939D444866}" type="parTrans" cxnId="{9300D241-C727-465C-A8B7-2BD18197C920}">
      <dgm:prSet/>
      <dgm:spPr/>
      <dgm:t>
        <a:bodyPr/>
        <a:lstStyle/>
        <a:p>
          <a:endParaRPr lang="en-GB"/>
        </a:p>
      </dgm:t>
    </dgm:pt>
    <dgm:pt modelId="{813A2AA0-6ABD-4CC1-A9A6-EFFDFFEDD3EB}" type="sibTrans" cxnId="{9300D241-C727-465C-A8B7-2BD18197C920}">
      <dgm:prSet/>
      <dgm:spPr/>
      <dgm:t>
        <a:bodyPr/>
        <a:lstStyle/>
        <a:p>
          <a:endParaRPr lang="en-GB"/>
        </a:p>
      </dgm:t>
    </dgm:pt>
    <dgm:pt modelId="{547F70BA-3E9C-4FEF-AF8D-028A4B02BA12}">
      <dgm:prSet phldrT="[Tekst]" custT="1"/>
      <dgm:spPr>
        <a:solidFill>
          <a:schemeClr val="accent1">
            <a:lumMod val="20000"/>
            <a:lumOff val="80000"/>
          </a:schemeClr>
        </a:solidFill>
        <a:effectLst>
          <a:glow rad="101600">
            <a:schemeClr val="accent1">
              <a:lumMod val="20000"/>
              <a:lumOff val="80000"/>
              <a:alpha val="40000"/>
            </a:schemeClr>
          </a:glow>
          <a:innerShdw blurRad="114300">
            <a:prstClr val="black"/>
          </a:innerShdw>
        </a:effectLst>
      </dgm:spPr>
      <dgm:t>
        <a:bodyPr/>
        <a:lstStyle/>
        <a:p>
          <a:r>
            <a:rPr lang="da-DK" sz="1100" b="1" dirty="0" err="1" smtClean="0">
              <a:solidFill>
                <a:schemeClr val="tx1"/>
              </a:solidFill>
            </a:rPr>
            <a:t>Structure</a:t>
          </a:r>
          <a:endParaRPr lang="en-GB" sz="1100" b="1" dirty="0">
            <a:solidFill>
              <a:schemeClr val="tx1"/>
            </a:solidFill>
          </a:endParaRPr>
        </a:p>
      </dgm:t>
    </dgm:pt>
    <dgm:pt modelId="{533A3170-7917-47C5-AD9B-9831D80837E1}" type="parTrans" cxnId="{B6E4AABA-2A93-4446-B59B-28AA5E32F724}">
      <dgm:prSet/>
      <dgm:spPr/>
      <dgm:t>
        <a:bodyPr/>
        <a:lstStyle/>
        <a:p>
          <a:endParaRPr lang="en-GB"/>
        </a:p>
      </dgm:t>
    </dgm:pt>
    <dgm:pt modelId="{6737C4EC-79C9-4ECA-9F0C-254212F60F4D}" type="sibTrans" cxnId="{B6E4AABA-2A93-4446-B59B-28AA5E32F724}">
      <dgm:prSet/>
      <dgm:spPr>
        <a:solidFill>
          <a:srgbClr val="FFE593"/>
        </a:solidFill>
      </dgm:spPr>
      <dgm:t>
        <a:bodyPr/>
        <a:lstStyle/>
        <a:p>
          <a:endParaRPr lang="en-GB"/>
        </a:p>
      </dgm:t>
    </dgm:pt>
    <dgm:pt modelId="{E0CACB42-313F-4889-AA0A-A5D735A097D7}">
      <dgm:prSet phldrT="[Tekst]" custT="1"/>
      <dgm:spPr>
        <a:solidFill>
          <a:schemeClr val="accent1">
            <a:lumMod val="20000"/>
            <a:lumOff val="80000"/>
          </a:schemeClr>
        </a:solidFill>
        <a:effectLst>
          <a:glow rad="101600">
            <a:schemeClr val="accent1">
              <a:lumMod val="20000"/>
              <a:lumOff val="80000"/>
              <a:alpha val="40000"/>
            </a:schemeClr>
          </a:glow>
          <a:innerShdw blurRad="114300">
            <a:prstClr val="black"/>
          </a:innerShdw>
        </a:effectLst>
      </dgm:spPr>
      <dgm:t>
        <a:bodyPr/>
        <a:lstStyle/>
        <a:p>
          <a:r>
            <a:rPr lang="da-DK" sz="1100" b="1" dirty="0" err="1" smtClean="0">
              <a:solidFill>
                <a:schemeClr val="tx1"/>
              </a:solidFill>
            </a:rPr>
            <a:t>Processes</a:t>
          </a:r>
          <a:endParaRPr lang="en-GB" sz="1100" b="1" dirty="0">
            <a:solidFill>
              <a:schemeClr val="tx1"/>
            </a:solidFill>
          </a:endParaRPr>
        </a:p>
      </dgm:t>
    </dgm:pt>
    <dgm:pt modelId="{A617F06E-0E8C-4265-A568-D39B49B1AFFE}" type="parTrans" cxnId="{3B6AC76D-1C1E-4976-87ED-96B3E2A8532D}">
      <dgm:prSet/>
      <dgm:spPr/>
      <dgm:t>
        <a:bodyPr/>
        <a:lstStyle/>
        <a:p>
          <a:endParaRPr lang="en-GB"/>
        </a:p>
      </dgm:t>
    </dgm:pt>
    <dgm:pt modelId="{C4D91BE3-58A1-429E-B2DD-7A8B2E213E47}" type="sibTrans" cxnId="{3B6AC76D-1C1E-4976-87ED-96B3E2A8532D}">
      <dgm:prSet/>
      <dgm:spPr>
        <a:solidFill>
          <a:srgbClr val="FFE593"/>
        </a:solidFill>
      </dgm:spPr>
      <dgm:t>
        <a:bodyPr/>
        <a:lstStyle/>
        <a:p>
          <a:endParaRPr lang="en-GB"/>
        </a:p>
      </dgm:t>
    </dgm:pt>
    <dgm:pt modelId="{2C642766-4905-48A4-BB77-1E7E5F11C3C8}">
      <dgm:prSet phldrT="[Tekst]" custT="1"/>
      <dgm:spPr>
        <a:solidFill>
          <a:schemeClr val="accent1">
            <a:lumMod val="20000"/>
            <a:lumOff val="80000"/>
          </a:schemeClr>
        </a:solidFill>
        <a:effectLst>
          <a:glow rad="101600">
            <a:schemeClr val="accent1">
              <a:lumMod val="20000"/>
              <a:lumOff val="80000"/>
              <a:alpha val="40000"/>
            </a:schemeClr>
          </a:glow>
          <a:innerShdw blurRad="114300">
            <a:prstClr val="black"/>
          </a:innerShdw>
        </a:effectLst>
      </dgm:spPr>
      <dgm:t>
        <a:bodyPr/>
        <a:lstStyle/>
        <a:p>
          <a:r>
            <a:rPr lang="da-DK" sz="1100" b="1" dirty="0" err="1" smtClean="0">
              <a:solidFill>
                <a:schemeClr val="tx1"/>
              </a:solidFill>
            </a:rPr>
            <a:t>Capabilities</a:t>
          </a:r>
          <a:r>
            <a:rPr lang="da-DK" sz="1100" b="1" dirty="0" smtClean="0">
              <a:solidFill>
                <a:schemeClr val="tx1"/>
              </a:solidFill>
            </a:rPr>
            <a:t>/</a:t>
          </a:r>
          <a:br>
            <a:rPr lang="da-DK" sz="1100" b="1" dirty="0" smtClean="0">
              <a:solidFill>
                <a:schemeClr val="tx1"/>
              </a:solidFill>
            </a:rPr>
          </a:br>
          <a:r>
            <a:rPr lang="da-DK" sz="1100" b="1" dirty="0" err="1" smtClean="0">
              <a:solidFill>
                <a:schemeClr val="tx1"/>
              </a:solidFill>
            </a:rPr>
            <a:t>Competences</a:t>
          </a:r>
          <a:endParaRPr lang="da-DK" sz="1100" b="1" dirty="0" smtClean="0">
            <a:solidFill>
              <a:schemeClr val="tx1"/>
            </a:solidFill>
          </a:endParaRPr>
        </a:p>
      </dgm:t>
    </dgm:pt>
    <dgm:pt modelId="{88E2316E-614D-45CD-B9BD-7CFAC0F759F3}" type="parTrans" cxnId="{3F47514D-E5DB-4C41-AB02-FD4E3547AF8A}">
      <dgm:prSet/>
      <dgm:spPr/>
      <dgm:t>
        <a:bodyPr/>
        <a:lstStyle/>
        <a:p>
          <a:endParaRPr lang="en-GB"/>
        </a:p>
      </dgm:t>
    </dgm:pt>
    <dgm:pt modelId="{28347C7C-0410-4018-84DB-A9C99D6D8C27}" type="sibTrans" cxnId="{3F47514D-E5DB-4C41-AB02-FD4E3547AF8A}">
      <dgm:prSet/>
      <dgm:spPr>
        <a:solidFill>
          <a:srgbClr val="FFE593"/>
        </a:solidFill>
      </dgm:spPr>
      <dgm:t>
        <a:bodyPr/>
        <a:lstStyle/>
        <a:p>
          <a:endParaRPr lang="en-GB"/>
        </a:p>
      </dgm:t>
    </dgm:pt>
    <dgm:pt modelId="{0B44FD03-50C8-402A-B075-83E0F236AF91}">
      <dgm:prSet phldrT="[Tekst]" custT="1"/>
      <dgm:spPr>
        <a:solidFill>
          <a:schemeClr val="accent1">
            <a:lumMod val="20000"/>
            <a:lumOff val="80000"/>
          </a:schemeClr>
        </a:solidFill>
        <a:effectLst>
          <a:glow rad="101600">
            <a:schemeClr val="accent1">
              <a:lumMod val="20000"/>
              <a:lumOff val="80000"/>
              <a:alpha val="40000"/>
            </a:schemeClr>
          </a:glow>
          <a:innerShdw blurRad="114300">
            <a:prstClr val="black"/>
          </a:innerShdw>
        </a:effectLst>
      </dgm:spPr>
      <dgm:t>
        <a:bodyPr/>
        <a:lstStyle/>
        <a:p>
          <a:r>
            <a:rPr lang="da-DK" sz="1100" b="1" dirty="0" smtClean="0">
              <a:solidFill>
                <a:schemeClr val="tx1"/>
              </a:solidFill>
            </a:rPr>
            <a:t>Resources</a:t>
          </a:r>
          <a:endParaRPr lang="en-GB" sz="1100" b="1" dirty="0">
            <a:solidFill>
              <a:schemeClr val="tx1"/>
            </a:solidFill>
          </a:endParaRPr>
        </a:p>
      </dgm:t>
    </dgm:pt>
    <dgm:pt modelId="{2AA6D872-EA4A-42C8-A528-CF977FAB553F}" type="parTrans" cxnId="{FFE4B349-EC1E-4DF6-8F6C-B3D17FFAECAA}">
      <dgm:prSet/>
      <dgm:spPr/>
      <dgm:t>
        <a:bodyPr/>
        <a:lstStyle/>
        <a:p>
          <a:endParaRPr lang="en-GB"/>
        </a:p>
      </dgm:t>
    </dgm:pt>
    <dgm:pt modelId="{78A33FF4-892E-4BE2-8F96-B115D0C7B754}" type="sibTrans" cxnId="{FFE4B349-EC1E-4DF6-8F6C-B3D17FFAECAA}">
      <dgm:prSet/>
      <dgm:spPr>
        <a:solidFill>
          <a:srgbClr val="FFE593"/>
        </a:solidFill>
      </dgm:spPr>
      <dgm:t>
        <a:bodyPr/>
        <a:lstStyle/>
        <a:p>
          <a:endParaRPr lang="en-GB"/>
        </a:p>
      </dgm:t>
    </dgm:pt>
    <dgm:pt modelId="{52D4E564-0821-4A6D-80CA-B1568F68E876}" type="pres">
      <dgm:prSet presAssocID="{9E28F508-1B51-49BA-89B1-D50C770543A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A3E202D-A139-43D2-B01F-CC4F4253FCB3}" type="pres">
      <dgm:prSet presAssocID="{97A4740B-7819-4A22-B63C-6502929481A5}" presName="centerShape" presStyleLbl="node0" presStyleIdx="0" presStyleCnt="1" custScaleX="104736" custScaleY="106264" custLinFactNeighborX="-828" custLinFactNeighborY="1479"/>
      <dgm:spPr/>
      <dgm:t>
        <a:bodyPr/>
        <a:lstStyle/>
        <a:p>
          <a:endParaRPr lang="en-GB"/>
        </a:p>
      </dgm:t>
    </dgm:pt>
    <dgm:pt modelId="{C65EE224-121E-4F4A-B2E3-F4523263A73F}" type="pres">
      <dgm:prSet presAssocID="{547F70BA-3E9C-4FEF-AF8D-028A4B02BA12}" presName="node" presStyleLbl="node1" presStyleIdx="0" presStyleCnt="4" custScaleX="122333" custScaleY="11883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00D2FE6-16DE-48F4-857D-5F42D999685E}" type="pres">
      <dgm:prSet presAssocID="{547F70BA-3E9C-4FEF-AF8D-028A4B02BA12}" presName="dummy" presStyleCnt="0"/>
      <dgm:spPr/>
    </dgm:pt>
    <dgm:pt modelId="{A2B08E49-C67E-401C-9CCB-064625523CB5}" type="pres">
      <dgm:prSet presAssocID="{6737C4EC-79C9-4ECA-9F0C-254212F60F4D}" presName="sibTrans" presStyleLbl="sibTrans2D1" presStyleIdx="0" presStyleCnt="4"/>
      <dgm:spPr/>
      <dgm:t>
        <a:bodyPr/>
        <a:lstStyle/>
        <a:p>
          <a:endParaRPr lang="en-GB"/>
        </a:p>
      </dgm:t>
    </dgm:pt>
    <dgm:pt modelId="{9374B322-CC52-4976-99FC-B38E8A3C7A97}" type="pres">
      <dgm:prSet presAssocID="{E0CACB42-313F-4889-AA0A-A5D735A097D7}" presName="node" presStyleLbl="node1" presStyleIdx="1" presStyleCnt="4" custScaleX="119974" custScaleY="11120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D1C8F87-E71E-4B15-A474-A5AA34A6AA9C}" type="pres">
      <dgm:prSet presAssocID="{E0CACB42-313F-4889-AA0A-A5D735A097D7}" presName="dummy" presStyleCnt="0"/>
      <dgm:spPr/>
    </dgm:pt>
    <dgm:pt modelId="{889D6D9C-4932-4EC5-929A-AE963F3216EF}" type="pres">
      <dgm:prSet presAssocID="{C4D91BE3-58A1-429E-B2DD-7A8B2E213E47}" presName="sibTrans" presStyleLbl="sibTrans2D1" presStyleIdx="1" presStyleCnt="4"/>
      <dgm:spPr/>
      <dgm:t>
        <a:bodyPr/>
        <a:lstStyle/>
        <a:p>
          <a:endParaRPr lang="en-GB"/>
        </a:p>
      </dgm:t>
    </dgm:pt>
    <dgm:pt modelId="{42524E42-EE01-4511-A5D2-820FD2033CD4}" type="pres">
      <dgm:prSet presAssocID="{2C642766-4905-48A4-BB77-1E7E5F11C3C8}" presName="node" presStyleLbl="node1" presStyleIdx="2" presStyleCnt="4" custScaleX="119751" custScaleY="10715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B5C2396-CCA1-429F-8414-F6384F8C052C}" type="pres">
      <dgm:prSet presAssocID="{2C642766-4905-48A4-BB77-1E7E5F11C3C8}" presName="dummy" presStyleCnt="0"/>
      <dgm:spPr/>
    </dgm:pt>
    <dgm:pt modelId="{79F366A3-5E9C-4279-9F43-8E0833CA4575}" type="pres">
      <dgm:prSet presAssocID="{28347C7C-0410-4018-84DB-A9C99D6D8C27}" presName="sibTrans" presStyleLbl="sibTrans2D1" presStyleIdx="2" presStyleCnt="4"/>
      <dgm:spPr/>
      <dgm:t>
        <a:bodyPr/>
        <a:lstStyle/>
        <a:p>
          <a:endParaRPr lang="en-GB"/>
        </a:p>
      </dgm:t>
    </dgm:pt>
    <dgm:pt modelId="{252143C5-03F2-4295-9393-11E87D153807}" type="pres">
      <dgm:prSet presAssocID="{0B44FD03-50C8-402A-B075-83E0F236AF91}" presName="node" presStyleLbl="node1" presStyleIdx="3" presStyleCnt="4" custScaleX="114706" custScaleY="11321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52984F5-C2C9-4199-9BA8-EC0B5CB04550}" type="pres">
      <dgm:prSet presAssocID="{0B44FD03-50C8-402A-B075-83E0F236AF91}" presName="dummy" presStyleCnt="0"/>
      <dgm:spPr/>
    </dgm:pt>
    <dgm:pt modelId="{C361C4D0-829B-4FE0-BEAA-C96EF95960AA}" type="pres">
      <dgm:prSet presAssocID="{78A33FF4-892E-4BE2-8F96-B115D0C7B754}" presName="sibTrans" presStyleLbl="sibTrans2D1" presStyleIdx="3" presStyleCnt="4"/>
      <dgm:spPr/>
      <dgm:t>
        <a:bodyPr/>
        <a:lstStyle/>
        <a:p>
          <a:endParaRPr lang="en-GB"/>
        </a:p>
      </dgm:t>
    </dgm:pt>
  </dgm:ptLst>
  <dgm:cxnLst>
    <dgm:cxn modelId="{98A869C3-BB61-4A79-A00E-2BB5F7C01097}" type="presOf" srcId="{2C642766-4905-48A4-BB77-1E7E5F11C3C8}" destId="{42524E42-EE01-4511-A5D2-820FD2033CD4}" srcOrd="0" destOrd="0" presId="urn:microsoft.com/office/officeart/2005/8/layout/radial6"/>
    <dgm:cxn modelId="{97418DC8-40DE-4F92-8E6E-3169C83F6051}" type="presOf" srcId="{0B44FD03-50C8-402A-B075-83E0F236AF91}" destId="{252143C5-03F2-4295-9393-11E87D153807}" srcOrd="0" destOrd="0" presId="urn:microsoft.com/office/officeart/2005/8/layout/radial6"/>
    <dgm:cxn modelId="{A5DEA625-4DE7-46C7-8D89-6F9332DB277A}" type="presOf" srcId="{78A33FF4-892E-4BE2-8F96-B115D0C7B754}" destId="{C361C4D0-829B-4FE0-BEAA-C96EF95960AA}" srcOrd="0" destOrd="0" presId="urn:microsoft.com/office/officeart/2005/8/layout/radial6"/>
    <dgm:cxn modelId="{FFE4B349-EC1E-4DF6-8F6C-B3D17FFAECAA}" srcId="{97A4740B-7819-4A22-B63C-6502929481A5}" destId="{0B44FD03-50C8-402A-B075-83E0F236AF91}" srcOrd="3" destOrd="0" parTransId="{2AA6D872-EA4A-42C8-A528-CF977FAB553F}" sibTransId="{78A33FF4-892E-4BE2-8F96-B115D0C7B754}"/>
    <dgm:cxn modelId="{24834F0E-B22A-469A-8929-BB7441A065A6}" type="presOf" srcId="{547F70BA-3E9C-4FEF-AF8D-028A4B02BA12}" destId="{C65EE224-121E-4F4A-B2E3-F4523263A73F}" srcOrd="0" destOrd="0" presId="urn:microsoft.com/office/officeart/2005/8/layout/radial6"/>
    <dgm:cxn modelId="{3B6AC76D-1C1E-4976-87ED-96B3E2A8532D}" srcId="{97A4740B-7819-4A22-B63C-6502929481A5}" destId="{E0CACB42-313F-4889-AA0A-A5D735A097D7}" srcOrd="1" destOrd="0" parTransId="{A617F06E-0E8C-4265-A568-D39B49B1AFFE}" sibTransId="{C4D91BE3-58A1-429E-B2DD-7A8B2E213E47}"/>
    <dgm:cxn modelId="{FA41F3D7-56F3-452B-9815-523220C3FDA6}" type="presOf" srcId="{E0CACB42-313F-4889-AA0A-A5D735A097D7}" destId="{9374B322-CC52-4976-99FC-B38E8A3C7A97}" srcOrd="0" destOrd="0" presId="urn:microsoft.com/office/officeart/2005/8/layout/radial6"/>
    <dgm:cxn modelId="{5872D6D6-1580-4625-9502-973603C8F78F}" type="presOf" srcId="{9E28F508-1B51-49BA-89B1-D50C770543A7}" destId="{52D4E564-0821-4A6D-80CA-B1568F68E876}" srcOrd="0" destOrd="0" presId="urn:microsoft.com/office/officeart/2005/8/layout/radial6"/>
    <dgm:cxn modelId="{5B8EAEDE-6F24-4EE9-BC9A-5041A8CD3BD8}" type="presOf" srcId="{6737C4EC-79C9-4ECA-9F0C-254212F60F4D}" destId="{A2B08E49-C67E-401C-9CCB-064625523CB5}" srcOrd="0" destOrd="0" presId="urn:microsoft.com/office/officeart/2005/8/layout/radial6"/>
    <dgm:cxn modelId="{9300D241-C727-465C-A8B7-2BD18197C920}" srcId="{9E28F508-1B51-49BA-89B1-D50C770543A7}" destId="{97A4740B-7819-4A22-B63C-6502929481A5}" srcOrd="0" destOrd="0" parTransId="{36DDDD2B-A9B4-4888-AD75-6E939D444866}" sibTransId="{813A2AA0-6ABD-4CC1-A9A6-EFFDFFEDD3EB}"/>
    <dgm:cxn modelId="{F537E7F3-1395-4149-8F22-EBA96C0A31F1}" type="presOf" srcId="{28347C7C-0410-4018-84DB-A9C99D6D8C27}" destId="{79F366A3-5E9C-4279-9F43-8E0833CA4575}" srcOrd="0" destOrd="0" presId="urn:microsoft.com/office/officeart/2005/8/layout/radial6"/>
    <dgm:cxn modelId="{B6E4AABA-2A93-4446-B59B-28AA5E32F724}" srcId="{97A4740B-7819-4A22-B63C-6502929481A5}" destId="{547F70BA-3E9C-4FEF-AF8D-028A4B02BA12}" srcOrd="0" destOrd="0" parTransId="{533A3170-7917-47C5-AD9B-9831D80837E1}" sibTransId="{6737C4EC-79C9-4ECA-9F0C-254212F60F4D}"/>
    <dgm:cxn modelId="{0FC49510-BB4E-4D0E-A5A3-B5B1315A03D5}" type="presOf" srcId="{C4D91BE3-58A1-429E-B2DD-7A8B2E213E47}" destId="{889D6D9C-4932-4EC5-929A-AE963F3216EF}" srcOrd="0" destOrd="0" presId="urn:microsoft.com/office/officeart/2005/8/layout/radial6"/>
    <dgm:cxn modelId="{3F47514D-E5DB-4C41-AB02-FD4E3547AF8A}" srcId="{97A4740B-7819-4A22-B63C-6502929481A5}" destId="{2C642766-4905-48A4-BB77-1E7E5F11C3C8}" srcOrd="2" destOrd="0" parTransId="{88E2316E-614D-45CD-B9BD-7CFAC0F759F3}" sibTransId="{28347C7C-0410-4018-84DB-A9C99D6D8C27}"/>
    <dgm:cxn modelId="{5710B789-E126-4EA8-A2BD-583035071B46}" type="presOf" srcId="{97A4740B-7819-4A22-B63C-6502929481A5}" destId="{FA3E202D-A139-43D2-B01F-CC4F4253FCB3}" srcOrd="0" destOrd="0" presId="urn:microsoft.com/office/officeart/2005/8/layout/radial6"/>
    <dgm:cxn modelId="{B600C399-755C-492F-8C2F-D87D847F884B}" type="presParOf" srcId="{52D4E564-0821-4A6D-80CA-B1568F68E876}" destId="{FA3E202D-A139-43D2-B01F-CC4F4253FCB3}" srcOrd="0" destOrd="0" presId="urn:microsoft.com/office/officeart/2005/8/layout/radial6"/>
    <dgm:cxn modelId="{F9C83B0A-DF74-49E2-B3F6-D2B7F3DC622C}" type="presParOf" srcId="{52D4E564-0821-4A6D-80CA-B1568F68E876}" destId="{C65EE224-121E-4F4A-B2E3-F4523263A73F}" srcOrd="1" destOrd="0" presId="urn:microsoft.com/office/officeart/2005/8/layout/radial6"/>
    <dgm:cxn modelId="{99762683-40DE-4A88-963E-F73FFC2863C9}" type="presParOf" srcId="{52D4E564-0821-4A6D-80CA-B1568F68E876}" destId="{B00D2FE6-16DE-48F4-857D-5F42D999685E}" srcOrd="2" destOrd="0" presId="urn:microsoft.com/office/officeart/2005/8/layout/radial6"/>
    <dgm:cxn modelId="{593417DF-567E-4C12-A236-12D5FAC7AD99}" type="presParOf" srcId="{52D4E564-0821-4A6D-80CA-B1568F68E876}" destId="{A2B08E49-C67E-401C-9CCB-064625523CB5}" srcOrd="3" destOrd="0" presId="urn:microsoft.com/office/officeart/2005/8/layout/radial6"/>
    <dgm:cxn modelId="{EB25ED9C-C02F-4592-AA39-B8ED8F872509}" type="presParOf" srcId="{52D4E564-0821-4A6D-80CA-B1568F68E876}" destId="{9374B322-CC52-4976-99FC-B38E8A3C7A97}" srcOrd="4" destOrd="0" presId="urn:microsoft.com/office/officeart/2005/8/layout/radial6"/>
    <dgm:cxn modelId="{247DC9D6-A20E-4657-8AE0-3E70CE861515}" type="presParOf" srcId="{52D4E564-0821-4A6D-80CA-B1568F68E876}" destId="{5D1C8F87-E71E-4B15-A474-A5AA34A6AA9C}" srcOrd="5" destOrd="0" presId="urn:microsoft.com/office/officeart/2005/8/layout/radial6"/>
    <dgm:cxn modelId="{9FF866DC-0B04-4917-B12E-10529F6ABA54}" type="presParOf" srcId="{52D4E564-0821-4A6D-80CA-B1568F68E876}" destId="{889D6D9C-4932-4EC5-929A-AE963F3216EF}" srcOrd="6" destOrd="0" presId="urn:microsoft.com/office/officeart/2005/8/layout/radial6"/>
    <dgm:cxn modelId="{5F53C20D-74FF-4ED5-906D-7CB902BA02A0}" type="presParOf" srcId="{52D4E564-0821-4A6D-80CA-B1568F68E876}" destId="{42524E42-EE01-4511-A5D2-820FD2033CD4}" srcOrd="7" destOrd="0" presId="urn:microsoft.com/office/officeart/2005/8/layout/radial6"/>
    <dgm:cxn modelId="{B9DB8BDE-88C8-4738-9F1C-BFC67103493B}" type="presParOf" srcId="{52D4E564-0821-4A6D-80CA-B1568F68E876}" destId="{3B5C2396-CCA1-429F-8414-F6384F8C052C}" srcOrd="8" destOrd="0" presId="urn:microsoft.com/office/officeart/2005/8/layout/radial6"/>
    <dgm:cxn modelId="{85AA6F38-EEC8-41CA-844B-24844E019556}" type="presParOf" srcId="{52D4E564-0821-4A6D-80CA-B1568F68E876}" destId="{79F366A3-5E9C-4279-9F43-8E0833CA4575}" srcOrd="9" destOrd="0" presId="urn:microsoft.com/office/officeart/2005/8/layout/radial6"/>
    <dgm:cxn modelId="{E4B66706-75DB-4696-BBE7-2B9053D0610B}" type="presParOf" srcId="{52D4E564-0821-4A6D-80CA-B1568F68E876}" destId="{252143C5-03F2-4295-9393-11E87D153807}" srcOrd="10" destOrd="0" presId="urn:microsoft.com/office/officeart/2005/8/layout/radial6"/>
    <dgm:cxn modelId="{50B45875-BF58-4805-A977-DE34D61ED714}" type="presParOf" srcId="{52D4E564-0821-4A6D-80CA-B1568F68E876}" destId="{252984F5-C2C9-4199-9BA8-EC0B5CB04550}" srcOrd="11" destOrd="0" presId="urn:microsoft.com/office/officeart/2005/8/layout/radial6"/>
    <dgm:cxn modelId="{08BF84E0-1C23-4793-81D7-FC252385776A}" type="presParOf" srcId="{52D4E564-0821-4A6D-80CA-B1568F68E876}" destId="{C361C4D0-829B-4FE0-BEAA-C96EF95960AA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D2072B-B038-4E79-BC82-8175E74197D0}" type="datetimeFigureOut">
              <a:rPr lang="da-DK" smtClean="0"/>
              <a:t>14-12-2017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7308E-8C2B-4EE8-A3A0-58E204564BBD}" type="slidenum">
              <a:rPr lang="da-DK" smtClean="0"/>
              <a:t>‹N°›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16128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FA62A-CE70-485D-88C9-D5281E6FD8B3}" type="datetimeFigureOut">
              <a:rPr lang="fr-FR" smtClean="0"/>
              <a:t>14/12/2017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52FE5-1AD8-4D12-BBD3-45164A135A3E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5015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52FE5-1AD8-4D12-BBD3-45164A135A3E}" type="slidenum">
              <a:rPr lang="fr-FR" smtClean="0"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6288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52FE5-1AD8-4D12-BBD3-45164A135A3E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98430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52FE5-1AD8-4D12-BBD3-45164A135A3E}" type="slidenum">
              <a:rPr lang="fr-FR" smtClean="0"/>
              <a:t>25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71592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52FE5-1AD8-4D12-BBD3-45164A135A3E}" type="slidenum">
              <a:rPr lang="fr-FR" smtClean="0"/>
              <a:t>26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32838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B52FE5-1AD8-4D12-BBD3-45164A135A3E}" type="slidenum">
              <a:rPr lang="fr-FR" smtClean="0"/>
              <a:t>28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1438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algn="r"/>
            <a:r>
              <a:rPr lang="en-GB" noProof="0" dirty="0" smtClean="0">
                <a:solidFill>
                  <a:schemeClr val="bg1"/>
                </a:solidFill>
              </a:rPr>
              <a:t>Date: Insert / Header and footer</a:t>
            </a:r>
            <a:endParaRPr lang="en-GB" noProof="0" dirty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7" name="Espace réservé pour une image  6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37394"/>
            <a:ext cx="9144000" cy="3420606"/>
          </a:xfrm>
        </p:spPr>
        <p:txBody>
          <a:bodyPr lIns="2880000" rIns="288000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Corporate visual: Select the icon to insert a picture then place the visual into background position (Right click with the mouse / Send to back)</a:t>
            </a:r>
          </a:p>
        </p:txBody>
      </p:sp>
    </p:spTree>
    <p:extLst>
      <p:ext uri="{BB962C8B-B14F-4D97-AF65-F5344CB8AC3E}">
        <p14:creationId xmlns:p14="http://schemas.microsoft.com/office/powerpoint/2010/main" val="33895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9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7" name="Espace réservé pour une image  6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37394"/>
            <a:ext cx="9144000" cy="3420606"/>
          </a:xfrm>
        </p:spPr>
        <p:txBody>
          <a:bodyPr lIns="2880000" rIns="288000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Corporate visual: Select the icon to insert a picture then place the visual into background position (Right click with the mouse / Send to back)</a:t>
            </a:r>
          </a:p>
        </p:txBody>
      </p:sp>
    </p:spTree>
    <p:extLst>
      <p:ext uri="{BB962C8B-B14F-4D97-AF65-F5344CB8AC3E}">
        <p14:creationId xmlns:p14="http://schemas.microsoft.com/office/powerpoint/2010/main" val="1234527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3437394"/>
            <a:ext cx="9153525" cy="342060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11151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4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0" y="3437394"/>
            <a:ext cx="9143622" cy="82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4257674"/>
            <a:ext cx="9153525" cy="260032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03238" y="3437394"/>
            <a:ext cx="2484586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113088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Espace réservé pour une image  6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4559442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6" name="Espace réservé pour une image  6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005796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7" name="Espace réservé pour une image  6"/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7452150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8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6798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1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3437394"/>
            <a:ext cx="9143622" cy="3420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9FE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009FE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2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84213" y="3437394"/>
            <a:ext cx="4103543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985606" y="3523534"/>
            <a:ext cx="1620000" cy="648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7161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84213" y="2024844"/>
            <a:ext cx="7775575" cy="828000"/>
          </a:xfrm>
        </p:spPr>
        <p:txBody>
          <a:bodyPr/>
          <a:lstStyle>
            <a:lvl1pPr>
              <a:defRPr sz="3500" b="1" cap="all" baseline="0"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Image 7" descr="Logo_50x5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670299" y="-2727"/>
            <a:ext cx="1803400" cy="1803400"/>
          </a:xfrm>
          <a:prstGeom prst="rect">
            <a:avLst/>
          </a:prstGeom>
        </p:spPr>
      </p:pic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3033713"/>
            <a:ext cx="7775575" cy="32035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tabLst>
                <a:tab pos="7776000" algn="r"/>
              </a:tabLst>
              <a:defRPr sz="1350">
                <a:solidFill>
                  <a:schemeClr val="accent1"/>
                </a:solidFill>
              </a:defRPr>
            </a:lvl1pPr>
            <a:lvl2pPr>
              <a:tabLst>
                <a:tab pos="7776000" algn="r"/>
              </a:tabLst>
              <a:defRPr/>
            </a:lvl2pPr>
            <a:lvl3pPr>
              <a:tabLst>
                <a:tab pos="7776000" algn="r"/>
              </a:tabLst>
              <a:defRPr/>
            </a:lvl3pPr>
            <a:lvl4pPr>
              <a:tabLst>
                <a:tab pos="7776000" algn="r"/>
              </a:tabLst>
              <a:defRPr/>
            </a:lvl4pPr>
            <a:lvl5pPr>
              <a:tabLst>
                <a:tab pos="7776000" algn="r"/>
              </a:tabLst>
              <a:defRPr/>
            </a:lvl5pPr>
          </a:lstStyle>
          <a:p>
            <a:pPr lvl="0"/>
            <a:r>
              <a:rPr lang="en-GB" noProof="0" dirty="0" smtClean="0"/>
              <a:t>Chapter title</a:t>
            </a:r>
            <a:endParaRPr lang="en-GB" noProof="0" dirty="0"/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7812360" y="-2727"/>
            <a:ext cx="1331640" cy="119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8100392" y="0"/>
            <a:ext cx="1043608" cy="898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52674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2520274"/>
            <a:ext cx="7775575" cy="842507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1520788"/>
            <a:ext cx="7775575" cy="989359"/>
          </a:xfrm>
        </p:spPr>
        <p:txBody>
          <a:bodyPr/>
          <a:lstStyle>
            <a:lvl1pPr>
              <a:defRPr sz="35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GB" noProof="0" dirty="0" smtClean="0"/>
              <a:t>Chapter title</a:t>
            </a:r>
            <a:endParaRPr lang="en-GB" noProof="0" dirty="0"/>
          </a:p>
        </p:txBody>
      </p:sp>
      <p:pic>
        <p:nvPicPr>
          <p:cNvPr id="11" name="Image 10" descr="Logo_40x4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854450" y="0"/>
            <a:ext cx="1435100" cy="1435100"/>
          </a:xfrm>
          <a:prstGeom prst="rect">
            <a:avLst/>
          </a:prstGeom>
        </p:spPr>
      </p:pic>
      <p:sp>
        <p:nvSpPr>
          <p:cNvPr id="15" name="Espace réservé du texte 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1" y="3437394"/>
            <a:ext cx="9144000" cy="2944357"/>
          </a:xfrm>
          <a:solidFill>
            <a:schemeClr val="accent1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16" name="Espace réservé de la date 10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2123591" cy="47625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>
          <a:xfrm>
            <a:off x="8459787" y="6381750"/>
            <a:ext cx="684213" cy="476250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Espace réservé du pied de page 12"/>
          <p:cNvSpPr>
            <a:spLocks noGrp="1"/>
          </p:cNvSpPr>
          <p:nvPr>
            <p:ph type="ftr" sz="quarter" idx="12"/>
          </p:nvPr>
        </p:nvSpPr>
        <p:spPr bwMode="gray">
          <a:xfrm>
            <a:off x="2843808" y="6381750"/>
            <a:ext cx="5615980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4261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pour une image  1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29000"/>
            <a:ext cx="9144000" cy="2944800"/>
          </a:xfrm>
          <a:prstGeom prst="rect">
            <a:avLst/>
          </a:prstGeom>
        </p:spPr>
        <p:txBody>
          <a:bodyPr wrap="square" lIns="2880000" rIns="288000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Corporate visual or data elements: Select the icon to insert a picture then place the visual into background position (Right click with the mouse / Send to back)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684213" y="1304925"/>
            <a:ext cx="7775575" cy="201606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6339600"/>
            <a:ext cx="9153525" cy="43200"/>
          </a:xfrm>
          <a:custGeom>
            <a:avLst/>
            <a:gdLst>
              <a:gd name="connsiteX0" fmla="*/ 4576286 w 9153525"/>
              <a:gd name="connsiteY0" fmla="*/ 0 h 74613"/>
              <a:gd name="connsiteX1" fmla="*/ 9153525 w 9153525"/>
              <a:gd name="connsiteY1" fmla="*/ 62348 h 74613"/>
              <a:gd name="connsiteX2" fmla="*/ 9153525 w 9153525"/>
              <a:gd name="connsiteY2" fmla="*/ 74613 h 74613"/>
              <a:gd name="connsiteX3" fmla="*/ 0 w 9153525"/>
              <a:gd name="connsiteY3" fmla="*/ 74613 h 74613"/>
              <a:gd name="connsiteX4" fmla="*/ 0 w 9153525"/>
              <a:gd name="connsiteY4" fmla="*/ 62348 h 74613"/>
              <a:gd name="connsiteX5" fmla="*/ 4576286 w 9153525"/>
              <a:gd name="connsiteY5" fmla="*/ 0 h 7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25" h="74613">
                <a:moveTo>
                  <a:pt x="4576286" y="0"/>
                </a:moveTo>
                <a:cubicBezTo>
                  <a:pt x="6191670" y="0"/>
                  <a:pt x="7735535" y="21464"/>
                  <a:pt x="9153525" y="62348"/>
                </a:cubicBezTo>
                <a:lnTo>
                  <a:pt x="9153525" y="74613"/>
                </a:lnTo>
                <a:lnTo>
                  <a:pt x="0" y="74613"/>
                </a:lnTo>
                <a:lnTo>
                  <a:pt x="0" y="62348"/>
                </a:lnTo>
                <a:cubicBezTo>
                  <a:pt x="1417991" y="21464"/>
                  <a:pt x="2961855" y="0"/>
                  <a:pt x="4576286" y="0"/>
                </a:cubicBezTo>
                <a:close/>
              </a:path>
            </a:pathLst>
          </a:custGeom>
          <a:solidFill>
            <a:srgbClr val="FFDC00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564833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_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0" y="3437394"/>
            <a:ext cx="9143622" cy="3420606"/>
          </a:xfrm>
          <a:prstGeom prst="rect">
            <a:avLst/>
          </a:prstGeom>
          <a:gradFill>
            <a:gsLst>
              <a:gs pos="100000">
                <a:srgbClr val="00B5D2"/>
              </a:gs>
              <a:gs pos="0">
                <a:srgbClr val="0076A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D4F688-07A1-47AD-8206-ED00D4F39EC3}" type="datetime1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12/14/2017</a:t>
            </a:fld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Level 1 AtoN Manager Course</a:t>
            </a:r>
            <a:endParaRPr kumimoji="0" lang="en-GB" sz="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00" b="1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alpha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alpha val="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14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3413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68603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3437394"/>
            <a:ext cx="9153525" cy="342060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algn="r"/>
            <a:r>
              <a:rPr lang="en-GB" noProof="0" dirty="0" smtClean="0">
                <a:solidFill>
                  <a:schemeClr val="bg1"/>
                </a:solidFill>
              </a:rPr>
              <a:t>Date: Insert / Header and footer</a:t>
            </a:r>
            <a:endParaRPr lang="en-GB" noProof="0" dirty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4797152"/>
            <a:ext cx="7775575" cy="1584598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1188131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11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1603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4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9" name="Rectangle 18"/>
          <p:cNvSpPr/>
          <p:nvPr userDrawn="1"/>
        </p:nvSpPr>
        <p:spPr bwMode="gray">
          <a:xfrm>
            <a:off x="0" y="3437394"/>
            <a:ext cx="9143622" cy="8202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0" y="4257674"/>
            <a:ext cx="9153525" cy="2600326"/>
          </a:xfrm>
          <a:solidFill>
            <a:schemeClr val="accent2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/>
          <a:p>
            <a:pPr algn="r"/>
            <a:r>
              <a:rPr lang="en-GB" noProof="0" dirty="0" smtClean="0">
                <a:solidFill>
                  <a:schemeClr val="bg1"/>
                </a:solidFill>
              </a:rPr>
              <a:t>Date: Insert / Header and footer</a:t>
            </a:r>
            <a:endParaRPr lang="en-GB" noProof="0" dirty="0">
              <a:solidFill>
                <a:schemeClr val="bg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bg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bg1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503238" y="3437394"/>
            <a:ext cx="2484586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3113088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Espace réservé pour une image  6"/>
          <p:cNvSpPr>
            <a:spLocks noGrp="1"/>
          </p:cNvSpPr>
          <p:nvPr>
            <p:ph type="pic" sz="quarter" idx="17" hasCustomPrompt="1"/>
          </p:nvPr>
        </p:nvSpPr>
        <p:spPr bwMode="gray">
          <a:xfrm>
            <a:off x="4559442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6" name="Espace réservé pour une image  6"/>
          <p:cNvSpPr>
            <a:spLocks noGrp="1"/>
          </p:cNvSpPr>
          <p:nvPr>
            <p:ph type="pic" sz="quarter" idx="18" hasCustomPrompt="1"/>
          </p:nvPr>
        </p:nvSpPr>
        <p:spPr bwMode="gray">
          <a:xfrm>
            <a:off x="6005796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7" name="Espace réservé pour une image  6"/>
          <p:cNvSpPr>
            <a:spLocks noGrp="1"/>
          </p:cNvSpPr>
          <p:nvPr>
            <p:ph type="pic" sz="quarter" idx="19" hasCustomPrompt="1"/>
          </p:nvPr>
        </p:nvSpPr>
        <p:spPr bwMode="gray">
          <a:xfrm>
            <a:off x="7452150" y="3559534"/>
            <a:ext cx="1368000" cy="576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8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98248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_1_Partnersh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0" y="-2364"/>
            <a:ext cx="9143622" cy="34397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0" y="3437394"/>
            <a:ext cx="9143622" cy="3420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8135937" cy="476251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algn="r"/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0" y="6381750"/>
            <a:ext cx="684213" cy="476251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 bwMode="gray">
          <a:xfrm>
            <a:off x="1" y="6381750"/>
            <a:ext cx="684212" cy="476250"/>
          </a:xfrm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5984875"/>
            <a:ext cx="7775575" cy="504000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2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3429000"/>
            <a:ext cx="7775575" cy="2376264"/>
          </a:xfrm>
        </p:spPr>
        <p:txBody>
          <a:bodyPr/>
          <a:lstStyle>
            <a:lvl1pPr>
              <a:defRPr sz="3500" cap="all" baseline="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pic>
        <p:nvPicPr>
          <p:cNvPr id="10" name="Image 9" descr="Logo_couv_70x7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300806" y="-2364"/>
            <a:ext cx="2520000" cy="252000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684213" y="3437394"/>
            <a:ext cx="4103543" cy="820281"/>
          </a:xfrm>
        </p:spPr>
        <p:txBody>
          <a:bodyPr anchor="ctr" anchorCtr="0"/>
          <a:lstStyle>
            <a:lvl1pPr algn="r">
              <a:lnSpc>
                <a:spcPct val="100000"/>
              </a:lnSpc>
              <a:spcAft>
                <a:spcPts val="0"/>
              </a:spcAft>
              <a:defRPr sz="1600"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 smtClean="0"/>
              <a:t>Text</a:t>
            </a:r>
            <a:endParaRPr lang="en-GB" noProof="0" dirty="0"/>
          </a:p>
        </p:txBody>
      </p:sp>
      <p:sp>
        <p:nvSpPr>
          <p:cNvPr id="14" name="Espace réservé pour une image  6"/>
          <p:cNvSpPr>
            <a:spLocks noGrp="1"/>
          </p:cNvSpPr>
          <p:nvPr>
            <p:ph type="pic" sz="quarter" idx="16" hasCustomPrompt="1"/>
          </p:nvPr>
        </p:nvSpPr>
        <p:spPr bwMode="gray">
          <a:xfrm>
            <a:off x="4985606" y="3523534"/>
            <a:ext cx="1620000" cy="648000"/>
          </a:xfrm>
        </p:spPr>
        <p:txBody>
          <a:bodyPr lIns="0" tIns="396000" rIns="0" anchor="ctr" anchorCtr="0"/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 sz="900"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Picture</a:t>
            </a:r>
          </a:p>
        </p:txBody>
      </p:sp>
      <p:sp>
        <p:nvSpPr>
          <p:cNvPr id="15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24851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684213" y="2024844"/>
            <a:ext cx="7775575" cy="828000"/>
          </a:xfrm>
        </p:spPr>
        <p:txBody>
          <a:bodyPr/>
          <a:lstStyle>
            <a:lvl1pPr>
              <a:defRPr sz="3500" b="1" cap="all" baseline="0"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10C140CD-8AED-46FF-A9A2-77308F3F39AE}" type="slidenum">
              <a:rPr lang="en-GB" noProof="0" smtClean="0"/>
              <a:t>‹N°›</a:t>
            </a:fld>
            <a:endParaRPr lang="en-GB" noProof="0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pic>
        <p:nvPicPr>
          <p:cNvPr id="8" name="Image 7" descr="Logo_50x5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670299" y="-2727"/>
            <a:ext cx="1803400" cy="1803400"/>
          </a:xfrm>
          <a:prstGeom prst="rect">
            <a:avLst/>
          </a:prstGeom>
        </p:spPr>
      </p:pic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3033713"/>
            <a:ext cx="7775575" cy="32035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tabLst>
                <a:tab pos="7776000" algn="r"/>
              </a:tabLst>
              <a:defRPr sz="1350">
                <a:solidFill>
                  <a:schemeClr val="accent1"/>
                </a:solidFill>
              </a:defRPr>
            </a:lvl1pPr>
            <a:lvl2pPr>
              <a:tabLst>
                <a:tab pos="7776000" algn="r"/>
              </a:tabLst>
              <a:defRPr/>
            </a:lvl2pPr>
            <a:lvl3pPr>
              <a:tabLst>
                <a:tab pos="7776000" algn="r"/>
              </a:tabLst>
              <a:defRPr/>
            </a:lvl3pPr>
            <a:lvl4pPr>
              <a:tabLst>
                <a:tab pos="7776000" algn="r"/>
              </a:tabLst>
              <a:defRPr/>
            </a:lvl4pPr>
            <a:lvl5pPr>
              <a:tabLst>
                <a:tab pos="7776000" algn="r"/>
              </a:tabLst>
              <a:defRPr/>
            </a:lvl5pPr>
          </a:lstStyle>
          <a:p>
            <a:pPr lvl="0"/>
            <a:r>
              <a:rPr lang="en-GB" noProof="0" dirty="0" smtClean="0"/>
              <a:t>Chapter title</a:t>
            </a:r>
            <a:endParaRPr lang="en-GB" noProof="0" dirty="0"/>
          </a:p>
        </p:txBody>
      </p:sp>
      <p:sp>
        <p:nvSpPr>
          <p:cNvPr id="3" name="Rectangle 2"/>
          <p:cNvSpPr/>
          <p:nvPr userDrawn="1"/>
        </p:nvSpPr>
        <p:spPr bwMode="gray">
          <a:xfrm>
            <a:off x="7812360" y="-2727"/>
            <a:ext cx="1331640" cy="1199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8100392" y="0"/>
            <a:ext cx="1043608" cy="8989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51311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684213" y="2520274"/>
            <a:ext cx="7775575" cy="842507"/>
          </a:xfrm>
        </p:spPr>
        <p:txBody>
          <a:bodyPr/>
          <a:lstStyle>
            <a:lvl1pPr>
              <a:spcAft>
                <a:spcPts val="0"/>
              </a:spcAft>
              <a:defRPr sz="2600">
                <a:solidFill>
                  <a:schemeClr val="accent1"/>
                </a:solidFill>
              </a:defRPr>
            </a:lvl1pPr>
            <a:lvl2pPr>
              <a:buNone/>
              <a:defRPr/>
            </a:lvl2pPr>
          </a:lstStyle>
          <a:p>
            <a:pPr lvl="0"/>
            <a:r>
              <a:rPr lang="en-GB" noProof="0" dirty="0" smtClean="0"/>
              <a:t>Subtitle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 hasCustomPrompt="1"/>
          </p:nvPr>
        </p:nvSpPr>
        <p:spPr bwMode="gray">
          <a:xfrm>
            <a:off x="684213" y="1520788"/>
            <a:ext cx="7775575" cy="989359"/>
          </a:xfrm>
        </p:spPr>
        <p:txBody>
          <a:bodyPr/>
          <a:lstStyle>
            <a:lvl1pPr>
              <a:defRPr sz="3500" b="1" cap="none" baseline="0">
                <a:solidFill>
                  <a:schemeClr val="accent1"/>
                </a:solidFill>
              </a:defRPr>
            </a:lvl1pPr>
          </a:lstStyle>
          <a:p>
            <a:r>
              <a:rPr lang="en-GB" noProof="0" dirty="0" smtClean="0"/>
              <a:t>Chapter title</a:t>
            </a:r>
            <a:endParaRPr lang="en-GB" noProof="0" dirty="0"/>
          </a:p>
        </p:txBody>
      </p:sp>
      <p:pic>
        <p:nvPicPr>
          <p:cNvPr id="11" name="Image 10" descr="Logo_40x40_RVB.pd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3854450" y="0"/>
            <a:ext cx="1435100" cy="1435100"/>
          </a:xfrm>
          <a:prstGeom prst="rect">
            <a:avLst/>
          </a:prstGeom>
        </p:spPr>
      </p:pic>
      <p:sp>
        <p:nvSpPr>
          <p:cNvPr id="15" name="Espace réservé du texte 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1" y="3437394"/>
            <a:ext cx="9144000" cy="2944357"/>
          </a:xfrm>
          <a:solidFill>
            <a:schemeClr val="accent1"/>
          </a:solidFill>
        </p:spPr>
        <p:txBody>
          <a:bodyPr/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  <p:sp>
        <p:nvSpPr>
          <p:cNvPr id="16" name="Espace réservé de la date 10"/>
          <p:cNvSpPr>
            <a:spLocks noGrp="1"/>
          </p:cNvSpPr>
          <p:nvPr>
            <p:ph type="dt" sz="half" idx="10"/>
          </p:nvPr>
        </p:nvSpPr>
        <p:spPr bwMode="gray">
          <a:xfrm>
            <a:off x="684213" y="6381750"/>
            <a:ext cx="2123591" cy="476251"/>
          </a:xfrm>
        </p:spPr>
        <p:txBody>
          <a:bodyPr/>
          <a:lstStyle/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17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>
          <a:xfrm>
            <a:off x="8459787" y="6381750"/>
            <a:ext cx="684213" cy="476250"/>
          </a:xfrm>
        </p:spPr>
        <p:txBody>
          <a:bodyPr/>
          <a:lstStyle/>
          <a:p>
            <a:fld id="{10C140CD-8AED-46FF-A9A2-77308F3F39AE}" type="slidenum">
              <a:rPr lang="en-GB" noProof="0" smtClean="0"/>
              <a:t>‹N°›</a:t>
            </a:fld>
            <a:endParaRPr lang="en-GB" noProof="0" dirty="0"/>
          </a:p>
        </p:txBody>
      </p:sp>
      <p:sp>
        <p:nvSpPr>
          <p:cNvPr id="18" name="Espace réservé du pied de page 12"/>
          <p:cNvSpPr>
            <a:spLocks noGrp="1"/>
          </p:cNvSpPr>
          <p:nvPr>
            <p:ph type="ftr" sz="quarter" idx="12"/>
          </p:nvPr>
        </p:nvSpPr>
        <p:spPr bwMode="gray">
          <a:xfrm>
            <a:off x="2843808" y="6381750"/>
            <a:ext cx="5615980" cy="476251"/>
          </a:xfrm>
        </p:spPr>
        <p:txBody>
          <a:bodyPr/>
          <a:lstStyle/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10" name="Freeform 5"/>
          <p:cNvSpPr>
            <a:spLocks/>
          </p:cNvSpPr>
          <p:nvPr userDrawn="1"/>
        </p:nvSpPr>
        <p:spPr bwMode="gray">
          <a:xfrm>
            <a:off x="0" y="33948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30948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pour une image  13"/>
          <p:cNvSpPr>
            <a:spLocks noGrp="1"/>
          </p:cNvSpPr>
          <p:nvPr>
            <p:ph type="pic" sz="quarter" idx="14" hasCustomPrompt="1"/>
          </p:nvPr>
        </p:nvSpPr>
        <p:spPr bwMode="gray">
          <a:xfrm>
            <a:off x="0" y="3429000"/>
            <a:ext cx="9144000" cy="2944800"/>
          </a:xfrm>
          <a:prstGeom prst="rect">
            <a:avLst/>
          </a:prstGeom>
        </p:spPr>
        <p:txBody>
          <a:bodyPr wrap="square" lIns="2880000" rIns="2880000" anchor="ctr" anchorCtr="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3000"/>
              </a:spcAft>
              <a:buClrTx/>
              <a:buSzPct val="25000"/>
              <a:buFontTx/>
              <a:buNone/>
              <a:tabLst/>
              <a:defRPr>
                <a:solidFill>
                  <a:schemeClr val="accent2"/>
                </a:solidFill>
              </a:defRPr>
            </a:lvl1pPr>
          </a:lstStyle>
          <a:p>
            <a:r>
              <a:rPr lang="en-GB" noProof="0" dirty="0" smtClean="0"/>
              <a:t>Corporate visual or data elements: Select the icon to insert a picture then place the visual into background position (Right click with the mouse / Send to back)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 bwMode="gray">
          <a:xfrm>
            <a:off x="684213" y="1304925"/>
            <a:ext cx="7775575" cy="2016064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10"/>
          </p:nvPr>
        </p:nvSpPr>
        <p:spPr bwMode="gray"/>
        <p:txBody>
          <a:bodyPr/>
          <a:lstStyle/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10C140CD-8AED-46FF-A9A2-77308F3F39AE}" type="slidenum">
              <a:rPr lang="en-GB" noProof="0" smtClean="0"/>
              <a:t>‹N°›</a:t>
            </a:fld>
            <a:endParaRPr lang="en-GB" noProof="0" dirty="0"/>
          </a:p>
        </p:txBody>
      </p:sp>
      <p:sp>
        <p:nvSpPr>
          <p:cNvPr id="13" name="Espace réservé du pied de page 12"/>
          <p:cNvSpPr>
            <a:spLocks noGrp="1"/>
          </p:cNvSpPr>
          <p:nvPr>
            <p:ph type="ftr" sz="quarter" idx="12"/>
          </p:nvPr>
        </p:nvSpPr>
        <p:spPr bwMode="gray"/>
        <p:txBody>
          <a:bodyPr/>
          <a:lstStyle/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17" name="Espace réservé du texte 16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0" y="6339600"/>
            <a:ext cx="9153525" cy="43200"/>
          </a:xfrm>
          <a:custGeom>
            <a:avLst/>
            <a:gdLst>
              <a:gd name="connsiteX0" fmla="*/ 4576286 w 9153525"/>
              <a:gd name="connsiteY0" fmla="*/ 0 h 74613"/>
              <a:gd name="connsiteX1" fmla="*/ 9153525 w 9153525"/>
              <a:gd name="connsiteY1" fmla="*/ 62348 h 74613"/>
              <a:gd name="connsiteX2" fmla="*/ 9153525 w 9153525"/>
              <a:gd name="connsiteY2" fmla="*/ 74613 h 74613"/>
              <a:gd name="connsiteX3" fmla="*/ 0 w 9153525"/>
              <a:gd name="connsiteY3" fmla="*/ 74613 h 74613"/>
              <a:gd name="connsiteX4" fmla="*/ 0 w 9153525"/>
              <a:gd name="connsiteY4" fmla="*/ 62348 h 74613"/>
              <a:gd name="connsiteX5" fmla="*/ 4576286 w 9153525"/>
              <a:gd name="connsiteY5" fmla="*/ 0 h 7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3525" h="74613">
                <a:moveTo>
                  <a:pt x="4576286" y="0"/>
                </a:moveTo>
                <a:cubicBezTo>
                  <a:pt x="6191670" y="0"/>
                  <a:pt x="7735535" y="21464"/>
                  <a:pt x="9153525" y="62348"/>
                </a:cubicBezTo>
                <a:lnTo>
                  <a:pt x="9153525" y="74613"/>
                </a:lnTo>
                <a:lnTo>
                  <a:pt x="0" y="74613"/>
                </a:lnTo>
                <a:lnTo>
                  <a:pt x="0" y="62348"/>
                </a:lnTo>
                <a:cubicBezTo>
                  <a:pt x="1417991" y="21464"/>
                  <a:pt x="2961855" y="0"/>
                  <a:pt x="4576286" y="0"/>
                </a:cubicBezTo>
                <a:close/>
              </a:path>
            </a:pathLst>
          </a:custGeom>
          <a:solidFill>
            <a:srgbClr val="FFDC00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rgbClr val="9D9D9C">
                    <a:alpha val="0"/>
                  </a:srgbClr>
                </a:solidFill>
              </a:defRPr>
            </a:lvl1pPr>
          </a:lstStyle>
          <a:p>
            <a:pPr lvl="0"/>
            <a:r>
              <a:rPr lang="en-GB" noProof="0" dirty="0" smtClean="0"/>
              <a:t>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28681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5566-90C7-40AE-B6EC-110CC5DBCF89}" type="datetime1">
              <a:rPr lang="en-GB" smtClean="0"/>
              <a:t>14/12/2017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IALA WWA 11th Board Meeting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3356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C4E24D-B5EF-4C07-88D6-0C61B9C818F0}" type="datetime1">
              <a:rPr lang="en-US" smtClean="0"/>
              <a:t>12/14/2017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Level 1 AtoN Manager Course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82410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13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84213" y="260649"/>
            <a:ext cx="7775575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84213" y="1304924"/>
            <a:ext cx="7775575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684213" y="6381750"/>
            <a:ext cx="2123591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Date: Insert / Header and footer</a:t>
            </a:r>
            <a:endParaRPr lang="en-GB" noProof="0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43808" y="6381750"/>
            <a:ext cx="5615980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GB" noProof="0" dirty="0" smtClean="0"/>
              <a:t>Footer can be personalized as follow: Insert / Header and footer</a:t>
            </a:r>
            <a:endParaRPr lang="en-GB" noProof="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459787" y="6381750"/>
            <a:ext cx="684213" cy="47625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100" b="1">
                <a:solidFill>
                  <a:schemeClr val="tx1"/>
                </a:solidFill>
              </a:defRPr>
            </a:lvl1pPr>
          </a:lstStyle>
          <a:p>
            <a:fld id="{10C140CD-8AED-46FF-A9A2-77308F3F39AE}" type="slidenum">
              <a:rPr lang="en-GB" noProof="0" smtClean="0"/>
              <a:pPr/>
              <a:t>‹N°›</a:t>
            </a:fld>
            <a:endParaRPr lang="en-GB" noProof="0" dirty="0"/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0" y="63396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noProof="0" dirty="0"/>
          </a:p>
        </p:txBody>
      </p:sp>
      <p:pic>
        <p:nvPicPr>
          <p:cNvPr id="9" name="Image 8" descr="suite_15x15_RVB.pdf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388424" y="152636"/>
            <a:ext cx="546100" cy="5461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5" r:id="rId8"/>
    <p:sldLayoutId id="2147483685" r:id="rId9"/>
  </p:sldLayoutIdLst>
  <p:hf sldNum="0" hdr="0" ft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2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3000"/>
        </a:spcAft>
        <a:buSzPct val="25000"/>
        <a:buFontTx/>
        <a:buBlip>
          <a:blip r:embed="rId12"/>
        </a:buBlip>
        <a:defRPr sz="1700" kern="1200">
          <a:solidFill>
            <a:srgbClr val="9D9D9C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SzPct val="25000"/>
        <a:buFontTx/>
        <a:buBlip>
          <a:blip r:embed="rId12"/>
        </a:buBlip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Calibri" panose="020F050202020403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2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5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684213" y="260649"/>
            <a:ext cx="7775575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GB" noProof="0" dirty="0" smtClean="0"/>
              <a:t>Title</a:t>
            </a:r>
            <a:endParaRPr lang="en-GB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684213" y="1304924"/>
            <a:ext cx="7775575" cy="49323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noProof="0" dirty="0" smtClean="0"/>
              <a:t>Text level 1</a:t>
            </a:r>
          </a:p>
          <a:p>
            <a:pPr lvl="1"/>
            <a:r>
              <a:rPr lang="en-GB" noProof="0" dirty="0" smtClean="0"/>
              <a:t>Text level 2</a:t>
            </a:r>
          </a:p>
          <a:p>
            <a:pPr lvl="2"/>
            <a:r>
              <a:rPr lang="en-GB" noProof="0" dirty="0" smtClean="0"/>
              <a:t>Text level 3</a:t>
            </a:r>
          </a:p>
          <a:p>
            <a:pPr lvl="3"/>
            <a:r>
              <a:rPr lang="en-GB" noProof="0" dirty="0" smtClean="0"/>
              <a:t>Text level 4</a:t>
            </a:r>
          </a:p>
          <a:p>
            <a:pPr lvl="4"/>
            <a:r>
              <a:rPr lang="en-GB" noProof="0" dirty="0" smtClean="0"/>
              <a:t>Text level 5</a:t>
            </a:r>
            <a:endParaRPr lang="en-GB" noProof="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684213" y="6381750"/>
            <a:ext cx="2123591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Date: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 bwMode="gray">
          <a:xfrm>
            <a:off x="2843808" y="6381750"/>
            <a:ext cx="5615980" cy="476251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Footer can be personalized as follow: Insert / Header and footer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459787" y="6381750"/>
            <a:ext cx="684213" cy="47625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1100" b="1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C140CD-8AED-46FF-A9A2-77308F3F39AE}" type="slidenum">
              <a:rPr kumimoji="0" lang="en-GB" sz="11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gray">
          <a:xfrm>
            <a:off x="0" y="6339600"/>
            <a:ext cx="9153525" cy="43200"/>
          </a:xfrm>
          <a:custGeom>
            <a:avLst/>
            <a:gdLst>
              <a:gd name="T0" fmla="*/ 0 w 9599"/>
              <a:gd name="T1" fmla="*/ 61 h 73"/>
              <a:gd name="T2" fmla="*/ 0 w 9599"/>
              <a:gd name="T3" fmla="*/ 61 h 73"/>
              <a:gd name="T4" fmla="*/ 0 w 9599"/>
              <a:gd name="T5" fmla="*/ 73 h 73"/>
              <a:gd name="T6" fmla="*/ 9599 w 9599"/>
              <a:gd name="T7" fmla="*/ 73 h 73"/>
              <a:gd name="T8" fmla="*/ 9599 w 9599"/>
              <a:gd name="T9" fmla="*/ 61 h 73"/>
              <a:gd name="T10" fmla="*/ 4799 w 9599"/>
              <a:gd name="T11" fmla="*/ 0 h 73"/>
              <a:gd name="T12" fmla="*/ 0 w 9599"/>
              <a:gd name="T13" fmla="*/ 6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99" h="73">
                <a:moveTo>
                  <a:pt x="0" y="61"/>
                </a:moveTo>
                <a:lnTo>
                  <a:pt x="0" y="61"/>
                </a:lnTo>
                <a:lnTo>
                  <a:pt x="0" y="73"/>
                </a:lnTo>
                <a:lnTo>
                  <a:pt x="9599" y="73"/>
                </a:lnTo>
                <a:lnTo>
                  <a:pt x="9599" y="61"/>
                </a:lnTo>
                <a:cubicBezTo>
                  <a:pt x="8112" y="21"/>
                  <a:pt x="6493" y="0"/>
                  <a:pt x="4799" y="0"/>
                </a:cubicBezTo>
                <a:cubicBezTo>
                  <a:pt x="3106" y="0"/>
                  <a:pt x="1487" y="21"/>
                  <a:pt x="0" y="61"/>
                </a:cubicBezTo>
                <a:close/>
              </a:path>
            </a:pathLst>
          </a:custGeom>
          <a:solidFill>
            <a:srgbClr val="FFDC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Image 8" descr="suite_15x15_RVB.pdf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8388424" y="152636"/>
            <a:ext cx="546100" cy="54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12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</p:sldLayoutIdLst>
  <p:hf sldNum="0" hdr="0" ftr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None/>
        <a:defRPr sz="26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3000"/>
        </a:spcAft>
        <a:buSzPct val="25000"/>
        <a:buFontTx/>
        <a:buBlip>
          <a:blip r:embed="rId11"/>
        </a:buBlip>
        <a:defRPr sz="1700" kern="1200">
          <a:solidFill>
            <a:srgbClr val="9D9D9C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SzPct val="25000"/>
        <a:buFontTx/>
        <a:buBlip>
          <a:blip r:embed="rId11"/>
        </a:buBlip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288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1"/>
        </a:buClr>
        <a:buSzPct val="100000"/>
        <a:buFont typeface="Calibri" panose="020F050202020403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2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864000" indent="-288000" algn="l" defTabSz="914400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accent5"/>
        </a:buClr>
        <a:buSzPct val="100000"/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4.gif"/><Relationship Id="rId4" Type="http://schemas.openxmlformats.org/officeDocument/2006/relationships/diagramLayout" Target="../diagrams/layout1.xml"/><Relationship Id="rId9" Type="http://schemas.openxmlformats.org/officeDocument/2006/relationships/image" Target="../media/image23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Education, Training </a:t>
            </a:r>
            <a:r>
              <a:rPr lang="en-US" dirty="0"/>
              <a:t>and </a:t>
            </a:r>
            <a:r>
              <a:rPr lang="en-US" dirty="0" smtClean="0"/>
              <a:t>Capacity Building</a:t>
            </a:r>
            <a:endParaRPr lang="en-GB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World-Wide Academy</a:t>
            </a:r>
            <a:endParaRPr lang="en-GB" dirty="0"/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5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D692E-53A8-42F4-812D-7C8A68294A9A}" type="datetime1">
              <a:rPr lang="en-GB" smtClean="0"/>
              <a:t>14/12/2017</a:t>
            </a:fld>
            <a:endParaRPr lang="en-US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Billed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415655"/>
            <a:ext cx="8028247" cy="5652627"/>
          </a:xfrm>
          <a:prstGeom prst="rect">
            <a:avLst/>
          </a:prstGeom>
        </p:spPr>
      </p:pic>
      <p:sp>
        <p:nvSpPr>
          <p:cNvPr id="5" name="Tekstfelt 4"/>
          <p:cNvSpPr txBox="1"/>
          <p:nvPr/>
        </p:nvSpPr>
        <p:spPr>
          <a:xfrm rot="16200000">
            <a:off x="-1589331" y="2920298"/>
            <a:ext cx="4176464" cy="36933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 anchor="ctr" anchorCtr="0">
            <a:spAutoFit/>
          </a:bodyPr>
          <a:lstStyle/>
          <a:p>
            <a:pPr algn="r"/>
            <a:r>
              <a:rPr lang="da-DK" sz="2400" b="1" dirty="0" smtClean="0"/>
              <a:t>Maritime Management </a:t>
            </a:r>
            <a:r>
              <a:rPr lang="da-DK" sz="2400" b="1" dirty="0" err="1" smtClean="0"/>
              <a:t>Quality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9942157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ontent Placeholder 12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59522" y="1260793"/>
          <a:ext cx="7811320" cy="4807523"/>
        </p:xfrm>
        <a:graphic>
          <a:graphicData uri="http://schemas.openxmlformats.org/drawingml/2006/table">
            <a:tbl>
              <a:tblPr firstRow="1" firstCol="1" bandRow="1"/>
              <a:tblGrid>
                <a:gridCol w="1621944">
                  <a:extLst>
                    <a:ext uri="{9D8B030D-6E8A-4147-A177-3AD203B41FA5}">
                      <a16:colId xmlns="" xmlns:a16="http://schemas.microsoft.com/office/drawing/2014/main" val="1033072322"/>
                    </a:ext>
                  </a:extLst>
                </a:gridCol>
                <a:gridCol w="1179029">
                  <a:extLst>
                    <a:ext uri="{9D8B030D-6E8A-4147-A177-3AD203B41FA5}">
                      <a16:colId xmlns="" xmlns:a16="http://schemas.microsoft.com/office/drawing/2014/main" val="153604211"/>
                    </a:ext>
                  </a:extLst>
                </a:gridCol>
                <a:gridCol w="1031389">
                  <a:extLst>
                    <a:ext uri="{9D8B030D-6E8A-4147-A177-3AD203B41FA5}">
                      <a16:colId xmlns="" xmlns:a16="http://schemas.microsoft.com/office/drawing/2014/main" val="728864485"/>
                    </a:ext>
                  </a:extLst>
                </a:gridCol>
                <a:gridCol w="1031389">
                  <a:extLst>
                    <a:ext uri="{9D8B030D-6E8A-4147-A177-3AD203B41FA5}">
                      <a16:colId xmlns="" xmlns:a16="http://schemas.microsoft.com/office/drawing/2014/main" val="1509414716"/>
                    </a:ext>
                  </a:extLst>
                </a:gridCol>
                <a:gridCol w="1031389">
                  <a:extLst>
                    <a:ext uri="{9D8B030D-6E8A-4147-A177-3AD203B41FA5}">
                      <a16:colId xmlns="" xmlns:a16="http://schemas.microsoft.com/office/drawing/2014/main" val="1742035149"/>
                    </a:ext>
                  </a:extLst>
                </a:gridCol>
                <a:gridCol w="1032429">
                  <a:extLst>
                    <a:ext uri="{9D8B030D-6E8A-4147-A177-3AD203B41FA5}">
                      <a16:colId xmlns="" xmlns:a16="http://schemas.microsoft.com/office/drawing/2014/main" val="3159268867"/>
                    </a:ext>
                  </a:extLst>
                </a:gridCol>
                <a:gridCol w="883751">
                  <a:extLst>
                    <a:ext uri="{9D8B030D-6E8A-4147-A177-3AD203B41FA5}">
                      <a16:colId xmlns="" xmlns:a16="http://schemas.microsoft.com/office/drawing/2014/main" val="4147593788"/>
                    </a:ext>
                  </a:extLst>
                </a:gridCol>
              </a:tblGrid>
              <a:tr h="3698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Continental Regions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0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8477060"/>
                  </a:ext>
                </a:extLst>
              </a:tr>
              <a:tr h="7396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Degree of Need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Africa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Europe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Asia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Pacific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Americas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07081812"/>
                  </a:ext>
                </a:extLst>
              </a:tr>
              <a:tr h="7396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Smallest need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829314"/>
                  </a:ext>
                </a:extLst>
              </a:tr>
              <a:tr h="7396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Smaller need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62586106"/>
                  </a:ext>
                </a:extLst>
              </a:tr>
              <a:tr h="7396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Some need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58507729"/>
                  </a:ext>
                </a:extLst>
              </a:tr>
              <a:tr h="7396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Greater need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48731071"/>
                  </a:ext>
                </a:extLst>
              </a:tr>
              <a:tr h="7396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Greatest Need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a-DK" sz="18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28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08965499"/>
                  </a:ext>
                </a:extLst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 bwMode="gray">
          <a:xfrm>
            <a:off x="684212" y="0"/>
            <a:ext cx="7958733" cy="87271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States in need (2017)</a:t>
            </a:r>
          </a:p>
        </p:txBody>
      </p:sp>
      <p:sp>
        <p:nvSpPr>
          <p:cNvPr id="2" name="Højre klammeparentes 1"/>
          <p:cNvSpPr/>
          <p:nvPr/>
        </p:nvSpPr>
        <p:spPr>
          <a:xfrm>
            <a:off x="8470842" y="3897052"/>
            <a:ext cx="172103" cy="2124236"/>
          </a:xfrm>
          <a:prstGeom prst="righ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kstfelt 2"/>
          <p:cNvSpPr txBox="1"/>
          <p:nvPr/>
        </p:nvSpPr>
        <p:spPr>
          <a:xfrm>
            <a:off x="8640452" y="4751856"/>
            <a:ext cx="5010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68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35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2516" y="1448780"/>
            <a:ext cx="10367089" cy="4246030"/>
          </a:xfrm>
          <a:prstGeom prst="rect">
            <a:avLst/>
          </a:prstGeom>
        </p:spPr>
      </p:pic>
      <p:sp>
        <p:nvSpPr>
          <p:cNvPr id="10" name="Rektangel 9"/>
          <p:cNvSpPr/>
          <p:nvPr/>
        </p:nvSpPr>
        <p:spPr>
          <a:xfrm>
            <a:off x="2303748" y="4837738"/>
            <a:ext cx="1152128" cy="1435578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6587" y="24714"/>
            <a:ext cx="4715880" cy="936326"/>
          </a:xfrm>
        </p:spPr>
        <p:txBody>
          <a:bodyPr/>
          <a:lstStyle/>
          <a:p>
            <a:r>
              <a:rPr lang="da-DK" sz="3600" b="1" dirty="0" err="1"/>
              <a:t>Those</a:t>
            </a:r>
            <a:r>
              <a:rPr lang="da-DK" sz="3600" b="1" dirty="0"/>
              <a:t> </a:t>
            </a:r>
            <a:r>
              <a:rPr lang="da-DK" sz="3600" b="1" dirty="0" smtClean="0"/>
              <a:t>in </a:t>
            </a:r>
            <a:r>
              <a:rPr lang="da-DK" sz="3600" b="1" dirty="0" err="1" smtClean="0"/>
              <a:t>need</a:t>
            </a:r>
            <a:endParaRPr lang="en-GB" sz="3600" b="1" dirty="0"/>
          </a:p>
        </p:txBody>
      </p:sp>
      <p:sp>
        <p:nvSpPr>
          <p:cNvPr id="5" name="Ellipse 4"/>
          <p:cNvSpPr/>
          <p:nvPr/>
        </p:nvSpPr>
        <p:spPr>
          <a:xfrm>
            <a:off x="2663788" y="5514810"/>
            <a:ext cx="180000" cy="180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Ellipse 5"/>
          <p:cNvSpPr/>
          <p:nvPr/>
        </p:nvSpPr>
        <p:spPr>
          <a:xfrm>
            <a:off x="2663788" y="5819610"/>
            <a:ext cx="180000" cy="180000"/>
          </a:xfrm>
          <a:prstGeom prst="ellipse">
            <a:avLst/>
          </a:prstGeom>
          <a:solidFill>
            <a:srgbClr val="FFFF99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Ellipse 6"/>
          <p:cNvSpPr/>
          <p:nvPr/>
        </p:nvSpPr>
        <p:spPr>
          <a:xfrm>
            <a:off x="2663788" y="520707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kstfelt 7"/>
          <p:cNvSpPr txBox="1"/>
          <p:nvPr/>
        </p:nvSpPr>
        <p:spPr>
          <a:xfrm>
            <a:off x="2891310" y="5133962"/>
            <a:ext cx="3016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smtClean="0"/>
              <a:t>1</a:t>
            </a:r>
          </a:p>
          <a:p>
            <a:r>
              <a:rPr lang="da-DK" dirty="0" smtClean="0"/>
              <a:t>2</a:t>
            </a:r>
          </a:p>
          <a:p>
            <a:r>
              <a:rPr lang="da-DK" dirty="0"/>
              <a:t>3</a:t>
            </a:r>
            <a:endParaRPr lang="en-GB" dirty="0"/>
          </a:p>
        </p:txBody>
      </p:sp>
      <p:sp>
        <p:nvSpPr>
          <p:cNvPr id="9" name="Tekstfelt 8"/>
          <p:cNvSpPr txBox="1"/>
          <p:nvPr/>
        </p:nvSpPr>
        <p:spPr>
          <a:xfrm>
            <a:off x="2407610" y="4837738"/>
            <a:ext cx="872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err="1" smtClean="0"/>
              <a:t>Priority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062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188" y="109868"/>
            <a:ext cx="7775575" cy="936326"/>
          </a:xfrm>
        </p:spPr>
        <p:txBody>
          <a:bodyPr/>
          <a:lstStyle/>
          <a:p>
            <a:r>
              <a:rPr lang="da-DK" sz="3600" dirty="0" err="1" smtClean="0"/>
              <a:t>Accredited</a:t>
            </a:r>
            <a:r>
              <a:rPr lang="da-DK" sz="3600" dirty="0" smtClean="0"/>
              <a:t> Training Organizations (17)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EEA-631A-49B0-8FCB-6E887E043304}" type="datetime5">
              <a:rPr lang="en-US" smtClean="0"/>
              <a:t>14-Dec-17</a:t>
            </a:fld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13</a:t>
            </a:fld>
            <a:endParaRPr lang="en-US"/>
          </a:p>
        </p:txBody>
      </p:sp>
      <p:pic>
        <p:nvPicPr>
          <p:cNvPr id="1026" name="Picture 2" descr="http://www.crwflags.com/fotw/misc/geo-wor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" y="1512168"/>
            <a:ext cx="8987518" cy="468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Ellipse 47"/>
          <p:cNvSpPr/>
          <p:nvPr/>
        </p:nvSpPr>
        <p:spPr>
          <a:xfrm>
            <a:off x="2717804" y="3591105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Ellipse 36"/>
          <p:cNvSpPr/>
          <p:nvPr/>
        </p:nvSpPr>
        <p:spPr>
          <a:xfrm>
            <a:off x="4225471" y="2608719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llipse 37"/>
          <p:cNvSpPr/>
          <p:nvPr/>
        </p:nvSpPr>
        <p:spPr>
          <a:xfrm>
            <a:off x="4012486" y="259771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Ellipse 40"/>
          <p:cNvSpPr/>
          <p:nvPr/>
        </p:nvSpPr>
        <p:spPr>
          <a:xfrm>
            <a:off x="4242178" y="23927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Ellipse 43"/>
          <p:cNvSpPr/>
          <p:nvPr/>
        </p:nvSpPr>
        <p:spPr>
          <a:xfrm>
            <a:off x="4385745" y="243250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Ellipse 44"/>
          <p:cNvSpPr/>
          <p:nvPr/>
        </p:nvSpPr>
        <p:spPr>
          <a:xfrm>
            <a:off x="4991717" y="244787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Ellipse 49"/>
          <p:cNvSpPr/>
          <p:nvPr/>
        </p:nvSpPr>
        <p:spPr>
          <a:xfrm>
            <a:off x="2195736" y="21328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Ellipse 50"/>
          <p:cNvSpPr/>
          <p:nvPr/>
        </p:nvSpPr>
        <p:spPr>
          <a:xfrm>
            <a:off x="7092280" y="29249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Ellipse 59"/>
          <p:cNvSpPr/>
          <p:nvPr/>
        </p:nvSpPr>
        <p:spPr>
          <a:xfrm>
            <a:off x="6942658" y="312958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Ellipse 61"/>
          <p:cNvSpPr/>
          <p:nvPr/>
        </p:nvSpPr>
        <p:spPr>
          <a:xfrm>
            <a:off x="5442837" y="31049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Ellipse 65"/>
          <p:cNvSpPr/>
          <p:nvPr/>
        </p:nvSpPr>
        <p:spPr>
          <a:xfrm>
            <a:off x="5630442" y="3093615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Ellipse 66"/>
          <p:cNvSpPr/>
          <p:nvPr/>
        </p:nvSpPr>
        <p:spPr>
          <a:xfrm>
            <a:off x="7002280" y="327256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Ellipse 67"/>
          <p:cNvSpPr/>
          <p:nvPr/>
        </p:nvSpPr>
        <p:spPr>
          <a:xfrm>
            <a:off x="2535251" y="4967024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Ellipse 68"/>
          <p:cNvSpPr/>
          <p:nvPr/>
        </p:nvSpPr>
        <p:spPr>
          <a:xfrm>
            <a:off x="6768244" y="359555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Ellipse 69"/>
          <p:cNvSpPr/>
          <p:nvPr/>
        </p:nvSpPr>
        <p:spPr>
          <a:xfrm>
            <a:off x="1583668" y="4437112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kstfelt 5"/>
          <p:cNvSpPr txBox="1"/>
          <p:nvPr/>
        </p:nvSpPr>
        <p:spPr>
          <a:xfrm>
            <a:off x="702711" y="2924944"/>
            <a:ext cx="97341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100" dirty="0" smtClean="0"/>
              <a:t>France *2</a:t>
            </a:r>
          </a:p>
          <a:p>
            <a:r>
              <a:rPr lang="da-DK" sz="1100" dirty="0" smtClean="0"/>
              <a:t>Canada</a:t>
            </a:r>
          </a:p>
          <a:p>
            <a:r>
              <a:rPr lang="da-DK" sz="1100" dirty="0" smtClean="0"/>
              <a:t>China</a:t>
            </a:r>
          </a:p>
          <a:p>
            <a:r>
              <a:rPr lang="da-DK" sz="1100" dirty="0" smtClean="0"/>
              <a:t>Korea *2</a:t>
            </a:r>
          </a:p>
          <a:p>
            <a:r>
              <a:rPr lang="da-DK" sz="1100" dirty="0" smtClean="0"/>
              <a:t>Malaysia</a:t>
            </a:r>
          </a:p>
          <a:p>
            <a:r>
              <a:rPr lang="da-DK" sz="1100" dirty="0" smtClean="0"/>
              <a:t>Oman</a:t>
            </a:r>
          </a:p>
          <a:p>
            <a:r>
              <a:rPr lang="da-DK" sz="1100" dirty="0" smtClean="0"/>
              <a:t>Portugal</a:t>
            </a:r>
          </a:p>
          <a:p>
            <a:r>
              <a:rPr lang="da-DK" sz="1100" dirty="0" smtClean="0"/>
              <a:t>Spain</a:t>
            </a:r>
          </a:p>
          <a:p>
            <a:r>
              <a:rPr lang="da-DK" sz="1100" dirty="0" err="1" smtClean="0"/>
              <a:t>Suriname</a:t>
            </a:r>
            <a:endParaRPr lang="da-DK" sz="1100" dirty="0" smtClean="0"/>
          </a:p>
          <a:p>
            <a:r>
              <a:rPr lang="da-DK" sz="1100" dirty="0" smtClean="0"/>
              <a:t>Ukraine</a:t>
            </a:r>
          </a:p>
          <a:p>
            <a:r>
              <a:rPr lang="da-DK" sz="1100" dirty="0" smtClean="0"/>
              <a:t>UAE</a:t>
            </a:r>
          </a:p>
          <a:p>
            <a:r>
              <a:rPr lang="da-DK" sz="1100" dirty="0" smtClean="0"/>
              <a:t>Argentina</a:t>
            </a:r>
          </a:p>
          <a:p>
            <a:r>
              <a:rPr lang="da-DK" sz="1100" dirty="0" smtClean="0"/>
              <a:t>South </a:t>
            </a:r>
            <a:r>
              <a:rPr lang="da-DK" sz="1100" dirty="0" err="1" smtClean="0"/>
              <a:t>Africa</a:t>
            </a:r>
            <a:endParaRPr lang="da-DK" sz="1100" dirty="0" smtClean="0"/>
          </a:p>
          <a:p>
            <a:r>
              <a:rPr lang="da-DK" sz="1100" dirty="0" smtClean="0"/>
              <a:t>Argentina</a:t>
            </a:r>
          </a:p>
          <a:p>
            <a:endParaRPr lang="en-GB" sz="1100" dirty="0"/>
          </a:p>
        </p:txBody>
      </p:sp>
      <p:sp>
        <p:nvSpPr>
          <p:cNvPr id="71" name="Ellipse 70"/>
          <p:cNvSpPr/>
          <p:nvPr/>
        </p:nvSpPr>
        <p:spPr>
          <a:xfrm>
            <a:off x="4750370" y="472432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Ellipse 71"/>
          <p:cNvSpPr/>
          <p:nvPr/>
        </p:nvSpPr>
        <p:spPr>
          <a:xfrm>
            <a:off x="4041288" y="2867449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Ellipse 72"/>
          <p:cNvSpPr/>
          <p:nvPr/>
        </p:nvSpPr>
        <p:spPr>
          <a:xfrm>
            <a:off x="6156687" y="3182567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Ellipse 73"/>
          <p:cNvSpPr/>
          <p:nvPr/>
        </p:nvSpPr>
        <p:spPr>
          <a:xfrm>
            <a:off x="8470201" y="4149080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kstfelt 74"/>
          <p:cNvSpPr txBox="1"/>
          <p:nvPr/>
        </p:nvSpPr>
        <p:spPr>
          <a:xfrm>
            <a:off x="1707237" y="4413046"/>
            <a:ext cx="9449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100" dirty="0" smtClean="0"/>
              <a:t>India</a:t>
            </a:r>
          </a:p>
          <a:p>
            <a:r>
              <a:rPr lang="da-DK" sz="1100" dirty="0" smtClean="0"/>
              <a:t>Fiji</a:t>
            </a:r>
          </a:p>
          <a:p>
            <a:r>
              <a:rPr lang="da-DK" sz="1100" dirty="0" smtClean="0"/>
              <a:t>Chile</a:t>
            </a:r>
          </a:p>
          <a:p>
            <a:r>
              <a:rPr lang="da-DK" sz="1100" dirty="0" err="1" smtClean="0"/>
              <a:t>Brazil</a:t>
            </a:r>
            <a:endParaRPr lang="da-DK" sz="1100" dirty="0" smtClean="0"/>
          </a:p>
          <a:p>
            <a:r>
              <a:rPr lang="da-DK" sz="1100" dirty="0" smtClean="0"/>
              <a:t>Saudi </a:t>
            </a:r>
            <a:r>
              <a:rPr lang="da-DK" sz="1100" dirty="0" err="1" smtClean="0"/>
              <a:t>Arabia</a:t>
            </a:r>
            <a:endParaRPr lang="da-DK" sz="1100" dirty="0" smtClean="0"/>
          </a:p>
          <a:p>
            <a:endParaRPr lang="en-GB" sz="1100" dirty="0"/>
          </a:p>
        </p:txBody>
      </p:sp>
      <p:sp>
        <p:nvSpPr>
          <p:cNvPr id="76" name="Ellipse 75"/>
          <p:cNvSpPr/>
          <p:nvPr/>
        </p:nvSpPr>
        <p:spPr>
          <a:xfrm>
            <a:off x="575556" y="2977332"/>
            <a:ext cx="180000" cy="163636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Ellipse 76"/>
          <p:cNvSpPr/>
          <p:nvPr/>
        </p:nvSpPr>
        <p:spPr>
          <a:xfrm>
            <a:off x="7776356" y="590289"/>
            <a:ext cx="180000" cy="163636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ktangel 6"/>
          <p:cNvSpPr/>
          <p:nvPr/>
        </p:nvSpPr>
        <p:spPr>
          <a:xfrm>
            <a:off x="-144524" y="5603818"/>
            <a:ext cx="1260140" cy="685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ktangel 77"/>
          <p:cNvSpPr/>
          <p:nvPr/>
        </p:nvSpPr>
        <p:spPr>
          <a:xfrm>
            <a:off x="8411591" y="5608004"/>
            <a:ext cx="1260140" cy="685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Ellipse 31"/>
          <p:cNvSpPr/>
          <p:nvPr/>
        </p:nvSpPr>
        <p:spPr>
          <a:xfrm>
            <a:off x="2807804" y="492128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Ellipse 32"/>
          <p:cNvSpPr/>
          <p:nvPr/>
        </p:nvSpPr>
        <p:spPr>
          <a:xfrm>
            <a:off x="3288607" y="4229782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Ellipse 33"/>
          <p:cNvSpPr/>
          <p:nvPr/>
        </p:nvSpPr>
        <p:spPr>
          <a:xfrm>
            <a:off x="5200090" y="3047449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8258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188" y="109868"/>
            <a:ext cx="7775575" cy="936326"/>
          </a:xfrm>
        </p:spPr>
        <p:txBody>
          <a:bodyPr/>
          <a:lstStyle/>
          <a:p>
            <a:r>
              <a:rPr lang="da-DK" sz="3600" dirty="0" err="1" smtClean="0"/>
              <a:t>AtO´s</a:t>
            </a:r>
            <a:r>
              <a:rPr lang="da-DK" sz="3600" dirty="0" smtClean="0"/>
              <a:t> and </a:t>
            </a:r>
            <a:r>
              <a:rPr lang="da-DK" sz="3600" dirty="0" err="1" smtClean="0"/>
              <a:t>those</a:t>
            </a:r>
            <a:r>
              <a:rPr lang="da-DK" sz="3600" dirty="0" smtClean="0"/>
              <a:t> in </a:t>
            </a:r>
            <a:r>
              <a:rPr lang="da-DK" sz="3600" dirty="0" err="1" smtClean="0"/>
              <a:t>need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EEA-631A-49B0-8FCB-6E887E043304}" type="datetime5">
              <a:rPr lang="en-US" smtClean="0"/>
              <a:t>14-Dec-17</a:t>
            </a:fld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14</a:t>
            </a:fld>
            <a:endParaRPr lang="en-US"/>
          </a:p>
        </p:txBody>
      </p:sp>
      <p:pic>
        <p:nvPicPr>
          <p:cNvPr id="1026" name="Picture 2" descr="http://www.crwflags.com/fotw/misc/geo-wor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" y="1512168"/>
            <a:ext cx="8987518" cy="468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Ellipse 47"/>
          <p:cNvSpPr/>
          <p:nvPr/>
        </p:nvSpPr>
        <p:spPr>
          <a:xfrm>
            <a:off x="2717804" y="3591105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Ellipse 36"/>
          <p:cNvSpPr/>
          <p:nvPr/>
        </p:nvSpPr>
        <p:spPr>
          <a:xfrm>
            <a:off x="4225471" y="2608719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llipse 37"/>
          <p:cNvSpPr/>
          <p:nvPr/>
        </p:nvSpPr>
        <p:spPr>
          <a:xfrm>
            <a:off x="4012486" y="2597712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Ellipse 40"/>
          <p:cNvSpPr/>
          <p:nvPr/>
        </p:nvSpPr>
        <p:spPr>
          <a:xfrm>
            <a:off x="4242178" y="239274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Ellipse 43"/>
          <p:cNvSpPr/>
          <p:nvPr/>
        </p:nvSpPr>
        <p:spPr>
          <a:xfrm>
            <a:off x="4385745" y="2432508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Ellipse 44"/>
          <p:cNvSpPr/>
          <p:nvPr/>
        </p:nvSpPr>
        <p:spPr>
          <a:xfrm>
            <a:off x="4991717" y="244787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Ellipse 49"/>
          <p:cNvSpPr/>
          <p:nvPr/>
        </p:nvSpPr>
        <p:spPr>
          <a:xfrm>
            <a:off x="2195736" y="213285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Ellipse 50"/>
          <p:cNvSpPr/>
          <p:nvPr/>
        </p:nvSpPr>
        <p:spPr>
          <a:xfrm>
            <a:off x="7092280" y="29249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Ellipse 59"/>
          <p:cNvSpPr/>
          <p:nvPr/>
        </p:nvSpPr>
        <p:spPr>
          <a:xfrm>
            <a:off x="6942658" y="3129580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Ellipse 61"/>
          <p:cNvSpPr/>
          <p:nvPr/>
        </p:nvSpPr>
        <p:spPr>
          <a:xfrm>
            <a:off x="5442837" y="310494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Ellipse 65"/>
          <p:cNvSpPr/>
          <p:nvPr/>
        </p:nvSpPr>
        <p:spPr>
          <a:xfrm>
            <a:off x="5630442" y="3093615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Ellipse 66"/>
          <p:cNvSpPr/>
          <p:nvPr/>
        </p:nvSpPr>
        <p:spPr>
          <a:xfrm>
            <a:off x="7002280" y="3272567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Ellipse 67"/>
          <p:cNvSpPr/>
          <p:nvPr/>
        </p:nvSpPr>
        <p:spPr>
          <a:xfrm>
            <a:off x="2535251" y="4967024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Ellipse 68"/>
          <p:cNvSpPr/>
          <p:nvPr/>
        </p:nvSpPr>
        <p:spPr>
          <a:xfrm>
            <a:off x="6768244" y="3595554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Ellipse 69"/>
          <p:cNvSpPr/>
          <p:nvPr/>
        </p:nvSpPr>
        <p:spPr>
          <a:xfrm>
            <a:off x="1583668" y="4437112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kstfelt 5"/>
          <p:cNvSpPr txBox="1"/>
          <p:nvPr/>
        </p:nvSpPr>
        <p:spPr>
          <a:xfrm>
            <a:off x="702711" y="2924944"/>
            <a:ext cx="973411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100" dirty="0" smtClean="0"/>
              <a:t>France *2</a:t>
            </a:r>
          </a:p>
          <a:p>
            <a:r>
              <a:rPr lang="da-DK" sz="1100" dirty="0" smtClean="0"/>
              <a:t>Canada</a:t>
            </a:r>
          </a:p>
          <a:p>
            <a:r>
              <a:rPr lang="da-DK" sz="1100" dirty="0" smtClean="0"/>
              <a:t>China</a:t>
            </a:r>
          </a:p>
          <a:p>
            <a:r>
              <a:rPr lang="da-DK" sz="1100" dirty="0" smtClean="0"/>
              <a:t>Korea *2</a:t>
            </a:r>
          </a:p>
          <a:p>
            <a:r>
              <a:rPr lang="da-DK" sz="1100" dirty="0" smtClean="0"/>
              <a:t>Malaysia</a:t>
            </a:r>
          </a:p>
          <a:p>
            <a:r>
              <a:rPr lang="da-DK" sz="1100" dirty="0" smtClean="0"/>
              <a:t>Oman</a:t>
            </a:r>
          </a:p>
          <a:p>
            <a:r>
              <a:rPr lang="da-DK" sz="1100" dirty="0" smtClean="0"/>
              <a:t>Portugal</a:t>
            </a:r>
          </a:p>
          <a:p>
            <a:r>
              <a:rPr lang="da-DK" sz="1100" dirty="0" smtClean="0"/>
              <a:t>Spain</a:t>
            </a:r>
          </a:p>
          <a:p>
            <a:r>
              <a:rPr lang="da-DK" sz="1100" dirty="0" err="1" smtClean="0"/>
              <a:t>Suriname</a:t>
            </a:r>
            <a:endParaRPr lang="da-DK" sz="1100" dirty="0" smtClean="0"/>
          </a:p>
          <a:p>
            <a:r>
              <a:rPr lang="da-DK" sz="1100" dirty="0" smtClean="0"/>
              <a:t>Ukraine</a:t>
            </a:r>
          </a:p>
          <a:p>
            <a:r>
              <a:rPr lang="da-DK" sz="1100" dirty="0" smtClean="0"/>
              <a:t>UAE</a:t>
            </a:r>
          </a:p>
          <a:p>
            <a:r>
              <a:rPr lang="da-DK" sz="1100" dirty="0" smtClean="0"/>
              <a:t>Argentina</a:t>
            </a:r>
          </a:p>
          <a:p>
            <a:r>
              <a:rPr lang="da-DK" sz="1100" dirty="0" smtClean="0"/>
              <a:t>South </a:t>
            </a:r>
            <a:r>
              <a:rPr lang="da-DK" sz="1100" dirty="0" err="1" smtClean="0"/>
              <a:t>Africa</a:t>
            </a:r>
            <a:endParaRPr lang="da-DK" sz="1100" dirty="0" smtClean="0"/>
          </a:p>
          <a:p>
            <a:r>
              <a:rPr lang="da-DK" sz="1100" dirty="0" smtClean="0"/>
              <a:t>Argentina</a:t>
            </a:r>
          </a:p>
          <a:p>
            <a:endParaRPr lang="en-GB" sz="1100" dirty="0"/>
          </a:p>
        </p:txBody>
      </p:sp>
      <p:sp>
        <p:nvSpPr>
          <p:cNvPr id="71" name="Ellipse 70"/>
          <p:cNvSpPr/>
          <p:nvPr/>
        </p:nvSpPr>
        <p:spPr>
          <a:xfrm>
            <a:off x="4750370" y="4724326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Ellipse 71"/>
          <p:cNvSpPr/>
          <p:nvPr/>
        </p:nvSpPr>
        <p:spPr>
          <a:xfrm>
            <a:off x="4041288" y="2867449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Ellipse 72"/>
          <p:cNvSpPr/>
          <p:nvPr/>
        </p:nvSpPr>
        <p:spPr>
          <a:xfrm>
            <a:off x="6156687" y="3182567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Ellipse 73"/>
          <p:cNvSpPr/>
          <p:nvPr/>
        </p:nvSpPr>
        <p:spPr>
          <a:xfrm>
            <a:off x="8470201" y="4149080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Tekstfelt 74"/>
          <p:cNvSpPr txBox="1"/>
          <p:nvPr/>
        </p:nvSpPr>
        <p:spPr>
          <a:xfrm>
            <a:off x="1707237" y="4413046"/>
            <a:ext cx="9449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100" dirty="0" smtClean="0"/>
              <a:t>India</a:t>
            </a:r>
          </a:p>
          <a:p>
            <a:r>
              <a:rPr lang="da-DK" sz="1100" dirty="0" smtClean="0"/>
              <a:t>Fiji</a:t>
            </a:r>
          </a:p>
          <a:p>
            <a:r>
              <a:rPr lang="da-DK" sz="1100" dirty="0" smtClean="0"/>
              <a:t>Chile</a:t>
            </a:r>
          </a:p>
          <a:p>
            <a:r>
              <a:rPr lang="da-DK" sz="1100" dirty="0" err="1" smtClean="0"/>
              <a:t>Brazil</a:t>
            </a:r>
            <a:endParaRPr lang="da-DK" sz="1100" dirty="0" smtClean="0"/>
          </a:p>
          <a:p>
            <a:r>
              <a:rPr lang="da-DK" sz="1100" dirty="0" smtClean="0"/>
              <a:t>Saudi </a:t>
            </a:r>
            <a:r>
              <a:rPr lang="da-DK" sz="1100" dirty="0" err="1" smtClean="0"/>
              <a:t>Arabia</a:t>
            </a:r>
            <a:endParaRPr lang="da-DK" sz="1100" dirty="0" smtClean="0"/>
          </a:p>
          <a:p>
            <a:endParaRPr lang="en-GB" sz="1100" dirty="0"/>
          </a:p>
        </p:txBody>
      </p:sp>
      <p:sp>
        <p:nvSpPr>
          <p:cNvPr id="76" name="Ellipse 75"/>
          <p:cNvSpPr/>
          <p:nvPr/>
        </p:nvSpPr>
        <p:spPr>
          <a:xfrm>
            <a:off x="575556" y="2977332"/>
            <a:ext cx="180000" cy="163636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Ellipse 76"/>
          <p:cNvSpPr/>
          <p:nvPr/>
        </p:nvSpPr>
        <p:spPr>
          <a:xfrm>
            <a:off x="7776356" y="590289"/>
            <a:ext cx="180000" cy="163636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ktangel 6"/>
          <p:cNvSpPr/>
          <p:nvPr/>
        </p:nvSpPr>
        <p:spPr>
          <a:xfrm>
            <a:off x="-144524" y="5603818"/>
            <a:ext cx="1260140" cy="685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ktangel 77"/>
          <p:cNvSpPr/>
          <p:nvPr/>
        </p:nvSpPr>
        <p:spPr>
          <a:xfrm>
            <a:off x="8411591" y="5608004"/>
            <a:ext cx="1260140" cy="685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Ellipse 31"/>
          <p:cNvSpPr/>
          <p:nvPr/>
        </p:nvSpPr>
        <p:spPr>
          <a:xfrm>
            <a:off x="2807804" y="4921281"/>
            <a:ext cx="180000" cy="180000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Ellipse 32"/>
          <p:cNvSpPr/>
          <p:nvPr/>
        </p:nvSpPr>
        <p:spPr>
          <a:xfrm>
            <a:off x="3288607" y="4229782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Ellipse 33"/>
          <p:cNvSpPr/>
          <p:nvPr/>
        </p:nvSpPr>
        <p:spPr>
          <a:xfrm>
            <a:off x="5200090" y="3047449"/>
            <a:ext cx="180000" cy="18000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glow rad="228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Ellipse 34"/>
          <p:cNvSpPr/>
          <p:nvPr/>
        </p:nvSpPr>
        <p:spPr>
          <a:xfrm>
            <a:off x="6926256" y="396906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Ellipse 35"/>
          <p:cNvSpPr/>
          <p:nvPr/>
        </p:nvSpPr>
        <p:spPr>
          <a:xfrm>
            <a:off x="5338265" y="411307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Ellipse 38"/>
          <p:cNvSpPr/>
          <p:nvPr/>
        </p:nvSpPr>
        <p:spPr>
          <a:xfrm>
            <a:off x="2507851" y="327065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Ellipse 39"/>
          <p:cNvSpPr/>
          <p:nvPr/>
        </p:nvSpPr>
        <p:spPr>
          <a:xfrm>
            <a:off x="5220092" y="335699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Ellipse 41"/>
          <p:cNvSpPr/>
          <p:nvPr/>
        </p:nvSpPr>
        <p:spPr>
          <a:xfrm>
            <a:off x="5076076" y="321297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Ellipse 42"/>
          <p:cNvSpPr/>
          <p:nvPr/>
        </p:nvSpPr>
        <p:spPr>
          <a:xfrm>
            <a:off x="5400112" y="332100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Ellipse 45"/>
          <p:cNvSpPr/>
          <p:nvPr/>
        </p:nvSpPr>
        <p:spPr>
          <a:xfrm>
            <a:off x="4644008" y="296094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Ellipse 46"/>
          <p:cNvSpPr/>
          <p:nvPr/>
        </p:nvSpPr>
        <p:spPr>
          <a:xfrm>
            <a:off x="3959932" y="346502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Ellipse 48"/>
          <p:cNvSpPr/>
          <p:nvPr/>
        </p:nvSpPr>
        <p:spPr>
          <a:xfrm>
            <a:off x="2691657" y="350102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Ellipse 51"/>
          <p:cNvSpPr/>
          <p:nvPr/>
        </p:nvSpPr>
        <p:spPr>
          <a:xfrm>
            <a:off x="7376296" y="349845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Ellipse 52"/>
          <p:cNvSpPr/>
          <p:nvPr/>
        </p:nvSpPr>
        <p:spPr>
          <a:xfrm>
            <a:off x="4968064" y="278094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Ellipse 53"/>
          <p:cNvSpPr/>
          <p:nvPr/>
        </p:nvSpPr>
        <p:spPr>
          <a:xfrm>
            <a:off x="7344328" y="3976714"/>
            <a:ext cx="180000" cy="163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Ellipse 54"/>
          <p:cNvSpPr/>
          <p:nvPr/>
        </p:nvSpPr>
        <p:spPr>
          <a:xfrm>
            <a:off x="2151668" y="339297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Ellipse 55"/>
          <p:cNvSpPr/>
          <p:nvPr/>
        </p:nvSpPr>
        <p:spPr>
          <a:xfrm>
            <a:off x="5378084" y="365933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Ellipse 56"/>
          <p:cNvSpPr/>
          <p:nvPr/>
        </p:nvSpPr>
        <p:spPr>
          <a:xfrm>
            <a:off x="2647099" y="328502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Ellipse 57"/>
          <p:cNvSpPr/>
          <p:nvPr/>
        </p:nvSpPr>
        <p:spPr>
          <a:xfrm>
            <a:off x="4224146" y="3557081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Ellipse 58"/>
          <p:cNvSpPr/>
          <p:nvPr/>
        </p:nvSpPr>
        <p:spPr>
          <a:xfrm>
            <a:off x="5436116" y="2852936"/>
            <a:ext cx="180000" cy="16363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Ellipse 60"/>
          <p:cNvSpPr/>
          <p:nvPr/>
        </p:nvSpPr>
        <p:spPr>
          <a:xfrm>
            <a:off x="4896036" y="260092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Ellipse 62"/>
          <p:cNvSpPr/>
          <p:nvPr/>
        </p:nvSpPr>
        <p:spPr>
          <a:xfrm>
            <a:off x="6645366" y="314096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Ellipse 63"/>
          <p:cNvSpPr/>
          <p:nvPr/>
        </p:nvSpPr>
        <p:spPr>
          <a:xfrm>
            <a:off x="5184088" y="400508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Ellipse 64"/>
          <p:cNvSpPr/>
          <p:nvPr/>
        </p:nvSpPr>
        <p:spPr>
          <a:xfrm>
            <a:off x="4660682" y="3965021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Ellipse 78"/>
          <p:cNvSpPr/>
          <p:nvPr/>
        </p:nvSpPr>
        <p:spPr>
          <a:xfrm>
            <a:off x="4586474" y="382502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Ellipse 79"/>
          <p:cNvSpPr/>
          <p:nvPr/>
        </p:nvSpPr>
        <p:spPr>
          <a:xfrm>
            <a:off x="4608004" y="440112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Ellipse 80"/>
          <p:cNvSpPr/>
          <p:nvPr/>
        </p:nvSpPr>
        <p:spPr>
          <a:xfrm>
            <a:off x="3847313" y="324896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Ellipse 81"/>
          <p:cNvSpPr/>
          <p:nvPr/>
        </p:nvSpPr>
        <p:spPr>
          <a:xfrm>
            <a:off x="4392000" y="3557081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Ellipse 82"/>
          <p:cNvSpPr/>
          <p:nvPr/>
        </p:nvSpPr>
        <p:spPr>
          <a:xfrm>
            <a:off x="3823816" y="336830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4" name="Ellipse 83"/>
          <p:cNvSpPr/>
          <p:nvPr/>
        </p:nvSpPr>
        <p:spPr>
          <a:xfrm>
            <a:off x="6480212" y="314098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7604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188" y="109868"/>
            <a:ext cx="8136260" cy="936326"/>
          </a:xfrm>
        </p:spPr>
        <p:txBody>
          <a:bodyPr/>
          <a:lstStyle/>
          <a:p>
            <a:r>
              <a:rPr lang="da-DK" sz="3600" dirty="0" err="1" smtClean="0"/>
              <a:t>Accredited</a:t>
            </a:r>
            <a:r>
              <a:rPr lang="da-DK" sz="3600" dirty="0" smtClean="0"/>
              <a:t> VTS Training Organizations (29)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B60EEA-631A-49B0-8FCB-6E887E043304}" type="datetime5">
              <a:rPr lang="en-US" smtClean="0"/>
              <a:t>14-Dec-17</a:t>
            </a:fld>
            <a:endParaRPr lang="en-US"/>
          </a:p>
        </p:txBody>
      </p:sp>
      <p:sp>
        <p:nvSpPr>
          <p:cNvPr id="5" name="Pladsholder til slide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216-CAFE-F04D-8201-583F3982750E}" type="slidenum">
              <a:rPr lang="en-US" smtClean="0"/>
              <a:t>15</a:t>
            </a:fld>
            <a:endParaRPr lang="en-US"/>
          </a:p>
        </p:txBody>
      </p:sp>
      <p:pic>
        <p:nvPicPr>
          <p:cNvPr id="1026" name="Picture 2" descr="http://www.crwflags.com/fotw/misc/geo-worl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" y="1512168"/>
            <a:ext cx="8987518" cy="468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Ellipse 24"/>
          <p:cNvSpPr/>
          <p:nvPr/>
        </p:nvSpPr>
        <p:spPr>
          <a:xfrm>
            <a:off x="7776336" y="4945387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Ellipse 27"/>
          <p:cNvSpPr/>
          <p:nvPr/>
        </p:nvSpPr>
        <p:spPr>
          <a:xfrm>
            <a:off x="7596336" y="4977172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Ellipse 29"/>
          <p:cNvSpPr/>
          <p:nvPr/>
        </p:nvSpPr>
        <p:spPr>
          <a:xfrm>
            <a:off x="6948284" y="3767819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llipse 30"/>
          <p:cNvSpPr/>
          <p:nvPr/>
        </p:nvSpPr>
        <p:spPr>
          <a:xfrm>
            <a:off x="4535996" y="2636932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Ellipse 32"/>
          <p:cNvSpPr/>
          <p:nvPr/>
        </p:nvSpPr>
        <p:spPr>
          <a:xfrm>
            <a:off x="6893175" y="3729765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Ellipse 33"/>
          <p:cNvSpPr/>
          <p:nvPr/>
        </p:nvSpPr>
        <p:spPr>
          <a:xfrm>
            <a:off x="6156176" y="3245859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Ellipse 34"/>
          <p:cNvSpPr/>
          <p:nvPr/>
        </p:nvSpPr>
        <p:spPr>
          <a:xfrm>
            <a:off x="4960977" y="2636932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Ellipse 35"/>
          <p:cNvSpPr/>
          <p:nvPr/>
        </p:nvSpPr>
        <p:spPr>
          <a:xfrm>
            <a:off x="6804913" y="3629434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Ellipse 38"/>
          <p:cNvSpPr/>
          <p:nvPr/>
        </p:nvSpPr>
        <p:spPr>
          <a:xfrm>
            <a:off x="2286099" y="2763291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Ellipse 39"/>
          <p:cNvSpPr/>
          <p:nvPr/>
        </p:nvSpPr>
        <p:spPr>
          <a:xfrm>
            <a:off x="3014927" y="2327551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Ellipse 41"/>
          <p:cNvSpPr/>
          <p:nvPr/>
        </p:nvSpPr>
        <p:spPr>
          <a:xfrm>
            <a:off x="5528095" y="3097844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Ellipse 42"/>
          <p:cNvSpPr/>
          <p:nvPr/>
        </p:nvSpPr>
        <p:spPr>
          <a:xfrm>
            <a:off x="4355975" y="2852936"/>
            <a:ext cx="180000" cy="16363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Ellipse 47"/>
          <p:cNvSpPr/>
          <p:nvPr/>
        </p:nvSpPr>
        <p:spPr>
          <a:xfrm>
            <a:off x="7866336" y="261229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Ellipse 48"/>
          <p:cNvSpPr/>
          <p:nvPr/>
        </p:nvSpPr>
        <p:spPr>
          <a:xfrm>
            <a:off x="4365686" y="2489783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Ellipse 51"/>
          <p:cNvSpPr/>
          <p:nvPr/>
        </p:nvSpPr>
        <p:spPr>
          <a:xfrm>
            <a:off x="4151829" y="2327551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Ellipse 52"/>
          <p:cNvSpPr/>
          <p:nvPr/>
        </p:nvSpPr>
        <p:spPr>
          <a:xfrm>
            <a:off x="6984913" y="3197813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Ellipse 53"/>
          <p:cNvSpPr/>
          <p:nvPr/>
        </p:nvSpPr>
        <p:spPr>
          <a:xfrm>
            <a:off x="4773490" y="4665046"/>
            <a:ext cx="180000" cy="16363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Ellipse 54"/>
          <p:cNvSpPr/>
          <p:nvPr/>
        </p:nvSpPr>
        <p:spPr>
          <a:xfrm>
            <a:off x="4228450" y="2296895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Ellipse 55"/>
          <p:cNvSpPr/>
          <p:nvPr/>
        </p:nvSpPr>
        <p:spPr>
          <a:xfrm>
            <a:off x="4409426" y="2222692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Ellipse 45"/>
          <p:cNvSpPr/>
          <p:nvPr/>
        </p:nvSpPr>
        <p:spPr>
          <a:xfrm>
            <a:off x="4265975" y="2417551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Ellipse 46"/>
          <p:cNvSpPr/>
          <p:nvPr/>
        </p:nvSpPr>
        <p:spPr>
          <a:xfrm>
            <a:off x="4683490" y="2048259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Ellipse 56"/>
          <p:cNvSpPr/>
          <p:nvPr/>
        </p:nvSpPr>
        <p:spPr>
          <a:xfrm>
            <a:off x="7119072" y="3108431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Ellipse 57"/>
          <p:cNvSpPr/>
          <p:nvPr/>
        </p:nvSpPr>
        <p:spPr>
          <a:xfrm>
            <a:off x="6912280" y="4000207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Ellipse 58"/>
          <p:cNvSpPr/>
          <p:nvPr/>
        </p:nvSpPr>
        <p:spPr>
          <a:xfrm>
            <a:off x="4211980" y="2636912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Ellipse 60"/>
          <p:cNvSpPr/>
          <p:nvPr/>
        </p:nvSpPr>
        <p:spPr>
          <a:xfrm>
            <a:off x="7495045" y="2726932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Ellipse 63"/>
          <p:cNvSpPr/>
          <p:nvPr/>
        </p:nvSpPr>
        <p:spPr>
          <a:xfrm>
            <a:off x="4362091" y="2356238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Ellipse 64"/>
          <p:cNvSpPr/>
          <p:nvPr/>
        </p:nvSpPr>
        <p:spPr>
          <a:xfrm>
            <a:off x="7092280" y="2853291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ktangel 36"/>
          <p:cNvSpPr/>
          <p:nvPr/>
        </p:nvSpPr>
        <p:spPr>
          <a:xfrm>
            <a:off x="-144524" y="5603818"/>
            <a:ext cx="1260140" cy="685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llipse 37"/>
          <p:cNvSpPr/>
          <p:nvPr/>
        </p:nvSpPr>
        <p:spPr>
          <a:xfrm>
            <a:off x="3149872" y="4365116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Ellipse 40"/>
          <p:cNvSpPr/>
          <p:nvPr/>
        </p:nvSpPr>
        <p:spPr>
          <a:xfrm>
            <a:off x="3239872" y="4221088"/>
            <a:ext cx="180000" cy="18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ktangel 43"/>
          <p:cNvSpPr/>
          <p:nvPr/>
        </p:nvSpPr>
        <p:spPr>
          <a:xfrm>
            <a:off x="8280412" y="5623661"/>
            <a:ext cx="1260140" cy="685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7762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6358" y="80516"/>
            <a:ext cx="7775575" cy="1116235"/>
          </a:xfrm>
        </p:spPr>
        <p:txBody>
          <a:bodyPr/>
          <a:lstStyle/>
          <a:p>
            <a:r>
              <a:rPr lang="da-DK" sz="3600" dirty="0" smtClean="0"/>
              <a:t>Technical </a:t>
            </a:r>
            <a:r>
              <a:rPr lang="da-DK" sz="3600" dirty="0" err="1" smtClean="0"/>
              <a:t>Needs</a:t>
            </a:r>
            <a:r>
              <a:rPr lang="da-DK" sz="3600" dirty="0" smtClean="0"/>
              <a:t> </a:t>
            </a:r>
            <a:r>
              <a:rPr lang="da-DK" sz="3600" dirty="0" err="1" smtClean="0"/>
              <a:t>Assessment</a:t>
            </a:r>
            <a:r>
              <a:rPr lang="da-DK" sz="3600" dirty="0" smtClean="0"/>
              <a:t> Missions</a:t>
            </a:r>
            <a:br>
              <a:rPr lang="da-DK" sz="3600" dirty="0" smtClean="0"/>
            </a:br>
            <a:r>
              <a:rPr lang="da-DK" sz="3600" dirty="0" smtClean="0"/>
              <a:t>Analysis</a:t>
            </a:r>
            <a:endParaRPr lang="en-GB" sz="3600" dirty="0"/>
          </a:p>
        </p:txBody>
      </p:sp>
      <p:sp>
        <p:nvSpPr>
          <p:cNvPr id="37" name="Titel 1"/>
          <p:cNvSpPr txBox="1">
            <a:spLocks/>
          </p:cNvSpPr>
          <p:nvPr/>
        </p:nvSpPr>
        <p:spPr bwMode="gray">
          <a:xfrm>
            <a:off x="539552" y="1376772"/>
            <a:ext cx="5976664" cy="166294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da-DK" sz="3600" dirty="0" smtClean="0"/>
              <a:t>33 Missions 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da-DK" sz="3600" dirty="0" smtClean="0"/>
              <a:t>1.300</a:t>
            </a:r>
            <a:r>
              <a:rPr lang="da-DK" sz="3600" dirty="0"/>
              <a:t>+</a:t>
            </a:r>
            <a:r>
              <a:rPr lang="da-DK" sz="3600" dirty="0" smtClean="0"/>
              <a:t> </a:t>
            </a:r>
            <a:r>
              <a:rPr lang="da-DK" sz="3600" dirty="0" err="1" smtClean="0"/>
              <a:t>Recommendations</a:t>
            </a:r>
            <a:endParaRPr lang="da-DK" sz="3600" dirty="0" smtClean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da-DK" sz="3600" dirty="0"/>
          </a:p>
        </p:txBody>
      </p:sp>
      <p:pic>
        <p:nvPicPr>
          <p:cNvPr id="3" name="Billed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84" y="3104964"/>
            <a:ext cx="3347864" cy="2510898"/>
          </a:xfrm>
          <a:prstGeom prst="rect">
            <a:avLst/>
          </a:prstGeom>
        </p:spPr>
      </p:pic>
      <p:pic>
        <p:nvPicPr>
          <p:cNvPr id="6" name="Billed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012" y="3097324"/>
            <a:ext cx="2592288" cy="252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222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frundet rektangel 10"/>
          <p:cNvSpPr/>
          <p:nvPr/>
        </p:nvSpPr>
        <p:spPr>
          <a:xfrm>
            <a:off x="2483768" y="735960"/>
            <a:ext cx="4572508" cy="504056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Diagram 2"/>
          <p:cNvGraphicFramePr/>
          <p:nvPr>
            <p:extLst/>
          </p:nvPr>
        </p:nvGraphicFramePr>
        <p:xfrm>
          <a:off x="1835696" y="1196752"/>
          <a:ext cx="5964324" cy="39244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uppe 4"/>
          <p:cNvGrpSpPr/>
          <p:nvPr/>
        </p:nvGrpSpPr>
        <p:grpSpPr>
          <a:xfrm>
            <a:off x="71500" y="4149080"/>
            <a:ext cx="1681742" cy="1016048"/>
            <a:chOff x="3861120" y="1449932"/>
            <a:chExt cx="1166634" cy="770651"/>
          </a:xfrm>
        </p:grpSpPr>
        <p:sp>
          <p:nvSpPr>
            <p:cNvPr id="6" name="Ellipse 5"/>
            <p:cNvSpPr/>
            <p:nvPr/>
          </p:nvSpPr>
          <p:spPr>
            <a:xfrm>
              <a:off x="3861120" y="1449932"/>
              <a:ext cx="1166634" cy="74334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glow rad="101600">
                <a:schemeClr val="accent1">
                  <a:lumMod val="20000"/>
                  <a:lumOff val="80000"/>
                  <a:alpha val="40000"/>
                </a:schemeClr>
              </a:glow>
              <a:innerShdw blurRad="114300">
                <a:prstClr val="black"/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7" name="Ellipse 4"/>
            <p:cNvSpPr/>
            <p:nvPr/>
          </p:nvSpPr>
          <p:spPr>
            <a:xfrm>
              <a:off x="4031970" y="1455951"/>
              <a:ext cx="824934" cy="7646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a-DK" sz="1600" b="1" kern="1200" dirty="0" err="1" smtClean="0">
                  <a:solidFill>
                    <a:schemeClr val="tx1"/>
                  </a:solidFill>
                </a:rPr>
                <a:t>Stakeholders</a:t>
              </a:r>
              <a:r>
                <a:rPr lang="da-DK" sz="1600" b="1" kern="1200" dirty="0" smtClean="0">
                  <a:solidFill>
                    <a:schemeClr val="tx1"/>
                  </a:solidFill>
                </a:rPr>
                <a:t> / Users</a:t>
              </a:r>
              <a:endParaRPr lang="en-GB" sz="1600" b="1" kern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Gruppe 7"/>
          <p:cNvGrpSpPr/>
          <p:nvPr/>
        </p:nvGrpSpPr>
        <p:grpSpPr>
          <a:xfrm>
            <a:off x="81946" y="1347737"/>
            <a:ext cx="1681742" cy="1016048"/>
            <a:chOff x="3861120" y="1449932"/>
            <a:chExt cx="1166634" cy="770651"/>
          </a:xfrm>
        </p:grpSpPr>
        <p:sp>
          <p:nvSpPr>
            <p:cNvPr id="9" name="Ellipse 8"/>
            <p:cNvSpPr/>
            <p:nvPr/>
          </p:nvSpPr>
          <p:spPr>
            <a:xfrm>
              <a:off x="3861120" y="1449932"/>
              <a:ext cx="1166634" cy="74334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effectLst>
              <a:glow rad="101600">
                <a:schemeClr val="accent1">
                  <a:lumMod val="20000"/>
                  <a:lumOff val="80000"/>
                  <a:alpha val="40000"/>
                </a:schemeClr>
              </a:glow>
              <a:innerShdw blurRad="114300">
                <a:prstClr val="black"/>
              </a:inn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10" name="Ellipse 4"/>
            <p:cNvSpPr/>
            <p:nvPr/>
          </p:nvSpPr>
          <p:spPr>
            <a:xfrm>
              <a:off x="4031970" y="1455951"/>
              <a:ext cx="824934" cy="76463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a-DK" sz="1600" b="1" kern="1200" dirty="0" err="1" smtClean="0">
                  <a:solidFill>
                    <a:schemeClr val="tx1"/>
                  </a:solidFill>
                </a:rPr>
                <a:t>Government</a:t>
              </a:r>
              <a:endParaRPr lang="en-GB" sz="16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Titel 1"/>
          <p:cNvSpPr txBox="1">
            <a:spLocks/>
          </p:cNvSpPr>
          <p:nvPr/>
        </p:nvSpPr>
        <p:spPr bwMode="gray">
          <a:xfrm>
            <a:off x="3204493" y="-207404"/>
            <a:ext cx="3707767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2800" b="1" dirty="0" err="1" smtClean="0"/>
              <a:t>Competent</a:t>
            </a:r>
            <a:r>
              <a:rPr lang="da-DK" sz="2800" b="1" dirty="0" smtClean="0"/>
              <a:t> Authority</a:t>
            </a:r>
            <a:endParaRPr lang="en-GB" sz="2800" b="1" dirty="0"/>
          </a:p>
        </p:txBody>
      </p:sp>
      <p:sp>
        <p:nvSpPr>
          <p:cNvPr id="16" name="Tekstfelt 15"/>
          <p:cNvSpPr txBox="1"/>
          <p:nvPr/>
        </p:nvSpPr>
        <p:spPr>
          <a:xfrm>
            <a:off x="7632340" y="2672916"/>
            <a:ext cx="1511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 err="1" smtClean="0"/>
              <a:t>Reliable</a:t>
            </a:r>
            <a:r>
              <a:rPr lang="da-DK" b="1" dirty="0" smtClean="0"/>
              <a:t> &amp;</a:t>
            </a:r>
            <a:br>
              <a:rPr lang="da-DK" b="1" dirty="0" smtClean="0"/>
            </a:br>
            <a:r>
              <a:rPr lang="da-DK" b="1" dirty="0" err="1" smtClean="0"/>
              <a:t>Effective</a:t>
            </a:r>
            <a:r>
              <a:rPr lang="da-DK" b="1" dirty="0" smtClean="0"/>
              <a:t/>
            </a:r>
            <a:br>
              <a:rPr lang="da-DK" b="1" dirty="0" smtClean="0"/>
            </a:br>
            <a:r>
              <a:rPr lang="da-DK" b="1" dirty="0" smtClean="0"/>
              <a:t>AtoN Service</a:t>
            </a:r>
            <a:br>
              <a:rPr lang="da-DK" b="1" dirty="0" smtClean="0"/>
            </a:br>
            <a:r>
              <a:rPr lang="da-DK" b="1" dirty="0" smtClean="0"/>
              <a:t>Delivery</a:t>
            </a:r>
            <a:endParaRPr lang="en-GB" b="1" dirty="0"/>
          </a:p>
        </p:txBody>
      </p:sp>
      <p:sp>
        <p:nvSpPr>
          <p:cNvPr id="18" name="Tekstfelt 17"/>
          <p:cNvSpPr txBox="1"/>
          <p:nvPr/>
        </p:nvSpPr>
        <p:spPr>
          <a:xfrm>
            <a:off x="144708" y="2433662"/>
            <a:ext cx="21341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 smtClean="0"/>
              <a:t>International </a:t>
            </a:r>
            <a:r>
              <a:rPr lang="da-DK" b="1" dirty="0" err="1" smtClean="0"/>
              <a:t>Req</a:t>
            </a:r>
            <a:r>
              <a:rPr lang="da-DK" b="1" dirty="0" smtClean="0"/>
              <a:t>. </a:t>
            </a:r>
          </a:p>
          <a:p>
            <a:r>
              <a:rPr lang="da-DK" b="1" dirty="0" err="1" smtClean="0"/>
              <a:t>Legislation</a:t>
            </a:r>
            <a:r>
              <a:rPr lang="da-DK" b="1" dirty="0" smtClean="0"/>
              <a:t/>
            </a:r>
            <a:br>
              <a:rPr lang="da-DK" b="1" dirty="0" smtClean="0"/>
            </a:br>
            <a:r>
              <a:rPr lang="da-DK" b="1" dirty="0" smtClean="0"/>
              <a:t>Empowerment</a:t>
            </a:r>
          </a:p>
          <a:p>
            <a:r>
              <a:rPr lang="da-DK" b="1" dirty="0" smtClean="0"/>
              <a:t>Resources</a:t>
            </a:r>
            <a:endParaRPr lang="en-GB" b="1" dirty="0"/>
          </a:p>
        </p:txBody>
      </p:sp>
      <p:sp>
        <p:nvSpPr>
          <p:cNvPr id="19" name="Tekstfelt 18"/>
          <p:cNvSpPr txBox="1"/>
          <p:nvPr/>
        </p:nvSpPr>
        <p:spPr>
          <a:xfrm>
            <a:off x="150426" y="5121188"/>
            <a:ext cx="2134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b="1" dirty="0" err="1" smtClean="0"/>
              <a:t>Expectations</a:t>
            </a:r>
            <a:r>
              <a:rPr lang="da-DK" b="1" dirty="0" smtClean="0"/>
              <a:t/>
            </a:r>
            <a:br>
              <a:rPr lang="da-DK" b="1" dirty="0" smtClean="0"/>
            </a:br>
            <a:r>
              <a:rPr lang="da-DK" b="1" dirty="0" err="1" smtClean="0"/>
              <a:t>Consultation</a:t>
            </a:r>
            <a:endParaRPr lang="da-DK" b="1" dirty="0" smtClean="0"/>
          </a:p>
          <a:p>
            <a:r>
              <a:rPr lang="da-DK" b="1" dirty="0" smtClean="0"/>
              <a:t>(Resources)</a:t>
            </a:r>
            <a:endParaRPr lang="en-GB" b="1" dirty="0"/>
          </a:p>
        </p:txBody>
      </p:sp>
      <p:sp>
        <p:nvSpPr>
          <p:cNvPr id="20" name="Højrepil 19"/>
          <p:cNvSpPr/>
          <p:nvPr/>
        </p:nvSpPr>
        <p:spPr>
          <a:xfrm>
            <a:off x="1799344" y="1641574"/>
            <a:ext cx="684424" cy="4370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Højrepil 20"/>
          <p:cNvSpPr/>
          <p:nvPr/>
        </p:nvSpPr>
        <p:spPr>
          <a:xfrm>
            <a:off x="1801903" y="4443687"/>
            <a:ext cx="681865" cy="4370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Højrepil 21"/>
          <p:cNvSpPr/>
          <p:nvPr/>
        </p:nvSpPr>
        <p:spPr>
          <a:xfrm>
            <a:off x="7056276" y="2940421"/>
            <a:ext cx="534836" cy="4370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3" name="Billed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929" y="2144810"/>
            <a:ext cx="509621" cy="552089"/>
          </a:xfrm>
          <a:prstGeom prst="rect">
            <a:avLst/>
          </a:prstGeom>
        </p:spPr>
      </p:pic>
      <p:pic>
        <p:nvPicPr>
          <p:cNvPr id="24" name="Billede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340" y="2151505"/>
            <a:ext cx="541740" cy="564313"/>
          </a:xfrm>
          <a:prstGeom prst="rect">
            <a:avLst/>
          </a:prstGeom>
        </p:spPr>
      </p:pic>
      <p:sp>
        <p:nvSpPr>
          <p:cNvPr id="25" name="Tekstfelt 24"/>
          <p:cNvSpPr txBox="1"/>
          <p:nvPr/>
        </p:nvSpPr>
        <p:spPr>
          <a:xfrm>
            <a:off x="6876256" y="4653136"/>
            <a:ext cx="2350096" cy="22467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b"/>
            <a:r>
              <a:rPr lang="en-GB" sz="1400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Issues:</a:t>
            </a:r>
          </a:p>
          <a:p>
            <a:pPr fontAlgn="b"/>
            <a:r>
              <a:rPr lang="en-GB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Maritime </a:t>
            </a: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</a:rPr>
              <a:t>legislation</a:t>
            </a:r>
            <a:endParaRPr lang="en-GB" sz="3200" dirty="0">
              <a:latin typeface="Arial" panose="020B0604020202020204" pitchFamily="34" charset="0"/>
            </a:endParaRPr>
          </a:p>
          <a:p>
            <a:pPr fontAlgn="b"/>
            <a:r>
              <a:rPr lang="da-DK" sz="1400" dirty="0" err="1">
                <a:solidFill>
                  <a:srgbClr val="000000"/>
                </a:solidFill>
                <a:latin typeface="Calibri" panose="020F0502020204030204" pitchFamily="34" charset="0"/>
              </a:rPr>
              <a:t>Structure</a:t>
            </a:r>
            <a:r>
              <a:rPr lang="da-DK" sz="1400" dirty="0">
                <a:solidFill>
                  <a:srgbClr val="000000"/>
                </a:solidFill>
                <a:latin typeface="Calibri" panose="020F0502020204030204" pitchFamily="34" charset="0"/>
              </a:rPr>
              <a:t> / Organization</a:t>
            </a:r>
            <a:endParaRPr lang="en-GB" sz="3200" dirty="0">
              <a:latin typeface="Arial" panose="020B0604020202020204" pitchFamily="34" charset="0"/>
            </a:endParaRPr>
          </a:p>
          <a:p>
            <a:pPr fontAlgn="b"/>
            <a:r>
              <a:rPr lang="da-DK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AtoN </a:t>
            </a:r>
            <a:r>
              <a:rPr lang="da-DK" sz="14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Availability</a:t>
            </a:r>
            <a:endParaRPr lang="da-DK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"/>
            <a:r>
              <a:rPr lang="da-DK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Risk Management </a:t>
            </a:r>
            <a:r>
              <a:rPr lang="da-DK" sz="14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skills</a:t>
            </a:r>
            <a:endParaRPr lang="da-DK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"/>
            <a:r>
              <a:rPr lang="da-DK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National </a:t>
            </a:r>
            <a:r>
              <a:rPr lang="da-DK" sz="1400" dirty="0">
                <a:solidFill>
                  <a:srgbClr val="000000"/>
                </a:solidFill>
                <a:latin typeface="Calibri" panose="020F0502020204030204" pitchFamily="34" charset="0"/>
              </a:rPr>
              <a:t>AtoN Register</a:t>
            </a:r>
          </a:p>
          <a:p>
            <a:pPr fontAlgn="b"/>
            <a:r>
              <a:rPr lang="da-DK" sz="14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Maritime </a:t>
            </a:r>
            <a:r>
              <a:rPr lang="da-DK" sz="1400" b="1" dirty="0">
                <a:solidFill>
                  <a:srgbClr val="000000"/>
                </a:solidFill>
                <a:latin typeface="Calibri" panose="020F0502020204030204" pitchFamily="34" charset="0"/>
              </a:rPr>
              <a:t>Safety Information</a:t>
            </a:r>
          </a:p>
          <a:p>
            <a:pPr fontAlgn="b"/>
            <a:r>
              <a:rPr lang="en-GB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User </a:t>
            </a:r>
            <a:r>
              <a:rPr lang="en-GB" sz="1400" dirty="0">
                <a:solidFill>
                  <a:srgbClr val="000000"/>
                </a:solidFill>
                <a:latin typeface="Calibri" panose="020F0502020204030204" pitchFamily="34" charset="0"/>
              </a:rPr>
              <a:t>Consultancy</a:t>
            </a:r>
            <a:endParaRPr lang="en-GB" sz="3200" dirty="0">
              <a:latin typeface="Arial" panose="020B0604020202020204" pitchFamily="34" charset="0"/>
            </a:endParaRPr>
          </a:p>
          <a:p>
            <a:pPr fontAlgn="b"/>
            <a:r>
              <a:rPr lang="da-DK" sz="140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Competences</a:t>
            </a:r>
            <a:endParaRPr lang="da-DK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"/>
            <a:r>
              <a:rPr lang="da-DK" sz="1400" dirty="0">
                <a:solidFill>
                  <a:srgbClr val="000000"/>
                </a:solidFill>
                <a:latin typeface="Calibri" panose="020F0502020204030204" pitchFamily="34" charset="0"/>
              </a:rPr>
              <a:t>AtoN </a:t>
            </a:r>
            <a:r>
              <a:rPr lang="da-DK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Maintenance</a:t>
            </a:r>
            <a:endParaRPr lang="en-GB" sz="140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Skyformet billedforklaring 25"/>
          <p:cNvSpPr/>
          <p:nvPr/>
        </p:nvSpPr>
        <p:spPr>
          <a:xfrm>
            <a:off x="5810558" y="1508813"/>
            <a:ext cx="1116124" cy="388177"/>
          </a:xfrm>
          <a:prstGeom prst="cloudCallout">
            <a:avLst>
              <a:gd name="adj1" fmla="val -53604"/>
              <a:gd name="adj2" fmla="val 81428"/>
            </a:avLst>
          </a:prstGeom>
          <a:solidFill>
            <a:srgbClr val="FFE593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sz="1100" b="1" dirty="0" err="1" smtClean="0">
                <a:solidFill>
                  <a:schemeClr val="tx1"/>
                </a:solidFill>
              </a:rPr>
              <a:t>Culture</a:t>
            </a:r>
            <a:endParaRPr lang="en-GB" sz="1400" b="1" dirty="0">
              <a:solidFill>
                <a:schemeClr val="tx1"/>
              </a:solidFill>
            </a:endParaRPr>
          </a:p>
        </p:txBody>
      </p:sp>
      <p:pic>
        <p:nvPicPr>
          <p:cNvPr id="27" name="Billed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866124"/>
            <a:ext cx="637052" cy="859721"/>
          </a:xfrm>
          <a:prstGeom prst="rect">
            <a:avLst/>
          </a:prstGeom>
        </p:spPr>
      </p:pic>
      <p:pic>
        <p:nvPicPr>
          <p:cNvPr id="29" name="Billed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8454" y="1407899"/>
            <a:ext cx="637052" cy="85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61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el 2"/>
          <p:cNvSpPr>
            <a:spLocks noGrp="1"/>
          </p:cNvSpPr>
          <p:nvPr>
            <p:ph type="title"/>
          </p:nvPr>
        </p:nvSpPr>
        <p:spPr>
          <a:xfrm>
            <a:off x="359792" y="354699"/>
            <a:ext cx="7236544" cy="503424"/>
          </a:xfrm>
        </p:spPr>
        <p:txBody>
          <a:bodyPr/>
          <a:lstStyle/>
          <a:p>
            <a:r>
              <a:rPr lang="da-DK" sz="3600" b="1" dirty="0" err="1"/>
              <a:t>Pre</a:t>
            </a:r>
            <a:r>
              <a:rPr lang="da-DK" sz="3600" b="1" dirty="0"/>
              <a:t>-Conference Forum/Workshop</a:t>
            </a:r>
            <a:endParaRPr lang="en-GB" sz="3600" b="1" dirty="0"/>
          </a:p>
        </p:txBody>
      </p:sp>
      <p:sp>
        <p:nvSpPr>
          <p:cNvPr id="8" name="Pladsholder til tekst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5" name="Tekstfelt 44"/>
          <p:cNvSpPr txBox="1"/>
          <p:nvPr/>
        </p:nvSpPr>
        <p:spPr>
          <a:xfrm>
            <a:off x="611560" y="1556792"/>
            <a:ext cx="834041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IALA Accreditation Scheme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Quality of Maritime Management (QMM)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Opportunity for QMM self-assessment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Councilors are encouraged to participate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GB" sz="2400" b="1" dirty="0"/>
          </a:p>
        </p:txBody>
      </p:sp>
      <p:pic>
        <p:nvPicPr>
          <p:cNvPr id="5" name="Billed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292" y="5085184"/>
            <a:ext cx="1734131" cy="1226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9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6358" y="80517"/>
            <a:ext cx="7775575" cy="936326"/>
          </a:xfrm>
        </p:spPr>
        <p:txBody>
          <a:bodyPr/>
          <a:lstStyle/>
          <a:p>
            <a:r>
              <a:rPr lang="da-DK" sz="3600" b="1" dirty="0" smtClean="0"/>
              <a:t>Korea / WWA Seminar, Post-Conference</a:t>
            </a:r>
            <a:endParaRPr lang="en-GB" sz="3600" b="1" dirty="0"/>
          </a:p>
        </p:txBody>
      </p:sp>
      <p:sp>
        <p:nvSpPr>
          <p:cNvPr id="37" name="Titel 1"/>
          <p:cNvSpPr txBox="1">
            <a:spLocks/>
          </p:cNvSpPr>
          <p:nvPr/>
        </p:nvSpPr>
        <p:spPr bwMode="gray">
          <a:xfrm>
            <a:off x="336358" y="1520788"/>
            <a:ext cx="8807642" cy="27003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z="3200" dirty="0" smtClean="0"/>
              <a:t>Seminar on </a:t>
            </a:r>
            <a:r>
              <a:rPr lang="da-DK" sz="3200" b="1" dirty="0" smtClean="0"/>
              <a:t>Asia – Pacific WEB</a:t>
            </a:r>
          </a:p>
          <a:p>
            <a:pPr marL="742950" indent="-742950">
              <a:buFont typeface="+mj-lt"/>
              <a:buAutoNum type="arabicPeriod"/>
            </a:pPr>
            <a:endParaRPr lang="da-DK" sz="3200" dirty="0" smtClean="0"/>
          </a:p>
          <a:p>
            <a:pPr marL="1200150" lvl="1" indent="-742950">
              <a:buFont typeface="+mj-lt"/>
              <a:buAutoNum type="alphaLcParenR"/>
            </a:pPr>
            <a:r>
              <a:rPr lang="da-DK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National AtoN Registry</a:t>
            </a:r>
          </a:p>
          <a:p>
            <a:pPr marL="1200150" lvl="1" indent="-742950">
              <a:buFont typeface="+mj-lt"/>
              <a:buAutoNum type="alphaLcParenR"/>
            </a:pPr>
            <a:endParaRPr lang="da-DK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1200150" lvl="1" indent="-742950">
              <a:buFont typeface="+mj-lt"/>
              <a:buAutoNum type="alphaLcParenR"/>
            </a:pPr>
            <a:r>
              <a:rPr lang="da-DK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MSI – </a:t>
            </a:r>
            <a:r>
              <a:rPr lang="da-DK" sz="32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Navigational</a:t>
            </a:r>
            <a:r>
              <a:rPr lang="da-DK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a-DK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Warnings</a:t>
            </a:r>
          </a:p>
        </p:txBody>
      </p:sp>
    </p:spTree>
    <p:extLst>
      <p:ext uri="{BB962C8B-B14F-4D97-AF65-F5344CB8AC3E}">
        <p14:creationId xmlns:p14="http://schemas.microsoft.com/office/powerpoint/2010/main" val="9650335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135396"/>
            <a:ext cx="7775575" cy="936326"/>
          </a:xfrm>
        </p:spPr>
        <p:txBody>
          <a:bodyPr/>
          <a:lstStyle/>
          <a:p>
            <a:r>
              <a:rPr lang="en-GB" dirty="0" smtClean="0"/>
              <a:t>The World-Wide Academy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944724"/>
            <a:ext cx="7775575" cy="2016064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US" sz="20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 smtClean="0"/>
              <a:t>Inaugurated </a:t>
            </a:r>
            <a:r>
              <a:rPr lang="en-US" sz="2000" dirty="0"/>
              <a:t>January 2012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Independently </a:t>
            </a:r>
            <a:r>
              <a:rPr lang="en-US" sz="2000" dirty="0" smtClean="0"/>
              <a:t>funded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969A1-94F6-4A63-9C47-D7CB9994AC7F}" type="datetime5">
              <a:rPr lang="en-US" smtClean="0">
                <a:solidFill>
                  <a:prstClr val="black"/>
                </a:solidFill>
              </a:rPr>
              <a:t>14-Dec-17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/>
          <a:srcRect t="2073" b="14873"/>
          <a:stretch/>
        </p:blipFill>
        <p:spPr>
          <a:xfrm>
            <a:off x="0" y="3068960"/>
            <a:ext cx="9144000" cy="2988332"/>
          </a:xfrm>
          <a:prstGeom prst="rect">
            <a:avLst/>
          </a:prstGeom>
        </p:spPr>
      </p:pic>
      <p:sp>
        <p:nvSpPr>
          <p:cNvPr id="7" name="Tekstfelt 6"/>
          <p:cNvSpPr txBox="1"/>
          <p:nvPr/>
        </p:nvSpPr>
        <p:spPr>
          <a:xfrm>
            <a:off x="4657760" y="851293"/>
            <a:ext cx="4140460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lvl="1">
              <a:buClr>
                <a:schemeClr val="accent1"/>
              </a:buClr>
              <a:buSzPct val="100000"/>
            </a:pPr>
            <a:r>
              <a:rPr lang="da-DK" sz="2000" i="1" dirty="0" err="1" smtClean="0"/>
              <a:t>Functions</a:t>
            </a:r>
            <a:r>
              <a:rPr lang="da-DK" sz="2000" i="1" dirty="0" smtClean="0"/>
              <a:t>: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i="1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i="1" dirty="0" smtClean="0"/>
              <a:t>1</a:t>
            </a:r>
            <a:r>
              <a:rPr lang="en-GB" sz="2000" i="1" dirty="0"/>
              <a:t>.	Education and training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i="1" dirty="0"/>
              <a:t>2.	Capacity building, and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i="1" dirty="0"/>
              <a:t>3.	Research and development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419031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6358" y="80517"/>
            <a:ext cx="7775575" cy="936326"/>
          </a:xfrm>
        </p:spPr>
        <p:txBody>
          <a:bodyPr/>
          <a:lstStyle/>
          <a:p>
            <a:r>
              <a:rPr lang="da-DK" sz="3600" b="1" dirty="0" smtClean="0"/>
              <a:t>WWA Seminars,  </a:t>
            </a:r>
            <a:r>
              <a:rPr lang="da-DK" sz="3600" b="1" dirty="0" err="1" smtClean="0"/>
              <a:t>Pre</a:t>
            </a:r>
            <a:r>
              <a:rPr lang="da-DK" sz="3600" b="1" dirty="0" smtClean="0"/>
              <a:t> - </a:t>
            </a:r>
            <a:r>
              <a:rPr lang="da-DK" sz="3600" b="1" dirty="0" err="1" smtClean="0"/>
              <a:t>PreDipConf</a:t>
            </a:r>
            <a:endParaRPr lang="en-GB" sz="3600" b="1" dirty="0"/>
          </a:p>
        </p:txBody>
      </p:sp>
      <p:sp>
        <p:nvSpPr>
          <p:cNvPr id="37" name="Titel 1"/>
          <p:cNvSpPr txBox="1">
            <a:spLocks/>
          </p:cNvSpPr>
          <p:nvPr/>
        </p:nvSpPr>
        <p:spPr bwMode="gray">
          <a:xfrm>
            <a:off x="304800" y="1532709"/>
            <a:ext cx="8839200" cy="301241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>
              <a:buFont typeface="Arial" panose="020B0604020202020204" pitchFamily="34" charset="0"/>
              <a:buChar char="•"/>
            </a:pPr>
            <a:r>
              <a:rPr lang="da-DK" sz="3200" dirty="0"/>
              <a:t>Awareness </a:t>
            </a:r>
            <a:r>
              <a:rPr lang="da-DK" sz="3200" dirty="0" smtClean="0"/>
              <a:t>Seminar – </a:t>
            </a:r>
            <a:r>
              <a:rPr lang="da-DK" sz="3200" dirty="0" err="1" smtClean="0"/>
              <a:t>Morocco</a:t>
            </a:r>
            <a:r>
              <a:rPr lang="da-DK" sz="3200" dirty="0"/>
              <a:t/>
            </a:r>
            <a:br>
              <a:rPr lang="da-DK" sz="3200" dirty="0"/>
            </a:br>
            <a:r>
              <a:rPr lang="da-DK" sz="3200" dirty="0" err="1" smtClean="0"/>
              <a:t>Gather</a:t>
            </a:r>
            <a:r>
              <a:rPr lang="da-DK" sz="3200" dirty="0" smtClean="0"/>
              <a:t> </a:t>
            </a:r>
            <a:r>
              <a:rPr lang="da-DK" sz="3200" dirty="0" err="1" smtClean="0"/>
              <a:t>African</a:t>
            </a:r>
            <a:r>
              <a:rPr lang="da-DK" sz="3200" dirty="0" smtClean="0"/>
              <a:t> States &amp; Regional Organisations</a:t>
            </a:r>
          </a:p>
          <a:p>
            <a:pPr marL="742950" indent="-742950">
              <a:buFont typeface="Arial" panose="020B0604020202020204" pitchFamily="34" charset="0"/>
              <a:buChar char="•"/>
            </a:pPr>
            <a:endParaRPr lang="da-DK" sz="3200" dirty="0" smtClean="0"/>
          </a:p>
          <a:p>
            <a:pPr marL="742950" indent="-742950">
              <a:buFont typeface="+mj-lt"/>
              <a:buAutoNum type="arabicPeriod"/>
            </a:pPr>
            <a:endParaRPr lang="da-DK" sz="3200" dirty="0"/>
          </a:p>
        </p:txBody>
      </p:sp>
    </p:spTree>
    <p:extLst>
      <p:ext uri="{BB962C8B-B14F-4D97-AF65-F5344CB8AC3E}">
        <p14:creationId xmlns:p14="http://schemas.microsoft.com/office/powerpoint/2010/main" val="1144724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6358" y="80517"/>
            <a:ext cx="7775575" cy="936326"/>
          </a:xfrm>
        </p:spPr>
        <p:txBody>
          <a:bodyPr/>
          <a:lstStyle/>
          <a:p>
            <a:r>
              <a:rPr lang="da-DK" sz="3600" b="1" dirty="0" smtClean="0"/>
              <a:t>WWA Seminars – </a:t>
            </a:r>
            <a:r>
              <a:rPr lang="da-DK" sz="3600" b="1" dirty="0" err="1" smtClean="0"/>
              <a:t>Other</a:t>
            </a:r>
            <a:r>
              <a:rPr lang="da-DK" sz="3600" b="1" dirty="0" smtClean="0"/>
              <a:t> </a:t>
            </a:r>
            <a:r>
              <a:rPr lang="da-DK" sz="3600" b="1" dirty="0" err="1" smtClean="0"/>
              <a:t>Activities</a:t>
            </a:r>
            <a:r>
              <a:rPr lang="da-DK" sz="3600" b="1" dirty="0" smtClean="0"/>
              <a:t>	(2018)</a:t>
            </a:r>
            <a:endParaRPr lang="en-GB" sz="3600" b="1" dirty="0"/>
          </a:p>
        </p:txBody>
      </p:sp>
      <p:sp>
        <p:nvSpPr>
          <p:cNvPr id="37" name="Titel 1"/>
          <p:cNvSpPr txBox="1">
            <a:spLocks/>
          </p:cNvSpPr>
          <p:nvPr/>
        </p:nvSpPr>
        <p:spPr bwMode="gray">
          <a:xfrm>
            <a:off x="336358" y="1628800"/>
            <a:ext cx="8807642" cy="54726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42950" indent="-742950">
              <a:buFont typeface="+mj-lt"/>
              <a:buAutoNum type="arabicPeriod"/>
            </a:pPr>
            <a:r>
              <a:rPr lang="da-DK" sz="3200" dirty="0" smtClean="0"/>
              <a:t>World Maritime University</a:t>
            </a:r>
          </a:p>
          <a:p>
            <a:pPr lvl="1"/>
            <a:r>
              <a:rPr lang="da-DK" sz="2400" dirty="0" smtClean="0">
                <a:solidFill>
                  <a:srgbClr val="0076A2"/>
                </a:solidFill>
              </a:rPr>
              <a:t>	5 </a:t>
            </a:r>
            <a:r>
              <a:rPr lang="da-DK" sz="2400" dirty="0" err="1" smtClean="0">
                <a:solidFill>
                  <a:srgbClr val="0076A2"/>
                </a:solidFill>
              </a:rPr>
              <a:t>days</a:t>
            </a:r>
            <a:r>
              <a:rPr lang="da-DK" sz="2400" dirty="0" smtClean="0">
                <a:solidFill>
                  <a:srgbClr val="0076A2"/>
                </a:solidFill>
              </a:rPr>
              <a:t> of IALA relevant </a:t>
            </a:r>
            <a:r>
              <a:rPr lang="da-DK" sz="2400" dirty="0" err="1" smtClean="0">
                <a:solidFill>
                  <a:srgbClr val="0076A2"/>
                </a:solidFill>
              </a:rPr>
              <a:t>Lectures</a:t>
            </a:r>
            <a:r>
              <a:rPr lang="da-DK" sz="2400" dirty="0" smtClean="0">
                <a:solidFill>
                  <a:srgbClr val="0076A2"/>
                </a:solidFill>
              </a:rPr>
              <a:t>, June-</a:t>
            </a:r>
            <a:r>
              <a:rPr lang="da-DK" sz="2400" dirty="0" err="1" smtClean="0">
                <a:solidFill>
                  <a:srgbClr val="0076A2"/>
                </a:solidFill>
              </a:rPr>
              <a:t>July</a:t>
            </a:r>
            <a:endParaRPr lang="da-DK" sz="2400" dirty="0" smtClean="0">
              <a:solidFill>
                <a:srgbClr val="0076A2"/>
              </a:solidFill>
            </a:endParaRPr>
          </a:p>
          <a:p>
            <a:pPr marL="742950" indent="-742950">
              <a:buFont typeface="+mj-lt"/>
              <a:buAutoNum type="arabicPeriod"/>
            </a:pPr>
            <a:endParaRPr lang="da-DK" sz="3200" dirty="0" smtClean="0"/>
          </a:p>
          <a:p>
            <a:pPr marL="742950" indent="-742950">
              <a:buFont typeface="+mj-lt"/>
              <a:buAutoNum type="arabicPeriod"/>
            </a:pPr>
            <a:r>
              <a:rPr lang="da-DK" sz="3200" dirty="0" err="1" smtClean="0"/>
              <a:t>Jimei</a:t>
            </a:r>
            <a:r>
              <a:rPr lang="da-DK" sz="3200" dirty="0" smtClean="0"/>
              <a:t> University</a:t>
            </a:r>
          </a:p>
          <a:p>
            <a:pPr lvl="1"/>
            <a:r>
              <a:rPr lang="da-DK" sz="2400" dirty="0" smtClean="0">
                <a:solidFill>
                  <a:srgbClr val="0076A2"/>
                </a:solidFill>
              </a:rPr>
              <a:t>	</a:t>
            </a:r>
            <a:r>
              <a:rPr lang="da-DK" sz="2400" dirty="0" err="1" smtClean="0">
                <a:solidFill>
                  <a:srgbClr val="0076A2"/>
                </a:solidFill>
              </a:rPr>
              <a:t>Visiting</a:t>
            </a:r>
            <a:r>
              <a:rPr lang="da-DK" sz="2400" dirty="0" smtClean="0">
                <a:solidFill>
                  <a:srgbClr val="0076A2"/>
                </a:solidFill>
              </a:rPr>
              <a:t> Professors (</a:t>
            </a:r>
            <a:r>
              <a:rPr lang="da-DK" sz="2400" dirty="0" err="1" smtClean="0">
                <a:solidFill>
                  <a:srgbClr val="0076A2"/>
                </a:solidFill>
              </a:rPr>
              <a:t>anniversary</a:t>
            </a:r>
            <a:r>
              <a:rPr lang="da-DK" sz="2400" dirty="0" smtClean="0">
                <a:solidFill>
                  <a:srgbClr val="0076A2"/>
                </a:solidFill>
              </a:rPr>
              <a:t> celebration)</a:t>
            </a:r>
            <a:endParaRPr lang="da-DK" sz="2400" dirty="0">
              <a:solidFill>
                <a:srgbClr val="0076A2"/>
              </a:solidFill>
            </a:endParaRPr>
          </a:p>
          <a:p>
            <a:pPr marL="742950" indent="-742950">
              <a:buFont typeface="+mj-lt"/>
              <a:buAutoNum type="arabicPeriod"/>
            </a:pPr>
            <a:endParaRPr lang="da-DK" sz="3200" dirty="0" smtClean="0"/>
          </a:p>
          <a:p>
            <a:pPr marL="742950" indent="-742950">
              <a:buFont typeface="+mj-lt"/>
              <a:buAutoNum type="arabicPeriod"/>
            </a:pPr>
            <a:r>
              <a:rPr lang="da-DK" sz="3200" dirty="0" smtClean="0"/>
              <a:t>Risk Management Course</a:t>
            </a:r>
          </a:p>
          <a:p>
            <a:pPr lvl="1"/>
            <a:r>
              <a:rPr lang="da-DK" sz="2400" dirty="0" smtClean="0">
                <a:solidFill>
                  <a:srgbClr val="0076A2"/>
                </a:solidFill>
              </a:rPr>
              <a:t>	Spring </a:t>
            </a:r>
            <a:r>
              <a:rPr lang="da-DK" sz="2400" dirty="0">
                <a:solidFill>
                  <a:srgbClr val="0076A2"/>
                </a:solidFill>
              </a:rPr>
              <a:t>– South </a:t>
            </a:r>
            <a:r>
              <a:rPr lang="da-DK" sz="2400" dirty="0" err="1">
                <a:solidFill>
                  <a:srgbClr val="0076A2"/>
                </a:solidFill>
              </a:rPr>
              <a:t>Africa</a:t>
            </a:r>
            <a:endParaRPr lang="da-DK" sz="2400" dirty="0">
              <a:solidFill>
                <a:srgbClr val="0076A2"/>
              </a:solidFill>
            </a:endParaRPr>
          </a:p>
          <a:p>
            <a:pPr lvl="1"/>
            <a:r>
              <a:rPr lang="da-DK" sz="2400" dirty="0" smtClean="0">
                <a:solidFill>
                  <a:srgbClr val="0076A2"/>
                </a:solidFill>
              </a:rPr>
              <a:t>	</a:t>
            </a:r>
            <a:r>
              <a:rPr lang="da-DK" sz="2400" dirty="0" err="1" smtClean="0">
                <a:solidFill>
                  <a:srgbClr val="0076A2"/>
                </a:solidFill>
              </a:rPr>
              <a:t>Autumn</a:t>
            </a:r>
            <a:r>
              <a:rPr lang="da-DK" sz="2400" dirty="0" smtClean="0">
                <a:solidFill>
                  <a:srgbClr val="0076A2"/>
                </a:solidFill>
              </a:rPr>
              <a:t> – Tokyo</a:t>
            </a:r>
          </a:p>
          <a:p>
            <a:pPr lvl="1"/>
            <a:endParaRPr lang="da-DK" sz="2400" dirty="0" smtClean="0">
              <a:solidFill>
                <a:srgbClr val="0076A2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da-DK" sz="3200" dirty="0" smtClean="0"/>
              <a:t>Course in Advanced </a:t>
            </a:r>
            <a:r>
              <a:rPr lang="da-DK" sz="3200" dirty="0" err="1"/>
              <a:t>use</a:t>
            </a:r>
            <a:r>
              <a:rPr lang="da-DK" sz="3200" dirty="0"/>
              <a:t> of IALA </a:t>
            </a:r>
            <a:r>
              <a:rPr lang="da-DK" sz="3200" dirty="0" err="1" smtClean="0"/>
              <a:t>Toolbox</a:t>
            </a:r>
            <a:endParaRPr lang="da-DK" sz="3200" dirty="0"/>
          </a:p>
          <a:p>
            <a:pPr lvl="1"/>
            <a:endParaRPr lang="da-DK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742950" indent="-742950">
              <a:buFont typeface="+mj-lt"/>
              <a:buAutoNum type="arabicPeriod"/>
            </a:pPr>
            <a:endParaRPr lang="da-DK" sz="3200" dirty="0" smtClean="0"/>
          </a:p>
        </p:txBody>
      </p:sp>
    </p:spTree>
    <p:extLst>
      <p:ext uri="{BB962C8B-B14F-4D97-AF65-F5344CB8AC3E}">
        <p14:creationId xmlns:p14="http://schemas.microsoft.com/office/powerpoint/2010/main" val="5871741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404664"/>
            <a:ext cx="7211144" cy="684076"/>
          </a:xfrm>
        </p:spPr>
        <p:txBody>
          <a:bodyPr>
            <a:normAutofit/>
          </a:bodyPr>
          <a:lstStyle/>
          <a:p>
            <a:r>
              <a:rPr lang="da-DK" dirty="0" err="1" smtClean="0"/>
              <a:t>Other</a:t>
            </a:r>
            <a:r>
              <a:rPr lang="da-DK" dirty="0" smtClean="0"/>
              <a:t> </a:t>
            </a:r>
            <a:r>
              <a:rPr lang="da-DK" dirty="0" err="1" smtClean="0"/>
              <a:t>developments</a:t>
            </a:r>
            <a:r>
              <a:rPr lang="da-DK" dirty="0" smtClean="0"/>
              <a:t> – MBS in </a:t>
            </a:r>
            <a:r>
              <a:rPr lang="da-DK" dirty="0" err="1"/>
              <a:t>a</a:t>
            </a:r>
            <a:r>
              <a:rPr lang="da-DK" dirty="0" err="1" smtClean="0"/>
              <a:t>rabic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BF459-682C-458A-9857-517045E7DD2E}" type="datetime1">
              <a:rPr lang="en-GB" smtClean="0"/>
              <a:t>14/12/2017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3" name="Billed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236791"/>
            <a:ext cx="68675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2141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el 2"/>
          <p:cNvSpPr>
            <a:spLocks noGrp="1"/>
          </p:cNvSpPr>
          <p:nvPr>
            <p:ph type="title"/>
          </p:nvPr>
        </p:nvSpPr>
        <p:spPr>
          <a:xfrm>
            <a:off x="359792" y="354699"/>
            <a:ext cx="8100640" cy="590026"/>
          </a:xfrm>
        </p:spPr>
        <p:txBody>
          <a:bodyPr/>
          <a:lstStyle/>
          <a:p>
            <a:r>
              <a:rPr lang="da-DK" sz="3600" b="1" dirty="0" err="1" smtClean="0"/>
              <a:t>Quality</a:t>
            </a:r>
            <a:r>
              <a:rPr lang="da-DK" sz="3600" b="1" dirty="0" smtClean="0"/>
              <a:t> &amp; </a:t>
            </a:r>
            <a:r>
              <a:rPr lang="da-DK" sz="3600" b="1" dirty="0"/>
              <a:t>Training Management</a:t>
            </a:r>
            <a:endParaRPr lang="en-GB" sz="3600" b="1" dirty="0"/>
          </a:p>
        </p:txBody>
      </p:sp>
      <p:sp>
        <p:nvSpPr>
          <p:cNvPr id="8" name="Pladsholder til tekst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5" name="Tekstfelt 44"/>
          <p:cNvSpPr txBox="1"/>
          <p:nvPr/>
        </p:nvSpPr>
        <p:spPr>
          <a:xfrm>
            <a:off x="611560" y="1556792"/>
            <a:ext cx="834041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QMS –TMS System </a:t>
            </a:r>
            <a:r>
              <a:rPr lang="en-US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is in place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Audited last week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850406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260649"/>
            <a:ext cx="7775575" cy="396043"/>
          </a:xfrm>
        </p:spPr>
        <p:txBody>
          <a:bodyPr/>
          <a:lstStyle/>
          <a:p>
            <a:r>
              <a:rPr lang="da-DK" sz="3600" b="1" dirty="0" smtClean="0"/>
              <a:t>Budget </a:t>
            </a:r>
            <a:r>
              <a:rPr lang="da-DK" sz="1800" dirty="0" smtClean="0"/>
              <a:t>(</a:t>
            </a:r>
            <a:r>
              <a:rPr lang="da-DK" sz="1800" dirty="0" err="1" smtClean="0"/>
              <a:t>expenditures</a:t>
            </a:r>
            <a:r>
              <a:rPr lang="da-DK" sz="1800" dirty="0" smtClean="0"/>
              <a:t>)</a:t>
            </a:r>
            <a:endParaRPr lang="en-GB" sz="36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84611" y="997932"/>
            <a:ext cx="7775575" cy="1917911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da-DK" sz="2400" dirty="0" smtClean="0">
                <a:solidFill>
                  <a:schemeClr val="tx1"/>
                </a:solidFill>
              </a:rPr>
              <a:t>Total [Euro]: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da-DK" sz="2400" dirty="0" smtClean="0">
                <a:solidFill>
                  <a:schemeClr val="tx1"/>
                </a:solidFill>
              </a:rPr>
              <a:t/>
            </a:r>
            <a:br>
              <a:rPr lang="da-DK" sz="2400" dirty="0" smtClean="0">
                <a:solidFill>
                  <a:schemeClr val="tx1"/>
                </a:solidFill>
              </a:rPr>
            </a:br>
            <a:r>
              <a:rPr lang="da-DK" sz="2400" dirty="0" smtClean="0">
                <a:solidFill>
                  <a:schemeClr val="tx1"/>
                </a:solidFill>
              </a:rPr>
              <a:t>2016:	852.000 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da-DK" sz="2400" dirty="0" smtClean="0">
                <a:solidFill>
                  <a:schemeClr val="tx1"/>
                </a:solidFill>
              </a:rPr>
              <a:t>2017:	905.000</a:t>
            </a: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endParaRPr lang="da-DK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Aft>
                <a:spcPts val="0"/>
              </a:spcAft>
              <a:buNone/>
            </a:pPr>
            <a:r>
              <a:rPr lang="da-DK" sz="1800" dirty="0" smtClean="0">
                <a:solidFill>
                  <a:schemeClr val="tx1"/>
                </a:solidFill>
              </a:rPr>
              <a:t>(</a:t>
            </a:r>
            <a:r>
              <a:rPr lang="da-DK" sz="1800" dirty="0" err="1" smtClean="0">
                <a:solidFill>
                  <a:schemeClr val="tx1"/>
                </a:solidFill>
              </a:rPr>
              <a:t>excl</a:t>
            </a:r>
            <a:r>
              <a:rPr lang="da-DK" sz="1800" dirty="0" smtClean="0">
                <a:solidFill>
                  <a:schemeClr val="tx1"/>
                </a:solidFill>
              </a:rPr>
              <a:t>. in-kind </a:t>
            </a:r>
            <a:r>
              <a:rPr lang="da-DK" sz="1800" dirty="0" err="1" smtClean="0">
                <a:solidFill>
                  <a:schemeClr val="tx1"/>
                </a:solidFill>
              </a:rPr>
              <a:t>contributions</a:t>
            </a:r>
            <a:r>
              <a:rPr lang="da-DK" sz="1800" dirty="0" smtClean="0">
                <a:solidFill>
                  <a:schemeClr val="tx1"/>
                </a:solidFill>
              </a:rPr>
              <a:t>)</a:t>
            </a:r>
            <a:r>
              <a:rPr lang="da-DK" sz="24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8" name="Billed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227" y="974778"/>
            <a:ext cx="4088976" cy="2377664"/>
          </a:xfrm>
          <a:prstGeom prst="rect">
            <a:avLst/>
          </a:prstGeom>
        </p:spPr>
      </p:pic>
      <p:graphicFrame>
        <p:nvGraphicFramePr>
          <p:cNvPr id="9" name="Diagra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300890"/>
              </p:ext>
            </p:extLst>
          </p:nvPr>
        </p:nvGraphicFramePr>
        <p:xfrm>
          <a:off x="80562" y="3789040"/>
          <a:ext cx="8982875" cy="3010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185497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260649"/>
            <a:ext cx="7775575" cy="540059"/>
          </a:xfrm>
        </p:spPr>
        <p:txBody>
          <a:bodyPr/>
          <a:lstStyle/>
          <a:p>
            <a:r>
              <a:rPr lang="da-DK" sz="3600" b="1" dirty="0" err="1" smtClean="0"/>
              <a:t>Revenues</a:t>
            </a:r>
            <a:r>
              <a:rPr lang="da-DK" sz="3600" b="1" dirty="0" smtClean="0"/>
              <a:t> (k€)</a:t>
            </a:r>
            <a:endParaRPr lang="en-GB" sz="3600" b="1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15566-90C7-40AE-B6EC-110CC5DBCF89}" type="datetime1">
              <a:rPr lang="en-GB" smtClean="0"/>
              <a:t>14/12/2017</a:t>
            </a:fld>
            <a:endParaRPr lang="en-US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7" name="Pladsholder til indhold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9353257"/>
              </p:ext>
            </p:extLst>
          </p:nvPr>
        </p:nvGraphicFramePr>
        <p:xfrm>
          <a:off x="-72891" y="815057"/>
          <a:ext cx="8856988" cy="33843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80219"/>
                <a:gridCol w="1008112"/>
                <a:gridCol w="972108"/>
                <a:gridCol w="972108"/>
                <a:gridCol w="1188132"/>
                <a:gridCol w="972108"/>
                <a:gridCol w="792088"/>
                <a:gridCol w="972113"/>
              </a:tblGrid>
              <a:tr h="530202">
                <a:tc>
                  <a:txBody>
                    <a:bodyPr/>
                    <a:lstStyle/>
                    <a:p>
                      <a:pPr algn="r" fontAlgn="b"/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sng" strike="noStrike" dirty="0">
                          <a:effectLst/>
                        </a:rPr>
                        <a:t>2015</a:t>
                      </a:r>
                      <a:endParaRPr lang="en-GB" sz="2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sng" strike="noStrike" dirty="0">
                          <a:effectLst/>
                        </a:rPr>
                        <a:t>2016</a:t>
                      </a:r>
                      <a:endParaRPr lang="en-GB" sz="2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sng" strike="noStrike" dirty="0">
                          <a:effectLst/>
                        </a:rPr>
                        <a:t>2017</a:t>
                      </a:r>
                      <a:endParaRPr lang="en-GB" sz="2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sng" strike="noStrike" dirty="0">
                          <a:effectLst/>
                        </a:rPr>
                        <a:t>2018</a:t>
                      </a:r>
                      <a:endParaRPr lang="en-GB" sz="2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sng" strike="noStrike" dirty="0">
                          <a:effectLst/>
                        </a:rPr>
                        <a:t>2019</a:t>
                      </a:r>
                      <a:endParaRPr lang="en-GB" sz="2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sng" strike="noStrike" dirty="0">
                          <a:effectLst/>
                        </a:rPr>
                        <a:t>2020</a:t>
                      </a:r>
                      <a:endParaRPr lang="en-GB" sz="2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sng" strike="noStrike" dirty="0">
                          <a:effectLst/>
                        </a:rPr>
                        <a:t>2021</a:t>
                      </a:r>
                      <a:endParaRPr lang="en-GB" sz="2400" b="1" i="0" u="sng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56641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none" strike="noStrike" dirty="0">
                          <a:effectLst/>
                        </a:rPr>
                        <a:t>IFAN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575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600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effectLst/>
                        </a:rPr>
                        <a:t>630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660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695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695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695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56641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none" strike="noStrike" dirty="0" smtClean="0">
                          <a:effectLst/>
                        </a:rPr>
                        <a:t>Korea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226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effectLst/>
                        </a:rPr>
                        <a:t>172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161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 smtClean="0">
                          <a:effectLst/>
                        </a:rPr>
                        <a:t>130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GB" sz="2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65685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none" strike="noStrike" dirty="0">
                          <a:effectLst/>
                        </a:rPr>
                        <a:t>Other Sponsors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27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23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53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60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60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effectLst/>
                        </a:rPr>
                        <a:t>60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effectLst/>
                        </a:rPr>
                        <a:t>60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618566"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u="none" strike="noStrike" dirty="0" smtClean="0">
                          <a:effectLst/>
                        </a:rPr>
                        <a:t>Course </a:t>
                      </a:r>
                      <a:r>
                        <a:rPr lang="en-GB" sz="2400" b="1" u="none" strike="noStrike" dirty="0">
                          <a:effectLst/>
                        </a:rPr>
                        <a:t>fees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41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37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38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 dirty="0">
                          <a:effectLst/>
                        </a:rPr>
                        <a:t>40</a:t>
                      </a:r>
                      <a:endParaRPr lang="en-GB" sz="2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40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40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u="none" strike="noStrike">
                          <a:effectLst/>
                        </a:rPr>
                        <a:t>40</a:t>
                      </a:r>
                      <a:endParaRPr lang="en-GB" sz="2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556641">
                <a:tc>
                  <a:txBody>
                    <a:bodyPr/>
                    <a:lstStyle/>
                    <a:p>
                      <a:pPr algn="r" fontAlgn="b"/>
                      <a:r>
                        <a:rPr lang="da-DK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Sum</a:t>
                      </a:r>
                      <a:endParaRPr lang="en-GB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1" u="none" strike="noStrike" dirty="0">
                          <a:effectLst/>
                        </a:rPr>
                        <a:t>869</a:t>
                      </a:r>
                      <a:endParaRPr lang="en-GB" sz="2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1" u="none" strike="noStrike">
                          <a:effectLst/>
                        </a:rPr>
                        <a:t>832</a:t>
                      </a:r>
                      <a:endParaRPr lang="en-GB" sz="2400" b="1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1" u="none" strike="noStrike" dirty="0">
                          <a:effectLst/>
                        </a:rPr>
                        <a:t>882</a:t>
                      </a:r>
                      <a:endParaRPr lang="en-GB" sz="2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1" u="none" strike="noStrike" dirty="0" smtClean="0">
                          <a:effectLst/>
                        </a:rPr>
                        <a:t>890</a:t>
                      </a:r>
                      <a:endParaRPr lang="en-GB" sz="2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795</a:t>
                      </a:r>
                      <a:endParaRPr lang="en-GB" sz="24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795</a:t>
                      </a:r>
                      <a:endParaRPr lang="en-GB" sz="24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2400" b="1" i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795</a:t>
                      </a:r>
                      <a:endParaRPr lang="en-GB" sz="24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3" name="Afrundet rektangel 2"/>
          <p:cNvSpPr/>
          <p:nvPr/>
        </p:nvSpPr>
        <p:spPr>
          <a:xfrm>
            <a:off x="5400087" y="3789040"/>
            <a:ext cx="3420385" cy="396044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frundet rektangel 8"/>
          <p:cNvSpPr/>
          <p:nvPr/>
        </p:nvSpPr>
        <p:spPr>
          <a:xfrm>
            <a:off x="2430485" y="2612533"/>
            <a:ext cx="6389987" cy="396044"/>
          </a:xfrm>
          <a:prstGeom prst="round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kstfelt 9"/>
          <p:cNvSpPr txBox="1"/>
          <p:nvPr/>
        </p:nvSpPr>
        <p:spPr>
          <a:xfrm>
            <a:off x="3708549" y="4979896"/>
            <a:ext cx="19802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en-GB" dirty="0" smtClean="0"/>
              <a:t>- China </a:t>
            </a:r>
            <a:endParaRPr lang="en-GB" dirty="0"/>
          </a:p>
          <a:p>
            <a:pPr fontAlgn="b"/>
            <a:r>
              <a:rPr lang="en-GB" dirty="0" smtClean="0"/>
              <a:t>- France</a:t>
            </a:r>
            <a:endParaRPr lang="en-GB" dirty="0"/>
          </a:p>
          <a:p>
            <a:pPr fontAlgn="b"/>
            <a:r>
              <a:rPr lang="en-GB" dirty="0" smtClean="0"/>
              <a:t>- St </a:t>
            </a:r>
            <a:r>
              <a:rPr lang="en-GB" dirty="0" err="1"/>
              <a:t>Kitts&amp;Nevis</a:t>
            </a:r>
            <a:endParaRPr lang="en-GB" dirty="0"/>
          </a:p>
          <a:p>
            <a:pPr fontAlgn="b"/>
            <a:r>
              <a:rPr lang="en-GB" dirty="0" smtClean="0"/>
              <a:t>- Japan </a:t>
            </a:r>
            <a:r>
              <a:rPr lang="en-GB" dirty="0"/>
              <a:t>(JANA)</a:t>
            </a:r>
          </a:p>
          <a:p>
            <a:r>
              <a:rPr lang="da-DK" dirty="0" smtClean="0"/>
              <a:t> </a:t>
            </a:r>
            <a:endParaRPr lang="en-GB" dirty="0"/>
          </a:p>
        </p:txBody>
      </p:sp>
      <p:sp>
        <p:nvSpPr>
          <p:cNvPr id="11" name="Tekstfelt 10"/>
          <p:cNvSpPr txBox="1"/>
          <p:nvPr/>
        </p:nvSpPr>
        <p:spPr>
          <a:xfrm>
            <a:off x="7043274" y="4979895"/>
            <a:ext cx="19802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en-GB" dirty="0" smtClean="0"/>
              <a:t>- Suriname</a:t>
            </a:r>
            <a:endParaRPr lang="en-GB" dirty="0"/>
          </a:p>
          <a:p>
            <a:pPr fontAlgn="b"/>
            <a:r>
              <a:rPr lang="en-GB" dirty="0" smtClean="0"/>
              <a:t>- SPC</a:t>
            </a:r>
            <a:endParaRPr lang="en-GB" dirty="0"/>
          </a:p>
          <a:p>
            <a:pPr fontAlgn="b"/>
            <a:r>
              <a:rPr lang="en-GB" dirty="0" smtClean="0"/>
              <a:t>- Malaysia</a:t>
            </a:r>
            <a:endParaRPr lang="en-GB" dirty="0"/>
          </a:p>
          <a:p>
            <a:pPr fontAlgn="b"/>
            <a:r>
              <a:rPr lang="en-GB" dirty="0" smtClean="0"/>
              <a:t>- Chili</a:t>
            </a:r>
            <a:endParaRPr lang="en-GB" dirty="0"/>
          </a:p>
          <a:p>
            <a:endParaRPr lang="en-GB" dirty="0"/>
          </a:p>
        </p:txBody>
      </p:sp>
      <p:sp>
        <p:nvSpPr>
          <p:cNvPr id="12" name="Tekstfelt 11"/>
          <p:cNvSpPr txBox="1"/>
          <p:nvPr/>
        </p:nvSpPr>
        <p:spPr>
          <a:xfrm>
            <a:off x="5441852" y="4979895"/>
            <a:ext cx="19802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"/>
            <a:r>
              <a:rPr lang="en-GB" dirty="0" smtClean="0"/>
              <a:t>- IMO</a:t>
            </a:r>
            <a:endParaRPr lang="en-GB" dirty="0"/>
          </a:p>
          <a:p>
            <a:pPr fontAlgn="b"/>
            <a:r>
              <a:rPr lang="en-GB" dirty="0" smtClean="0"/>
              <a:t>- Trinity </a:t>
            </a:r>
            <a:r>
              <a:rPr lang="en-GB" dirty="0"/>
              <a:t>house</a:t>
            </a:r>
          </a:p>
          <a:p>
            <a:pPr fontAlgn="b"/>
            <a:r>
              <a:rPr lang="en-GB" dirty="0" smtClean="0"/>
              <a:t>- Canada</a:t>
            </a:r>
            <a:endParaRPr lang="en-GB" dirty="0"/>
          </a:p>
          <a:p>
            <a:pPr fontAlgn="b"/>
            <a:r>
              <a:rPr lang="en-GB" dirty="0" smtClean="0"/>
              <a:t>- Turkey</a:t>
            </a:r>
            <a:endParaRPr lang="en-GB" dirty="0"/>
          </a:p>
          <a:p>
            <a:endParaRPr lang="en-GB" dirty="0"/>
          </a:p>
        </p:txBody>
      </p:sp>
      <p:sp>
        <p:nvSpPr>
          <p:cNvPr id="13" name="Tekstfelt 12"/>
          <p:cNvSpPr txBox="1"/>
          <p:nvPr/>
        </p:nvSpPr>
        <p:spPr>
          <a:xfrm>
            <a:off x="323529" y="4872174"/>
            <a:ext cx="30603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In-Kind Sponsors:</a:t>
            </a:r>
            <a:endParaRPr lang="en-US" sz="2400" dirty="0" smtClean="0"/>
          </a:p>
          <a:p>
            <a:pPr latinLnBrk="1"/>
            <a:r>
              <a:rPr lang="en-US" sz="2400" dirty="0" smtClean="0"/>
              <a:t>(~200 k€ in 2017)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1344186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95836" y="2384884"/>
            <a:ext cx="3384376" cy="540059"/>
          </a:xfrm>
        </p:spPr>
        <p:txBody>
          <a:bodyPr/>
          <a:lstStyle/>
          <a:p>
            <a:r>
              <a:rPr lang="da-DK" sz="3600" b="1" dirty="0" err="1" smtClean="0"/>
              <a:t>Many</a:t>
            </a:r>
            <a:r>
              <a:rPr lang="da-DK" sz="3600" b="1" dirty="0" smtClean="0"/>
              <a:t> </a:t>
            </a:r>
            <a:r>
              <a:rPr lang="da-DK" sz="3600" b="1" dirty="0" err="1" smtClean="0"/>
              <a:t>Thanks</a:t>
            </a:r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2058498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uppe 112"/>
          <p:cNvGrpSpPr/>
          <p:nvPr/>
        </p:nvGrpSpPr>
        <p:grpSpPr>
          <a:xfrm rot="380274">
            <a:off x="388034" y="2167628"/>
            <a:ext cx="9361040" cy="4788532"/>
            <a:chOff x="507640" y="2716730"/>
            <a:chExt cx="9361040" cy="4788532"/>
          </a:xfrm>
        </p:grpSpPr>
        <p:grpSp>
          <p:nvGrpSpPr>
            <p:cNvPr id="112" name="Gruppe 111"/>
            <p:cNvGrpSpPr/>
            <p:nvPr/>
          </p:nvGrpSpPr>
          <p:grpSpPr>
            <a:xfrm>
              <a:off x="507640" y="2716730"/>
              <a:ext cx="9361040" cy="4788532"/>
              <a:chOff x="567117" y="2716730"/>
              <a:chExt cx="9361040" cy="4788532"/>
            </a:xfrm>
          </p:grpSpPr>
          <p:pic>
            <p:nvPicPr>
              <p:cNvPr id="26" name="Billede 2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263861" y="3950806"/>
                <a:ext cx="750316" cy="972108"/>
              </a:xfrm>
              <a:prstGeom prst="rect">
                <a:avLst/>
              </a:prstGeom>
            </p:spPr>
          </p:pic>
          <p:sp>
            <p:nvSpPr>
              <p:cNvPr id="49" name="Ellipse 48"/>
              <p:cNvSpPr/>
              <p:nvPr/>
            </p:nvSpPr>
            <p:spPr>
              <a:xfrm>
                <a:off x="5331296" y="2732854"/>
                <a:ext cx="2124236" cy="2052228"/>
              </a:xfrm>
              <a:prstGeom prst="ellipse">
                <a:avLst/>
              </a:prstGeom>
              <a:gradFill flip="none" rotWithShape="1">
                <a:gsLst>
                  <a:gs pos="25000">
                    <a:srgbClr val="FF0000"/>
                  </a:gs>
                  <a:gs pos="96000">
                    <a:srgbClr val="FFC000">
                      <a:alpha val="5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Ellipse 49"/>
              <p:cNvSpPr/>
              <p:nvPr/>
            </p:nvSpPr>
            <p:spPr>
              <a:xfrm>
                <a:off x="2405361" y="3510321"/>
                <a:ext cx="1314146" cy="1229369"/>
              </a:xfrm>
              <a:prstGeom prst="ellipse">
                <a:avLst/>
              </a:prstGeom>
              <a:gradFill flip="none" rotWithShape="1">
                <a:gsLst>
                  <a:gs pos="61000">
                    <a:srgbClr val="FFFF00"/>
                  </a:gs>
                  <a:gs pos="100000">
                    <a:schemeClr val="bg1">
                      <a:lumMod val="84000"/>
                      <a:alpha val="50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1" name="Ellipse 50"/>
              <p:cNvSpPr/>
              <p:nvPr/>
            </p:nvSpPr>
            <p:spPr>
              <a:xfrm>
                <a:off x="567117" y="3983606"/>
                <a:ext cx="807723" cy="756084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bg1">
                      <a:lumMod val="95000"/>
                    </a:schemeClr>
                  </a:gs>
                  <a:gs pos="50000">
                    <a:schemeClr val="tx2"/>
                  </a:gs>
                </a:gsLst>
                <a:lin ang="0" scaled="0"/>
                <a:tileRect/>
              </a:gradFill>
              <a:ln>
                <a:noFill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" name="Ellipse 51"/>
              <p:cNvSpPr/>
              <p:nvPr/>
            </p:nvSpPr>
            <p:spPr>
              <a:xfrm>
                <a:off x="3711116" y="3108393"/>
                <a:ext cx="1620180" cy="1656184"/>
              </a:xfrm>
              <a:prstGeom prst="ellipse">
                <a:avLst/>
              </a:prstGeom>
              <a:gradFill flip="none" rotWithShape="1">
                <a:gsLst>
                  <a:gs pos="63000">
                    <a:srgbClr val="FFC000"/>
                  </a:gs>
                  <a:gs pos="95000">
                    <a:srgbClr val="FFFF00">
                      <a:alpha val="5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Ellipse 52"/>
              <p:cNvSpPr/>
              <p:nvPr/>
            </p:nvSpPr>
            <p:spPr>
              <a:xfrm>
                <a:off x="1387695" y="3789936"/>
                <a:ext cx="1015626" cy="949754"/>
              </a:xfrm>
              <a:prstGeom prst="ellipse">
                <a:avLst/>
              </a:prstGeom>
              <a:gradFill flip="none" rotWithShape="1">
                <a:gsLst>
                  <a:gs pos="55000">
                    <a:schemeClr val="bg1">
                      <a:lumMod val="85000"/>
                      <a:alpha val="49000"/>
                    </a:schemeClr>
                  </a:gs>
                  <a:gs pos="100000">
                    <a:srgbClr val="00B050">
                      <a:alpha val="5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Ellipse 55"/>
              <p:cNvSpPr/>
              <p:nvPr/>
            </p:nvSpPr>
            <p:spPr>
              <a:xfrm>
                <a:off x="569129" y="3971001"/>
                <a:ext cx="807723" cy="756084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bg1">
                      <a:lumMod val="95000"/>
                    </a:schemeClr>
                  </a:gs>
                  <a:gs pos="50000">
                    <a:schemeClr val="tx2"/>
                  </a:gs>
                </a:gsLst>
                <a:lin ang="0" scaled="0"/>
                <a:tileRect/>
              </a:gradFill>
              <a:ln>
                <a:noFill/>
              </a:ln>
              <a:effectLst>
                <a:softEdge rad="50800"/>
              </a:effectLst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7" name="Ellipse 56"/>
              <p:cNvSpPr/>
              <p:nvPr/>
            </p:nvSpPr>
            <p:spPr>
              <a:xfrm>
                <a:off x="5341886" y="2716730"/>
                <a:ext cx="2124236" cy="2052228"/>
              </a:xfrm>
              <a:prstGeom prst="ellipse">
                <a:avLst/>
              </a:prstGeom>
              <a:gradFill flip="none" rotWithShape="1">
                <a:gsLst>
                  <a:gs pos="25000">
                    <a:srgbClr val="FF0000"/>
                  </a:gs>
                  <a:gs pos="96000">
                    <a:srgbClr val="FFC000">
                      <a:alpha val="5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" name="Ellipse 57"/>
              <p:cNvSpPr/>
              <p:nvPr/>
            </p:nvSpPr>
            <p:spPr>
              <a:xfrm>
                <a:off x="2415951" y="3540766"/>
                <a:ext cx="1314146" cy="1229369"/>
              </a:xfrm>
              <a:prstGeom prst="ellipse">
                <a:avLst/>
              </a:prstGeom>
              <a:gradFill flip="none" rotWithShape="1">
                <a:gsLst>
                  <a:gs pos="74000">
                    <a:srgbClr val="FFFF00"/>
                  </a:gs>
                  <a:gs pos="100000">
                    <a:schemeClr val="bg1">
                      <a:lumMod val="84000"/>
                      <a:alpha val="50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Ellipse 58"/>
              <p:cNvSpPr/>
              <p:nvPr/>
            </p:nvSpPr>
            <p:spPr>
              <a:xfrm>
                <a:off x="3716411" y="3087888"/>
                <a:ext cx="1620180" cy="1656184"/>
              </a:xfrm>
              <a:prstGeom prst="ellipse">
                <a:avLst/>
              </a:prstGeom>
              <a:gradFill flip="none" rotWithShape="1">
                <a:gsLst>
                  <a:gs pos="78000">
                    <a:srgbClr val="FFC000"/>
                  </a:gs>
                  <a:gs pos="96000">
                    <a:srgbClr val="FFFF00">
                      <a:alpha val="5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" name="Ellipse 59"/>
              <p:cNvSpPr/>
              <p:nvPr/>
            </p:nvSpPr>
            <p:spPr>
              <a:xfrm>
                <a:off x="1398285" y="3809816"/>
                <a:ext cx="1015626" cy="949754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bg1">
                      <a:lumMod val="75000"/>
                    </a:schemeClr>
                  </a:gs>
                  <a:gs pos="100000">
                    <a:srgbClr val="00B050">
                      <a:alpha val="5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Ellipse 60"/>
              <p:cNvSpPr/>
              <p:nvPr/>
            </p:nvSpPr>
            <p:spPr>
              <a:xfrm>
                <a:off x="579719" y="3990881"/>
                <a:ext cx="807723" cy="756084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bg1">
                      <a:lumMod val="95000"/>
                    </a:schemeClr>
                  </a:gs>
                  <a:gs pos="50000">
                    <a:schemeClr val="tx2"/>
                  </a:gs>
                </a:gsLst>
                <a:lin ang="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Kombinationstegning 24"/>
              <p:cNvSpPr/>
              <p:nvPr/>
            </p:nvSpPr>
            <p:spPr>
              <a:xfrm>
                <a:off x="597353" y="4760195"/>
                <a:ext cx="9330804" cy="2745067"/>
              </a:xfrm>
              <a:custGeom>
                <a:avLst/>
                <a:gdLst>
                  <a:gd name="connsiteX0" fmla="*/ 0 w 8801100"/>
                  <a:gd name="connsiteY0" fmla="*/ 0 h 2169003"/>
                  <a:gd name="connsiteX1" fmla="*/ 5903844 w 8801100"/>
                  <a:gd name="connsiteY1" fmla="*/ 19878 h 2169003"/>
                  <a:gd name="connsiteX2" fmla="*/ 7409622 w 8801100"/>
                  <a:gd name="connsiteY2" fmla="*/ 288235 h 2169003"/>
                  <a:gd name="connsiteX3" fmla="*/ 8348870 w 8801100"/>
                  <a:gd name="connsiteY3" fmla="*/ 1868556 h 2169003"/>
                  <a:gd name="connsiteX4" fmla="*/ 8801100 w 8801100"/>
                  <a:gd name="connsiteY4" fmla="*/ 2166730 h 2169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01100" h="2169003">
                    <a:moveTo>
                      <a:pt x="0" y="0"/>
                    </a:moveTo>
                    <a:lnTo>
                      <a:pt x="5903844" y="19878"/>
                    </a:lnTo>
                    <a:cubicBezTo>
                      <a:pt x="7138781" y="67917"/>
                      <a:pt x="7002118" y="-19878"/>
                      <a:pt x="7409622" y="288235"/>
                    </a:cubicBezTo>
                    <a:cubicBezTo>
                      <a:pt x="7817126" y="596348"/>
                      <a:pt x="8116957" y="1555474"/>
                      <a:pt x="8348870" y="1868556"/>
                    </a:cubicBezTo>
                    <a:cubicBezTo>
                      <a:pt x="8580783" y="2181638"/>
                      <a:pt x="8690941" y="2174184"/>
                      <a:pt x="8801100" y="2166730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Ellipse 102"/>
              <p:cNvSpPr/>
              <p:nvPr/>
            </p:nvSpPr>
            <p:spPr>
              <a:xfrm>
                <a:off x="2430997" y="3514639"/>
                <a:ext cx="1314146" cy="1229369"/>
              </a:xfrm>
              <a:prstGeom prst="ellipse">
                <a:avLst/>
              </a:prstGeom>
              <a:gradFill flip="none" rotWithShape="1">
                <a:gsLst>
                  <a:gs pos="74000">
                    <a:srgbClr val="FFFF00"/>
                  </a:gs>
                  <a:gs pos="100000">
                    <a:schemeClr val="bg1">
                      <a:lumMod val="84000"/>
                      <a:alpha val="50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Ellipse 103"/>
              <p:cNvSpPr/>
              <p:nvPr/>
            </p:nvSpPr>
            <p:spPr>
              <a:xfrm>
                <a:off x="1413331" y="3783689"/>
                <a:ext cx="1015626" cy="949754"/>
              </a:xfrm>
              <a:prstGeom prst="ellipse">
                <a:avLst/>
              </a:prstGeom>
              <a:gradFill flip="none" rotWithShape="1">
                <a:gsLst>
                  <a:gs pos="72000">
                    <a:schemeClr val="bg1">
                      <a:lumMod val="75000"/>
                    </a:schemeClr>
                  </a:gs>
                  <a:gs pos="100000">
                    <a:srgbClr val="00B050">
                      <a:alpha val="50000"/>
                    </a:srgbClr>
                  </a:gs>
                </a:gsLst>
                <a:lin ang="1080000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Ellipse 104"/>
              <p:cNvSpPr/>
              <p:nvPr/>
            </p:nvSpPr>
            <p:spPr>
              <a:xfrm>
                <a:off x="594765" y="3964754"/>
                <a:ext cx="807723" cy="756084"/>
              </a:xfrm>
              <a:prstGeom prst="ellipse">
                <a:avLst/>
              </a:prstGeom>
              <a:gradFill flip="none" rotWithShape="1">
                <a:gsLst>
                  <a:gs pos="99000">
                    <a:schemeClr val="bg1">
                      <a:lumMod val="95000"/>
                    </a:schemeClr>
                  </a:gs>
                  <a:gs pos="50000">
                    <a:schemeClr val="tx2"/>
                  </a:gs>
                </a:gsLst>
                <a:lin ang="0" scaled="0"/>
                <a:tileRect/>
              </a:gra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 prstMaterial="matte">
                <a:contourClr>
                  <a:schemeClr val="bg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cxnSp>
          <p:nvCxnSpPr>
            <p:cNvPr id="108" name="Lige pilforbindelse 107"/>
            <p:cNvCxnSpPr/>
            <p:nvPr/>
          </p:nvCxnSpPr>
          <p:spPr>
            <a:xfrm flipV="1">
              <a:off x="586912" y="3715463"/>
              <a:ext cx="6488393" cy="69558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0" name="Gruppe 109"/>
            <p:cNvGrpSpPr/>
            <p:nvPr/>
          </p:nvGrpSpPr>
          <p:grpSpPr>
            <a:xfrm rot="21219363">
              <a:off x="518654" y="3980157"/>
              <a:ext cx="6826168" cy="368982"/>
              <a:chOff x="509701" y="4320158"/>
              <a:chExt cx="6826168" cy="368982"/>
            </a:xfrm>
          </p:grpSpPr>
          <p:sp>
            <p:nvSpPr>
              <p:cNvPr id="32" name="Tekstfelt 31"/>
              <p:cNvSpPr txBox="1"/>
              <p:nvPr/>
            </p:nvSpPr>
            <p:spPr>
              <a:xfrm>
                <a:off x="4887597" y="4382121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15</a:t>
                </a:r>
                <a:endParaRPr lang="en-GB" sz="1200" dirty="0"/>
              </a:p>
            </p:txBody>
          </p:sp>
          <p:sp>
            <p:nvSpPr>
              <p:cNvPr id="33" name="Tekstfelt 32"/>
              <p:cNvSpPr txBox="1"/>
              <p:nvPr/>
            </p:nvSpPr>
            <p:spPr>
              <a:xfrm>
                <a:off x="6975829" y="4412141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/>
                  <a:t>2</a:t>
                </a:r>
                <a:r>
                  <a:rPr lang="da-DK" sz="1200" dirty="0" smtClean="0"/>
                  <a:t>5</a:t>
                </a:r>
                <a:endParaRPr lang="en-GB" sz="1200" dirty="0"/>
              </a:p>
            </p:txBody>
          </p:sp>
          <p:sp>
            <p:nvSpPr>
              <p:cNvPr id="34" name="Tekstfelt 33"/>
              <p:cNvSpPr txBox="1"/>
              <p:nvPr/>
            </p:nvSpPr>
            <p:spPr>
              <a:xfrm>
                <a:off x="2903117" y="4355920"/>
                <a:ext cx="22355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/>
                  <a:t>9</a:t>
                </a:r>
                <a:endParaRPr lang="en-GB" sz="1200" dirty="0"/>
              </a:p>
            </p:txBody>
          </p:sp>
          <p:sp>
            <p:nvSpPr>
              <p:cNvPr id="35" name="Tekstfelt 34"/>
              <p:cNvSpPr txBox="1"/>
              <p:nvPr/>
            </p:nvSpPr>
            <p:spPr>
              <a:xfrm>
                <a:off x="2093877" y="4355920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/>
                  <a:t>6</a:t>
                </a:r>
                <a:endParaRPr lang="en-GB" sz="1200" dirty="0"/>
              </a:p>
            </p:txBody>
          </p:sp>
          <p:sp>
            <p:nvSpPr>
              <p:cNvPr id="36" name="Tekstfelt 35"/>
              <p:cNvSpPr txBox="1"/>
              <p:nvPr/>
            </p:nvSpPr>
            <p:spPr>
              <a:xfrm>
                <a:off x="1157773" y="4350014"/>
                <a:ext cx="3273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/>
                  <a:t>3</a:t>
                </a:r>
                <a:endParaRPr lang="en-GB" sz="1200" dirty="0"/>
              </a:p>
            </p:txBody>
          </p:sp>
          <p:sp>
            <p:nvSpPr>
              <p:cNvPr id="37" name="Tekstfelt 36"/>
              <p:cNvSpPr txBox="1"/>
              <p:nvPr/>
            </p:nvSpPr>
            <p:spPr>
              <a:xfrm>
                <a:off x="509701" y="4320158"/>
                <a:ext cx="3960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1</a:t>
                </a:r>
              </a:p>
            </p:txBody>
          </p:sp>
          <p:sp>
            <p:nvSpPr>
              <p:cNvPr id="38" name="Tekstfelt 37"/>
              <p:cNvSpPr txBox="1"/>
              <p:nvPr/>
            </p:nvSpPr>
            <p:spPr>
              <a:xfrm>
                <a:off x="886486" y="4335296"/>
                <a:ext cx="3273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/>
                  <a:t>2</a:t>
                </a:r>
                <a:endParaRPr lang="en-GB" sz="1200" dirty="0"/>
              </a:p>
            </p:txBody>
          </p:sp>
          <p:sp>
            <p:nvSpPr>
              <p:cNvPr id="39" name="Tekstfelt 38"/>
              <p:cNvSpPr txBox="1"/>
              <p:nvPr/>
            </p:nvSpPr>
            <p:spPr>
              <a:xfrm>
                <a:off x="1478536" y="4355920"/>
                <a:ext cx="3273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4</a:t>
                </a:r>
                <a:endParaRPr lang="en-GB" sz="1200" dirty="0"/>
              </a:p>
            </p:txBody>
          </p:sp>
          <p:sp>
            <p:nvSpPr>
              <p:cNvPr id="40" name="Tekstfelt 39"/>
              <p:cNvSpPr txBox="1"/>
              <p:nvPr/>
            </p:nvSpPr>
            <p:spPr>
              <a:xfrm>
                <a:off x="1769841" y="4370930"/>
                <a:ext cx="24591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5</a:t>
                </a:r>
                <a:endParaRPr lang="en-GB" sz="1200" dirty="0"/>
              </a:p>
            </p:txBody>
          </p:sp>
          <p:sp>
            <p:nvSpPr>
              <p:cNvPr id="41" name="Tekstfelt 40"/>
              <p:cNvSpPr txBox="1"/>
              <p:nvPr/>
            </p:nvSpPr>
            <p:spPr>
              <a:xfrm>
                <a:off x="2522652" y="4355920"/>
                <a:ext cx="32730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8</a:t>
                </a:r>
                <a:endParaRPr lang="en-GB" sz="1200" dirty="0"/>
              </a:p>
            </p:txBody>
          </p:sp>
          <p:sp>
            <p:nvSpPr>
              <p:cNvPr id="42" name="Tekstfelt 41"/>
              <p:cNvSpPr txBox="1"/>
              <p:nvPr/>
            </p:nvSpPr>
            <p:spPr>
              <a:xfrm>
                <a:off x="4059505" y="4371110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12</a:t>
                </a:r>
                <a:endParaRPr lang="en-GB" sz="1200" dirty="0"/>
              </a:p>
            </p:txBody>
          </p:sp>
          <p:sp>
            <p:nvSpPr>
              <p:cNvPr id="43" name="Tekstfelt 42"/>
              <p:cNvSpPr txBox="1"/>
              <p:nvPr/>
            </p:nvSpPr>
            <p:spPr>
              <a:xfrm>
                <a:off x="3341280" y="4371110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10</a:t>
                </a:r>
                <a:endParaRPr lang="en-GB" sz="1200" dirty="0"/>
              </a:p>
            </p:txBody>
          </p:sp>
          <p:sp>
            <p:nvSpPr>
              <p:cNvPr id="44" name="Tekstfelt 43"/>
              <p:cNvSpPr txBox="1"/>
              <p:nvPr/>
            </p:nvSpPr>
            <p:spPr>
              <a:xfrm>
                <a:off x="5787697" y="4397131"/>
                <a:ext cx="3600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a-DK" sz="1200" dirty="0" smtClean="0"/>
                  <a:t>20</a:t>
                </a:r>
                <a:endParaRPr lang="en-GB" sz="1200" dirty="0"/>
              </a:p>
            </p:txBody>
          </p:sp>
        </p:grpSp>
      </p:grpSp>
      <p:sp>
        <p:nvSpPr>
          <p:cNvPr id="86" name="Stregbilledforklaring 1 85"/>
          <p:cNvSpPr/>
          <p:nvPr/>
        </p:nvSpPr>
        <p:spPr>
          <a:xfrm>
            <a:off x="3019585" y="1501204"/>
            <a:ext cx="1738492" cy="853124"/>
          </a:xfrm>
          <a:prstGeom prst="borderCallout1">
            <a:avLst>
              <a:gd name="adj1" fmla="val 101006"/>
              <a:gd name="adj2" fmla="val 598"/>
              <a:gd name="adj3" fmla="val 209650"/>
              <a:gd name="adj4" fmla="val 489"/>
            </a:avLst>
          </a:prstGeom>
          <a:ln w="12700" cap="rnd">
            <a:solidFill>
              <a:schemeClr val="tx1"/>
            </a:solidFill>
            <a:prstDash val="sysDot"/>
            <a:headEnd type="oval" w="sm" len="sm"/>
            <a:tailEnd type="diamond" w="lg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sz="1050" dirty="0"/>
              <a:t>Excessive </a:t>
            </a:r>
            <a:r>
              <a:rPr lang="da-DK" sz="1050" dirty="0" err="1"/>
              <a:t>Commitments</a:t>
            </a:r>
            <a:endParaRPr lang="da-DK" sz="1050" dirty="0"/>
          </a:p>
          <a:p>
            <a:r>
              <a:rPr lang="da-DK" sz="1050" dirty="0"/>
              <a:t>Insufficient </a:t>
            </a:r>
            <a:r>
              <a:rPr lang="da-DK" sz="1050" dirty="0" err="1"/>
              <a:t>Cybersecurity</a:t>
            </a:r>
            <a:endParaRPr lang="da-DK" sz="1050" dirty="0"/>
          </a:p>
          <a:p>
            <a:r>
              <a:rPr lang="da-DK" sz="1050" dirty="0" err="1"/>
              <a:t>Quality</a:t>
            </a:r>
            <a:r>
              <a:rPr lang="da-DK" sz="1050" dirty="0"/>
              <a:t> of WWA Missions</a:t>
            </a:r>
          </a:p>
          <a:p>
            <a:r>
              <a:rPr lang="da-DK" sz="1050" dirty="0" err="1"/>
              <a:t>Quality</a:t>
            </a:r>
            <a:r>
              <a:rPr lang="da-DK" sz="1050" dirty="0"/>
              <a:t> of ATO </a:t>
            </a:r>
            <a:r>
              <a:rPr lang="da-DK" sz="1050" dirty="0" err="1"/>
              <a:t>Accreditation</a:t>
            </a:r>
            <a:endParaRPr lang="da-DK" sz="1050" dirty="0"/>
          </a:p>
          <a:p>
            <a:r>
              <a:rPr lang="da-DK" sz="1050" dirty="0" err="1"/>
              <a:t>Quality</a:t>
            </a:r>
            <a:r>
              <a:rPr lang="da-DK" sz="1050" dirty="0"/>
              <a:t> of ATO </a:t>
            </a:r>
            <a:r>
              <a:rPr lang="da-DK" sz="1050" dirty="0" err="1"/>
              <a:t>training</a:t>
            </a:r>
            <a:endParaRPr lang="da-DK" sz="1050" dirty="0"/>
          </a:p>
        </p:txBody>
      </p:sp>
      <p:sp>
        <p:nvSpPr>
          <p:cNvPr id="63" name="Titel 2"/>
          <p:cNvSpPr>
            <a:spLocks noGrp="1"/>
          </p:cNvSpPr>
          <p:nvPr>
            <p:ph type="title"/>
          </p:nvPr>
        </p:nvSpPr>
        <p:spPr>
          <a:xfrm>
            <a:off x="359792" y="354699"/>
            <a:ext cx="4221338" cy="503424"/>
          </a:xfrm>
        </p:spPr>
        <p:txBody>
          <a:bodyPr/>
          <a:lstStyle/>
          <a:p>
            <a:r>
              <a:rPr lang="da-DK" dirty="0" smtClean="0"/>
              <a:t>Risk Register</a:t>
            </a:r>
            <a:endParaRPr lang="en-GB" dirty="0"/>
          </a:p>
        </p:txBody>
      </p:sp>
      <p:sp>
        <p:nvSpPr>
          <p:cNvPr id="8" name="Pladsholder til tekst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4" name="Stregbilledforklaring 1 83"/>
          <p:cNvSpPr/>
          <p:nvPr/>
        </p:nvSpPr>
        <p:spPr>
          <a:xfrm>
            <a:off x="1173221" y="1523200"/>
            <a:ext cx="1472412" cy="214013"/>
          </a:xfrm>
          <a:prstGeom prst="borderCallout1">
            <a:avLst>
              <a:gd name="adj1" fmla="val 110029"/>
              <a:gd name="adj2" fmla="val 98565"/>
              <a:gd name="adj3" fmla="val 832540"/>
              <a:gd name="adj4" fmla="val 99702"/>
            </a:avLst>
          </a:prstGeom>
          <a:ln w="12700" cap="rnd">
            <a:solidFill>
              <a:schemeClr val="tx1"/>
            </a:solidFill>
            <a:prstDash val="sysDot"/>
            <a:headEnd type="oval" w="sm" len="sm"/>
            <a:tailEnd type="diamond" w="lg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z="1050" dirty="0" smtClean="0"/>
              <a:t>Model Course </a:t>
            </a:r>
            <a:r>
              <a:rPr lang="da-DK" sz="1050" dirty="0" err="1" smtClean="0"/>
              <a:t>Quality</a:t>
            </a:r>
            <a:endParaRPr lang="en-GB" sz="1050" dirty="0"/>
          </a:p>
        </p:txBody>
      </p:sp>
      <p:sp>
        <p:nvSpPr>
          <p:cNvPr id="89" name="Stregbilledforklaring 1 88"/>
          <p:cNvSpPr/>
          <p:nvPr/>
        </p:nvSpPr>
        <p:spPr>
          <a:xfrm>
            <a:off x="2165229" y="4445146"/>
            <a:ext cx="2178242" cy="892066"/>
          </a:xfrm>
          <a:prstGeom prst="borderCallout1">
            <a:avLst>
              <a:gd name="adj1" fmla="val 275"/>
              <a:gd name="adj2" fmla="val -307"/>
              <a:gd name="adj3" fmla="val -131058"/>
              <a:gd name="adj4" fmla="val 558"/>
            </a:avLst>
          </a:prstGeom>
          <a:ln w="12700" cap="rnd">
            <a:solidFill>
              <a:schemeClr val="tx1"/>
            </a:solidFill>
            <a:prstDash val="sysDot"/>
            <a:headEnd type="oval" w="sm" len="sm"/>
            <a:tailEnd type="diamond" w="lg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sz="1050" dirty="0" err="1"/>
              <a:t>Quality</a:t>
            </a:r>
            <a:r>
              <a:rPr lang="da-DK" sz="1050" dirty="0"/>
              <a:t> of WWA </a:t>
            </a:r>
            <a:r>
              <a:rPr lang="da-DK" sz="1050" dirty="0" err="1"/>
              <a:t>training</a:t>
            </a:r>
            <a:r>
              <a:rPr lang="da-DK" sz="1050" dirty="0"/>
              <a:t/>
            </a:r>
            <a:br>
              <a:rPr lang="da-DK" sz="1050" dirty="0"/>
            </a:br>
            <a:r>
              <a:rPr lang="da-DK" sz="1050" dirty="0" err="1"/>
              <a:t>Quality</a:t>
            </a:r>
            <a:r>
              <a:rPr lang="da-DK" sz="1050" dirty="0"/>
              <a:t> of </a:t>
            </a:r>
            <a:r>
              <a:rPr lang="da-DK" sz="1050" dirty="0" err="1"/>
              <a:t>Organizing</a:t>
            </a:r>
            <a:r>
              <a:rPr lang="da-DK" sz="1050" dirty="0"/>
              <a:t> </a:t>
            </a:r>
            <a:r>
              <a:rPr lang="da-DK" sz="1050" dirty="0" smtClean="0"/>
              <a:t>Workshops</a:t>
            </a:r>
          </a:p>
          <a:p>
            <a:r>
              <a:rPr lang="da-DK" sz="1050" dirty="0" err="1" smtClean="0"/>
              <a:t>Quality</a:t>
            </a:r>
            <a:r>
              <a:rPr lang="da-DK" sz="1050" dirty="0" smtClean="0"/>
              <a:t> of WWA Consultants</a:t>
            </a:r>
          </a:p>
          <a:p>
            <a:endParaRPr lang="da-DK" sz="1050" b="1" dirty="0" smtClean="0"/>
          </a:p>
          <a:p>
            <a:r>
              <a:rPr lang="da-DK" sz="1050" b="1" dirty="0" smtClean="0"/>
              <a:t>Personal </a:t>
            </a:r>
            <a:r>
              <a:rPr lang="da-DK" sz="1050" b="1" dirty="0" err="1"/>
              <a:t>safety</a:t>
            </a:r>
            <a:r>
              <a:rPr lang="da-DK" sz="1050" b="1" dirty="0"/>
              <a:t> of WWA </a:t>
            </a:r>
            <a:r>
              <a:rPr lang="da-DK" sz="1050" b="1" dirty="0" err="1"/>
              <a:t>staff</a:t>
            </a:r>
            <a:endParaRPr lang="da-DK" sz="1050" b="1" dirty="0"/>
          </a:p>
          <a:p>
            <a:endParaRPr lang="en-GB" sz="1050" dirty="0"/>
          </a:p>
        </p:txBody>
      </p:sp>
      <p:sp>
        <p:nvSpPr>
          <p:cNvPr id="90" name="Stregbilledforklaring 1 89"/>
          <p:cNvSpPr/>
          <p:nvPr/>
        </p:nvSpPr>
        <p:spPr>
          <a:xfrm>
            <a:off x="152333" y="5558288"/>
            <a:ext cx="1871264" cy="461141"/>
          </a:xfrm>
          <a:prstGeom prst="borderCallout1">
            <a:avLst>
              <a:gd name="adj1" fmla="val -4261"/>
              <a:gd name="adj2" fmla="val 90006"/>
              <a:gd name="adj3" fmla="val -489851"/>
              <a:gd name="adj4" fmla="val 89911"/>
            </a:avLst>
          </a:prstGeom>
          <a:ln w="12700" cap="rnd">
            <a:solidFill>
              <a:schemeClr val="tx1"/>
            </a:solidFill>
            <a:prstDash val="sysDot"/>
            <a:headEnd type="oval" w="sm" len="sm"/>
            <a:tailEnd type="diamond" w="lg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sz="1050" dirty="0" err="1"/>
              <a:t>Failure</a:t>
            </a:r>
            <a:r>
              <a:rPr lang="da-DK" sz="1050" dirty="0"/>
              <a:t> of IALA as an </a:t>
            </a:r>
            <a:r>
              <a:rPr lang="da-DK" sz="1050" dirty="0" smtClean="0"/>
              <a:t/>
            </a:r>
            <a:br>
              <a:rPr lang="da-DK" sz="1050" dirty="0" smtClean="0"/>
            </a:br>
            <a:r>
              <a:rPr lang="da-DK" sz="1050" dirty="0" smtClean="0"/>
              <a:t>International </a:t>
            </a:r>
            <a:r>
              <a:rPr lang="da-DK" sz="1050" dirty="0"/>
              <a:t>Organisation</a:t>
            </a:r>
            <a:endParaRPr lang="en-GB" sz="1050" dirty="0"/>
          </a:p>
        </p:txBody>
      </p:sp>
      <p:sp>
        <p:nvSpPr>
          <p:cNvPr id="85" name="Stregbilledforklaring 1 84"/>
          <p:cNvSpPr/>
          <p:nvPr/>
        </p:nvSpPr>
        <p:spPr>
          <a:xfrm>
            <a:off x="5000058" y="1628800"/>
            <a:ext cx="1624170" cy="194557"/>
          </a:xfrm>
          <a:prstGeom prst="borderCallout1">
            <a:avLst>
              <a:gd name="adj1" fmla="val 103062"/>
              <a:gd name="adj2" fmla="val 2354"/>
              <a:gd name="adj3" fmla="val 885477"/>
              <a:gd name="adj4" fmla="val 3263"/>
            </a:avLst>
          </a:prstGeom>
          <a:ln w="12700" cap="rnd">
            <a:solidFill>
              <a:schemeClr val="tx1"/>
            </a:solidFill>
            <a:prstDash val="sysDot"/>
            <a:headEnd type="oval" w="sm" len="sm"/>
            <a:tailEnd type="diamond" w="lg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a-DK" sz="1050" dirty="0" err="1" smtClean="0"/>
              <a:t>Loss</a:t>
            </a:r>
            <a:r>
              <a:rPr lang="da-DK" sz="1050" dirty="0" smtClean="0"/>
              <a:t> of major </a:t>
            </a:r>
            <a:r>
              <a:rPr lang="da-DK" sz="1050" dirty="0" err="1" smtClean="0"/>
              <a:t>sponsorship</a:t>
            </a:r>
            <a:endParaRPr lang="da-DK" sz="1050" dirty="0" smtClean="0"/>
          </a:p>
        </p:txBody>
      </p:sp>
      <p:sp>
        <p:nvSpPr>
          <p:cNvPr id="114" name="Stregbilledforklaring 1 113"/>
          <p:cNvSpPr/>
          <p:nvPr/>
        </p:nvSpPr>
        <p:spPr>
          <a:xfrm>
            <a:off x="160488" y="4335255"/>
            <a:ext cx="1865521" cy="1015263"/>
          </a:xfrm>
          <a:prstGeom prst="borderCallout1">
            <a:avLst>
              <a:gd name="adj1" fmla="val -2138"/>
              <a:gd name="adj2" fmla="val 73174"/>
              <a:gd name="adj3" fmla="val -103146"/>
              <a:gd name="adj4" fmla="val 73877"/>
            </a:avLst>
          </a:prstGeom>
          <a:ln w="12700" cap="rnd">
            <a:solidFill>
              <a:schemeClr val="tx1"/>
            </a:solidFill>
            <a:prstDash val="sysDot"/>
            <a:headEnd type="oval" w="sm" len="sm"/>
            <a:tailEnd type="diamond" w="lg" len="lg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da-DK" sz="1050" dirty="0" err="1" smtClean="0"/>
              <a:t>Late</a:t>
            </a:r>
            <a:r>
              <a:rPr lang="da-DK" sz="1050" dirty="0" smtClean="0"/>
              <a:t> </a:t>
            </a:r>
            <a:r>
              <a:rPr lang="da-DK" sz="1050" dirty="0" err="1" smtClean="0"/>
              <a:t>payment</a:t>
            </a:r>
            <a:r>
              <a:rPr lang="da-DK" sz="1050" dirty="0" smtClean="0"/>
              <a:t> of </a:t>
            </a:r>
            <a:r>
              <a:rPr lang="da-DK" sz="1050" dirty="0" err="1" smtClean="0"/>
              <a:t>sponsorship</a:t>
            </a:r>
            <a:endParaRPr lang="da-DK" sz="1050" dirty="0"/>
          </a:p>
          <a:p>
            <a:r>
              <a:rPr lang="da-DK" sz="1050" dirty="0" smtClean="0"/>
              <a:t>Activity </a:t>
            </a:r>
            <a:r>
              <a:rPr lang="da-DK" sz="1050" dirty="0" err="1" smtClean="0"/>
              <a:t>cost</a:t>
            </a:r>
            <a:r>
              <a:rPr lang="da-DK" sz="1050" dirty="0" smtClean="0"/>
              <a:t> </a:t>
            </a:r>
            <a:r>
              <a:rPr lang="da-DK" sz="1050" dirty="0" err="1" smtClean="0"/>
              <a:t>exceeds</a:t>
            </a:r>
            <a:r>
              <a:rPr lang="da-DK" sz="1050" dirty="0" smtClean="0"/>
              <a:t> </a:t>
            </a:r>
            <a:r>
              <a:rPr lang="da-DK" sz="1050" dirty="0" err="1" smtClean="0"/>
              <a:t>revenue</a:t>
            </a:r>
            <a:endParaRPr lang="da-DK" sz="1050" dirty="0" smtClean="0"/>
          </a:p>
          <a:p>
            <a:r>
              <a:rPr lang="da-DK" sz="1050" dirty="0" err="1" smtClean="0"/>
              <a:t>Poor</a:t>
            </a:r>
            <a:r>
              <a:rPr lang="da-DK" sz="1050" dirty="0" smtClean="0"/>
              <a:t> </a:t>
            </a:r>
            <a:r>
              <a:rPr lang="da-DK" sz="1050" dirty="0" err="1" smtClean="0"/>
              <a:t>financial</a:t>
            </a:r>
            <a:r>
              <a:rPr lang="da-DK" sz="1050" dirty="0" smtClean="0"/>
              <a:t> </a:t>
            </a:r>
            <a:r>
              <a:rPr lang="da-DK" sz="1050" dirty="0" err="1" smtClean="0"/>
              <a:t>governance</a:t>
            </a:r>
            <a:endParaRPr lang="da-DK" sz="1050" dirty="0" smtClean="0"/>
          </a:p>
          <a:p>
            <a:r>
              <a:rPr lang="da-DK" sz="1050" dirty="0" err="1" smtClean="0"/>
              <a:t>Quality</a:t>
            </a:r>
            <a:r>
              <a:rPr lang="da-DK" sz="1050" dirty="0" smtClean="0"/>
              <a:t> of WWA Website</a:t>
            </a:r>
          </a:p>
        </p:txBody>
      </p:sp>
      <p:sp>
        <p:nvSpPr>
          <p:cNvPr id="2" name="Nedadbuet pil 1"/>
          <p:cNvSpPr/>
          <p:nvPr/>
        </p:nvSpPr>
        <p:spPr>
          <a:xfrm>
            <a:off x="1511660" y="2384884"/>
            <a:ext cx="734210" cy="766257"/>
          </a:xfrm>
          <a:prstGeom prst="curvedDownArrow">
            <a:avLst>
              <a:gd name="adj1" fmla="val 6037"/>
              <a:gd name="adj2" fmla="val 19102"/>
              <a:gd name="adj3" fmla="val 25000"/>
            </a:avLst>
          </a:prstGeom>
          <a:gradFill flip="none" rotWithShape="1">
            <a:gsLst>
              <a:gs pos="0">
                <a:schemeClr val="bg2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ekstfelt 2"/>
          <p:cNvSpPr txBox="1"/>
          <p:nvPr/>
        </p:nvSpPr>
        <p:spPr>
          <a:xfrm>
            <a:off x="140920" y="2145457"/>
            <a:ext cx="215307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100" i="1" dirty="0"/>
              <a:t>Personal </a:t>
            </a:r>
            <a:r>
              <a:rPr lang="da-DK" sz="1100" i="1" dirty="0" err="1"/>
              <a:t>safety</a:t>
            </a:r>
            <a:r>
              <a:rPr lang="da-DK" sz="1100" i="1" dirty="0"/>
              <a:t> of WWA </a:t>
            </a:r>
            <a:r>
              <a:rPr lang="da-DK" sz="1050" i="1" dirty="0" err="1"/>
              <a:t>staff</a:t>
            </a:r>
            <a:endParaRPr lang="da-DK" sz="1100" i="1" dirty="0"/>
          </a:p>
          <a:p>
            <a:endParaRPr lang="en-GB" sz="1100" i="1" dirty="0"/>
          </a:p>
        </p:txBody>
      </p:sp>
    </p:spTree>
    <p:extLst>
      <p:ext uri="{BB962C8B-B14F-4D97-AF65-F5344CB8AC3E}">
        <p14:creationId xmlns:p14="http://schemas.microsoft.com/office/powerpoint/2010/main" val="147892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4213" y="-63387"/>
            <a:ext cx="7775575" cy="1404154"/>
          </a:xfrm>
        </p:spPr>
        <p:txBody>
          <a:bodyPr/>
          <a:lstStyle/>
          <a:p>
            <a:pPr algn="ctr"/>
            <a:r>
              <a:rPr lang="fr-FR" dirty="0" smtClean="0"/>
              <a:t>The IALA World-Wide Academy Team</a:t>
            </a:r>
            <a:br>
              <a:rPr lang="fr-FR" dirty="0" smtClean="0"/>
            </a:br>
            <a:r>
              <a:rPr lang="fr-FR" dirty="0" smtClean="0"/>
              <a:t>Jacques, Gerardine, Omar and Stephen</a:t>
            </a:r>
            <a:endParaRPr lang="fr-FR" sz="2800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0A306-997B-4775-87BF-1014BDA3D386}" type="datetime5">
              <a:rPr lang="en-US" smtClean="0"/>
              <a:t>14-Dec-17</a:t>
            </a:fld>
            <a:endParaRPr lang="en-US"/>
          </a:p>
        </p:txBody>
      </p:sp>
      <p:pic>
        <p:nvPicPr>
          <p:cNvPr id="5" name="Pladsholder til indhold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1579963"/>
            <a:ext cx="7775575" cy="4382286"/>
          </a:xfrm>
        </p:spPr>
      </p:pic>
    </p:spTree>
    <p:extLst>
      <p:ext uri="{BB962C8B-B14F-4D97-AF65-F5344CB8AC3E}">
        <p14:creationId xmlns:p14="http://schemas.microsoft.com/office/powerpoint/2010/main" val="32102500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en-GB" dirty="0" smtClean="0"/>
              <a:t>Support IALA’s Strategic Goals: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836712"/>
            <a:ext cx="7775575" cy="2016064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dirty="0"/>
              <a:t>G1 – Marine Aids to Navigation are harmonised through international cooperation and the provision </a:t>
            </a:r>
            <a:r>
              <a:rPr lang="en-GB" sz="2000" dirty="0" smtClean="0"/>
              <a:t>of standards.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G2 ‐ All coastal states have contributed to an efficient global network of Marine Aids to </a:t>
            </a:r>
            <a:r>
              <a:rPr lang="en-GB" sz="2000" b="1" dirty="0" smtClean="0"/>
              <a:t>Navigation through </a:t>
            </a:r>
            <a:r>
              <a:rPr lang="en-GB" sz="2000" b="1" dirty="0"/>
              <a:t>capacity building and the sharing of expertise</a:t>
            </a:r>
            <a:r>
              <a:rPr lang="en-GB" sz="2000" b="1" dirty="0" smtClean="0"/>
              <a:t>.</a:t>
            </a:r>
            <a:endParaRPr lang="en-US" sz="2000" b="1" dirty="0" smtClean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9508"/>
            <a:ext cx="91440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39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en-GB" dirty="0" smtClean="0"/>
              <a:t>Main Objectives in 2017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684213" y="836712"/>
            <a:ext cx="7775575" cy="2016064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Focus on those with greatest </a:t>
            </a:r>
            <a:r>
              <a:rPr lang="en-GB" sz="2000" b="1" dirty="0" smtClean="0"/>
              <a:t>need</a:t>
            </a:r>
            <a:r>
              <a:rPr lang="en-GB" sz="2000" dirty="0" smtClean="0"/>
              <a:t> - Target </a:t>
            </a:r>
            <a:r>
              <a:rPr lang="en-GB" sz="2000" dirty="0"/>
              <a:t>s</a:t>
            </a:r>
            <a:r>
              <a:rPr lang="en-GB" sz="2000" dirty="0" smtClean="0"/>
              <a:t>tates</a:t>
            </a: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Review of progress</a:t>
            </a:r>
            <a:r>
              <a:rPr lang="en-GB" sz="2000" dirty="0"/>
              <a:t> </a:t>
            </a:r>
            <a:r>
              <a:rPr lang="en-GB" sz="2000" dirty="0" smtClean="0"/>
              <a:t>– Follow-up on the numerous technical missions</a:t>
            </a: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At least one training hub in each region</a:t>
            </a:r>
            <a:r>
              <a:rPr lang="en-GB" sz="2000" dirty="0"/>
              <a:t> - </a:t>
            </a:r>
            <a:r>
              <a:rPr lang="en-GB" sz="2000" dirty="0" smtClean="0"/>
              <a:t>Accredited </a:t>
            </a:r>
            <a:r>
              <a:rPr lang="en-GB" sz="2000" dirty="0"/>
              <a:t>Training </a:t>
            </a:r>
            <a:r>
              <a:rPr lang="en-GB" sz="2000" dirty="0" smtClean="0"/>
              <a:t>Organisations</a:t>
            </a: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Connecting people</a:t>
            </a:r>
            <a:r>
              <a:rPr lang="en-GB" sz="2000" dirty="0"/>
              <a:t> - </a:t>
            </a:r>
            <a:r>
              <a:rPr lang="en-GB" sz="2000" dirty="0" smtClean="0"/>
              <a:t>Academy </a:t>
            </a:r>
            <a:r>
              <a:rPr lang="en-GB" sz="2000" dirty="0"/>
              <a:t>Alumni Association to ensure sustainable learning.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Delivering as One</a:t>
            </a:r>
            <a:r>
              <a:rPr lang="en-GB" sz="2000" dirty="0"/>
              <a:t> - </a:t>
            </a:r>
            <a:r>
              <a:rPr lang="en-GB" sz="2000" dirty="0" smtClean="0"/>
              <a:t>United </a:t>
            </a:r>
            <a:r>
              <a:rPr lang="en-GB" sz="2000" dirty="0"/>
              <a:t>Nations strategy of “Delivering as One</a:t>
            </a:r>
            <a:r>
              <a:rPr lang="en-GB" sz="2000" dirty="0" smtClean="0"/>
              <a:t>”.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17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700" y="4761148"/>
            <a:ext cx="4896544" cy="149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7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207404"/>
            <a:ext cx="7775575" cy="936326"/>
          </a:xfrm>
        </p:spPr>
        <p:txBody>
          <a:bodyPr/>
          <a:lstStyle/>
          <a:p>
            <a:r>
              <a:rPr lang="en-GB" dirty="0" smtClean="0"/>
              <a:t>Main Activities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96825" y="800708"/>
            <a:ext cx="7775575" cy="4608512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 smtClean="0"/>
              <a:t>Education and Training</a:t>
            </a:r>
          </a:p>
          <a:p>
            <a:pPr lvl="3">
              <a:buNone/>
            </a:pPr>
            <a:r>
              <a:rPr lang="da-DK" sz="2000" dirty="0" smtClean="0"/>
              <a:t>	</a:t>
            </a:r>
            <a:r>
              <a:rPr lang="da-DK" sz="2000" dirty="0"/>
              <a:t>- </a:t>
            </a:r>
            <a:r>
              <a:rPr lang="da-DK" sz="2000" i="1" dirty="0" err="1"/>
              <a:t>Develop</a:t>
            </a:r>
            <a:r>
              <a:rPr lang="da-DK" sz="2000" i="1" dirty="0"/>
              <a:t> and </a:t>
            </a:r>
            <a:r>
              <a:rPr lang="da-DK" sz="2000" i="1" dirty="0" err="1"/>
              <a:t>manage</a:t>
            </a:r>
            <a:r>
              <a:rPr lang="da-DK" sz="2000" i="1" dirty="0"/>
              <a:t> </a:t>
            </a:r>
            <a:r>
              <a:rPr lang="da-DK" sz="2000" i="1" dirty="0" err="1"/>
              <a:t>Accredited</a:t>
            </a:r>
            <a:r>
              <a:rPr lang="da-DK" sz="2000" i="1" dirty="0"/>
              <a:t> Training Organisation</a:t>
            </a:r>
          </a:p>
          <a:p>
            <a:pPr lvl="3">
              <a:buNone/>
            </a:pPr>
            <a:r>
              <a:rPr lang="da-DK" sz="2000" dirty="0"/>
              <a:t>	- </a:t>
            </a:r>
            <a:r>
              <a:rPr lang="da-DK" sz="2000" i="1" dirty="0"/>
              <a:t>Deliver </a:t>
            </a:r>
            <a:r>
              <a:rPr lang="da-DK" sz="2000" i="1" dirty="0" smtClean="0"/>
              <a:t>Model Courses, Seminars and </a:t>
            </a:r>
            <a:r>
              <a:rPr lang="da-DK" sz="2000" i="1" dirty="0" err="1" smtClean="0"/>
              <a:t>Lectures</a:t>
            </a:r>
            <a:endParaRPr lang="da-DK" sz="2000" i="1" dirty="0"/>
          </a:p>
          <a:p>
            <a:pPr lvl="3">
              <a:buNone/>
            </a:pPr>
            <a:r>
              <a:rPr lang="da-DK" sz="2000" dirty="0"/>
              <a:t>	- </a:t>
            </a:r>
            <a:r>
              <a:rPr lang="da-DK" sz="2000" i="1" dirty="0" err="1"/>
              <a:t>Develop</a:t>
            </a:r>
            <a:r>
              <a:rPr lang="da-DK" sz="2000" i="1" dirty="0"/>
              <a:t> </a:t>
            </a:r>
            <a:r>
              <a:rPr lang="da-DK" sz="2000" i="1" dirty="0" smtClean="0"/>
              <a:t>Model Courses </a:t>
            </a:r>
            <a:r>
              <a:rPr lang="da-DK" sz="2000" dirty="0" err="1" smtClean="0"/>
              <a:t>together</a:t>
            </a:r>
            <a:r>
              <a:rPr lang="da-DK" sz="2000" dirty="0" smtClean="0"/>
              <a:t> with IALA </a:t>
            </a:r>
            <a:r>
              <a:rPr lang="da-DK" sz="2000" dirty="0" err="1" smtClean="0"/>
              <a:t>Committees</a:t>
            </a:r>
            <a:endParaRPr lang="da-DK" sz="2000" dirty="0"/>
          </a:p>
          <a:p>
            <a:pPr lvl="3">
              <a:buNone/>
            </a:pPr>
            <a:endParaRPr lang="da-DK" sz="20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Capacity Building</a:t>
            </a:r>
            <a:r>
              <a:rPr lang="en-GB" sz="2000" dirty="0"/>
              <a:t> </a:t>
            </a:r>
          </a:p>
          <a:p>
            <a:pPr marL="576000" lvl="4" indent="0">
              <a:buNone/>
            </a:pPr>
            <a:r>
              <a:rPr lang="da-DK" sz="2000" dirty="0" smtClean="0"/>
              <a:t>- </a:t>
            </a:r>
            <a:r>
              <a:rPr lang="da-DK" sz="2000" i="1" dirty="0" err="1" smtClean="0"/>
              <a:t>Needs</a:t>
            </a:r>
            <a:r>
              <a:rPr lang="da-DK" sz="2000" i="1" dirty="0" smtClean="0"/>
              <a:t> </a:t>
            </a:r>
            <a:r>
              <a:rPr lang="da-DK" sz="2000" i="1" dirty="0" err="1" smtClean="0"/>
              <a:t>Assessment</a:t>
            </a:r>
            <a:r>
              <a:rPr lang="da-DK" sz="2000" i="1" dirty="0" smtClean="0"/>
              <a:t> Missions</a:t>
            </a:r>
            <a:r>
              <a:rPr lang="da-DK" sz="2000" dirty="0" smtClean="0"/>
              <a:t>, </a:t>
            </a:r>
            <a:r>
              <a:rPr lang="da-DK" sz="2000" dirty="0" err="1" smtClean="0"/>
              <a:t>mapping</a:t>
            </a:r>
            <a:r>
              <a:rPr lang="da-DK" sz="2000" dirty="0" smtClean="0"/>
              <a:t> the </a:t>
            </a:r>
            <a:r>
              <a:rPr lang="da-DK" sz="2000" dirty="0" err="1" smtClean="0"/>
              <a:t>gaps</a:t>
            </a:r>
            <a:endParaRPr lang="da-DK" sz="2000" dirty="0" smtClean="0"/>
          </a:p>
          <a:p>
            <a:pPr marL="576000" lvl="4" indent="0">
              <a:buNone/>
            </a:pPr>
            <a:r>
              <a:rPr lang="da-DK" sz="2000" dirty="0" smtClean="0"/>
              <a:t>- </a:t>
            </a:r>
            <a:r>
              <a:rPr lang="da-DK" sz="2000" i="1" dirty="0" smtClean="0"/>
              <a:t>Review Missions</a:t>
            </a:r>
            <a:r>
              <a:rPr lang="da-DK" sz="2000" dirty="0" smtClean="0"/>
              <a:t>, </a:t>
            </a:r>
            <a:r>
              <a:rPr lang="da-DK" sz="2000" dirty="0" err="1" smtClean="0"/>
              <a:t>follow-up</a:t>
            </a:r>
            <a:r>
              <a:rPr lang="da-DK" sz="2000" dirty="0" smtClean="0"/>
              <a:t> on </a:t>
            </a:r>
            <a:r>
              <a:rPr lang="da-DK" sz="2000" dirty="0" err="1" smtClean="0"/>
              <a:t>recommendations</a:t>
            </a:r>
            <a:endParaRPr lang="da-DK" sz="2000" dirty="0" smtClean="0"/>
          </a:p>
          <a:p>
            <a:pPr marL="576000" lvl="4" indent="0">
              <a:buNone/>
            </a:pPr>
            <a:r>
              <a:rPr lang="da-DK" sz="2000" dirty="0" smtClean="0"/>
              <a:t>- </a:t>
            </a:r>
            <a:r>
              <a:rPr lang="da-DK" sz="2000" i="1" dirty="0" smtClean="0"/>
              <a:t>High Level Missions</a:t>
            </a:r>
            <a:r>
              <a:rPr lang="da-DK" sz="2000" dirty="0" smtClean="0"/>
              <a:t>, </a:t>
            </a:r>
            <a:r>
              <a:rPr lang="da-DK" sz="2000" dirty="0" err="1" smtClean="0"/>
              <a:t>raising</a:t>
            </a:r>
            <a:r>
              <a:rPr lang="da-DK" sz="2000" dirty="0" smtClean="0"/>
              <a:t> </a:t>
            </a:r>
            <a:r>
              <a:rPr lang="da-DK" sz="2000" dirty="0" err="1" smtClean="0"/>
              <a:t>awareness</a:t>
            </a:r>
            <a:r>
              <a:rPr lang="da-DK" sz="2000" dirty="0" smtClean="0"/>
              <a:t> with decision </a:t>
            </a:r>
            <a:r>
              <a:rPr lang="da-DK" sz="2000" dirty="0" err="1" smtClean="0"/>
              <a:t>makers</a:t>
            </a:r>
            <a:endParaRPr lang="da-DK" sz="20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da-DK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 smtClean="0"/>
              <a:t>Research and Development</a:t>
            </a:r>
            <a:endParaRPr lang="en-GB" sz="2000" dirty="0"/>
          </a:p>
          <a:p>
            <a:pPr marL="576000" lvl="4" indent="0">
              <a:buNone/>
            </a:pPr>
            <a:r>
              <a:rPr lang="da-DK" sz="2000" dirty="0" smtClean="0"/>
              <a:t>- </a:t>
            </a:r>
            <a:r>
              <a:rPr lang="da-DK" sz="2000" i="1" dirty="0" err="1" smtClean="0"/>
              <a:t>Need</a:t>
            </a:r>
            <a:r>
              <a:rPr lang="da-DK" sz="2000" i="1" dirty="0" smtClean="0"/>
              <a:t> for </a:t>
            </a:r>
            <a:r>
              <a:rPr lang="da-DK" sz="2000" i="1" dirty="0" err="1" smtClean="0"/>
              <a:t>AtoN</a:t>
            </a:r>
            <a:r>
              <a:rPr lang="da-DK" sz="2000" i="1" dirty="0" smtClean="0"/>
              <a:t> research and </a:t>
            </a:r>
            <a:r>
              <a:rPr lang="da-DK" sz="2000" i="1" dirty="0" err="1" smtClean="0"/>
              <a:t>development</a:t>
            </a:r>
            <a:endParaRPr lang="da-DK" sz="2000" i="1" dirty="0" smtClean="0"/>
          </a:p>
          <a:p>
            <a:pPr lvl="4">
              <a:buNone/>
            </a:pPr>
            <a:r>
              <a:rPr lang="da-DK" sz="2000" dirty="0" smtClean="0"/>
              <a:t>- </a:t>
            </a:r>
            <a:r>
              <a:rPr lang="da-DK" sz="2000" i="1" dirty="0" smtClean="0"/>
              <a:t>Harvest </a:t>
            </a:r>
            <a:r>
              <a:rPr lang="da-DK" sz="2000" i="1" dirty="0" err="1" smtClean="0"/>
              <a:t>results</a:t>
            </a:r>
            <a:r>
              <a:rPr lang="da-DK" sz="2000" dirty="0" smtClean="0"/>
              <a:t> for </a:t>
            </a:r>
            <a:r>
              <a:rPr lang="da-DK" sz="2000" dirty="0" err="1" smtClean="0"/>
              <a:t>use</a:t>
            </a:r>
            <a:r>
              <a:rPr lang="da-DK" sz="2000" dirty="0" smtClean="0"/>
              <a:t> in IALA/WWA </a:t>
            </a:r>
            <a:r>
              <a:rPr lang="da-DK" sz="2000" dirty="0" err="1" smtClean="0"/>
              <a:t>work</a:t>
            </a:r>
            <a:endParaRPr lang="da-DK" sz="20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b="1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 smtClean="0"/>
              <a:t>Sustainable funding</a:t>
            </a:r>
            <a:endParaRPr lang="en-GB" sz="2000" dirty="0" smtClean="0"/>
          </a:p>
          <a:p>
            <a:pPr lvl="4">
              <a:buNone/>
            </a:pPr>
            <a:r>
              <a:rPr lang="da-DK" sz="2000" dirty="0" smtClean="0"/>
              <a:t>- </a:t>
            </a:r>
            <a:r>
              <a:rPr lang="da-DK" sz="2000" i="1" dirty="0" smtClean="0"/>
              <a:t>Work with new and </a:t>
            </a:r>
            <a:r>
              <a:rPr lang="da-DK" sz="2000" i="1" dirty="0" err="1" smtClean="0"/>
              <a:t>existing</a:t>
            </a:r>
            <a:r>
              <a:rPr lang="da-DK" sz="2000" i="1" dirty="0" smtClean="0"/>
              <a:t> donors</a:t>
            </a:r>
            <a:endParaRPr lang="en-GB" sz="2000" i="1" dirty="0" smtClean="0"/>
          </a:p>
          <a:p>
            <a:pPr lvl="4">
              <a:buNone/>
            </a:pPr>
            <a:endParaRPr lang="en-GB" sz="1700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2056" name="Picture 8" descr="http://academy.iala-aism.org/content/uploads/2016/11/Jacques-400x4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701" y="4915201"/>
            <a:ext cx="1265783" cy="1265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academy.iala-aism.org/content/uploads/2016/11/Gerardine-400x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546" y="4905164"/>
            <a:ext cx="1325694" cy="1325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academy.iala-aism.org/content/uploads/2016/11/Stephen-400x4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7666" y="4474882"/>
            <a:ext cx="1252278" cy="1252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academy.iala-aism.org/content/uploads/2016/11/Omar-400x4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8431" y="3601197"/>
            <a:ext cx="1230053" cy="1230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976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684213" y="-120200"/>
            <a:ext cx="7775575" cy="936326"/>
          </a:xfrm>
        </p:spPr>
        <p:txBody>
          <a:bodyPr/>
          <a:lstStyle/>
          <a:p>
            <a:r>
              <a:rPr lang="en-GB" dirty="0" smtClean="0"/>
              <a:t>Main Results</a:t>
            </a:r>
            <a:endParaRPr lang="en-GB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899592" y="548680"/>
            <a:ext cx="7775575" cy="4608512"/>
          </a:xfrm>
        </p:spPr>
        <p:txBody>
          <a:bodyPr/>
          <a:lstStyle/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 smtClean="0"/>
              <a:t>Education and Training</a:t>
            </a:r>
          </a:p>
          <a:p>
            <a:pPr lvl="3">
              <a:buNone/>
            </a:pPr>
            <a:r>
              <a:rPr lang="da-DK" sz="2000" i="1" dirty="0" smtClean="0"/>
              <a:t>	</a:t>
            </a:r>
            <a:r>
              <a:rPr lang="da-DK" sz="2000" i="1" dirty="0"/>
              <a:t>- </a:t>
            </a:r>
            <a:r>
              <a:rPr lang="da-DK" sz="2000" i="1" dirty="0" smtClean="0"/>
              <a:t>17   </a:t>
            </a:r>
            <a:r>
              <a:rPr lang="da-DK" sz="2000" i="1" dirty="0" err="1" smtClean="0"/>
              <a:t>Accredited</a:t>
            </a:r>
            <a:r>
              <a:rPr lang="da-DK" sz="2000" i="1" dirty="0" smtClean="0"/>
              <a:t> AtoN Training Organisations</a:t>
            </a:r>
          </a:p>
          <a:p>
            <a:pPr lvl="3">
              <a:buNone/>
            </a:pPr>
            <a:r>
              <a:rPr lang="da-DK" sz="2000" i="1" dirty="0"/>
              <a:t>	</a:t>
            </a:r>
            <a:r>
              <a:rPr lang="da-DK" sz="2000" i="1" dirty="0" smtClean="0"/>
              <a:t>- 29 </a:t>
            </a:r>
            <a:r>
              <a:rPr lang="da-DK" sz="2000" i="1" dirty="0" err="1" smtClean="0"/>
              <a:t>Accredited</a:t>
            </a:r>
            <a:r>
              <a:rPr lang="da-DK" sz="2000" i="1" dirty="0" smtClean="0"/>
              <a:t> VTS Training Organisations (11 new)</a:t>
            </a:r>
            <a:endParaRPr lang="da-DK" sz="2000" i="1" dirty="0"/>
          </a:p>
          <a:p>
            <a:pPr lvl="3">
              <a:buNone/>
            </a:pPr>
            <a:r>
              <a:rPr lang="da-DK" sz="2000" i="1" dirty="0"/>
              <a:t>	</a:t>
            </a:r>
            <a:r>
              <a:rPr lang="da-DK" sz="2000" i="1" dirty="0" smtClean="0"/>
              <a:t>- 250+ </a:t>
            </a:r>
            <a:r>
              <a:rPr lang="da-DK" sz="2000" i="1" dirty="0" err="1" smtClean="0"/>
              <a:t>trained</a:t>
            </a:r>
            <a:r>
              <a:rPr lang="da-DK" sz="2000" i="1" dirty="0" smtClean="0"/>
              <a:t> in the </a:t>
            </a:r>
            <a:r>
              <a:rPr lang="da-DK" sz="2000" i="1" dirty="0" err="1" smtClean="0"/>
              <a:t>use</a:t>
            </a:r>
            <a:r>
              <a:rPr lang="da-DK" sz="2000" i="1" dirty="0" smtClean="0"/>
              <a:t> of IALA Risk Management </a:t>
            </a:r>
            <a:r>
              <a:rPr lang="da-DK" sz="2000" i="1" dirty="0" err="1" smtClean="0"/>
              <a:t>Toolbox</a:t>
            </a:r>
            <a:endParaRPr lang="da-DK" sz="2000" i="1" dirty="0" smtClean="0"/>
          </a:p>
          <a:p>
            <a:pPr lvl="3">
              <a:buNone/>
            </a:pPr>
            <a:r>
              <a:rPr lang="da-DK" sz="2000" i="1" dirty="0"/>
              <a:t>	- </a:t>
            </a:r>
            <a:r>
              <a:rPr lang="da-DK" sz="2000" i="1" dirty="0" smtClean="0"/>
              <a:t>150+ </a:t>
            </a:r>
            <a:r>
              <a:rPr lang="da-DK" sz="2000" i="1" dirty="0" err="1"/>
              <a:t>certified</a:t>
            </a:r>
            <a:r>
              <a:rPr lang="da-DK" sz="2000" i="1" dirty="0"/>
              <a:t> AtoN </a:t>
            </a:r>
            <a:r>
              <a:rPr lang="da-DK" sz="2000" i="1" dirty="0" smtClean="0"/>
              <a:t>Managers</a:t>
            </a:r>
            <a:endParaRPr lang="da-DK" sz="2000" i="1" dirty="0"/>
          </a:p>
          <a:p>
            <a:pPr lvl="3">
              <a:buNone/>
            </a:pPr>
            <a:endParaRPr lang="da-DK" sz="2000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/>
              <a:t>Capacity Building</a:t>
            </a:r>
            <a:r>
              <a:rPr lang="en-GB" sz="2000" dirty="0"/>
              <a:t> </a:t>
            </a:r>
          </a:p>
          <a:p>
            <a:pPr lvl="3">
              <a:buNone/>
            </a:pPr>
            <a:r>
              <a:rPr lang="da-DK" sz="2000" dirty="0"/>
              <a:t>	- 7 High Level </a:t>
            </a:r>
            <a:r>
              <a:rPr lang="da-DK" sz="2000" dirty="0" smtClean="0"/>
              <a:t>Visits and 20 </a:t>
            </a:r>
            <a:r>
              <a:rPr lang="da-DK" sz="2000" dirty="0"/>
              <a:t>Awareness </a:t>
            </a:r>
            <a:r>
              <a:rPr lang="da-DK" sz="2000" dirty="0" smtClean="0"/>
              <a:t>Seminars</a:t>
            </a:r>
          </a:p>
          <a:p>
            <a:pPr lvl="3">
              <a:buNone/>
            </a:pPr>
            <a:r>
              <a:rPr lang="da-DK" sz="2000" dirty="0"/>
              <a:t>	- </a:t>
            </a:r>
            <a:r>
              <a:rPr lang="da-DK" sz="2000" dirty="0" smtClean="0"/>
              <a:t>100+ </a:t>
            </a:r>
            <a:r>
              <a:rPr lang="da-DK" sz="2000" dirty="0" err="1"/>
              <a:t>participating</a:t>
            </a:r>
            <a:r>
              <a:rPr lang="da-DK" sz="2000" dirty="0"/>
              <a:t> </a:t>
            </a:r>
            <a:r>
              <a:rPr lang="da-DK" sz="2000" dirty="0" err="1"/>
              <a:t>countries</a:t>
            </a:r>
            <a:endParaRPr lang="da-DK" sz="2000" dirty="0"/>
          </a:p>
          <a:p>
            <a:pPr lvl="3">
              <a:buNone/>
            </a:pPr>
            <a:r>
              <a:rPr lang="da-DK" sz="2000" dirty="0"/>
              <a:t>	- </a:t>
            </a:r>
            <a:r>
              <a:rPr lang="da-DK" sz="2000" dirty="0" smtClean="0"/>
              <a:t>1000</a:t>
            </a:r>
            <a:r>
              <a:rPr lang="da-DK" sz="2000" dirty="0"/>
              <a:t>+ </a:t>
            </a:r>
            <a:r>
              <a:rPr lang="da-DK" sz="2000" dirty="0" err="1" smtClean="0"/>
              <a:t>individuals</a:t>
            </a:r>
            <a:r>
              <a:rPr lang="da-DK" sz="2000" dirty="0" smtClean="0"/>
              <a:t> </a:t>
            </a:r>
            <a:endParaRPr lang="da-DK" sz="2000" dirty="0"/>
          </a:p>
          <a:p>
            <a:pPr lvl="3">
              <a:buNone/>
            </a:pPr>
            <a:r>
              <a:rPr lang="da-DK" sz="2000" dirty="0"/>
              <a:t> </a:t>
            </a:r>
            <a:r>
              <a:rPr lang="da-DK" sz="2000" dirty="0" smtClean="0"/>
              <a:t>    - 33 </a:t>
            </a:r>
            <a:r>
              <a:rPr lang="da-DK" sz="2000" dirty="0" err="1"/>
              <a:t>Needs</a:t>
            </a:r>
            <a:r>
              <a:rPr lang="da-DK" sz="2000" dirty="0"/>
              <a:t> </a:t>
            </a:r>
            <a:r>
              <a:rPr lang="da-DK" sz="2000" dirty="0" err="1" smtClean="0"/>
              <a:t>Assessment</a:t>
            </a:r>
            <a:r>
              <a:rPr lang="da-DK" sz="2000" dirty="0" smtClean="0"/>
              <a:t> </a:t>
            </a:r>
            <a:r>
              <a:rPr lang="da-DK" sz="2000" dirty="0"/>
              <a:t>Missions</a:t>
            </a:r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endParaRPr lang="da-DK" sz="2000" dirty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 smtClean="0"/>
              <a:t>Research and Development</a:t>
            </a:r>
            <a:endParaRPr lang="en-GB" sz="2000" dirty="0"/>
          </a:p>
          <a:p>
            <a:pPr marL="576000" lvl="4" indent="0">
              <a:buNone/>
            </a:pPr>
            <a:r>
              <a:rPr lang="da-DK" sz="2000" i="1" dirty="0" smtClean="0"/>
              <a:t>- </a:t>
            </a:r>
            <a:r>
              <a:rPr lang="da-DK" sz="2000" i="1" dirty="0" err="1" smtClean="0"/>
              <a:t>Cooperation</a:t>
            </a:r>
            <a:r>
              <a:rPr lang="da-DK" sz="2000" i="1" dirty="0" smtClean="0"/>
              <a:t> with </a:t>
            </a:r>
            <a:r>
              <a:rPr lang="da-DK" sz="2000" i="1" dirty="0" err="1" smtClean="0"/>
              <a:t>Jimei</a:t>
            </a:r>
            <a:r>
              <a:rPr lang="da-DK" sz="2000" i="1" dirty="0" smtClean="0"/>
              <a:t> University, China</a:t>
            </a:r>
          </a:p>
          <a:p>
            <a:pPr lvl="4">
              <a:buFontTx/>
              <a:buChar char="-"/>
            </a:pPr>
            <a:endParaRPr lang="en-GB" sz="2000" b="1" dirty="0" smtClean="0"/>
          </a:p>
          <a:p>
            <a:pPr marL="285750" lvl="1" indent="-285750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</a:pPr>
            <a:r>
              <a:rPr lang="en-GB" sz="2000" b="1" dirty="0" smtClean="0"/>
              <a:t>Sustainable funding</a:t>
            </a:r>
            <a:endParaRPr lang="en-GB" sz="2000" dirty="0" smtClean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 descr="Billedresultat for resul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76" y="4329100"/>
            <a:ext cx="1819089" cy="181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639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itel 2"/>
          <p:cNvSpPr>
            <a:spLocks noGrp="1"/>
          </p:cNvSpPr>
          <p:nvPr>
            <p:ph type="title"/>
          </p:nvPr>
        </p:nvSpPr>
        <p:spPr>
          <a:xfrm>
            <a:off x="359792" y="354699"/>
            <a:ext cx="7236544" cy="503424"/>
          </a:xfrm>
        </p:spPr>
        <p:txBody>
          <a:bodyPr/>
          <a:lstStyle/>
          <a:p>
            <a:r>
              <a:rPr lang="da-DK" sz="3600" b="1" dirty="0" smtClean="0"/>
              <a:t>L1 AtoN Management Courses</a:t>
            </a:r>
            <a:endParaRPr lang="en-GB" sz="3600" b="1" dirty="0"/>
          </a:p>
        </p:txBody>
      </p:sp>
      <p:sp>
        <p:nvSpPr>
          <p:cNvPr id="8" name="Pladsholder til tekst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5" name="Tekstfelt 44"/>
          <p:cNvSpPr txBox="1"/>
          <p:nvPr/>
        </p:nvSpPr>
        <p:spPr>
          <a:xfrm>
            <a:off x="647564" y="1001963"/>
            <a:ext cx="82089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sz="3600" b="1" u="sng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2017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China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Korea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France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Morocco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Suriname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Distance Learning</a:t>
            </a:r>
            <a:endParaRPr lang="en-GB" sz="2400" b="1" dirty="0"/>
          </a:p>
        </p:txBody>
      </p:sp>
      <p:sp>
        <p:nvSpPr>
          <p:cNvPr id="5" name="Tekstfelt 4"/>
          <p:cNvSpPr txBox="1"/>
          <p:nvPr/>
        </p:nvSpPr>
        <p:spPr>
          <a:xfrm>
            <a:off x="5148064" y="1001963"/>
            <a:ext cx="445611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1"/>
            <a:r>
              <a:rPr lang="en-US" sz="3600" b="1" u="sng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2018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China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200" strike="sngStrike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Korea</a:t>
            </a: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(cancelled)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France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Morocco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Suriname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Malaysia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India</a:t>
            </a:r>
          </a:p>
          <a:p>
            <a:pPr marL="342900" indent="-342900" latinLnBrk="1">
              <a:buFont typeface="Arial" panose="020B0604020202020204" pitchFamily="34" charset="0"/>
              <a:buChar char="•"/>
            </a:pPr>
            <a:endParaRPr lang="en-US" sz="3200" dirty="0" smtClean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  <a:p>
            <a:pPr marL="342900" indent="-342900" latinLnBrk="1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Distance Learning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270512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-6187"/>
            <a:ext cx="6624092" cy="872716"/>
          </a:xfrm>
        </p:spPr>
        <p:txBody>
          <a:bodyPr/>
          <a:lstStyle/>
          <a:p>
            <a:r>
              <a:rPr lang="en-GB" dirty="0" smtClean="0"/>
              <a:t>Missions 2017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DDCC2-A621-477A-945B-9061358E340F}" type="datetime5">
              <a:rPr lang="en-US" smtClean="0">
                <a:solidFill>
                  <a:prstClr val="white"/>
                </a:solidFill>
              </a:rPr>
              <a:t>14-Dec-17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>
                <a:solidFill>
                  <a:prstClr val="white"/>
                </a:solidFill>
              </a:rPr>
              <a:pPr/>
              <a:t>8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ekstfelt 9"/>
          <p:cNvSpPr txBox="1"/>
          <p:nvPr/>
        </p:nvSpPr>
        <p:spPr>
          <a:xfrm>
            <a:off x="696079" y="1052736"/>
            <a:ext cx="385242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6A2"/>
              </a:buClr>
            </a:pPr>
            <a:r>
              <a:rPr lang="da-DK" sz="2400" b="1" dirty="0" err="1" smtClean="0"/>
              <a:t>Need</a:t>
            </a:r>
            <a:r>
              <a:rPr lang="da-DK" sz="2400" b="1" dirty="0" smtClean="0"/>
              <a:t> </a:t>
            </a:r>
            <a:r>
              <a:rPr lang="da-DK" sz="2400" b="1" dirty="0" err="1" smtClean="0"/>
              <a:t>Assessment</a:t>
            </a:r>
            <a:r>
              <a:rPr lang="da-DK" sz="2400" b="1" dirty="0" smtClean="0"/>
              <a:t> missions: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 smtClean="0"/>
              <a:t>Togo</a:t>
            </a:r>
            <a:endParaRPr lang="en-GB" sz="2400" dirty="0"/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Sudan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 smtClean="0"/>
              <a:t>Trinidad </a:t>
            </a:r>
            <a:r>
              <a:rPr lang="en-GB" sz="2400" dirty="0"/>
              <a:t>&amp; Tobago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 smtClean="0"/>
              <a:t>St </a:t>
            </a:r>
            <a:r>
              <a:rPr lang="en-GB" sz="2400" dirty="0"/>
              <a:t>Vincent &amp; Grenadines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Tuvalu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 smtClean="0"/>
              <a:t>Tonga</a:t>
            </a:r>
            <a:endParaRPr lang="en-GB" sz="2400" dirty="0"/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Belize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 smtClean="0"/>
              <a:t>Guatemala</a:t>
            </a:r>
            <a:endParaRPr lang="en-GB" sz="2400" dirty="0"/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Jordan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/>
              <a:t>Georgia</a:t>
            </a:r>
          </a:p>
          <a:p>
            <a:pPr>
              <a:buClr>
                <a:srgbClr val="0076A2"/>
              </a:buClr>
            </a:pPr>
            <a:endParaRPr lang="en-GB" sz="2400" b="1" dirty="0"/>
          </a:p>
        </p:txBody>
      </p:sp>
      <p:sp>
        <p:nvSpPr>
          <p:cNvPr id="12" name="Tekstfelt 11"/>
          <p:cNvSpPr txBox="1"/>
          <p:nvPr/>
        </p:nvSpPr>
        <p:spPr>
          <a:xfrm>
            <a:off x="5436096" y="1063361"/>
            <a:ext cx="24842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6A2"/>
              </a:buClr>
            </a:pPr>
            <a:r>
              <a:rPr lang="da-DK" sz="2400" b="1" dirty="0" smtClean="0"/>
              <a:t>Review missions: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endParaRPr lang="en-GB" sz="2400" dirty="0" smtClean="0"/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 smtClean="0"/>
              <a:t>Fiji</a:t>
            </a:r>
          </a:p>
          <a:p>
            <a:pPr marL="342900" indent="-342900" fontAlgn="b">
              <a:buClr>
                <a:srgbClr val="0076A2"/>
              </a:buClr>
              <a:buFont typeface="Arial" panose="020B0604020202020204" pitchFamily="34" charset="0"/>
              <a:buChar char="•"/>
            </a:pPr>
            <a:r>
              <a:rPr lang="en-GB" sz="2400" dirty="0" smtClean="0"/>
              <a:t>Comoros</a:t>
            </a:r>
            <a:endParaRPr lang="en-GB" sz="2400" dirty="0"/>
          </a:p>
        </p:txBody>
      </p:sp>
      <p:pic>
        <p:nvPicPr>
          <p:cNvPr id="13" name="Image 2"/>
          <p:cNvPicPr/>
          <p:nvPr/>
        </p:nvPicPr>
        <p:blipFill rotWithShape="1">
          <a:blip r:embed="rId2"/>
          <a:srcRect l="6350" t="9410" r="22963" b="24721"/>
          <a:stretch/>
        </p:blipFill>
        <p:spPr bwMode="auto">
          <a:xfrm>
            <a:off x="3671900" y="3638111"/>
            <a:ext cx="5267457" cy="25562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34137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4213" y="1124744"/>
            <a:ext cx="7775575" cy="936326"/>
          </a:xfrm>
        </p:spPr>
        <p:txBody>
          <a:bodyPr/>
          <a:lstStyle/>
          <a:p>
            <a:r>
              <a:rPr lang="da-DK" dirty="0" smtClean="0"/>
              <a:t/>
            </a:r>
            <a:br>
              <a:rPr lang="da-DK" dirty="0" smtClean="0"/>
            </a:br>
            <a:r>
              <a:rPr lang="da-DK" dirty="0" smtClean="0"/>
              <a:t>Volume of Traffic</a:t>
            </a:r>
            <a:br>
              <a:rPr lang="da-DK" dirty="0" smtClean="0"/>
            </a:br>
            <a:r>
              <a:rPr lang="da-DK" dirty="0" smtClean="0"/>
              <a:t>and </a:t>
            </a:r>
            <a:r>
              <a:rPr lang="da-DK" dirty="0" err="1"/>
              <a:t>D</a:t>
            </a:r>
            <a:r>
              <a:rPr lang="da-DK" dirty="0" err="1" smtClean="0"/>
              <a:t>egree</a:t>
            </a:r>
            <a:r>
              <a:rPr lang="da-DK" dirty="0" smtClean="0"/>
              <a:t> of Risk</a:t>
            </a:r>
            <a:endParaRPr lang="en-GB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D692E-53A8-42F4-812D-7C8A68294A9A}" type="datetime1">
              <a:rPr lang="en-GB" smtClean="0"/>
              <a:t>14/12/2017</a:t>
            </a:fld>
            <a:endParaRPr lang="en-US" dirty="0"/>
          </a:p>
        </p:txBody>
      </p:sp>
      <p:sp>
        <p:nvSpPr>
          <p:cNvPr id="6" name="Pladsholder til slide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A18EDB-7950-48C8-8830-B44F92E019B5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8" name="Billed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2" y="2564904"/>
            <a:ext cx="2591643" cy="2779196"/>
          </a:xfrm>
          <a:prstGeom prst="rect">
            <a:avLst/>
          </a:prstGeom>
        </p:spPr>
      </p:pic>
      <p:sp>
        <p:nvSpPr>
          <p:cNvPr id="9" name="Titel 1"/>
          <p:cNvSpPr txBox="1">
            <a:spLocks/>
          </p:cNvSpPr>
          <p:nvPr/>
        </p:nvSpPr>
        <p:spPr bwMode="gray">
          <a:xfrm>
            <a:off x="5175753" y="1016732"/>
            <a:ext cx="2375619" cy="162017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dirty="0" smtClean="0"/>
              <a:t>Maritime </a:t>
            </a:r>
            <a:br>
              <a:rPr lang="da-DK" dirty="0" smtClean="0"/>
            </a:br>
            <a:r>
              <a:rPr lang="da-DK" dirty="0" smtClean="0"/>
              <a:t>Management </a:t>
            </a:r>
            <a:br>
              <a:rPr lang="da-DK" dirty="0" smtClean="0"/>
            </a:br>
            <a:r>
              <a:rPr lang="da-DK" dirty="0" err="1" smtClean="0"/>
              <a:t>Quality</a:t>
            </a:r>
            <a:r>
              <a:rPr lang="da-DK" dirty="0" smtClean="0"/>
              <a:t/>
            </a:r>
            <a:br>
              <a:rPr lang="da-DK" dirty="0" smtClean="0"/>
            </a:br>
            <a:endParaRPr lang="en-GB" dirty="0"/>
          </a:p>
        </p:txBody>
      </p:sp>
      <p:pic>
        <p:nvPicPr>
          <p:cNvPr id="5" name="Billed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1940" y="2348880"/>
            <a:ext cx="4787131" cy="3118055"/>
          </a:xfrm>
          <a:prstGeom prst="rect">
            <a:avLst/>
          </a:prstGeom>
        </p:spPr>
      </p:pic>
      <p:sp>
        <p:nvSpPr>
          <p:cNvPr id="10" name="Titre 2"/>
          <p:cNvSpPr txBox="1">
            <a:spLocks/>
          </p:cNvSpPr>
          <p:nvPr/>
        </p:nvSpPr>
        <p:spPr bwMode="gray">
          <a:xfrm>
            <a:off x="684212" y="-214974"/>
            <a:ext cx="7775575" cy="93632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6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/>
              <a:t>Coastal State Analysis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5233152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ALA_template-powerpoint">
  <a:themeElements>
    <a:clrScheme name="IALA">
      <a:dk1>
        <a:sysClr val="windowText" lastClr="000000"/>
      </a:dk1>
      <a:lt1>
        <a:sysClr val="window" lastClr="FFFFFF"/>
      </a:lt1>
      <a:dk2>
        <a:srgbClr val="3AAA35"/>
      </a:dk2>
      <a:lt2>
        <a:srgbClr val="E94E1B"/>
      </a:lt2>
      <a:accent1>
        <a:srgbClr val="00558C"/>
      </a:accent1>
      <a:accent2>
        <a:srgbClr val="009FE3"/>
      </a:accent2>
      <a:accent3>
        <a:srgbClr val="00B0A9"/>
      </a:accent3>
      <a:accent4>
        <a:srgbClr val="00BCD0"/>
      </a:accent4>
      <a:accent5>
        <a:srgbClr val="6787C4"/>
      </a:accent5>
      <a:accent6>
        <a:srgbClr val="99509A"/>
      </a:accent6>
      <a:hlink>
        <a:srgbClr val="000000"/>
      </a:hlink>
      <a:folHlink>
        <a:srgbClr val="9D9D9C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IALA_template-powerpoint">
  <a:themeElements>
    <a:clrScheme name="IALA">
      <a:dk1>
        <a:sysClr val="windowText" lastClr="000000"/>
      </a:dk1>
      <a:lt1>
        <a:sysClr val="window" lastClr="FFFFFF"/>
      </a:lt1>
      <a:dk2>
        <a:srgbClr val="3AAA35"/>
      </a:dk2>
      <a:lt2>
        <a:srgbClr val="E94E1B"/>
      </a:lt2>
      <a:accent1>
        <a:srgbClr val="00558C"/>
      </a:accent1>
      <a:accent2>
        <a:srgbClr val="009FE3"/>
      </a:accent2>
      <a:accent3>
        <a:srgbClr val="00B0A9"/>
      </a:accent3>
      <a:accent4>
        <a:srgbClr val="00BCD0"/>
      </a:accent4>
      <a:accent5>
        <a:srgbClr val="6787C4"/>
      </a:accent5>
      <a:accent6>
        <a:srgbClr val="99509A"/>
      </a:accent6>
      <a:hlink>
        <a:srgbClr val="000000"/>
      </a:hlink>
      <a:folHlink>
        <a:srgbClr val="9D9D9C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IALA_template-powerpoint.potx</Template>
  <TotalTime>11246</TotalTime>
  <Words>661</Words>
  <Application>Microsoft Office PowerPoint</Application>
  <PresentationFormat>Affichage à l'écran (4:3)</PresentationFormat>
  <Paragraphs>386</Paragraphs>
  <Slides>28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28</vt:i4>
      </vt:variant>
    </vt:vector>
  </HeadingPairs>
  <TitlesOfParts>
    <vt:vector size="33" baseType="lpstr">
      <vt:lpstr>Arial</vt:lpstr>
      <vt:lpstr>Calibri</vt:lpstr>
      <vt:lpstr>Times New Roman</vt:lpstr>
      <vt:lpstr>IALA_template-powerpoint</vt:lpstr>
      <vt:lpstr>1_IALA_template-powerpoint</vt:lpstr>
      <vt:lpstr>The World-Wide Academy</vt:lpstr>
      <vt:lpstr>The World-Wide Academy</vt:lpstr>
      <vt:lpstr>Support IALA’s Strategic Goals:</vt:lpstr>
      <vt:lpstr>Main Objectives in 2017</vt:lpstr>
      <vt:lpstr>Main Activities</vt:lpstr>
      <vt:lpstr>Main Results</vt:lpstr>
      <vt:lpstr>L1 AtoN Management Courses</vt:lpstr>
      <vt:lpstr>Missions 2017</vt:lpstr>
      <vt:lpstr> Volume of Traffic and Degree of Risk</vt:lpstr>
      <vt:lpstr>Présentation PowerPoint</vt:lpstr>
      <vt:lpstr>Présentation PowerPoint</vt:lpstr>
      <vt:lpstr>Those in need</vt:lpstr>
      <vt:lpstr>Accredited Training Organizations (17)</vt:lpstr>
      <vt:lpstr>AtO´s and those in need</vt:lpstr>
      <vt:lpstr>Accredited VTS Training Organizations (29)</vt:lpstr>
      <vt:lpstr>Technical Needs Assessment Missions Analysis</vt:lpstr>
      <vt:lpstr>Présentation PowerPoint</vt:lpstr>
      <vt:lpstr>Pre-Conference Forum/Workshop</vt:lpstr>
      <vt:lpstr>Korea / WWA Seminar, Post-Conference</vt:lpstr>
      <vt:lpstr>WWA Seminars,  Pre - PreDipConf</vt:lpstr>
      <vt:lpstr>WWA Seminars – Other Activities (2018)</vt:lpstr>
      <vt:lpstr>Other developments – MBS in arabic</vt:lpstr>
      <vt:lpstr>Quality &amp; Training Management</vt:lpstr>
      <vt:lpstr>Budget (expenditures)</vt:lpstr>
      <vt:lpstr>Revenues (k€)</vt:lpstr>
      <vt:lpstr>Many Thanks</vt:lpstr>
      <vt:lpstr>Risk Register</vt:lpstr>
      <vt:lpstr>The IALA World-Wide Academy Team Jacques, Gerardine, Omar and Stephen</vt:lpstr>
    </vt:vector>
  </TitlesOfParts>
  <Manager>IALA</Manager>
  <Company>IALA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IALA</dc:title>
  <dc:subject>IALA</dc:subject>
  <dc:creator>IALA</dc:creator>
  <cp:lastModifiedBy>Marie-Hélène Grillet</cp:lastModifiedBy>
  <cp:revision>175</cp:revision>
  <cp:lastPrinted>2016-10-28T14:07:23Z</cp:lastPrinted>
  <dcterms:created xsi:type="dcterms:W3CDTF">2015-06-18T13:41:36Z</dcterms:created>
  <dcterms:modified xsi:type="dcterms:W3CDTF">2017-12-14T18:20:26Z</dcterms:modified>
</cp:coreProperties>
</file>