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67" r:id="rId2"/>
    <p:sldId id="301" r:id="rId3"/>
    <p:sldId id="316" r:id="rId4"/>
    <p:sldId id="321" r:id="rId5"/>
    <p:sldId id="353" r:id="rId6"/>
    <p:sldId id="334" r:id="rId7"/>
    <p:sldId id="346" r:id="rId8"/>
    <p:sldId id="352" r:id="rId9"/>
    <p:sldId id="359" r:id="rId10"/>
    <p:sldId id="356" r:id="rId11"/>
    <p:sldId id="339" r:id="rId12"/>
    <p:sldId id="360" r:id="rId13"/>
    <p:sldId id="351" r:id="rId14"/>
    <p:sldId id="361" r:id="rId15"/>
    <p:sldId id="326" r:id="rId16"/>
    <p:sldId id="327" r:id="rId17"/>
    <p:sldId id="333" r:id="rId18"/>
    <p:sldId id="270" r:id="rId19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7" userDrawn="1">
          <p15:clr>
            <a:srgbClr val="A4A3A4"/>
          </p15:clr>
        </p15:guide>
        <p15:guide id="2" pos="2857" userDrawn="1">
          <p15:clr>
            <a:srgbClr val="A4A3A4"/>
          </p15:clr>
        </p15:guide>
        <p15:guide id="3" pos="204" userDrawn="1">
          <p15:clr>
            <a:srgbClr val="A4A3A4"/>
          </p15:clr>
        </p15:guide>
        <p15:guide id="4" orient="horz" pos="822" userDrawn="1">
          <p15:clr>
            <a:srgbClr val="A4A3A4"/>
          </p15:clr>
        </p15:guide>
        <p15:guide id="5" pos="471">
          <p15:clr>
            <a:srgbClr val="A4A3A4"/>
          </p15:clr>
        </p15:guide>
        <p15:guide id="6" pos="5271">
          <p15:clr>
            <a:srgbClr val="A4A3A4"/>
          </p15:clr>
        </p15:guide>
        <p15:guide id="7" orient="horz" pos="1071" userDrawn="1">
          <p15:clr>
            <a:srgbClr val="A4A3A4"/>
          </p15:clr>
        </p15:guide>
        <p15:guide id="8" orient="horz" pos="1979" userDrawn="1">
          <p15:clr>
            <a:srgbClr val="A4A3A4"/>
          </p15:clr>
        </p15:guide>
        <p15:guide id="9" orient="horz" pos="2523" userDrawn="1">
          <p15:clr>
            <a:srgbClr val="A4A3A4"/>
          </p15:clr>
        </p15:guide>
        <p15:guide id="10" orient="horz" pos="3725" userDrawn="1">
          <p15:clr>
            <a:srgbClr val="A4A3A4"/>
          </p15:clr>
        </p15:guide>
        <p15:guide id="11" orient="horz" pos="4247" userDrawn="1">
          <p15:clr>
            <a:srgbClr val="A4A3A4"/>
          </p15:clr>
        </p15:guide>
        <p15:guide id="12" pos="5534" userDrawn="1">
          <p15:clr>
            <a:srgbClr val="A4A3A4"/>
          </p15:clr>
        </p15:guide>
        <p15:guide id="13" pos="290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B0E1D"/>
    <a:srgbClr val="FFFFFF"/>
    <a:srgbClr val="FFF2CC"/>
    <a:srgbClr val="100878"/>
    <a:srgbClr val="0070C0"/>
    <a:srgbClr val="134767"/>
    <a:srgbClr val="FEE8B6"/>
    <a:srgbClr val="2F8ACC"/>
    <a:srgbClr val="CA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8" autoAdjust="0"/>
    <p:restoredTop sz="88618" autoAdjust="0"/>
  </p:normalViewPr>
  <p:slideViewPr>
    <p:cSldViewPr snapToGrid="0" showGuides="1">
      <p:cViewPr varScale="1">
        <p:scale>
          <a:sx n="68" d="100"/>
          <a:sy n="68" d="100"/>
        </p:scale>
        <p:origin x="1458" y="72"/>
      </p:cViewPr>
      <p:guideLst>
        <p:guide orient="horz" pos="2387"/>
        <p:guide pos="2857"/>
        <p:guide pos="204"/>
        <p:guide orient="horz" pos="822"/>
        <p:guide pos="471"/>
        <p:guide pos="5271"/>
        <p:guide orient="horz" pos="1071"/>
        <p:guide orient="horz" pos="1979"/>
        <p:guide orient="horz" pos="2523"/>
        <p:guide orient="horz" pos="3725"/>
        <p:guide orient="horz" pos="4247"/>
        <p:guide pos="5534"/>
        <p:guide pos="2903"/>
      </p:guideLst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-3972" y="-84"/>
      </p:cViewPr>
      <p:guideLst>
        <p:guide orient="horz" pos="3128"/>
        <p:guide pos="2140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189" cy="49823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49900" y="0"/>
            <a:ext cx="2946189" cy="49823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43AA20F6-7D84-46D3-9E25-FFA5AC07C064}" type="datetimeFigureOut">
              <a:rPr lang="ko-KR" altLang="en-US" smtClean="0"/>
              <a:t>2017-12-13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671"/>
            <a:ext cx="5438140" cy="3908137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428404"/>
            <a:ext cx="2946189" cy="498236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49900" y="9428404"/>
            <a:ext cx="2946189" cy="498236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7DA0C35D-6537-41D6-A910-40116EFCCC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1205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33180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0"/>
            <a:endParaRPr lang="ko-KR" altLang="en-US" sz="1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0C35D-6537-41D6-A910-40116EFCCC6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9542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0C35D-6537-41D6-A910-40116EFCCC6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9605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35" algn="l">
              <a:defRPr/>
            </a:pPr>
            <a:endParaRPr lang="ko-KR" altLang="en-US" sz="1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0C35D-6537-41D6-A910-40116EFCCC6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0508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05745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99878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0C35D-6537-41D6-A910-40116EFCCC6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62552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0C35D-6537-41D6-A910-40116EFCCC6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5528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0C35D-6537-41D6-A910-40116EFCCC6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8821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940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9529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0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3197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DA0C35D-6537-41D6-A910-40116EFCCC68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 panose="020B0503020000020004" pitchFamily="50" charset="-127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755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>
              <a:solidFill>
                <a:srgbClr val="0000FF"/>
              </a:solidFill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6694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616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6264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sz="1000" b="0" baseline="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1758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sz="10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A0C35D-6537-41D6-A910-40116EFCCC68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820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60ED89-8780-4557-9188-F5E9127DF1A8}" type="datetimeFigureOut">
              <a:rPr lang="ko-KR" altLang="en-US" smtClean="0"/>
              <a:t>2017-12-13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8816C3A-D1A6-44D0-A106-CF76683981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5032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60ED89-8780-4557-9188-F5E9127DF1A8}" type="datetimeFigureOut">
              <a:rPr lang="ko-KR" altLang="en-US" smtClean="0"/>
              <a:t>2017-12-13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8816C3A-D1A6-44D0-A106-CF766839817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140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1622B1A5-3AB9-4870-9D14-E5307B68582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81809" y="241069"/>
            <a:ext cx="2571245" cy="54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159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image" Target="../media/image33.pn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notesSlide" Target="../notesSlides/notesSlide12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gif"/><Relationship Id="rId3" Type="http://schemas.openxmlformats.org/officeDocument/2006/relationships/image" Target="../media/image23.gif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D619353-C73B-4DAC-844B-8E50DB98A6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25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D0A601DD-C2C4-49E4-9461-BE7231E5EEED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Conference Promotion</a:t>
            </a:r>
          </a:p>
        </p:txBody>
      </p:sp>
      <p:sp>
        <p:nvSpPr>
          <p:cNvPr id="8" name="화살표: 아래쪽 17">
            <a:extLst>
              <a:ext uri="{FF2B5EF4-FFF2-40B4-BE49-F238E27FC236}">
                <a16:creationId xmlns:a16="http://schemas.microsoft.com/office/drawing/2014/main" id="{101297F7-27ED-4BA5-A381-A524F11F1B2F}"/>
              </a:ext>
            </a:extLst>
          </p:cNvPr>
          <p:cNvSpPr/>
          <p:nvPr/>
        </p:nvSpPr>
        <p:spPr>
          <a:xfrm rot="16200000">
            <a:off x="3857947" y="-2228517"/>
            <a:ext cx="436058" cy="7501705"/>
          </a:xfrm>
          <a:prstGeom prst="downArrow">
            <a:avLst>
              <a:gd name="adj1" fmla="val 100000"/>
              <a:gd name="adj2" fmla="val 51999"/>
            </a:avLst>
          </a:prstGeom>
          <a:gradFill>
            <a:gsLst>
              <a:gs pos="0">
                <a:srgbClr val="203864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FB6145-0876-4E5A-A833-A18B0393DD97}"/>
              </a:ext>
            </a:extLst>
          </p:cNvPr>
          <p:cNvSpPr txBox="1"/>
          <p:nvPr/>
        </p:nvSpPr>
        <p:spPr>
          <a:xfrm>
            <a:off x="337431" y="1328953"/>
            <a:ext cx="7347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Website Promotion to </a:t>
            </a: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the Sister </a:t>
            </a:r>
            <a:r>
              <a:rPr kumimoji="0" lang="en-US" altLang="ko-KR" sz="1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organisations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ix고딕 EB" panose="02020603020101020101" pitchFamily="18" charset="-127"/>
              <a:ea typeface="Rix고딕 EB" panose="02020603020101020101" pitchFamily="18" charset="-127"/>
              <a:cs typeface="+mn-cs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BC5923D-EF50-448B-A5B7-0914F9CF0F49}"/>
              </a:ext>
            </a:extLst>
          </p:cNvPr>
          <p:cNvSpPr/>
          <p:nvPr/>
        </p:nvSpPr>
        <p:spPr>
          <a:xfrm>
            <a:off x="291139" y="749278"/>
            <a:ext cx="3690311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4133DE2-0E8F-456B-A8D0-C1D3E1D46FD5}"/>
              </a:ext>
            </a:extLst>
          </p:cNvPr>
          <p:cNvSpPr/>
          <p:nvPr/>
        </p:nvSpPr>
        <p:spPr>
          <a:xfrm>
            <a:off x="3981450" y="749278"/>
            <a:ext cx="970251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graphicFrame>
        <p:nvGraphicFramePr>
          <p:cNvPr id="22" name="표 21">
            <a:extLst>
              <a:ext uri="{FF2B5EF4-FFF2-40B4-BE49-F238E27FC236}">
                <a16:creationId xmlns:a16="http://schemas.microsoft.com/office/drawing/2014/main" id="{3E577D80-D168-4DAC-A062-6FBA9642CE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834840"/>
              </p:ext>
            </p:extLst>
          </p:nvPr>
        </p:nvGraphicFramePr>
        <p:xfrm>
          <a:off x="334978" y="1875986"/>
          <a:ext cx="8354898" cy="2666669"/>
        </p:xfrm>
        <a:graphic>
          <a:graphicData uri="http://schemas.openxmlformats.org/drawingml/2006/table">
            <a:tbl>
              <a:tblPr/>
              <a:tblGrid>
                <a:gridCol w="1342636">
                  <a:extLst>
                    <a:ext uri="{9D8B030D-6E8A-4147-A177-3AD203B41FA5}">
                      <a16:colId xmlns:a16="http://schemas.microsoft.com/office/drawing/2014/main" val="3166868351"/>
                    </a:ext>
                  </a:extLst>
                </a:gridCol>
                <a:gridCol w="3880411">
                  <a:extLst>
                    <a:ext uri="{9D8B030D-6E8A-4147-A177-3AD203B41FA5}">
                      <a16:colId xmlns:a16="http://schemas.microsoft.com/office/drawing/2014/main" val="2458796091"/>
                    </a:ext>
                  </a:extLst>
                </a:gridCol>
                <a:gridCol w="2082297">
                  <a:extLst>
                    <a:ext uri="{9D8B030D-6E8A-4147-A177-3AD203B41FA5}">
                      <a16:colId xmlns:a16="http://schemas.microsoft.com/office/drawing/2014/main" val="1440513930"/>
                    </a:ext>
                  </a:extLst>
                </a:gridCol>
                <a:gridCol w="1049554">
                  <a:extLst>
                    <a:ext uri="{9D8B030D-6E8A-4147-A177-3AD203B41FA5}">
                      <a16:colId xmlns:a16="http://schemas.microsoft.com/office/drawing/2014/main" val="1226523256"/>
                    </a:ext>
                  </a:extLst>
                </a:gridCol>
              </a:tblGrid>
              <a:tr h="284369">
                <a:tc gridSpan="2"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International Organisation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altLang="ko-KR" sz="1200" b="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Activity</a:t>
                      </a:r>
                      <a:endParaRPr lang="ko-KR" alt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Status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8165591"/>
                  </a:ext>
                </a:extLst>
              </a:tr>
              <a:tr h="3653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IALA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International Association of Lighthouse Authorities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Upload and attach a link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Completed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390181"/>
                  </a:ext>
                </a:extLst>
              </a:tr>
              <a:tr h="3653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IMPA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200" dirty="0" err="1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Internationl</a:t>
                      </a: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Maritime Pilots' Association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Upload </a:t>
                      </a: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on News column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Completed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5185247"/>
                  </a:ext>
                </a:extLst>
              </a:tr>
              <a:tr h="3653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CIRM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200" dirty="0" err="1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Comité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 International Radio-Maritime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Upload</a:t>
                      </a: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 on Events column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Completed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8260985"/>
                  </a:ext>
                </a:extLst>
              </a:tr>
              <a:tr h="3653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IHMA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International </a:t>
                      </a:r>
                      <a:r>
                        <a:rPr lang="en-US" sz="1200" b="0" kern="1200" dirty="0" err="1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Harbour</a:t>
                      </a: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 Masters' Association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Upload</a:t>
                      </a: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 on Events column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Completed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3167164"/>
                  </a:ext>
                </a:extLst>
              </a:tr>
              <a:tr h="3653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NI</a:t>
                      </a: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The Nautical Institute</a:t>
                      </a: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ctr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Upload</a:t>
                      </a: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 on Events column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Completed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4980527"/>
                  </a:ext>
                </a:extLst>
              </a:tr>
              <a:tr h="365389"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CIE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0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kern="120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Commission</a:t>
                      </a:r>
                      <a:r>
                        <a:rPr lang="en-US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 </a:t>
                      </a:r>
                      <a:r>
                        <a:rPr lang="en-US" sz="12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Internationale</a:t>
                      </a:r>
                      <a:r>
                        <a:rPr lang="en-US" sz="1200" b="0" kern="1200" baseline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 de </a:t>
                      </a:r>
                      <a:r>
                        <a:rPr lang="en-US" sz="1200" b="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l’Eclairage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Upload</a:t>
                      </a: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 on Other Events column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fontAlgn="base" latinLnBrk="1">
                        <a:lnSpc>
                          <a:spcPct val="14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200" b="0" kern="12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+mn-cs"/>
                        </a:rPr>
                        <a:t>In Process</a:t>
                      </a:r>
                      <a:endParaRPr lang="ko-KR" altLang="en-US" sz="1200" b="0" kern="120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+mn-cs"/>
                      </a:endParaRPr>
                    </a:p>
                  </a:txBody>
                  <a:tcPr marL="64770" marR="64770" marT="17907" marB="17907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5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2863358"/>
                  </a:ext>
                </a:extLst>
              </a:tr>
            </a:tbl>
          </a:graphicData>
        </a:graphic>
      </p:graphicFrame>
      <p:grpSp>
        <p:nvGrpSpPr>
          <p:cNvPr id="23" name="그룹 22">
            <a:extLst>
              <a:ext uri="{FF2B5EF4-FFF2-40B4-BE49-F238E27FC236}">
                <a16:creationId xmlns:a16="http://schemas.microsoft.com/office/drawing/2014/main" id="{AD0F37A6-E327-4542-90D7-B068C963DF9A}"/>
              </a:ext>
            </a:extLst>
          </p:cNvPr>
          <p:cNvGrpSpPr/>
          <p:nvPr/>
        </p:nvGrpSpPr>
        <p:grpSpPr>
          <a:xfrm>
            <a:off x="334978" y="4538969"/>
            <a:ext cx="8354898" cy="2105290"/>
            <a:chOff x="-2964670" y="5591444"/>
            <a:chExt cx="12108670" cy="3051176"/>
          </a:xfrm>
        </p:grpSpPr>
        <p:pic>
          <p:nvPicPr>
            <p:cNvPr id="24" name="_x237741208" descr="EMB00000fb02cde">
              <a:extLst>
                <a:ext uri="{FF2B5EF4-FFF2-40B4-BE49-F238E27FC236}">
                  <a16:creationId xmlns:a16="http://schemas.microsoft.com/office/drawing/2014/main" id="{5C287C41-3B63-4505-AD71-08C34D17BA3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612"/>
            <a:stretch/>
          </p:blipFill>
          <p:spPr bwMode="auto">
            <a:xfrm>
              <a:off x="109528" y="5632744"/>
              <a:ext cx="2886075" cy="3009875"/>
            </a:xfrm>
            <a:prstGeom prst="rect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_x161433288" descr="EMB00000fb02ce1">
              <a:extLst>
                <a:ext uri="{FF2B5EF4-FFF2-40B4-BE49-F238E27FC236}">
                  <a16:creationId xmlns:a16="http://schemas.microsoft.com/office/drawing/2014/main" id="{A24702CC-7750-4B6F-9B97-FDA16F9D5E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964670" y="5591444"/>
              <a:ext cx="2886075" cy="3051175"/>
            </a:xfrm>
            <a:prstGeom prst="rect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_x231401984" descr="EMB00000fb02ce4">
              <a:extLst>
                <a:ext uri="{FF2B5EF4-FFF2-40B4-BE49-F238E27FC236}">
                  <a16:creationId xmlns:a16="http://schemas.microsoft.com/office/drawing/2014/main" id="{5B52B465-EFD5-4D4F-9E2F-38746E0983C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616"/>
            <a:stretch/>
          </p:blipFill>
          <p:spPr bwMode="auto">
            <a:xfrm>
              <a:off x="3183726" y="5632745"/>
              <a:ext cx="2886075" cy="3009875"/>
            </a:xfrm>
            <a:prstGeom prst="rect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_x237744088" descr="EMB00000fb02ce7">
              <a:extLst>
                <a:ext uri="{FF2B5EF4-FFF2-40B4-BE49-F238E27FC236}">
                  <a16:creationId xmlns:a16="http://schemas.microsoft.com/office/drawing/2014/main" id="{90072A36-23FC-43E8-8816-67FCB677100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98"/>
            <a:stretch/>
          </p:blipFill>
          <p:spPr bwMode="auto">
            <a:xfrm>
              <a:off x="6257924" y="5632745"/>
              <a:ext cx="2886076" cy="3009875"/>
            </a:xfrm>
            <a:prstGeom prst="rect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0BB1F164-B254-4D4A-BFED-A286C73DC772}"/>
              </a:ext>
            </a:extLst>
          </p:cNvPr>
          <p:cNvSpPr/>
          <p:nvPr/>
        </p:nvSpPr>
        <p:spPr>
          <a:xfrm>
            <a:off x="325126" y="6339431"/>
            <a:ext cx="1991372" cy="310341"/>
          </a:xfrm>
          <a:prstGeom prst="rect">
            <a:avLst/>
          </a:prstGeom>
          <a:solidFill>
            <a:srgbClr val="16336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IALA</a:t>
            </a:r>
            <a:endParaRPr lang="ko-KR" altLang="en-US" sz="1400" b="1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E70AD40C-1326-4F7B-B082-FFFA6C427785}"/>
              </a:ext>
            </a:extLst>
          </p:cNvPr>
          <p:cNvSpPr/>
          <p:nvPr/>
        </p:nvSpPr>
        <p:spPr>
          <a:xfrm>
            <a:off x="2446301" y="6339431"/>
            <a:ext cx="1991372" cy="310341"/>
          </a:xfrm>
          <a:prstGeom prst="rect">
            <a:avLst/>
          </a:prstGeom>
          <a:solidFill>
            <a:srgbClr val="16336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IMPA</a:t>
            </a:r>
            <a:endParaRPr lang="ko-KR" altLang="en-US" sz="1400" b="1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DA7BF579-8D62-4B3A-9D2B-2013DCE141DE}"/>
              </a:ext>
            </a:extLst>
          </p:cNvPr>
          <p:cNvSpPr/>
          <p:nvPr/>
        </p:nvSpPr>
        <p:spPr>
          <a:xfrm>
            <a:off x="4577328" y="6339431"/>
            <a:ext cx="1991372" cy="310341"/>
          </a:xfrm>
          <a:prstGeom prst="rect">
            <a:avLst/>
          </a:prstGeom>
          <a:solidFill>
            <a:srgbClr val="16336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CIRM</a:t>
            </a:r>
            <a:endParaRPr lang="ko-KR" altLang="en-US" sz="1400" b="1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8B8DE976-0000-4C96-BA40-6B0EEC85082F}"/>
              </a:ext>
            </a:extLst>
          </p:cNvPr>
          <p:cNvSpPr/>
          <p:nvPr/>
        </p:nvSpPr>
        <p:spPr>
          <a:xfrm>
            <a:off x="6698504" y="6339431"/>
            <a:ext cx="1991372" cy="310341"/>
          </a:xfrm>
          <a:prstGeom prst="rect">
            <a:avLst/>
          </a:prstGeom>
          <a:solidFill>
            <a:srgbClr val="16336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Times New Roman" panose="02020603050405020304" pitchFamily="18" charset="0"/>
              </a:rPr>
              <a:t>NI</a:t>
            </a:r>
            <a:endParaRPr lang="ko-KR" altLang="en-US" sz="1400" b="1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1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D0A601DD-C2C4-49E4-9461-BE7231E5EEED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Conference Promotion</a:t>
            </a: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872133"/>
              </p:ext>
            </p:extLst>
          </p:nvPr>
        </p:nvGraphicFramePr>
        <p:xfrm>
          <a:off x="586373" y="2027773"/>
          <a:ext cx="7761973" cy="39944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45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9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4703">
                <a:tc>
                  <a:txBody>
                    <a:bodyPr/>
                    <a:lstStyle/>
                    <a:p>
                      <a:pPr marR="97790"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Date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Title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Location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1427">
                <a:tc>
                  <a:txBody>
                    <a:bodyPr/>
                    <a:lstStyle/>
                    <a:p>
                      <a:pPr marR="97790"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June 14-16, 2017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9525" marR="9525" marT="9525" marB="9525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3</a:t>
                      </a:r>
                      <a:r>
                        <a:rPr lang="en-GB" sz="1200" b="1" baseline="300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rd</a:t>
                      </a: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 Korea Maritime Safety 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Expo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 err="1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Busan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,</a:t>
                      </a:r>
                      <a:r>
                        <a:rPr lang="en-US" altLang="ko-KR" sz="1200" b="0" baseline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 Korea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3300">
                <a:tc>
                  <a:txBody>
                    <a:bodyPr/>
                    <a:lstStyle/>
                    <a:p>
                      <a:pPr marR="97790"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June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18-20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9525" marR="9525" marT="9525" marB="9525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e-Navigation underway 2017 (</a:t>
                      </a:r>
                      <a:r>
                        <a:rPr lang="en-GB" sz="1200" b="1" dirty="0" err="1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Jeju</a:t>
                      </a: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 Island)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b="0" dirty="0" err="1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Jeju</a:t>
                      </a: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, Korea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4964">
                <a:tc>
                  <a:txBody>
                    <a:bodyPr/>
                    <a:lstStyle/>
                    <a:p>
                      <a:pPr marR="97790" algn="ctr">
                        <a:spcAft>
                          <a:spcPts val="0"/>
                        </a:spcAft>
                      </a:pPr>
                      <a:r>
                        <a:rPr lang="en-GB" sz="1200" b="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July </a:t>
                      </a: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10-14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9525" marR="9525" marT="9525" marB="9525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13</a:t>
                      </a:r>
                      <a:r>
                        <a:rPr lang="en-GB" sz="1200" b="1" baseline="30000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th</a:t>
                      </a: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 Joint IMO/ITU Experts Group </a:t>
                      </a: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Meeting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IMO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4969">
                <a:tc>
                  <a:txBody>
                    <a:bodyPr/>
                    <a:lstStyle/>
                    <a:p>
                      <a:pPr marR="97790" algn="ctr"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Sept 18-22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9525" marR="9525" marT="9525" marB="9525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u="none" strike="noStrike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ENAV21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IALA HQ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24968">
                <a:tc>
                  <a:txBody>
                    <a:bodyPr/>
                    <a:lstStyle/>
                    <a:p>
                      <a:pPr marR="97790" algn="ctr">
                        <a:spcAft>
                          <a:spcPts val="0"/>
                        </a:spcAft>
                      </a:pPr>
                      <a:r>
                        <a:rPr lang="en-GB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Sept 25-29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9525" marR="9525" marT="9525" marB="9525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u="none" strike="noStrike" dirty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</a:rPr>
                        <a:t>VTS44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IALA HQ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74296">
                <a:tc>
                  <a:txBody>
                    <a:bodyPr/>
                    <a:lstStyle/>
                    <a:p>
                      <a:pPr marR="97790" algn="ctr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Oct 9-13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9525" marR="9525" marT="9525" marB="9525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ENG7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b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IALA HQ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35798">
                <a:tc>
                  <a:txBody>
                    <a:bodyPr/>
                    <a:lstStyle/>
                    <a:p>
                      <a:pPr marR="97790" algn="ctr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OCT</a:t>
                      </a:r>
                      <a:r>
                        <a:rPr lang="en-US" altLang="ko-KR" sz="1200" b="0" baseline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  23-27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9525" marR="9525" marT="9525" marB="9525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ARM7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200" b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IALA</a:t>
                      </a:r>
                      <a:r>
                        <a:rPr lang="en-US" altLang="ko-KR" sz="1200" b="0" baseline="0" dirty="0" smtClean="0">
                          <a:solidFill>
                            <a:schemeClr val="tx1"/>
                          </a:solidFill>
                          <a:effectLst/>
                          <a:latin typeface="Rix고딕 M" panose="02020603020101020101" pitchFamily="18" charset="-127"/>
                          <a:ea typeface="Rix고딕 M" panose="02020603020101020101" pitchFamily="18" charset="-127"/>
                          <a:cs typeface="Calibri"/>
                        </a:rPr>
                        <a:t> HQ</a:t>
                      </a:r>
                      <a:endParaRPr lang="ko-KR" sz="1200" b="0" dirty="0">
                        <a:solidFill>
                          <a:schemeClr val="tx1"/>
                        </a:solidFill>
                        <a:effectLst/>
                        <a:latin typeface="Rix고딕 M" panose="02020603020101020101" pitchFamily="18" charset="-127"/>
                        <a:ea typeface="Rix고딕 M" panose="02020603020101020101" pitchFamily="18" charset="-127"/>
                        <a:cs typeface="Calibri"/>
                      </a:endParaRPr>
                    </a:p>
                  </a:txBody>
                  <a:tcPr marL="17780" marR="17780" marT="17780" marB="17780" anchor="ctr">
                    <a:lnL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화살표: 아래쪽 17">
            <a:extLst>
              <a:ext uri="{FF2B5EF4-FFF2-40B4-BE49-F238E27FC236}">
                <a16:creationId xmlns:a16="http://schemas.microsoft.com/office/drawing/2014/main" id="{101297F7-27ED-4BA5-A381-A524F11F1B2F}"/>
              </a:ext>
            </a:extLst>
          </p:cNvPr>
          <p:cNvSpPr/>
          <p:nvPr/>
        </p:nvSpPr>
        <p:spPr>
          <a:xfrm rot="16200000">
            <a:off x="3857947" y="-2228517"/>
            <a:ext cx="436058" cy="7501705"/>
          </a:xfrm>
          <a:prstGeom prst="downArrow">
            <a:avLst>
              <a:gd name="adj1" fmla="val 100000"/>
              <a:gd name="adj2" fmla="val 51999"/>
            </a:avLst>
          </a:prstGeom>
          <a:gradFill>
            <a:gsLst>
              <a:gs pos="0">
                <a:srgbClr val="203864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FB6145-0876-4E5A-A833-A18B0393DD97}"/>
              </a:ext>
            </a:extLst>
          </p:cNvPr>
          <p:cNvSpPr txBox="1"/>
          <p:nvPr/>
        </p:nvSpPr>
        <p:spPr>
          <a:xfrm>
            <a:off x="337431" y="1328953"/>
            <a:ext cx="7347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Meetings home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and abroad</a:t>
            </a: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ABC5923D-EF50-448B-A5B7-0914F9CF0F49}"/>
              </a:ext>
            </a:extLst>
          </p:cNvPr>
          <p:cNvSpPr/>
          <p:nvPr/>
        </p:nvSpPr>
        <p:spPr>
          <a:xfrm>
            <a:off x="291139" y="749278"/>
            <a:ext cx="3709361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4133DE2-0E8F-456B-A8D0-C1D3E1D46FD5}"/>
              </a:ext>
            </a:extLst>
          </p:cNvPr>
          <p:cNvSpPr/>
          <p:nvPr/>
        </p:nvSpPr>
        <p:spPr>
          <a:xfrm>
            <a:off x="4000500" y="749278"/>
            <a:ext cx="970251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764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8F88D9EC-DCE3-4319-997A-F993D7F567A2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Future Plan 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나눔고딕OTF Bold" panose="02000300000000000000" pitchFamily="50" charset="-127"/>
                <a:ea typeface="나눔고딕OTF Bold" panose="02000300000000000000" pitchFamily="50" charset="-127"/>
              </a:rPr>
              <a:t>–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 Key Dates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6182D23-A56C-4E3B-9CEF-191027ECD47C}"/>
              </a:ext>
            </a:extLst>
          </p:cNvPr>
          <p:cNvSpPr/>
          <p:nvPr/>
        </p:nvSpPr>
        <p:spPr>
          <a:xfrm>
            <a:off x="291140" y="749278"/>
            <a:ext cx="3985586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8ABA181-41C8-489C-928F-09771180AD16}"/>
              </a:ext>
            </a:extLst>
          </p:cNvPr>
          <p:cNvSpPr/>
          <p:nvPr/>
        </p:nvSpPr>
        <p:spPr>
          <a:xfrm>
            <a:off x="4271815" y="749278"/>
            <a:ext cx="987432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F1E44A08-D04F-4310-B8A2-49BC1B79CEE2}"/>
              </a:ext>
            </a:extLst>
          </p:cNvPr>
          <p:cNvGrpSpPr/>
          <p:nvPr/>
        </p:nvGrpSpPr>
        <p:grpSpPr>
          <a:xfrm>
            <a:off x="482415" y="1009067"/>
            <a:ext cx="8214360" cy="720169"/>
            <a:chOff x="482415" y="2169946"/>
            <a:chExt cx="8214360" cy="720169"/>
          </a:xfrm>
        </p:grpSpPr>
        <p:sp>
          <p:nvSpPr>
            <p:cNvPr id="45" name="OTLSHAPE_TB_00000000000000000000000000000000_ScaleContainer">
              <a:extLst>
                <a:ext uri="{FF2B5EF4-FFF2-40B4-BE49-F238E27FC236}">
                  <a16:creationId xmlns:a16="http://schemas.microsoft.com/office/drawing/2014/main" id="{31E0B286-C71B-4351-8571-C186774BB671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482415" y="2471015"/>
              <a:ext cx="8214360" cy="419100"/>
            </a:xfrm>
            <a:prstGeom prst="round2DiagRect">
              <a:avLst>
                <a:gd name="adj1" fmla="val 100000"/>
                <a:gd name="adj2" fmla="val 0"/>
              </a:avLst>
            </a:prstGeom>
            <a:solidFill>
              <a:schemeClr val="accent1">
                <a:lumMod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>
              <a:reflection blurRad="6350" stA="50000" endA="300" endPos="55500" dist="50800" dir="5400000" sy="-100000" algn="bl" rotWithShape="0"/>
            </a:effectLst>
            <a:scene3d>
              <a:camera prst="orthographicFront"/>
              <a:lightRig rig="threePt" dir="t">
                <a:rot lat="0" lon="0" rev="8700000"/>
              </a:lightRig>
            </a:scene3d>
            <a:sp3d>
              <a:bevelT w="165100" h="19050"/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46" name="OTLSHAPE_TB_00000000000000000000000000000000_TimescaleInterval1">
              <a:extLst>
                <a:ext uri="{FF2B5EF4-FFF2-40B4-BE49-F238E27FC236}">
                  <a16:creationId xmlns:a16="http://schemas.microsoft.com/office/drawing/2014/main" id="{D0D2D414-A2F4-4D53-8625-736F86265FA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72516" y="2578235"/>
              <a:ext cx="335451" cy="204661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-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Q4</a:t>
              </a:r>
            </a:p>
          </p:txBody>
        </p:sp>
        <p:cxnSp>
          <p:nvCxnSpPr>
            <p:cNvPr id="47" name="OTLSHAPE_TB_00000000000000000000000000000000_Separator1">
              <a:extLst>
                <a:ext uri="{FF2B5EF4-FFF2-40B4-BE49-F238E27FC236}">
                  <a16:creationId xmlns:a16="http://schemas.microsoft.com/office/drawing/2014/main" id="{93C36074-D245-4B5F-9B1A-E21606197C61}"/>
                </a:ext>
              </a:extLst>
            </p:cNvPr>
            <p:cNvCxnSpPr/>
            <p:nvPr>
              <p:custDataLst>
                <p:tags r:id="rId3"/>
              </p:custDataLst>
            </p:nvPr>
          </p:nvCxnSpPr>
          <p:spPr>
            <a:xfrm>
              <a:off x="1447761" y="2540865"/>
              <a:ext cx="0" cy="279400"/>
            </a:xfrm>
            <a:prstGeom prst="line">
              <a:avLst/>
            </a:prstGeom>
            <a:ln w="6350" cap="flat" cmpd="sng" algn="ctr">
              <a:solidFill>
                <a:schemeClr val="lt1">
                  <a:alpha val="2980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TLSHAPE_TB_00000000000000000000000000000000_TimescaleInterval2">
              <a:extLst>
                <a:ext uri="{FF2B5EF4-FFF2-40B4-BE49-F238E27FC236}">
                  <a16:creationId xmlns:a16="http://schemas.microsoft.com/office/drawing/2014/main" id="{11984341-C755-4517-B365-FC8ADB1458A2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1962423" y="2578235"/>
              <a:ext cx="335451" cy="204661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-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Q1</a:t>
              </a:r>
            </a:p>
          </p:txBody>
        </p:sp>
        <p:cxnSp>
          <p:nvCxnSpPr>
            <p:cNvPr id="49" name="OTLSHAPE_TB_00000000000000000000000000000000_Separator2">
              <a:extLst>
                <a:ext uri="{FF2B5EF4-FFF2-40B4-BE49-F238E27FC236}">
                  <a16:creationId xmlns:a16="http://schemas.microsoft.com/office/drawing/2014/main" id="{DF0A5017-BF0E-4FBF-BA76-7BFA5281C5E8}"/>
                </a:ext>
              </a:extLst>
            </p:cNvPr>
            <p:cNvCxnSpPr/>
            <p:nvPr>
              <p:custDataLst>
                <p:tags r:id="rId5"/>
              </p:custDataLst>
            </p:nvPr>
          </p:nvCxnSpPr>
          <p:spPr>
            <a:xfrm>
              <a:off x="2701738" y="2540865"/>
              <a:ext cx="0" cy="279400"/>
            </a:xfrm>
            <a:prstGeom prst="line">
              <a:avLst/>
            </a:prstGeom>
            <a:ln w="6350" cap="flat" cmpd="sng" algn="ctr">
              <a:solidFill>
                <a:schemeClr val="lt1">
                  <a:alpha val="2980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TLSHAPE_TB_00000000000000000000000000000000_TimescaleInterval3">
              <a:extLst>
                <a:ext uri="{FF2B5EF4-FFF2-40B4-BE49-F238E27FC236}">
                  <a16:creationId xmlns:a16="http://schemas.microsoft.com/office/drawing/2014/main" id="{F1758630-2ECF-4CB2-993B-52FC43B104FF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3216400" y="2578235"/>
              <a:ext cx="335451" cy="204661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-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Q2</a:t>
              </a:r>
            </a:p>
          </p:txBody>
        </p:sp>
        <p:cxnSp>
          <p:nvCxnSpPr>
            <p:cNvPr id="58" name="OTLSHAPE_TB_00000000000000000000000000000000_Separator3">
              <a:extLst>
                <a:ext uri="{FF2B5EF4-FFF2-40B4-BE49-F238E27FC236}">
                  <a16:creationId xmlns:a16="http://schemas.microsoft.com/office/drawing/2014/main" id="{33FC11B9-622D-4254-A9E6-0C48CA50E74A}"/>
                </a:ext>
              </a:extLst>
            </p:cNvPr>
            <p:cNvCxnSpPr/>
            <p:nvPr>
              <p:custDataLst>
                <p:tags r:id="rId7"/>
              </p:custDataLst>
            </p:nvPr>
          </p:nvCxnSpPr>
          <p:spPr>
            <a:xfrm>
              <a:off x="3955715" y="2540865"/>
              <a:ext cx="0" cy="279400"/>
            </a:xfrm>
            <a:prstGeom prst="line">
              <a:avLst/>
            </a:prstGeom>
            <a:ln w="6350" cap="flat" cmpd="sng" algn="ctr">
              <a:solidFill>
                <a:schemeClr val="lt1">
                  <a:alpha val="2980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OTLSHAPE_TB_00000000000000000000000000000000_TimescaleInterval4">
              <a:extLst>
                <a:ext uri="{FF2B5EF4-FFF2-40B4-BE49-F238E27FC236}">
                  <a16:creationId xmlns:a16="http://schemas.microsoft.com/office/drawing/2014/main" id="{1C6F0787-E346-468F-ABEA-449182154916}"/>
                </a:ext>
              </a:extLst>
            </p:cNvPr>
            <p:cNvSpPr txBox="1"/>
            <p:nvPr>
              <p:custDataLst>
                <p:tags r:id="rId8"/>
              </p:custDataLst>
            </p:nvPr>
          </p:nvSpPr>
          <p:spPr>
            <a:xfrm>
              <a:off x="4482211" y="2578235"/>
              <a:ext cx="335451" cy="204661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-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Q3</a:t>
              </a:r>
            </a:p>
          </p:txBody>
        </p:sp>
        <p:cxnSp>
          <p:nvCxnSpPr>
            <p:cNvPr id="63" name="OTLSHAPE_TB_00000000000000000000000000000000_Separator4">
              <a:extLst>
                <a:ext uri="{FF2B5EF4-FFF2-40B4-BE49-F238E27FC236}">
                  <a16:creationId xmlns:a16="http://schemas.microsoft.com/office/drawing/2014/main" id="{A96652E2-A1A2-43F1-AD7B-BAD77E007122}"/>
                </a:ext>
              </a:extLst>
            </p:cNvPr>
            <p:cNvCxnSpPr/>
            <p:nvPr>
              <p:custDataLst>
                <p:tags r:id="rId9"/>
              </p:custDataLst>
            </p:nvPr>
          </p:nvCxnSpPr>
          <p:spPr>
            <a:xfrm>
              <a:off x="5209692" y="2540865"/>
              <a:ext cx="0" cy="279400"/>
            </a:xfrm>
            <a:prstGeom prst="line">
              <a:avLst/>
            </a:prstGeom>
            <a:ln w="6350" cap="flat" cmpd="sng" algn="ctr">
              <a:solidFill>
                <a:schemeClr val="lt1">
                  <a:alpha val="2980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TLSHAPE_TB_00000000000000000000000000000000_TimescaleInterval5">
              <a:extLst>
                <a:ext uri="{FF2B5EF4-FFF2-40B4-BE49-F238E27FC236}">
                  <a16:creationId xmlns:a16="http://schemas.microsoft.com/office/drawing/2014/main" id="{C921D26A-1493-45C4-B72E-CDB452FDB15A}"/>
                </a:ext>
              </a:extLst>
            </p:cNvPr>
            <p:cNvSpPr txBox="1"/>
            <p:nvPr>
              <p:custDataLst>
                <p:tags r:id="rId10"/>
              </p:custDataLst>
            </p:nvPr>
          </p:nvSpPr>
          <p:spPr>
            <a:xfrm>
              <a:off x="5740875" y="2578235"/>
              <a:ext cx="335451" cy="204661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-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Q4</a:t>
              </a:r>
            </a:p>
          </p:txBody>
        </p:sp>
        <p:cxnSp>
          <p:nvCxnSpPr>
            <p:cNvPr id="65" name="OTLSHAPE_TB_00000000000000000000000000000000_Separator5">
              <a:extLst>
                <a:ext uri="{FF2B5EF4-FFF2-40B4-BE49-F238E27FC236}">
                  <a16:creationId xmlns:a16="http://schemas.microsoft.com/office/drawing/2014/main" id="{5D5427D4-68A3-4354-B594-6854E930CA7B}"/>
                </a:ext>
              </a:extLst>
            </p:cNvPr>
            <p:cNvCxnSpPr/>
            <p:nvPr>
              <p:custDataLst>
                <p:tags r:id="rId11"/>
              </p:custDataLst>
            </p:nvPr>
          </p:nvCxnSpPr>
          <p:spPr>
            <a:xfrm>
              <a:off x="6463669" y="2540865"/>
              <a:ext cx="0" cy="279400"/>
            </a:xfrm>
            <a:prstGeom prst="line">
              <a:avLst/>
            </a:prstGeom>
            <a:ln w="6350" cap="flat" cmpd="sng" algn="ctr">
              <a:solidFill>
                <a:schemeClr val="lt1">
                  <a:alpha val="2980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OTLSHAPE_TB_00000000000000000000000000000000_TimescaleInterval6">
              <a:extLst>
                <a:ext uri="{FF2B5EF4-FFF2-40B4-BE49-F238E27FC236}">
                  <a16:creationId xmlns:a16="http://schemas.microsoft.com/office/drawing/2014/main" id="{E8844AE4-F449-4874-9012-CDED4929C9D6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6990165" y="2578235"/>
              <a:ext cx="335451" cy="204661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-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Q1</a:t>
              </a:r>
            </a:p>
          </p:txBody>
        </p:sp>
        <p:cxnSp>
          <p:nvCxnSpPr>
            <p:cNvPr id="67" name="OTLSHAPE_TB_00000000000000000000000000000000_Separator9">
              <a:extLst>
                <a:ext uri="{FF2B5EF4-FFF2-40B4-BE49-F238E27FC236}">
                  <a16:creationId xmlns:a16="http://schemas.microsoft.com/office/drawing/2014/main" id="{E98DB1B2-681C-4DA6-9160-B381ED26FBFB}"/>
                </a:ext>
              </a:extLst>
            </p:cNvPr>
            <p:cNvCxnSpPr/>
            <p:nvPr>
              <p:custDataLst>
                <p:tags r:id="rId13"/>
              </p:custDataLst>
            </p:nvPr>
          </p:nvCxnSpPr>
          <p:spPr>
            <a:xfrm>
              <a:off x="7698596" y="2540865"/>
              <a:ext cx="0" cy="279400"/>
            </a:xfrm>
            <a:prstGeom prst="line">
              <a:avLst/>
            </a:prstGeom>
            <a:ln w="6350" cap="flat" cmpd="sng" algn="ctr">
              <a:solidFill>
                <a:schemeClr val="lt1">
                  <a:alpha val="29804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OTLSHAPE_TB_00000000000000000000000000000000_TimescaleInterval10">
              <a:extLst>
                <a:ext uri="{FF2B5EF4-FFF2-40B4-BE49-F238E27FC236}">
                  <a16:creationId xmlns:a16="http://schemas.microsoft.com/office/drawing/2014/main" id="{F93335DA-7A20-4A07-B828-B06F05DC164C}"/>
                </a:ext>
              </a:extLst>
            </p:cNvPr>
            <p:cNvSpPr txBox="1"/>
            <p:nvPr>
              <p:custDataLst>
                <p:tags r:id="rId14"/>
              </p:custDataLst>
            </p:nvPr>
          </p:nvSpPr>
          <p:spPr>
            <a:xfrm>
              <a:off x="8056681" y="2578235"/>
              <a:ext cx="335451" cy="204661"/>
            </a:xfrm>
            <a:prstGeom prst="rect">
              <a:avLst/>
            </a:prstGeom>
            <a:noFill/>
          </p:spPr>
          <p:txBody>
            <a:bodyPr vert="horz" wrap="none" lIns="0" tIns="0" rIns="0" bIns="0" rtlCol="0" anchor="ctr" anchorCtr="0">
              <a:no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200" b="0" i="0" u="none" strike="noStrike" kern="1200" cap="none" spc="-2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Q2</a:t>
              </a:r>
            </a:p>
          </p:txBody>
        </p:sp>
        <p:sp>
          <p:nvSpPr>
            <p:cNvPr id="69" name="OTLSHAPE_M_f37dfb331cf44909bff180704ea51942_Date">
              <a:extLst>
                <a:ext uri="{FF2B5EF4-FFF2-40B4-BE49-F238E27FC236}">
                  <a16:creationId xmlns:a16="http://schemas.microsoft.com/office/drawing/2014/main" id="{D5BB5833-C3AF-4CC5-B19D-36C868843EE9}"/>
                </a:ext>
              </a:extLst>
            </p:cNvPr>
            <p:cNvSpPr txBox="1"/>
            <p:nvPr>
              <p:custDataLst>
                <p:tags r:id="rId15"/>
              </p:custDataLst>
            </p:nvPr>
          </p:nvSpPr>
          <p:spPr>
            <a:xfrm>
              <a:off x="520661" y="2169946"/>
              <a:ext cx="927100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2016</a:t>
              </a:r>
            </a:p>
          </p:txBody>
        </p:sp>
        <p:grpSp>
          <p:nvGrpSpPr>
            <p:cNvPr id="70" name="그룹 69">
              <a:extLst>
                <a:ext uri="{FF2B5EF4-FFF2-40B4-BE49-F238E27FC236}">
                  <a16:creationId xmlns:a16="http://schemas.microsoft.com/office/drawing/2014/main" id="{76EA16DE-B768-4FE5-9C92-43C37C989DA3}"/>
                </a:ext>
              </a:extLst>
            </p:cNvPr>
            <p:cNvGrpSpPr/>
            <p:nvPr/>
          </p:nvGrpSpPr>
          <p:grpSpPr>
            <a:xfrm>
              <a:off x="531165" y="2287744"/>
              <a:ext cx="916596" cy="122032"/>
              <a:chOff x="531165" y="2559929"/>
              <a:chExt cx="916596" cy="122032"/>
            </a:xfrm>
          </p:grpSpPr>
          <p:cxnSp>
            <p:nvCxnSpPr>
              <p:cNvPr id="80" name="직선 연결선 79">
                <a:extLst>
                  <a:ext uri="{FF2B5EF4-FFF2-40B4-BE49-F238E27FC236}">
                    <a16:creationId xmlns:a16="http://schemas.microsoft.com/office/drawing/2014/main" id="{5E6B477A-48F9-48A5-A905-6A9AF05C5A99}"/>
                  </a:ext>
                </a:extLst>
              </p:cNvPr>
              <p:cNvCxnSpPr/>
              <p:nvPr/>
            </p:nvCxnSpPr>
            <p:spPr>
              <a:xfrm flipV="1">
                <a:off x="531165" y="2559929"/>
                <a:ext cx="0" cy="12203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" name="직선 연결선 80">
                <a:extLst>
                  <a:ext uri="{FF2B5EF4-FFF2-40B4-BE49-F238E27FC236}">
                    <a16:creationId xmlns:a16="http://schemas.microsoft.com/office/drawing/2014/main" id="{C51855F9-7D54-41E3-8112-8EFFAD6D4452}"/>
                  </a:ext>
                </a:extLst>
              </p:cNvPr>
              <p:cNvCxnSpPr/>
              <p:nvPr/>
            </p:nvCxnSpPr>
            <p:spPr>
              <a:xfrm flipV="1">
                <a:off x="1447761" y="2559929"/>
                <a:ext cx="0" cy="122032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" name="직선 연결선 81">
                <a:extLst>
                  <a:ext uri="{FF2B5EF4-FFF2-40B4-BE49-F238E27FC236}">
                    <a16:creationId xmlns:a16="http://schemas.microsoft.com/office/drawing/2014/main" id="{4E7403D1-EB66-4A8D-B253-F0C52E0A69A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1165" y="2619103"/>
                <a:ext cx="916596" cy="184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71" name="직선 연결선 70">
              <a:extLst>
                <a:ext uri="{FF2B5EF4-FFF2-40B4-BE49-F238E27FC236}">
                  <a16:creationId xmlns:a16="http://schemas.microsoft.com/office/drawing/2014/main" id="{3A161ECD-B2F3-42FB-BBA8-6A652F513C9F}"/>
                </a:ext>
              </a:extLst>
            </p:cNvPr>
            <p:cNvCxnSpPr/>
            <p:nvPr/>
          </p:nvCxnSpPr>
          <p:spPr>
            <a:xfrm flipV="1">
              <a:off x="1447761" y="2287744"/>
              <a:ext cx="0" cy="12203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직선 연결선 71">
              <a:extLst>
                <a:ext uri="{FF2B5EF4-FFF2-40B4-BE49-F238E27FC236}">
                  <a16:creationId xmlns:a16="http://schemas.microsoft.com/office/drawing/2014/main" id="{E9087045-4DC8-4A3C-9614-2385535BF21A}"/>
                </a:ext>
              </a:extLst>
            </p:cNvPr>
            <p:cNvCxnSpPr/>
            <p:nvPr/>
          </p:nvCxnSpPr>
          <p:spPr>
            <a:xfrm flipV="1">
              <a:off x="6463669" y="2287744"/>
              <a:ext cx="0" cy="12203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직선 연결선 72">
              <a:extLst>
                <a:ext uri="{FF2B5EF4-FFF2-40B4-BE49-F238E27FC236}">
                  <a16:creationId xmlns:a16="http://schemas.microsoft.com/office/drawing/2014/main" id="{2D20958A-A922-4C5B-87D9-5E5E79C86820}"/>
                </a:ext>
              </a:extLst>
            </p:cNvPr>
            <p:cNvCxnSpPr>
              <a:cxnSpLocks/>
            </p:cNvCxnSpPr>
            <p:nvPr/>
          </p:nvCxnSpPr>
          <p:spPr>
            <a:xfrm>
              <a:off x="1447761" y="2346642"/>
              <a:ext cx="5015907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직선 연결선 73">
              <a:extLst>
                <a:ext uri="{FF2B5EF4-FFF2-40B4-BE49-F238E27FC236}">
                  <a16:creationId xmlns:a16="http://schemas.microsoft.com/office/drawing/2014/main" id="{32E5614D-CDE5-4E8E-B9E1-DE1A26E1A316}"/>
                </a:ext>
              </a:extLst>
            </p:cNvPr>
            <p:cNvCxnSpPr/>
            <p:nvPr/>
          </p:nvCxnSpPr>
          <p:spPr>
            <a:xfrm flipV="1">
              <a:off x="6463668" y="2287744"/>
              <a:ext cx="0" cy="12203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직선 연결선 74">
              <a:extLst>
                <a:ext uri="{FF2B5EF4-FFF2-40B4-BE49-F238E27FC236}">
                  <a16:creationId xmlns:a16="http://schemas.microsoft.com/office/drawing/2014/main" id="{98BEE56C-19E9-458C-ADAE-1BE99332C14E}"/>
                </a:ext>
              </a:extLst>
            </p:cNvPr>
            <p:cNvCxnSpPr/>
            <p:nvPr/>
          </p:nvCxnSpPr>
          <p:spPr>
            <a:xfrm flipV="1">
              <a:off x="8686703" y="2287744"/>
              <a:ext cx="0" cy="12203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6" name="직선 연결선 75">
              <a:extLst>
                <a:ext uri="{FF2B5EF4-FFF2-40B4-BE49-F238E27FC236}">
                  <a16:creationId xmlns:a16="http://schemas.microsoft.com/office/drawing/2014/main" id="{18AC2A53-1168-425D-851C-5AF7992B18E9}"/>
                </a:ext>
              </a:extLst>
            </p:cNvPr>
            <p:cNvCxnSpPr>
              <a:cxnSpLocks/>
            </p:cNvCxnSpPr>
            <p:nvPr/>
          </p:nvCxnSpPr>
          <p:spPr>
            <a:xfrm>
              <a:off x="6463668" y="2348762"/>
              <a:ext cx="2222035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7" name="OTLSHAPE_M_f37dfb331cf44909bff180704ea51942_Date">
              <a:extLst>
                <a:ext uri="{FF2B5EF4-FFF2-40B4-BE49-F238E27FC236}">
                  <a16:creationId xmlns:a16="http://schemas.microsoft.com/office/drawing/2014/main" id="{A3F2E793-CA5A-460F-85AC-66FE29597BD0}"/>
                </a:ext>
              </a:extLst>
            </p:cNvPr>
            <p:cNvSpPr txBox="1"/>
            <p:nvPr>
              <p:custDataLst>
                <p:tags r:id="rId16"/>
              </p:custDataLst>
            </p:nvPr>
          </p:nvSpPr>
          <p:spPr>
            <a:xfrm>
              <a:off x="3492164" y="2169946"/>
              <a:ext cx="927100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2017</a:t>
              </a:r>
            </a:p>
          </p:txBody>
        </p:sp>
        <p:sp>
          <p:nvSpPr>
            <p:cNvPr id="78" name="OTLSHAPE_M_f37dfb331cf44909bff180704ea51942_Date">
              <a:extLst>
                <a:ext uri="{FF2B5EF4-FFF2-40B4-BE49-F238E27FC236}">
                  <a16:creationId xmlns:a16="http://schemas.microsoft.com/office/drawing/2014/main" id="{7C4FC77D-4D25-444F-AE42-9535C4CCC170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7254096" y="2169946"/>
              <a:ext cx="927100" cy="169277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2018</a:t>
              </a:r>
            </a:p>
          </p:txBody>
        </p:sp>
      </p:grpSp>
      <p:pic>
        <p:nvPicPr>
          <p:cNvPr id="104" name="Picture 2" descr="C:\Users\Administrator\Desktop\미래부가치평가\그림3.png">
            <a:extLst>
              <a:ext uri="{FF2B5EF4-FFF2-40B4-BE49-F238E27FC236}">
                <a16:creationId xmlns:a16="http://schemas.microsoft.com/office/drawing/2014/main" id="{A8FB5EB5-3E40-4FCA-B3D3-3A470634322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4445" y="1906312"/>
            <a:ext cx="1491566" cy="48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그룹 8">
            <a:extLst>
              <a:ext uri="{FF2B5EF4-FFF2-40B4-BE49-F238E27FC236}">
                <a16:creationId xmlns:a16="http://schemas.microsoft.com/office/drawing/2014/main" id="{595461E5-F708-4339-8248-44F87D0F9487}"/>
              </a:ext>
            </a:extLst>
          </p:cNvPr>
          <p:cNvGrpSpPr/>
          <p:nvPr/>
        </p:nvGrpSpPr>
        <p:grpSpPr>
          <a:xfrm>
            <a:off x="279264" y="2040696"/>
            <a:ext cx="8533554" cy="4723882"/>
            <a:chOff x="202527" y="2040696"/>
            <a:chExt cx="8533554" cy="4723882"/>
          </a:xfrm>
        </p:grpSpPr>
        <p:sp>
          <p:nvSpPr>
            <p:cNvPr id="93" name="object 14">
              <a:extLst>
                <a:ext uri="{FF2B5EF4-FFF2-40B4-BE49-F238E27FC236}">
                  <a16:creationId xmlns:a16="http://schemas.microsoft.com/office/drawing/2014/main" id="{22B40CCE-28D9-4AE8-B89C-A864BF917E2B}"/>
                </a:ext>
              </a:extLst>
            </p:cNvPr>
            <p:cNvSpPr txBox="1"/>
            <p:nvPr/>
          </p:nvSpPr>
          <p:spPr>
            <a:xfrm>
              <a:off x="7408268" y="2572663"/>
              <a:ext cx="1004688" cy="281634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bject 11">
              <a:extLst>
                <a:ext uri="{FF2B5EF4-FFF2-40B4-BE49-F238E27FC236}">
                  <a16:creationId xmlns:a16="http://schemas.microsoft.com/office/drawing/2014/main" id="{D897A773-DD87-4FEC-8A30-B89466982AB5}"/>
                </a:ext>
              </a:extLst>
            </p:cNvPr>
            <p:cNvSpPr/>
            <p:nvPr/>
          </p:nvSpPr>
          <p:spPr>
            <a:xfrm>
              <a:off x="277989" y="2084035"/>
              <a:ext cx="1389229" cy="758418"/>
            </a:xfrm>
            <a:custGeom>
              <a:avLst/>
              <a:gdLst/>
              <a:ahLst/>
              <a:cxnLst/>
              <a:rect l="l" t="t" r="r" b="b"/>
              <a:pathLst>
                <a:path w="1548764" h="609600">
                  <a:moveTo>
                    <a:pt x="1446618" y="0"/>
                  </a:moveTo>
                  <a:lnTo>
                    <a:pt x="101587" y="0"/>
                  </a:lnTo>
                  <a:lnTo>
                    <a:pt x="62043" y="7981"/>
                  </a:lnTo>
                  <a:lnTo>
                    <a:pt x="29752" y="29749"/>
                  </a:lnTo>
                  <a:lnTo>
                    <a:pt x="7982" y="62043"/>
                  </a:lnTo>
                  <a:lnTo>
                    <a:pt x="0" y="101600"/>
                  </a:lnTo>
                  <a:lnTo>
                    <a:pt x="0" y="507873"/>
                  </a:lnTo>
                  <a:lnTo>
                    <a:pt x="7982" y="547429"/>
                  </a:lnTo>
                  <a:lnTo>
                    <a:pt x="29752" y="579723"/>
                  </a:lnTo>
                  <a:lnTo>
                    <a:pt x="62043" y="601491"/>
                  </a:lnTo>
                  <a:lnTo>
                    <a:pt x="101587" y="609473"/>
                  </a:lnTo>
                  <a:lnTo>
                    <a:pt x="1446618" y="609473"/>
                  </a:lnTo>
                  <a:lnTo>
                    <a:pt x="1486175" y="601491"/>
                  </a:lnTo>
                  <a:lnTo>
                    <a:pt x="1518469" y="579723"/>
                  </a:lnTo>
                  <a:lnTo>
                    <a:pt x="1540237" y="547429"/>
                  </a:lnTo>
                  <a:lnTo>
                    <a:pt x="1548218" y="507873"/>
                  </a:lnTo>
                  <a:lnTo>
                    <a:pt x="1548218" y="101600"/>
                  </a:lnTo>
                  <a:lnTo>
                    <a:pt x="1540237" y="62043"/>
                  </a:lnTo>
                  <a:lnTo>
                    <a:pt x="1518469" y="29749"/>
                  </a:lnTo>
                  <a:lnTo>
                    <a:pt x="1486175" y="7981"/>
                  </a:lnTo>
                  <a:lnTo>
                    <a:pt x="1446618" y="0"/>
                  </a:lnTo>
                  <a:close/>
                </a:path>
              </a:pathLst>
            </a:custGeom>
            <a:solidFill>
              <a:srgbClr val="23639D"/>
            </a:solidFill>
            <a:ln w="6350">
              <a:solidFill>
                <a:schemeClr val="bg1"/>
              </a:solidFill>
            </a:ln>
            <a:effectLst>
              <a:outerShdw blurRad="25400" dist="25400" dir="5400000" algn="t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object 16">
              <a:extLst>
                <a:ext uri="{FF2B5EF4-FFF2-40B4-BE49-F238E27FC236}">
                  <a16:creationId xmlns:a16="http://schemas.microsoft.com/office/drawing/2014/main" id="{748AD31B-8F07-4593-8298-5612596E6AF8}"/>
                </a:ext>
              </a:extLst>
            </p:cNvPr>
            <p:cNvSpPr/>
            <p:nvPr/>
          </p:nvSpPr>
          <p:spPr>
            <a:xfrm>
              <a:off x="7408267" y="2040696"/>
              <a:ext cx="1319233" cy="557487"/>
            </a:xfrm>
            <a:custGeom>
              <a:avLst/>
              <a:gdLst/>
              <a:ahLst/>
              <a:cxnLst/>
              <a:rect l="l" t="t" r="r" b="b"/>
              <a:pathLst>
                <a:path w="1367154" h="776605">
                  <a:moveTo>
                    <a:pt x="0" y="97027"/>
                  </a:moveTo>
                  <a:lnTo>
                    <a:pt x="1085977" y="97027"/>
                  </a:lnTo>
                  <a:lnTo>
                    <a:pt x="1085977" y="0"/>
                  </a:lnTo>
                  <a:lnTo>
                    <a:pt x="1366774" y="387985"/>
                  </a:lnTo>
                  <a:lnTo>
                    <a:pt x="1085977" y="776097"/>
                  </a:lnTo>
                  <a:lnTo>
                    <a:pt x="1085977" y="679068"/>
                  </a:lnTo>
                  <a:lnTo>
                    <a:pt x="0" y="679068"/>
                  </a:lnTo>
                  <a:lnTo>
                    <a:pt x="0" y="97027"/>
                  </a:lnTo>
                  <a:close/>
                </a:path>
              </a:pathLst>
            </a:cu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object 21">
              <a:extLst>
                <a:ext uri="{FF2B5EF4-FFF2-40B4-BE49-F238E27FC236}">
                  <a16:creationId xmlns:a16="http://schemas.microsoft.com/office/drawing/2014/main" id="{CDE9A211-A1BA-4AEE-A5CE-7338E46EEF1D}"/>
                </a:ext>
              </a:extLst>
            </p:cNvPr>
            <p:cNvSpPr/>
            <p:nvPr/>
          </p:nvSpPr>
          <p:spPr>
            <a:xfrm>
              <a:off x="291139" y="2973492"/>
              <a:ext cx="1364807" cy="758418"/>
            </a:xfrm>
            <a:custGeom>
              <a:avLst/>
              <a:gdLst/>
              <a:ahLst/>
              <a:cxnLst/>
              <a:rect l="l" t="t" r="r" b="b"/>
              <a:pathLst>
                <a:path w="1548764" h="609600">
                  <a:moveTo>
                    <a:pt x="1446555" y="0"/>
                  </a:moveTo>
                  <a:lnTo>
                    <a:pt x="101574" y="0"/>
                  </a:lnTo>
                  <a:lnTo>
                    <a:pt x="62038" y="7979"/>
                  </a:lnTo>
                  <a:lnTo>
                    <a:pt x="29751" y="29733"/>
                  </a:lnTo>
                  <a:lnTo>
                    <a:pt x="7982" y="61989"/>
                  </a:lnTo>
                  <a:lnTo>
                    <a:pt x="0" y="101473"/>
                  </a:lnTo>
                  <a:lnTo>
                    <a:pt x="0" y="507873"/>
                  </a:lnTo>
                  <a:lnTo>
                    <a:pt x="7982" y="547375"/>
                  </a:lnTo>
                  <a:lnTo>
                    <a:pt x="29751" y="579675"/>
                  </a:lnTo>
                  <a:lnTo>
                    <a:pt x="62038" y="601473"/>
                  </a:lnTo>
                  <a:lnTo>
                    <a:pt x="101574" y="609473"/>
                  </a:lnTo>
                  <a:lnTo>
                    <a:pt x="1446555" y="609473"/>
                  </a:lnTo>
                  <a:lnTo>
                    <a:pt x="1486111" y="601473"/>
                  </a:lnTo>
                  <a:lnTo>
                    <a:pt x="1518405" y="579675"/>
                  </a:lnTo>
                  <a:lnTo>
                    <a:pt x="1540174" y="547375"/>
                  </a:lnTo>
                  <a:lnTo>
                    <a:pt x="1548155" y="507873"/>
                  </a:lnTo>
                  <a:lnTo>
                    <a:pt x="1548155" y="101473"/>
                  </a:lnTo>
                  <a:lnTo>
                    <a:pt x="1540174" y="61989"/>
                  </a:lnTo>
                  <a:lnTo>
                    <a:pt x="1518405" y="29733"/>
                  </a:lnTo>
                  <a:lnTo>
                    <a:pt x="1486111" y="7979"/>
                  </a:lnTo>
                  <a:lnTo>
                    <a:pt x="1446555" y="0"/>
                  </a:lnTo>
                  <a:close/>
                </a:path>
              </a:pathLst>
            </a:custGeom>
            <a:solidFill>
              <a:srgbClr val="23639D"/>
            </a:solidFill>
            <a:ln w="6350">
              <a:solidFill>
                <a:schemeClr val="bg1"/>
              </a:solidFill>
            </a:ln>
            <a:effectLst>
              <a:outerShdw blurRad="25400" dist="25400" dir="5400000" algn="t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bject 24">
              <a:extLst>
                <a:ext uri="{FF2B5EF4-FFF2-40B4-BE49-F238E27FC236}">
                  <a16:creationId xmlns:a16="http://schemas.microsoft.com/office/drawing/2014/main" id="{552B3A75-71F8-4FDC-BCF6-8F22E9752D50}"/>
                </a:ext>
              </a:extLst>
            </p:cNvPr>
            <p:cNvSpPr/>
            <p:nvPr/>
          </p:nvSpPr>
          <p:spPr>
            <a:xfrm>
              <a:off x="291441" y="3944427"/>
              <a:ext cx="1364247" cy="758418"/>
            </a:xfrm>
            <a:custGeom>
              <a:avLst/>
              <a:gdLst/>
              <a:ahLst/>
              <a:cxnLst/>
              <a:rect l="l" t="t" r="r" b="b"/>
              <a:pathLst>
                <a:path w="1548130" h="609600">
                  <a:moveTo>
                    <a:pt x="1446644" y="0"/>
                  </a:moveTo>
                  <a:lnTo>
                    <a:pt x="101587" y="0"/>
                  </a:lnTo>
                  <a:lnTo>
                    <a:pt x="62043" y="7981"/>
                  </a:lnTo>
                  <a:lnTo>
                    <a:pt x="29752" y="29749"/>
                  </a:lnTo>
                  <a:lnTo>
                    <a:pt x="7982" y="62043"/>
                  </a:lnTo>
                  <a:lnTo>
                    <a:pt x="0" y="101600"/>
                  </a:lnTo>
                  <a:lnTo>
                    <a:pt x="0" y="507873"/>
                  </a:lnTo>
                  <a:lnTo>
                    <a:pt x="7982" y="547429"/>
                  </a:lnTo>
                  <a:lnTo>
                    <a:pt x="29752" y="579723"/>
                  </a:lnTo>
                  <a:lnTo>
                    <a:pt x="62043" y="601491"/>
                  </a:lnTo>
                  <a:lnTo>
                    <a:pt x="101587" y="609473"/>
                  </a:lnTo>
                  <a:lnTo>
                    <a:pt x="1446644" y="609473"/>
                  </a:lnTo>
                  <a:lnTo>
                    <a:pt x="1486127" y="601491"/>
                  </a:lnTo>
                  <a:lnTo>
                    <a:pt x="1518383" y="579723"/>
                  </a:lnTo>
                  <a:lnTo>
                    <a:pt x="1540138" y="547429"/>
                  </a:lnTo>
                  <a:lnTo>
                    <a:pt x="1548117" y="507873"/>
                  </a:lnTo>
                  <a:lnTo>
                    <a:pt x="1548117" y="101600"/>
                  </a:lnTo>
                  <a:lnTo>
                    <a:pt x="1540138" y="62043"/>
                  </a:lnTo>
                  <a:lnTo>
                    <a:pt x="1518383" y="29749"/>
                  </a:lnTo>
                  <a:lnTo>
                    <a:pt x="1486127" y="7981"/>
                  </a:lnTo>
                  <a:lnTo>
                    <a:pt x="1446644" y="0"/>
                  </a:lnTo>
                  <a:close/>
                </a:path>
              </a:pathLst>
            </a:custGeom>
            <a:solidFill>
              <a:srgbClr val="23639D"/>
            </a:solidFill>
            <a:ln w="6350">
              <a:solidFill>
                <a:schemeClr val="bg1"/>
              </a:solidFill>
            </a:ln>
            <a:effectLst>
              <a:outerShdw blurRad="25400" dist="25400" dir="5400000" algn="t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object 30">
              <a:extLst>
                <a:ext uri="{FF2B5EF4-FFF2-40B4-BE49-F238E27FC236}">
                  <a16:creationId xmlns:a16="http://schemas.microsoft.com/office/drawing/2014/main" id="{5A58BAE2-433C-4707-A4BA-36648A22B65D}"/>
                </a:ext>
              </a:extLst>
            </p:cNvPr>
            <p:cNvSpPr/>
            <p:nvPr/>
          </p:nvSpPr>
          <p:spPr>
            <a:xfrm>
              <a:off x="291139" y="4896602"/>
              <a:ext cx="1364807" cy="758418"/>
            </a:xfrm>
            <a:custGeom>
              <a:avLst/>
              <a:gdLst/>
              <a:ahLst/>
              <a:cxnLst/>
              <a:rect l="l" t="t" r="r" b="b"/>
              <a:pathLst>
                <a:path w="1548764" h="609600">
                  <a:moveTo>
                    <a:pt x="1446555" y="0"/>
                  </a:moveTo>
                  <a:lnTo>
                    <a:pt x="101587" y="0"/>
                  </a:lnTo>
                  <a:lnTo>
                    <a:pt x="62043" y="7981"/>
                  </a:lnTo>
                  <a:lnTo>
                    <a:pt x="29752" y="29749"/>
                  </a:lnTo>
                  <a:lnTo>
                    <a:pt x="7982" y="62043"/>
                  </a:lnTo>
                  <a:lnTo>
                    <a:pt x="0" y="101600"/>
                  </a:lnTo>
                  <a:lnTo>
                    <a:pt x="0" y="507873"/>
                  </a:lnTo>
                  <a:lnTo>
                    <a:pt x="7982" y="547429"/>
                  </a:lnTo>
                  <a:lnTo>
                    <a:pt x="29752" y="579723"/>
                  </a:lnTo>
                  <a:lnTo>
                    <a:pt x="62043" y="601491"/>
                  </a:lnTo>
                  <a:lnTo>
                    <a:pt x="101587" y="609473"/>
                  </a:lnTo>
                  <a:lnTo>
                    <a:pt x="1446555" y="609473"/>
                  </a:lnTo>
                  <a:lnTo>
                    <a:pt x="1486111" y="601491"/>
                  </a:lnTo>
                  <a:lnTo>
                    <a:pt x="1518405" y="579723"/>
                  </a:lnTo>
                  <a:lnTo>
                    <a:pt x="1540174" y="547429"/>
                  </a:lnTo>
                  <a:lnTo>
                    <a:pt x="1548155" y="507873"/>
                  </a:lnTo>
                  <a:lnTo>
                    <a:pt x="1548155" y="101600"/>
                  </a:lnTo>
                  <a:lnTo>
                    <a:pt x="1540174" y="62043"/>
                  </a:lnTo>
                  <a:lnTo>
                    <a:pt x="1518405" y="29749"/>
                  </a:lnTo>
                  <a:lnTo>
                    <a:pt x="1486111" y="7981"/>
                  </a:lnTo>
                  <a:lnTo>
                    <a:pt x="1446555" y="0"/>
                  </a:lnTo>
                  <a:close/>
                </a:path>
              </a:pathLst>
            </a:custGeom>
            <a:solidFill>
              <a:srgbClr val="23639D"/>
            </a:solidFill>
            <a:ln w="6350">
              <a:solidFill>
                <a:schemeClr val="bg1"/>
              </a:solidFill>
            </a:ln>
            <a:effectLst>
              <a:outerShdw blurRad="25400" dist="25400" dir="5400000" algn="t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object 33">
              <a:extLst>
                <a:ext uri="{FF2B5EF4-FFF2-40B4-BE49-F238E27FC236}">
                  <a16:creationId xmlns:a16="http://schemas.microsoft.com/office/drawing/2014/main" id="{998F095E-A935-4648-98D4-9EDB826F87FB}"/>
                </a:ext>
              </a:extLst>
            </p:cNvPr>
            <p:cNvSpPr/>
            <p:nvPr/>
          </p:nvSpPr>
          <p:spPr>
            <a:xfrm>
              <a:off x="291139" y="5859525"/>
              <a:ext cx="1364807" cy="758418"/>
            </a:xfrm>
            <a:custGeom>
              <a:avLst/>
              <a:gdLst/>
              <a:ahLst/>
              <a:cxnLst/>
              <a:rect l="l" t="t" r="r" b="b"/>
              <a:pathLst>
                <a:path w="1548764" h="609600">
                  <a:moveTo>
                    <a:pt x="1446618" y="0"/>
                  </a:moveTo>
                  <a:lnTo>
                    <a:pt x="101587" y="0"/>
                  </a:lnTo>
                  <a:lnTo>
                    <a:pt x="62043" y="7982"/>
                  </a:lnTo>
                  <a:lnTo>
                    <a:pt x="29752" y="29751"/>
                  </a:lnTo>
                  <a:lnTo>
                    <a:pt x="7982" y="62038"/>
                  </a:lnTo>
                  <a:lnTo>
                    <a:pt x="0" y="101574"/>
                  </a:lnTo>
                  <a:lnTo>
                    <a:pt x="0" y="507885"/>
                  </a:lnTo>
                  <a:lnTo>
                    <a:pt x="7982" y="547429"/>
                  </a:lnTo>
                  <a:lnTo>
                    <a:pt x="29752" y="579720"/>
                  </a:lnTo>
                  <a:lnTo>
                    <a:pt x="62043" y="601490"/>
                  </a:lnTo>
                  <a:lnTo>
                    <a:pt x="101587" y="609472"/>
                  </a:lnTo>
                  <a:lnTo>
                    <a:pt x="1446618" y="609472"/>
                  </a:lnTo>
                  <a:lnTo>
                    <a:pt x="1486175" y="601490"/>
                  </a:lnTo>
                  <a:lnTo>
                    <a:pt x="1518469" y="579720"/>
                  </a:lnTo>
                  <a:lnTo>
                    <a:pt x="1540237" y="547429"/>
                  </a:lnTo>
                  <a:lnTo>
                    <a:pt x="1548218" y="507885"/>
                  </a:lnTo>
                  <a:lnTo>
                    <a:pt x="1548218" y="101574"/>
                  </a:lnTo>
                  <a:lnTo>
                    <a:pt x="1540237" y="62038"/>
                  </a:lnTo>
                  <a:lnTo>
                    <a:pt x="1518469" y="29751"/>
                  </a:lnTo>
                  <a:lnTo>
                    <a:pt x="1486175" y="7982"/>
                  </a:lnTo>
                  <a:lnTo>
                    <a:pt x="1446618" y="0"/>
                  </a:lnTo>
                  <a:close/>
                </a:path>
              </a:pathLst>
            </a:custGeom>
            <a:solidFill>
              <a:srgbClr val="23639D"/>
            </a:solidFill>
            <a:ln w="6350">
              <a:solidFill>
                <a:schemeClr val="bg1"/>
              </a:solidFill>
            </a:ln>
            <a:effectLst>
              <a:outerShdw blurRad="25400" dist="25400" dir="5400000" algn="t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object 14">
              <a:extLst>
                <a:ext uri="{FF2B5EF4-FFF2-40B4-BE49-F238E27FC236}">
                  <a16:creationId xmlns:a16="http://schemas.microsoft.com/office/drawing/2014/main" id="{FED6B6A2-A348-4469-8C6A-49E1586BB1F0}"/>
                </a:ext>
              </a:extLst>
            </p:cNvPr>
            <p:cNvSpPr txBox="1"/>
            <p:nvPr/>
          </p:nvSpPr>
          <p:spPr>
            <a:xfrm>
              <a:off x="2317890" y="2089330"/>
              <a:ext cx="5016248" cy="75402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object 14">
              <a:extLst>
                <a:ext uri="{FF2B5EF4-FFF2-40B4-BE49-F238E27FC236}">
                  <a16:creationId xmlns:a16="http://schemas.microsoft.com/office/drawing/2014/main" id="{9BB3FF11-188E-4F19-B262-212038760389}"/>
                </a:ext>
              </a:extLst>
            </p:cNvPr>
            <p:cNvSpPr txBox="1"/>
            <p:nvPr/>
          </p:nvSpPr>
          <p:spPr>
            <a:xfrm>
              <a:off x="3793020" y="2280443"/>
              <a:ext cx="2073572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57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2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Early Bird Registration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October 1, 2017 ~ January 31, 2018)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84" name="object 14">
              <a:extLst>
                <a:ext uri="{FF2B5EF4-FFF2-40B4-BE49-F238E27FC236}">
                  <a16:creationId xmlns:a16="http://schemas.microsoft.com/office/drawing/2014/main" id="{FA36D12E-48F2-4064-B654-C58A18319379}"/>
                </a:ext>
              </a:extLst>
            </p:cNvPr>
            <p:cNvSpPr txBox="1"/>
            <p:nvPr/>
          </p:nvSpPr>
          <p:spPr>
            <a:xfrm>
              <a:off x="7341722" y="2132216"/>
              <a:ext cx="1385778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57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On-Site</a:t>
              </a:r>
              <a:r>
                <a:rPr kumimoji="0" sz="1000" b="0" i="0" u="none" strike="noStrike" kern="1200" cap="none" spc="-2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 Registration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7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7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May 26 ~ June 2, 2018</a:t>
              </a:r>
              <a:endParaRPr kumimoji="0" sz="7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85" name="object 14">
              <a:extLst>
                <a:ext uri="{FF2B5EF4-FFF2-40B4-BE49-F238E27FC236}">
                  <a16:creationId xmlns:a16="http://schemas.microsoft.com/office/drawing/2014/main" id="{5D13A0EA-0D82-4BC8-93FD-1070E653AA1D}"/>
                </a:ext>
              </a:extLst>
            </p:cNvPr>
            <p:cNvSpPr txBox="1"/>
            <p:nvPr/>
          </p:nvSpPr>
          <p:spPr>
            <a:xfrm>
              <a:off x="1960363" y="2097539"/>
              <a:ext cx="248000" cy="75402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6" name="object 14">
              <a:extLst>
                <a:ext uri="{FF2B5EF4-FFF2-40B4-BE49-F238E27FC236}">
                  <a16:creationId xmlns:a16="http://schemas.microsoft.com/office/drawing/2014/main" id="{0CB71066-2D91-457E-9F79-F67502628688}"/>
                </a:ext>
              </a:extLst>
            </p:cNvPr>
            <p:cNvSpPr txBox="1"/>
            <p:nvPr/>
          </p:nvSpPr>
          <p:spPr>
            <a:xfrm>
              <a:off x="1805788" y="2097539"/>
              <a:ext cx="83397" cy="75402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object 14">
              <a:extLst>
                <a:ext uri="{FF2B5EF4-FFF2-40B4-BE49-F238E27FC236}">
                  <a16:creationId xmlns:a16="http://schemas.microsoft.com/office/drawing/2014/main" id="{9597E176-B106-4C19-9937-21D0A6307741}"/>
                </a:ext>
              </a:extLst>
            </p:cNvPr>
            <p:cNvSpPr txBox="1"/>
            <p:nvPr/>
          </p:nvSpPr>
          <p:spPr>
            <a:xfrm>
              <a:off x="7509518" y="2512734"/>
              <a:ext cx="1226563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57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Calibri"/>
                </a:rPr>
                <a:t>Pre-</a:t>
              </a:r>
              <a:r>
                <a:rPr kumimoji="0" sz="800" b="0" i="0" u="none" strike="noStrike" kern="1200" cap="none" spc="-5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Calibri"/>
                </a:rPr>
                <a:t>Registration</a:t>
              </a:r>
              <a:endParaRPr kumimoji="0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Calibri"/>
              </a:endParaRPr>
            </a:p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(February 1 ~ May 13, 2018)</a:t>
              </a:r>
              <a:endParaRPr kumimoji="0" sz="5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89" name="object 14">
              <a:extLst>
                <a:ext uri="{FF2B5EF4-FFF2-40B4-BE49-F238E27FC236}">
                  <a16:creationId xmlns:a16="http://schemas.microsoft.com/office/drawing/2014/main" id="{5C13D2AE-21D8-406E-B6AD-8A2AF73F3FE7}"/>
                </a:ext>
              </a:extLst>
            </p:cNvPr>
            <p:cNvSpPr txBox="1"/>
            <p:nvPr/>
          </p:nvSpPr>
          <p:spPr>
            <a:xfrm>
              <a:off x="1960363" y="3005528"/>
              <a:ext cx="248000" cy="75402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object 14">
              <a:extLst>
                <a:ext uri="{FF2B5EF4-FFF2-40B4-BE49-F238E27FC236}">
                  <a16:creationId xmlns:a16="http://schemas.microsoft.com/office/drawing/2014/main" id="{AC4FE151-F991-4438-BBD8-CA7F076D762D}"/>
                </a:ext>
              </a:extLst>
            </p:cNvPr>
            <p:cNvSpPr txBox="1"/>
            <p:nvPr/>
          </p:nvSpPr>
          <p:spPr>
            <a:xfrm>
              <a:off x="1805788" y="3005528"/>
              <a:ext cx="83397" cy="75402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1" name="object 14">
              <a:extLst>
                <a:ext uri="{FF2B5EF4-FFF2-40B4-BE49-F238E27FC236}">
                  <a16:creationId xmlns:a16="http://schemas.microsoft.com/office/drawing/2014/main" id="{586663FB-B320-49AB-B7BD-B9C313EF1EBA}"/>
                </a:ext>
              </a:extLst>
            </p:cNvPr>
            <p:cNvSpPr txBox="1"/>
            <p:nvPr/>
          </p:nvSpPr>
          <p:spPr>
            <a:xfrm>
              <a:off x="2317890" y="3005528"/>
              <a:ext cx="1428073" cy="75402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object 14">
              <a:extLst>
                <a:ext uri="{FF2B5EF4-FFF2-40B4-BE49-F238E27FC236}">
                  <a16:creationId xmlns:a16="http://schemas.microsoft.com/office/drawing/2014/main" id="{501BB61D-F5C4-4806-BF4F-F56BEE2B33FB}"/>
                </a:ext>
              </a:extLst>
            </p:cNvPr>
            <p:cNvSpPr txBox="1"/>
            <p:nvPr/>
          </p:nvSpPr>
          <p:spPr>
            <a:xfrm>
              <a:off x="2315867" y="3216988"/>
              <a:ext cx="1430096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57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Call for Abstract</a:t>
              </a:r>
              <a:endParaRPr kumimoji="0" sz="1050" b="0" i="0" u="none" strike="noStrike" kern="1200" cap="none" spc="-1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June 30, 2017)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94" name="object 14">
              <a:extLst>
                <a:ext uri="{FF2B5EF4-FFF2-40B4-BE49-F238E27FC236}">
                  <a16:creationId xmlns:a16="http://schemas.microsoft.com/office/drawing/2014/main" id="{6B98EB81-E19B-4EBB-876D-661DE4348EA8}"/>
                </a:ext>
              </a:extLst>
            </p:cNvPr>
            <p:cNvSpPr txBox="1"/>
            <p:nvPr/>
          </p:nvSpPr>
          <p:spPr>
            <a:xfrm>
              <a:off x="3793020" y="3005528"/>
              <a:ext cx="1428073" cy="754026"/>
            </a:xfrm>
            <a:prstGeom prst="rect">
              <a:avLst/>
            </a:prstGeom>
            <a:noFill/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5" name="object 14">
              <a:extLst>
                <a:ext uri="{FF2B5EF4-FFF2-40B4-BE49-F238E27FC236}">
                  <a16:creationId xmlns:a16="http://schemas.microsoft.com/office/drawing/2014/main" id="{66E86DF6-5F39-4A7B-A0AC-903AE773E4DD}"/>
                </a:ext>
              </a:extLst>
            </p:cNvPr>
            <p:cNvSpPr txBox="1"/>
            <p:nvPr/>
          </p:nvSpPr>
          <p:spPr>
            <a:xfrm>
              <a:off x="3825246" y="3202602"/>
              <a:ext cx="1395847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050" spc="-10" dirty="0">
                  <a:solidFill>
                    <a:prstClr val="black"/>
                  </a:solidFill>
                  <a:latin typeface="Rix고딕 M" panose="02020603020101020101" pitchFamily="18" charset="-127"/>
                  <a:ea typeface="Rix고딕 M" panose="02020603020101020101" pitchFamily="18" charset="-127"/>
                </a:rPr>
                <a:t>Review &amp; Selection 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050" spc="-10" dirty="0">
                  <a:solidFill>
                    <a:prstClr val="black"/>
                  </a:solidFill>
                  <a:latin typeface="Rix고딕 M" panose="02020603020101020101" pitchFamily="18" charset="-127"/>
                  <a:ea typeface="Rix고딕 M" panose="02020603020101020101" pitchFamily="18" charset="-127"/>
                </a:rPr>
                <a:t>of Abstracts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November, 2017)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97" name="object 14">
              <a:extLst>
                <a:ext uri="{FF2B5EF4-FFF2-40B4-BE49-F238E27FC236}">
                  <a16:creationId xmlns:a16="http://schemas.microsoft.com/office/drawing/2014/main" id="{53D3488E-EAC4-4F0A-932B-0B7F19C9ADAC}"/>
                </a:ext>
              </a:extLst>
            </p:cNvPr>
            <p:cNvSpPr txBox="1"/>
            <p:nvPr/>
          </p:nvSpPr>
          <p:spPr>
            <a:xfrm>
              <a:off x="5268150" y="3005528"/>
              <a:ext cx="2060835" cy="754026"/>
            </a:xfrm>
            <a:prstGeom prst="rect">
              <a:avLst/>
            </a:prstGeom>
            <a:solidFill>
              <a:srgbClr val="FFF2CC"/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8" name="object 14">
              <a:extLst>
                <a:ext uri="{FF2B5EF4-FFF2-40B4-BE49-F238E27FC236}">
                  <a16:creationId xmlns:a16="http://schemas.microsoft.com/office/drawing/2014/main" id="{4D297886-3D07-4B26-B0C3-7F1FFE66EF48}"/>
                </a:ext>
              </a:extLst>
            </p:cNvPr>
            <p:cNvSpPr txBox="1"/>
            <p:nvPr/>
          </p:nvSpPr>
          <p:spPr>
            <a:xfrm>
              <a:off x="5295223" y="3168044"/>
              <a:ext cx="2038915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spc="-10" dirty="0">
                  <a:solidFill>
                    <a:srgbClr val="002060"/>
                  </a:solidFill>
                  <a:latin typeface="Rix고딕 EB" panose="02020603020101020101" pitchFamily="18" charset="-127"/>
                  <a:ea typeface="Rix고딕 EB" panose="02020603020101020101" pitchFamily="18" charset="-127"/>
                </a:rPr>
                <a:t>Submission of 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1200" spc="-10" dirty="0">
                  <a:solidFill>
                    <a:srgbClr val="002060"/>
                  </a:solidFill>
                  <a:latin typeface="Rix고딕 EB" panose="02020603020101020101" pitchFamily="18" charset="-127"/>
                  <a:ea typeface="Rix고딕 EB" panose="02020603020101020101" pitchFamily="18" charset="-127"/>
                </a:rPr>
                <a:t>Full Papers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February 28, 2018)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99" name="object 16">
              <a:extLst>
                <a:ext uri="{FF2B5EF4-FFF2-40B4-BE49-F238E27FC236}">
                  <a16:creationId xmlns:a16="http://schemas.microsoft.com/office/drawing/2014/main" id="{570F46C5-F084-4400-A60A-EE8DFE906E96}"/>
                </a:ext>
              </a:extLst>
            </p:cNvPr>
            <p:cNvSpPr/>
            <p:nvPr/>
          </p:nvSpPr>
          <p:spPr>
            <a:xfrm>
              <a:off x="7408268" y="2874722"/>
              <a:ext cx="1319232" cy="1011223"/>
            </a:xfrm>
            <a:custGeom>
              <a:avLst/>
              <a:gdLst/>
              <a:ahLst/>
              <a:cxnLst/>
              <a:rect l="l" t="t" r="r" b="b"/>
              <a:pathLst>
                <a:path w="1367154" h="776605">
                  <a:moveTo>
                    <a:pt x="0" y="97027"/>
                  </a:moveTo>
                  <a:lnTo>
                    <a:pt x="1085977" y="97027"/>
                  </a:lnTo>
                  <a:lnTo>
                    <a:pt x="1085977" y="0"/>
                  </a:lnTo>
                  <a:lnTo>
                    <a:pt x="1366774" y="387985"/>
                  </a:lnTo>
                  <a:lnTo>
                    <a:pt x="1085977" y="776097"/>
                  </a:lnTo>
                  <a:lnTo>
                    <a:pt x="1085977" y="679068"/>
                  </a:lnTo>
                  <a:lnTo>
                    <a:pt x="0" y="679068"/>
                  </a:lnTo>
                  <a:lnTo>
                    <a:pt x="0" y="97027"/>
                  </a:lnTo>
                  <a:close/>
                </a:path>
              </a:pathLst>
            </a:cu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0" name="object 14">
              <a:extLst>
                <a:ext uri="{FF2B5EF4-FFF2-40B4-BE49-F238E27FC236}">
                  <a16:creationId xmlns:a16="http://schemas.microsoft.com/office/drawing/2014/main" id="{9D8FDF10-8701-4F80-A44B-4E74B4F78BB0}"/>
                </a:ext>
              </a:extLst>
            </p:cNvPr>
            <p:cNvSpPr txBox="1"/>
            <p:nvPr/>
          </p:nvSpPr>
          <p:spPr>
            <a:xfrm>
              <a:off x="7403115" y="3188879"/>
              <a:ext cx="1296272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Presentation 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File Deadline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May 18, 2018)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102" name="object 14">
              <a:extLst>
                <a:ext uri="{FF2B5EF4-FFF2-40B4-BE49-F238E27FC236}">
                  <a16:creationId xmlns:a16="http://schemas.microsoft.com/office/drawing/2014/main" id="{201E8D78-11DA-479C-A836-010E335B0E62}"/>
                </a:ext>
              </a:extLst>
            </p:cNvPr>
            <p:cNvSpPr txBox="1"/>
            <p:nvPr/>
          </p:nvSpPr>
          <p:spPr>
            <a:xfrm>
              <a:off x="1960363" y="3950486"/>
              <a:ext cx="248000" cy="754026"/>
            </a:xfrm>
            <a:prstGeom prst="rect">
              <a:avLst/>
            </a:prstGeom>
            <a:solidFill>
              <a:schemeClr val="bg1">
                <a:alpha val="65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3" name="object 14">
              <a:extLst>
                <a:ext uri="{FF2B5EF4-FFF2-40B4-BE49-F238E27FC236}">
                  <a16:creationId xmlns:a16="http://schemas.microsoft.com/office/drawing/2014/main" id="{C04E3E78-3E07-4E74-B610-0754B186D23C}"/>
                </a:ext>
              </a:extLst>
            </p:cNvPr>
            <p:cNvSpPr txBox="1"/>
            <p:nvPr/>
          </p:nvSpPr>
          <p:spPr>
            <a:xfrm>
              <a:off x="1805788" y="3950486"/>
              <a:ext cx="83397" cy="754026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object 14">
              <a:extLst>
                <a:ext uri="{FF2B5EF4-FFF2-40B4-BE49-F238E27FC236}">
                  <a16:creationId xmlns:a16="http://schemas.microsoft.com/office/drawing/2014/main" id="{6D710B59-C13F-43E4-BA41-4308800B0399}"/>
                </a:ext>
              </a:extLst>
            </p:cNvPr>
            <p:cNvSpPr txBox="1"/>
            <p:nvPr/>
          </p:nvSpPr>
          <p:spPr>
            <a:xfrm>
              <a:off x="2317890" y="3950486"/>
              <a:ext cx="2903203" cy="754026"/>
            </a:xfrm>
            <a:prstGeom prst="rect">
              <a:avLst/>
            </a:prstGeom>
            <a:noFill/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6" name="object 14">
              <a:extLst>
                <a:ext uri="{FF2B5EF4-FFF2-40B4-BE49-F238E27FC236}">
                  <a16:creationId xmlns:a16="http://schemas.microsoft.com/office/drawing/2014/main" id="{FEEED5CC-B302-441B-9BC6-92E62994D953}"/>
                </a:ext>
              </a:extLst>
            </p:cNvPr>
            <p:cNvSpPr txBox="1"/>
            <p:nvPr/>
          </p:nvSpPr>
          <p:spPr>
            <a:xfrm>
              <a:off x="2811305" y="4145341"/>
              <a:ext cx="2073572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altLang="ko-KR" sz="1050" spc="-10" dirty="0">
                  <a:solidFill>
                    <a:prstClr val="black"/>
                  </a:solidFill>
                  <a:latin typeface="Rix고딕 M" panose="02020603020101020101" pitchFamily="18" charset="-127"/>
                  <a:ea typeface="Rix고딕 M" panose="02020603020101020101" pitchFamily="18" charset="-127"/>
                </a:rPr>
                <a:t>Submission of BP Competition 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altLang="ko-KR" sz="1050" spc="-10" dirty="0">
                  <a:solidFill>
                    <a:prstClr val="black"/>
                  </a:solidFill>
                  <a:latin typeface="Rix고딕 M" panose="02020603020101020101" pitchFamily="18" charset="-127"/>
                  <a:ea typeface="Rix고딕 M" panose="02020603020101020101" pitchFamily="18" charset="-127"/>
                </a:rPr>
                <a:t>Application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November 30, 2017)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107" name="object 14">
              <a:extLst>
                <a:ext uri="{FF2B5EF4-FFF2-40B4-BE49-F238E27FC236}">
                  <a16:creationId xmlns:a16="http://schemas.microsoft.com/office/drawing/2014/main" id="{3BC785D5-A5BA-4EDD-B58A-CA0F3D68E2A8}"/>
                </a:ext>
              </a:extLst>
            </p:cNvPr>
            <p:cNvSpPr txBox="1"/>
            <p:nvPr/>
          </p:nvSpPr>
          <p:spPr>
            <a:xfrm>
              <a:off x="5268150" y="3950486"/>
              <a:ext cx="1237315" cy="754026"/>
            </a:xfrm>
            <a:prstGeom prst="rect">
              <a:avLst/>
            </a:prstGeom>
            <a:solidFill>
              <a:srgbClr val="FFF2CC"/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object 14">
              <a:extLst>
                <a:ext uri="{FF2B5EF4-FFF2-40B4-BE49-F238E27FC236}">
                  <a16:creationId xmlns:a16="http://schemas.microsoft.com/office/drawing/2014/main" id="{70314A42-803A-4B80-ADEA-4D478044CEA8}"/>
                </a:ext>
              </a:extLst>
            </p:cNvPr>
            <p:cNvSpPr txBox="1"/>
            <p:nvPr/>
          </p:nvSpPr>
          <p:spPr>
            <a:xfrm>
              <a:off x="5268150" y="4126471"/>
              <a:ext cx="1237315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algn="ctr">
                <a:defRPr/>
              </a:pPr>
              <a:r>
                <a:rPr lang="en-GB" altLang="ko-KR" sz="1200" spc="-10" dirty="0">
                  <a:solidFill>
                    <a:srgbClr val="002060"/>
                  </a:solidFill>
                  <a:latin typeface="Rix고딕 EB" panose="02020603020101020101" pitchFamily="18" charset="-127"/>
                  <a:ea typeface="Rix고딕 EB" panose="02020603020101020101" pitchFamily="18" charset="-127"/>
                </a:rPr>
                <a:t>Notification of </a:t>
              </a:r>
            </a:p>
            <a:p>
              <a:pPr marL="635" algn="ctr">
                <a:defRPr/>
              </a:pPr>
              <a:r>
                <a:rPr lang="en-GB" altLang="ko-KR" sz="1200" spc="-10" dirty="0">
                  <a:solidFill>
                    <a:srgbClr val="002060"/>
                  </a:solidFill>
                  <a:latin typeface="Rix고딕 EB" panose="02020603020101020101" pitchFamily="18" charset="-127"/>
                  <a:ea typeface="Rix고딕 EB" panose="02020603020101020101" pitchFamily="18" charset="-127"/>
                </a:rPr>
                <a:t>Selected Papers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December </a:t>
              </a:r>
              <a:r>
                <a:rPr kumimoji="0" lang="en-US" sz="800" b="0" i="0" u="none" strike="noStrike" kern="1200" cap="none" spc="-4" normalizeH="0" baseline="0" noProof="0" dirty="0" smtClean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30, 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2017)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110" name="object 16">
              <a:extLst>
                <a:ext uri="{FF2B5EF4-FFF2-40B4-BE49-F238E27FC236}">
                  <a16:creationId xmlns:a16="http://schemas.microsoft.com/office/drawing/2014/main" id="{DB13978E-3839-4DB5-A978-B909052667F0}"/>
                </a:ext>
              </a:extLst>
            </p:cNvPr>
            <p:cNvSpPr/>
            <p:nvPr/>
          </p:nvSpPr>
          <p:spPr>
            <a:xfrm>
              <a:off x="6572283" y="3820106"/>
              <a:ext cx="2155217" cy="1011223"/>
            </a:xfrm>
            <a:custGeom>
              <a:avLst/>
              <a:gdLst/>
              <a:ahLst/>
              <a:cxnLst/>
              <a:rect l="l" t="t" r="r" b="b"/>
              <a:pathLst>
                <a:path w="1367154" h="776605">
                  <a:moveTo>
                    <a:pt x="0" y="97027"/>
                  </a:moveTo>
                  <a:lnTo>
                    <a:pt x="1085977" y="97027"/>
                  </a:lnTo>
                  <a:lnTo>
                    <a:pt x="1085977" y="0"/>
                  </a:lnTo>
                  <a:lnTo>
                    <a:pt x="1366774" y="387985"/>
                  </a:lnTo>
                  <a:lnTo>
                    <a:pt x="1085977" y="776097"/>
                  </a:lnTo>
                  <a:lnTo>
                    <a:pt x="1085977" y="679068"/>
                  </a:lnTo>
                  <a:lnTo>
                    <a:pt x="0" y="679068"/>
                  </a:lnTo>
                  <a:lnTo>
                    <a:pt x="0" y="97027"/>
                  </a:lnTo>
                  <a:close/>
                </a:path>
              </a:pathLst>
            </a:cu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1" name="object 14">
              <a:extLst>
                <a:ext uri="{FF2B5EF4-FFF2-40B4-BE49-F238E27FC236}">
                  <a16:creationId xmlns:a16="http://schemas.microsoft.com/office/drawing/2014/main" id="{1D06D1E2-765B-40D0-A3D3-AF625DACC880}"/>
                </a:ext>
              </a:extLst>
            </p:cNvPr>
            <p:cNvSpPr txBox="1"/>
            <p:nvPr/>
          </p:nvSpPr>
          <p:spPr>
            <a:xfrm>
              <a:off x="6567809" y="4126471"/>
              <a:ext cx="2073572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Best Practice Competition</a:t>
              </a:r>
              <a:br>
                <a:rPr kumimoji="0" lang="en-GB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</a:br>
              <a:r>
                <a:rPr kumimoji="0" lang="en-US" altLang="ko-KR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(May 31, 2018)</a:t>
              </a:r>
              <a:endParaRPr kumimoji="0" lang="en-GB" altLang="ko-KR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Best Practice Award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(June 2, 2018)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113" name="object 14">
              <a:extLst>
                <a:ext uri="{FF2B5EF4-FFF2-40B4-BE49-F238E27FC236}">
                  <a16:creationId xmlns:a16="http://schemas.microsoft.com/office/drawing/2014/main" id="{90CBDE2A-4C15-48CC-BAAA-A874C8917B92}"/>
                </a:ext>
              </a:extLst>
            </p:cNvPr>
            <p:cNvSpPr txBox="1"/>
            <p:nvPr/>
          </p:nvSpPr>
          <p:spPr>
            <a:xfrm>
              <a:off x="1960363" y="4896802"/>
              <a:ext cx="248000" cy="754026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4" name="object 14">
              <a:extLst>
                <a:ext uri="{FF2B5EF4-FFF2-40B4-BE49-F238E27FC236}">
                  <a16:creationId xmlns:a16="http://schemas.microsoft.com/office/drawing/2014/main" id="{E1DFC1A4-8561-4E65-B06C-DA3D102DE12A}"/>
                </a:ext>
              </a:extLst>
            </p:cNvPr>
            <p:cNvSpPr txBox="1"/>
            <p:nvPr/>
          </p:nvSpPr>
          <p:spPr>
            <a:xfrm>
              <a:off x="1805788" y="4896802"/>
              <a:ext cx="83397" cy="754026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object 14">
              <a:extLst>
                <a:ext uri="{FF2B5EF4-FFF2-40B4-BE49-F238E27FC236}">
                  <a16:creationId xmlns:a16="http://schemas.microsoft.com/office/drawing/2014/main" id="{F7BE3C6B-A531-4101-807E-80FE758A108F}"/>
                </a:ext>
              </a:extLst>
            </p:cNvPr>
            <p:cNvSpPr txBox="1"/>
            <p:nvPr/>
          </p:nvSpPr>
          <p:spPr>
            <a:xfrm>
              <a:off x="2315867" y="4896802"/>
              <a:ext cx="3607358" cy="754026"/>
            </a:xfrm>
            <a:prstGeom prst="rect">
              <a:avLst/>
            </a:prstGeom>
            <a:solidFill>
              <a:srgbClr val="FFF2CC"/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object 14">
              <a:extLst>
                <a:ext uri="{FF2B5EF4-FFF2-40B4-BE49-F238E27FC236}">
                  <a16:creationId xmlns:a16="http://schemas.microsoft.com/office/drawing/2014/main" id="{B0C4B8A3-5163-48C9-B59C-81617B4D631D}"/>
                </a:ext>
              </a:extLst>
            </p:cNvPr>
            <p:cNvSpPr txBox="1"/>
            <p:nvPr/>
          </p:nvSpPr>
          <p:spPr>
            <a:xfrm>
              <a:off x="2765004" y="5079286"/>
              <a:ext cx="2736582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algn="ctr">
                <a:defRPr/>
              </a:pPr>
              <a:r>
                <a:rPr lang="en-GB" altLang="ko-KR" sz="1200" spc="-10" dirty="0">
                  <a:solidFill>
                    <a:srgbClr val="002060"/>
                  </a:solidFill>
                  <a:latin typeface="Rix고딕 EB" panose="02020603020101020101" pitchFamily="18" charset="-127"/>
                  <a:ea typeface="Rix고딕 EB" panose="02020603020101020101" pitchFamily="18" charset="-127"/>
                </a:rPr>
                <a:t>Application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October 15 ~ December 31, 2017)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117" name="object 14">
              <a:extLst>
                <a:ext uri="{FF2B5EF4-FFF2-40B4-BE49-F238E27FC236}">
                  <a16:creationId xmlns:a16="http://schemas.microsoft.com/office/drawing/2014/main" id="{7725FBC1-55AA-495A-AF29-FA4CF9ED2BD5}"/>
                </a:ext>
              </a:extLst>
            </p:cNvPr>
            <p:cNvSpPr txBox="1"/>
            <p:nvPr/>
          </p:nvSpPr>
          <p:spPr>
            <a:xfrm>
              <a:off x="5999589" y="4896802"/>
              <a:ext cx="923012" cy="754026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object 14">
              <a:extLst>
                <a:ext uri="{FF2B5EF4-FFF2-40B4-BE49-F238E27FC236}">
                  <a16:creationId xmlns:a16="http://schemas.microsoft.com/office/drawing/2014/main" id="{5F241820-7E5B-4483-9D2D-9EF203DA3752}"/>
                </a:ext>
              </a:extLst>
            </p:cNvPr>
            <p:cNvSpPr txBox="1"/>
            <p:nvPr/>
          </p:nvSpPr>
          <p:spPr>
            <a:xfrm>
              <a:off x="6012454" y="5083613"/>
              <a:ext cx="923012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Floor Plan 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confirmed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January, 2018)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120" name="object 16">
              <a:extLst>
                <a:ext uri="{FF2B5EF4-FFF2-40B4-BE49-F238E27FC236}">
                  <a16:creationId xmlns:a16="http://schemas.microsoft.com/office/drawing/2014/main" id="{E8131D70-D649-4E2B-8841-80DE63CE9C93}"/>
                </a:ext>
              </a:extLst>
            </p:cNvPr>
            <p:cNvSpPr/>
            <p:nvPr/>
          </p:nvSpPr>
          <p:spPr>
            <a:xfrm>
              <a:off x="6998965" y="4765079"/>
              <a:ext cx="1728535" cy="1011223"/>
            </a:xfrm>
            <a:custGeom>
              <a:avLst/>
              <a:gdLst/>
              <a:ahLst/>
              <a:cxnLst/>
              <a:rect l="l" t="t" r="r" b="b"/>
              <a:pathLst>
                <a:path w="1367154" h="776605">
                  <a:moveTo>
                    <a:pt x="0" y="97027"/>
                  </a:moveTo>
                  <a:lnTo>
                    <a:pt x="1085977" y="97027"/>
                  </a:lnTo>
                  <a:lnTo>
                    <a:pt x="1085977" y="0"/>
                  </a:lnTo>
                  <a:lnTo>
                    <a:pt x="1366774" y="387985"/>
                  </a:lnTo>
                  <a:lnTo>
                    <a:pt x="1085977" y="776097"/>
                  </a:lnTo>
                  <a:lnTo>
                    <a:pt x="1085977" y="679068"/>
                  </a:lnTo>
                  <a:lnTo>
                    <a:pt x="0" y="679068"/>
                  </a:lnTo>
                  <a:lnTo>
                    <a:pt x="0" y="97027"/>
                  </a:lnTo>
                  <a:close/>
                </a:path>
              </a:pathLst>
            </a:cu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object 14">
              <a:extLst>
                <a:ext uri="{FF2B5EF4-FFF2-40B4-BE49-F238E27FC236}">
                  <a16:creationId xmlns:a16="http://schemas.microsoft.com/office/drawing/2014/main" id="{92DD9EF1-67E2-4C12-AFD2-879AA52B31C2}"/>
                </a:ext>
              </a:extLst>
            </p:cNvPr>
            <p:cNvSpPr txBox="1"/>
            <p:nvPr/>
          </p:nvSpPr>
          <p:spPr>
            <a:xfrm>
              <a:off x="7028781" y="5075029"/>
              <a:ext cx="1545446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0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Calibri"/>
                </a:rPr>
                <a:t>Preparation for Exhibition</a:t>
              </a:r>
            </a:p>
            <a:p>
              <a:pPr marL="635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8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  - Submission of </a:t>
              </a:r>
              <a:br>
                <a:rPr kumimoji="0" lang="en-US" altLang="ko-KR" sz="8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</a:br>
              <a:r>
                <a:rPr kumimoji="0" lang="en-US" altLang="ko-KR" sz="80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     Required Documents</a:t>
              </a:r>
              <a:r>
                <a:rPr kumimoji="0" lang="en-US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Calibri"/>
                </a:rPr>
                <a:t/>
              </a:r>
              <a:br>
                <a:rPr kumimoji="0" lang="en-US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Calibri"/>
                </a:rPr>
              </a:b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129" name="object 14">
              <a:extLst>
                <a:ext uri="{FF2B5EF4-FFF2-40B4-BE49-F238E27FC236}">
                  <a16:creationId xmlns:a16="http://schemas.microsoft.com/office/drawing/2014/main" id="{3A224A94-70FA-47CA-8298-D3F5017F462B}"/>
                </a:ext>
              </a:extLst>
            </p:cNvPr>
            <p:cNvSpPr txBox="1"/>
            <p:nvPr/>
          </p:nvSpPr>
          <p:spPr>
            <a:xfrm>
              <a:off x="1960363" y="5885078"/>
              <a:ext cx="248000" cy="754026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0" name="object 14">
              <a:extLst>
                <a:ext uri="{FF2B5EF4-FFF2-40B4-BE49-F238E27FC236}">
                  <a16:creationId xmlns:a16="http://schemas.microsoft.com/office/drawing/2014/main" id="{7241736D-F6E9-4702-87AA-D64F88229EEF}"/>
                </a:ext>
              </a:extLst>
            </p:cNvPr>
            <p:cNvSpPr txBox="1"/>
            <p:nvPr/>
          </p:nvSpPr>
          <p:spPr>
            <a:xfrm>
              <a:off x="1805788" y="5885078"/>
              <a:ext cx="83397" cy="754026"/>
            </a:xfrm>
            <a:prstGeom prst="rect">
              <a:avLst/>
            </a:pr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object 14">
              <a:extLst>
                <a:ext uri="{FF2B5EF4-FFF2-40B4-BE49-F238E27FC236}">
                  <a16:creationId xmlns:a16="http://schemas.microsoft.com/office/drawing/2014/main" id="{05895A60-CBDD-4BED-980E-36D818EFFD39}"/>
                </a:ext>
              </a:extLst>
            </p:cNvPr>
            <p:cNvSpPr txBox="1"/>
            <p:nvPr/>
          </p:nvSpPr>
          <p:spPr>
            <a:xfrm>
              <a:off x="2315868" y="5885078"/>
              <a:ext cx="4033137" cy="75402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/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3" name="object 16">
              <a:extLst>
                <a:ext uri="{FF2B5EF4-FFF2-40B4-BE49-F238E27FC236}">
                  <a16:creationId xmlns:a16="http://schemas.microsoft.com/office/drawing/2014/main" id="{90F58C43-5AD2-43D8-9B22-EBCB94B0F720}"/>
                </a:ext>
              </a:extLst>
            </p:cNvPr>
            <p:cNvSpPr/>
            <p:nvPr/>
          </p:nvSpPr>
          <p:spPr>
            <a:xfrm>
              <a:off x="6407407" y="5753355"/>
              <a:ext cx="2320093" cy="1011223"/>
            </a:xfrm>
            <a:custGeom>
              <a:avLst/>
              <a:gdLst/>
              <a:ahLst/>
              <a:cxnLst/>
              <a:rect l="l" t="t" r="r" b="b"/>
              <a:pathLst>
                <a:path w="1367154" h="776605">
                  <a:moveTo>
                    <a:pt x="0" y="97027"/>
                  </a:moveTo>
                  <a:lnTo>
                    <a:pt x="1085977" y="97027"/>
                  </a:lnTo>
                  <a:lnTo>
                    <a:pt x="1085977" y="0"/>
                  </a:lnTo>
                  <a:lnTo>
                    <a:pt x="1366774" y="387985"/>
                  </a:lnTo>
                  <a:lnTo>
                    <a:pt x="1085977" y="776097"/>
                  </a:lnTo>
                  <a:lnTo>
                    <a:pt x="1085977" y="679068"/>
                  </a:lnTo>
                  <a:lnTo>
                    <a:pt x="0" y="679068"/>
                  </a:lnTo>
                  <a:lnTo>
                    <a:pt x="0" y="97027"/>
                  </a:lnTo>
                  <a:close/>
                </a:path>
              </a:pathLst>
            </a:custGeom>
            <a:solidFill>
              <a:schemeClr val="bg1">
                <a:alpha val="77000"/>
              </a:schemeClr>
            </a:solidFill>
            <a:ln w="63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4" name="object 14">
              <a:extLst>
                <a:ext uri="{FF2B5EF4-FFF2-40B4-BE49-F238E27FC236}">
                  <a16:creationId xmlns:a16="http://schemas.microsoft.com/office/drawing/2014/main" id="{3211C6DA-AEFB-41C5-A0B1-872FB8766E3A}"/>
                </a:ext>
              </a:extLst>
            </p:cNvPr>
            <p:cNvSpPr txBox="1"/>
            <p:nvPr/>
          </p:nvSpPr>
          <p:spPr>
            <a:xfrm>
              <a:off x="3139663" y="6070938"/>
              <a:ext cx="2361923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ko-KR" sz="1200" b="0" i="0" u="none" strike="noStrike" kern="1200" cap="none" spc="-1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Application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March 3, 2017 ~ January 31, 2018)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sp>
          <p:nvSpPr>
            <p:cNvPr id="135" name="object 14">
              <a:extLst>
                <a:ext uri="{FF2B5EF4-FFF2-40B4-BE49-F238E27FC236}">
                  <a16:creationId xmlns:a16="http://schemas.microsoft.com/office/drawing/2014/main" id="{3C505FF8-1721-4C6A-BFC8-0862DD650533}"/>
                </a:ext>
              </a:extLst>
            </p:cNvPr>
            <p:cNvSpPr txBox="1"/>
            <p:nvPr/>
          </p:nvSpPr>
          <p:spPr>
            <a:xfrm>
              <a:off x="6579696" y="6073831"/>
              <a:ext cx="1813673" cy="313388"/>
            </a:xfrm>
            <a:prstGeom prst="rect">
              <a:avLst/>
            </a:prstGeom>
            <a:noFill/>
            <a:ln w="25400">
              <a:noFill/>
            </a:ln>
          </p:spPr>
          <p:txBody>
            <a:bodyPr vert="horz" wrap="none" lIns="0" tIns="72390" rIns="0" bIns="0" rtlCol="0" anchor="ctr">
              <a:noAutofit/>
            </a:bodyPr>
            <a:lstStyle/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ko-KR" sz="1050" b="0" i="0" u="none" strike="noStrike" kern="1200" cap="none" spc="-1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Preparation for Exhibition</a:t>
              </a:r>
            </a:p>
            <a:p>
              <a:pPr marL="635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(</a:t>
              </a:r>
              <a:r>
                <a:rPr kumimoji="0" lang="en-US" sz="800" b="0" i="0" u="none" strike="noStrike" kern="1200" cap="none" spc="-4" normalizeH="0" baseline="0" noProof="0" dirty="0">
                  <a:ln>
                    <a:noFill/>
                  </a:ln>
                  <a:solidFill>
                    <a:srgbClr val="44546A"/>
                  </a:solidFill>
                  <a:effectLst/>
                  <a:uLnTx/>
                  <a:uFillTx/>
                  <a:latin typeface="Rix고딕 M" panose="02020603020101020101" pitchFamily="18" charset="-127"/>
                  <a:ea typeface="Rix고딕 M" panose="02020603020101020101" pitchFamily="18" charset="-127"/>
                  <a:cs typeface="+mn-cs"/>
                </a:rPr>
                <a:t>February ~ May, 2018)</a:t>
              </a:r>
              <a:endParaRPr kumimoji="0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endParaRPr>
            </a:p>
          </p:txBody>
        </p:sp>
        <p:pic>
          <p:nvPicPr>
            <p:cNvPr id="109" name="Picture 2" descr="C:\Users\Administrator\Desktop\미래부가치평가\그림3.png">
              <a:extLst>
                <a:ext uri="{FF2B5EF4-FFF2-40B4-BE49-F238E27FC236}">
                  <a16:creationId xmlns:a16="http://schemas.microsoft.com/office/drawing/2014/main" id="{1B43D925-467F-4482-9B0F-5762596A32B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54445" y="2786323"/>
              <a:ext cx="1491566" cy="480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" name="Picture 2" descr="C:\Users\Administrator\Desktop\미래부가치평가\그림3.png">
              <a:extLst>
                <a:ext uri="{FF2B5EF4-FFF2-40B4-BE49-F238E27FC236}">
                  <a16:creationId xmlns:a16="http://schemas.microsoft.com/office/drawing/2014/main" id="{59A55788-8633-4E8E-AD8B-22727E42EFB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54445" y="3782876"/>
              <a:ext cx="1491566" cy="480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9" name="Picture 2" descr="C:\Users\Administrator\Desktop\미래부가치평가\그림3.png">
              <a:extLst>
                <a:ext uri="{FF2B5EF4-FFF2-40B4-BE49-F238E27FC236}">
                  <a16:creationId xmlns:a16="http://schemas.microsoft.com/office/drawing/2014/main" id="{A9283089-E032-4438-954E-42C0022DFDE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54445" y="4698043"/>
              <a:ext cx="1491566" cy="480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" name="Picture 2" descr="C:\Users\Administrator\Desktop\미래부가치평가\그림3.png">
              <a:extLst>
                <a:ext uri="{FF2B5EF4-FFF2-40B4-BE49-F238E27FC236}">
                  <a16:creationId xmlns:a16="http://schemas.microsoft.com/office/drawing/2014/main" id="{56ADFB3A-7B1D-4152-9B93-515799CE597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54445" y="5674582"/>
              <a:ext cx="1491566" cy="4809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object 13">
              <a:extLst>
                <a:ext uri="{FF2B5EF4-FFF2-40B4-BE49-F238E27FC236}">
                  <a16:creationId xmlns:a16="http://schemas.microsoft.com/office/drawing/2014/main" id="{728E4549-A5DB-4C2A-9841-7645DF3ACBFD}"/>
                </a:ext>
              </a:extLst>
            </p:cNvPr>
            <p:cNvSpPr txBox="1"/>
            <p:nvPr/>
          </p:nvSpPr>
          <p:spPr>
            <a:xfrm>
              <a:off x="337970" y="2340581"/>
              <a:ext cx="1259802" cy="212238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300" b="0" i="0" u="none" strike="noStrike" kern="1200" cap="none" spc="-15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Registration</a:t>
              </a:r>
            </a:p>
          </p:txBody>
        </p:sp>
        <p:sp>
          <p:nvSpPr>
            <p:cNvPr id="33" name="object 23">
              <a:extLst>
                <a:ext uri="{FF2B5EF4-FFF2-40B4-BE49-F238E27FC236}">
                  <a16:creationId xmlns:a16="http://schemas.microsoft.com/office/drawing/2014/main" id="{966C9B4F-8DF0-4F2F-948C-6B35B8BA1473}"/>
                </a:ext>
              </a:extLst>
            </p:cNvPr>
            <p:cNvSpPr txBox="1"/>
            <p:nvPr/>
          </p:nvSpPr>
          <p:spPr>
            <a:xfrm>
              <a:off x="347433" y="3135437"/>
              <a:ext cx="1250339" cy="42511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-15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Abstract </a:t>
              </a:r>
            </a:p>
            <a:p>
              <a:pPr marL="1270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-15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and Paper</a:t>
              </a:r>
              <a:endParaRPr kumimoji="0" sz="1300" b="0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endParaRPr>
            </a:p>
          </p:txBody>
        </p:sp>
        <p:sp>
          <p:nvSpPr>
            <p:cNvPr id="36" name="object 26">
              <a:extLst>
                <a:ext uri="{FF2B5EF4-FFF2-40B4-BE49-F238E27FC236}">
                  <a16:creationId xmlns:a16="http://schemas.microsoft.com/office/drawing/2014/main" id="{1B9CB100-4532-4AF0-B7DB-AA4FD9827514}"/>
                </a:ext>
              </a:extLst>
            </p:cNvPr>
            <p:cNvSpPr txBox="1"/>
            <p:nvPr/>
          </p:nvSpPr>
          <p:spPr>
            <a:xfrm>
              <a:off x="356927" y="4006701"/>
              <a:ext cx="1250338" cy="62517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300" b="0" i="0" u="none" strike="noStrike" kern="1200" cap="none" spc="-15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Best Practice Competition </a:t>
              </a:r>
            </a:p>
            <a:p>
              <a:pPr marL="1270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300" b="0" i="0" u="none" strike="noStrike" kern="1200" cap="none" spc="-15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and Award</a:t>
              </a:r>
              <a:endParaRPr kumimoji="0" sz="1300" b="0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endParaRPr>
            </a:p>
          </p:txBody>
        </p:sp>
        <p:sp>
          <p:nvSpPr>
            <p:cNvPr id="42" name="object 32">
              <a:extLst>
                <a:ext uri="{FF2B5EF4-FFF2-40B4-BE49-F238E27FC236}">
                  <a16:creationId xmlns:a16="http://schemas.microsoft.com/office/drawing/2014/main" id="{8BBF0263-AC66-42B5-8B2B-49CF97D9FB89}"/>
                </a:ext>
              </a:extLst>
            </p:cNvPr>
            <p:cNvSpPr txBox="1"/>
            <p:nvPr/>
          </p:nvSpPr>
          <p:spPr>
            <a:xfrm>
              <a:off x="320696" y="5059582"/>
              <a:ext cx="1271751" cy="42511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300" b="0" i="0" u="none" strike="noStrike" kern="1200" cap="none" spc="-15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Industrial </a:t>
              </a:r>
            </a:p>
            <a:p>
              <a:pPr marL="1270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300" b="0" i="0" u="none" strike="noStrike" kern="1200" cap="none" spc="-15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Exhibition</a:t>
              </a:r>
              <a:endParaRPr kumimoji="0" sz="1300" b="0" i="0" u="none" strike="noStrike" kern="1200" cap="none" spc="-15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endParaRPr>
            </a:p>
          </p:txBody>
        </p:sp>
        <p:sp>
          <p:nvSpPr>
            <p:cNvPr id="51" name="object 35">
              <a:extLst>
                <a:ext uri="{FF2B5EF4-FFF2-40B4-BE49-F238E27FC236}">
                  <a16:creationId xmlns:a16="http://schemas.microsoft.com/office/drawing/2014/main" id="{FE69B218-9D2C-46F4-99A5-FB3A157E1C5A}"/>
                </a:ext>
              </a:extLst>
            </p:cNvPr>
            <p:cNvSpPr txBox="1"/>
            <p:nvPr/>
          </p:nvSpPr>
          <p:spPr>
            <a:xfrm>
              <a:off x="202527" y="6015371"/>
              <a:ext cx="1552640" cy="412292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lvl="0" indent="-175260" algn="ctr" defTabSz="457200" rtl="0" eaLnBrk="1" fontAlgn="auto" latinLnBrk="0" hangingPunct="1">
                <a:lnSpc>
                  <a:spcPct val="100000"/>
                </a:lnSpc>
                <a:spcBef>
                  <a:spcPts val="9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300" b="0" i="0" u="none" strike="noStrike" kern="1200" cap="none" spc="-5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ix고딕 EB" panose="02020603020101020101" pitchFamily="18" charset="-127"/>
                  <a:ea typeface="Rix고딕 EB" panose="02020603020101020101" pitchFamily="18" charset="-127"/>
                  <a:cs typeface="+mn-cs"/>
                </a:rPr>
                <a:t>World Lighthouse Heritage Exhibition</a:t>
              </a:r>
              <a:endParaRPr kumimoji="0" lang="en-US" sz="1300" b="0" i="0" u="none" strike="noStrike" kern="1200" cap="none" spc="-5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endParaRP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DA8D746B-3FFF-4C01-A406-F8EE01EBBF64}"/>
              </a:ext>
            </a:extLst>
          </p:cNvPr>
          <p:cNvSpPr/>
          <p:nvPr/>
        </p:nvSpPr>
        <p:spPr>
          <a:xfrm>
            <a:off x="7388298" y="5393504"/>
            <a:ext cx="92025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1200" cap="none" spc="-4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(April 20, 2018)</a:t>
            </a:r>
            <a:endParaRPr kumimoji="0" lang="ko-KR" altLang="en-US" sz="800" b="0" i="0" u="none" strike="noStrike" kern="1200" cap="none" spc="-4" normalizeH="0" baseline="0" noProof="0" dirty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937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D3E0AD80-8B2C-4C90-A755-4B85D16C7B1E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Accommodation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8570A834-1CD0-40A1-8776-5DF02D55E72C}"/>
              </a:ext>
            </a:extLst>
          </p:cNvPr>
          <p:cNvSpPr/>
          <p:nvPr/>
        </p:nvSpPr>
        <p:spPr>
          <a:xfrm>
            <a:off x="291139" y="749278"/>
            <a:ext cx="2699711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EDA4791-F8A7-4762-A351-722B8E5ADD31}"/>
              </a:ext>
            </a:extLst>
          </p:cNvPr>
          <p:cNvSpPr/>
          <p:nvPr/>
        </p:nvSpPr>
        <p:spPr>
          <a:xfrm>
            <a:off x="2990850" y="749278"/>
            <a:ext cx="970251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화살표: 아래쪽 17">
            <a:extLst>
              <a:ext uri="{FF2B5EF4-FFF2-40B4-BE49-F238E27FC236}">
                <a16:creationId xmlns:a16="http://schemas.microsoft.com/office/drawing/2014/main" id="{2EE73128-CDF7-4E44-AAC2-C193ABED3E8E}"/>
              </a:ext>
            </a:extLst>
          </p:cNvPr>
          <p:cNvSpPr/>
          <p:nvPr/>
        </p:nvSpPr>
        <p:spPr>
          <a:xfrm rot="16200000">
            <a:off x="3857947" y="-2228517"/>
            <a:ext cx="436058" cy="7501705"/>
          </a:xfrm>
          <a:prstGeom prst="downArrow">
            <a:avLst>
              <a:gd name="adj1" fmla="val 100000"/>
              <a:gd name="adj2" fmla="val 51999"/>
            </a:avLst>
          </a:prstGeom>
          <a:gradFill>
            <a:gsLst>
              <a:gs pos="0">
                <a:srgbClr val="203864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359A9B-542B-452B-9A30-BE16508C6C62}"/>
              </a:ext>
            </a:extLst>
          </p:cNvPr>
          <p:cNvSpPr txBox="1"/>
          <p:nvPr/>
        </p:nvSpPr>
        <p:spPr>
          <a:xfrm>
            <a:off x="337431" y="1328953"/>
            <a:ext cx="7347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Special Room Rates </a:t>
            </a:r>
            <a:r>
              <a:rPr kumimoji="0" lang="en-US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offered</a:t>
            </a: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ix고딕 EB" panose="02020603020101020101" pitchFamily="18" charset="-127"/>
              <a:ea typeface="Rix고딕 EB" panose="02020603020101020101" pitchFamily="18" charset="-127"/>
              <a:cs typeface="+mn-cs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BEC9EEA-2460-4E59-BC0D-58281231101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85"/>
          <a:stretch/>
        </p:blipFill>
        <p:spPr>
          <a:xfrm>
            <a:off x="4657726" y="1890712"/>
            <a:ext cx="4128848" cy="28098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363163-DB52-41AF-8112-5C5C56E6758E}"/>
              </a:ext>
            </a:extLst>
          </p:cNvPr>
          <p:cNvSpPr txBox="1"/>
          <p:nvPr/>
        </p:nvSpPr>
        <p:spPr>
          <a:xfrm>
            <a:off x="232394" y="5108109"/>
            <a:ext cx="3306483" cy="14157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Studio Superior   </a:t>
            </a:r>
            <a:r>
              <a:rPr kumimoji="1" lang="en-US" altLang="ko-KR" sz="2000" b="1" dirty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 </a:t>
            </a:r>
            <a:r>
              <a:rPr kumimoji="1" lang="en-US" altLang="ko-KR" sz="2800" b="1" dirty="0" smtClean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209,330</a:t>
            </a:r>
            <a:endParaRPr kumimoji="1" lang="en-US" altLang="ko-KR" sz="2400" b="1" dirty="0">
              <a:solidFill>
                <a:srgbClr val="FF0000"/>
              </a:solidFill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  <a:p>
            <a:endParaRPr kumimoji="1" lang="en-US" altLang="ko-KR" sz="3000" b="1" dirty="0"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  <a:p>
            <a:r>
              <a:rPr kumimoji="1" lang="en-US" altLang="ko-KR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1 Bed Room         </a:t>
            </a:r>
            <a:r>
              <a:rPr kumimoji="1" lang="en-US" altLang="ko-KR" sz="2000" b="1" dirty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 </a:t>
            </a:r>
            <a:r>
              <a:rPr kumimoji="1" lang="en-US" altLang="ko-KR" sz="2800" b="1" dirty="0" smtClean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245,630</a:t>
            </a:r>
            <a:r>
              <a:rPr kumimoji="1" lang="en-US" altLang="ko-KR" sz="2800" b="1" dirty="0" smtClean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  </a:t>
            </a:r>
            <a:endParaRPr kumimoji="1" lang="ko-KR" altLang="en-US" b="1" dirty="0"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A930A4-7A8A-4B96-80E0-8CDBFC44F6A1}"/>
              </a:ext>
            </a:extLst>
          </p:cNvPr>
          <p:cNvSpPr txBox="1"/>
          <p:nvPr/>
        </p:nvSpPr>
        <p:spPr>
          <a:xfrm>
            <a:off x="4980157" y="5108109"/>
            <a:ext cx="3550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Deluxe       </a:t>
            </a:r>
            <a:r>
              <a:rPr kumimoji="1" lang="en-US" altLang="ko-KR" b="1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  </a:t>
            </a:r>
            <a:r>
              <a:rPr kumimoji="1" lang="en-US" altLang="ko-KR" sz="2000" b="1" dirty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 </a:t>
            </a:r>
            <a:r>
              <a:rPr kumimoji="1" lang="en-US" altLang="ko-KR" sz="2800" b="1" dirty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209,300</a:t>
            </a:r>
            <a:endParaRPr kumimoji="1" lang="en-US" altLang="ko-KR" sz="2400" b="1" dirty="0">
              <a:solidFill>
                <a:srgbClr val="FF0000"/>
              </a:solidFill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032885-8017-4147-8876-CCAD60DE362E}"/>
              </a:ext>
            </a:extLst>
          </p:cNvPr>
          <p:cNvSpPr txBox="1"/>
          <p:nvPr/>
        </p:nvSpPr>
        <p:spPr>
          <a:xfrm>
            <a:off x="2729865" y="4826288"/>
            <a:ext cx="14902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 229,900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65A540-1F0E-4FC0-BE48-E6A28491AD8F}"/>
              </a:ext>
            </a:extLst>
          </p:cNvPr>
          <p:cNvSpPr txBox="1"/>
          <p:nvPr/>
        </p:nvSpPr>
        <p:spPr>
          <a:xfrm>
            <a:off x="2720340" y="5699403"/>
            <a:ext cx="14902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</a:t>
            </a:r>
            <a:r>
              <a:rPr kumimoji="1" lang="ko-KR" altLang="en-US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 </a:t>
            </a:r>
            <a:r>
              <a:rPr kumimoji="1" lang="en-US" altLang="ko-KR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266,200</a:t>
            </a:r>
            <a:endParaRPr kumimoji="1" lang="ko-KR" altLang="en-US" sz="1600" dirty="0">
              <a:solidFill>
                <a:schemeClr val="bg1">
                  <a:lumMod val="50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A8751C66-BBB5-40D5-A4E8-9B0966AD2779}"/>
              </a:ext>
            </a:extLst>
          </p:cNvPr>
          <p:cNvCxnSpPr>
            <a:stCxn id="14" idx="1"/>
            <a:endCxn id="14" idx="3"/>
          </p:cNvCxnSpPr>
          <p:nvPr/>
        </p:nvCxnSpPr>
        <p:spPr>
          <a:xfrm>
            <a:off x="2729865" y="4995565"/>
            <a:ext cx="14902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495BF0B6-5E1E-4D2F-94CB-059205882A56}"/>
              </a:ext>
            </a:extLst>
          </p:cNvPr>
          <p:cNvCxnSpPr/>
          <p:nvPr/>
        </p:nvCxnSpPr>
        <p:spPr>
          <a:xfrm>
            <a:off x="2834640" y="5865525"/>
            <a:ext cx="14902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11AFFEA-9D33-4692-9767-0682B33E7C3A}"/>
              </a:ext>
            </a:extLst>
          </p:cNvPr>
          <p:cNvSpPr txBox="1"/>
          <p:nvPr/>
        </p:nvSpPr>
        <p:spPr>
          <a:xfrm>
            <a:off x="6954665" y="4846261"/>
            <a:ext cx="14902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</a:t>
            </a:r>
            <a:r>
              <a:rPr kumimoji="1" lang="ko-KR" altLang="en-US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 </a:t>
            </a:r>
            <a:r>
              <a:rPr kumimoji="1" lang="en-US" altLang="ko-KR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229,900</a:t>
            </a:r>
            <a:endParaRPr kumimoji="1" lang="ko-KR" altLang="en-US" sz="1600" dirty="0">
              <a:solidFill>
                <a:schemeClr val="bg1">
                  <a:lumMod val="50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E29FC016-0FE8-46A1-B1F9-29320875853E}"/>
              </a:ext>
            </a:extLst>
          </p:cNvPr>
          <p:cNvCxnSpPr>
            <a:stCxn id="19" idx="1"/>
            <a:endCxn id="19" idx="3"/>
          </p:cNvCxnSpPr>
          <p:nvPr/>
        </p:nvCxnSpPr>
        <p:spPr>
          <a:xfrm>
            <a:off x="6954665" y="5015538"/>
            <a:ext cx="14902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화살표: 왼쪽으로 구부러짐 20">
            <a:extLst>
              <a:ext uri="{FF2B5EF4-FFF2-40B4-BE49-F238E27FC236}">
                <a16:creationId xmlns:a16="http://schemas.microsoft.com/office/drawing/2014/main" id="{421EFF38-5F6B-4C41-984E-638CFC7F88DE}"/>
              </a:ext>
            </a:extLst>
          </p:cNvPr>
          <p:cNvSpPr/>
          <p:nvPr/>
        </p:nvSpPr>
        <p:spPr>
          <a:xfrm>
            <a:off x="4163844" y="4950030"/>
            <a:ext cx="406061" cy="538839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4E4AF46-576F-4F72-A8A4-4DE2B7CFAC3A}"/>
              </a:ext>
            </a:extLst>
          </p:cNvPr>
          <p:cNvSpPr txBox="1"/>
          <p:nvPr/>
        </p:nvSpPr>
        <p:spPr>
          <a:xfrm>
            <a:off x="4921420" y="5715518"/>
            <a:ext cx="3684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rPr>
              <a:t>Approx. </a:t>
            </a:r>
            <a:r>
              <a:rPr lang="en-US" altLang="ko-KR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EB" panose="02020603020101020101" pitchFamily="18" charset="-127"/>
                <a:ea typeface="Rix고딕 EB" panose="02020603020101020101" pitchFamily="18" charset="-127"/>
              </a:rPr>
              <a:t>9%</a:t>
            </a:r>
            <a:endParaRPr lang="en-US" altLang="ko-KR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ix고딕 EB" panose="02020603020101020101" pitchFamily="18" charset="-127"/>
              <a:ea typeface="Rix고딕 EB" panose="02020603020101020101" pitchFamily="18" charset="-127"/>
            </a:endParaRPr>
          </a:p>
          <a:p>
            <a:pPr algn="ctr"/>
            <a:r>
              <a:rPr lang="en-US" altLang="ko-KR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rPr>
              <a:t>Additional discounted </a:t>
            </a:r>
            <a:r>
              <a:rPr lang="en-US" altLang="ko-KR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rPr>
              <a:t>price!</a:t>
            </a:r>
            <a:endParaRPr lang="ko-KR" altLang="en-US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ix고딕 M" panose="02020603020101020101" pitchFamily="18" charset="-127"/>
              <a:ea typeface="Rix고딕 M" panose="02020603020101020101" pitchFamily="18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8313FD73-C51E-4FC0-8415-C62587A631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" t="10933" r="2360" b="26347"/>
          <a:stretch/>
        </p:blipFill>
        <p:spPr>
          <a:xfrm>
            <a:off x="323850" y="1890711"/>
            <a:ext cx="4263064" cy="2811612"/>
          </a:xfrm>
          <a:prstGeom prst="rect">
            <a:avLst/>
          </a:prstGeom>
        </p:spPr>
      </p:pic>
      <p:sp>
        <p:nvSpPr>
          <p:cNvPr id="23" name="화살표: 왼쪽으로 구부러짐 22">
            <a:extLst>
              <a:ext uri="{FF2B5EF4-FFF2-40B4-BE49-F238E27FC236}">
                <a16:creationId xmlns:a16="http://schemas.microsoft.com/office/drawing/2014/main" id="{942B9709-9EAA-4DBE-8301-64C48D791C27}"/>
              </a:ext>
            </a:extLst>
          </p:cNvPr>
          <p:cNvSpPr/>
          <p:nvPr/>
        </p:nvSpPr>
        <p:spPr>
          <a:xfrm>
            <a:off x="4166450" y="5822394"/>
            <a:ext cx="406061" cy="538839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4" name="화살표: 왼쪽으로 구부러짐 23">
            <a:extLst>
              <a:ext uri="{FF2B5EF4-FFF2-40B4-BE49-F238E27FC236}">
                <a16:creationId xmlns:a16="http://schemas.microsoft.com/office/drawing/2014/main" id="{1DC31583-59D1-4F75-98BB-A08B3E45B2C6}"/>
              </a:ext>
            </a:extLst>
          </p:cNvPr>
          <p:cNvSpPr/>
          <p:nvPr/>
        </p:nvSpPr>
        <p:spPr>
          <a:xfrm>
            <a:off x="8372704" y="4950030"/>
            <a:ext cx="406061" cy="538839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8BC33AB3-066D-46E6-AC86-B0D96C96DEA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07" y="3457574"/>
            <a:ext cx="1859594" cy="1239729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27" name="제목 114">
            <a:extLst>
              <a:ext uri="{FF2B5EF4-FFF2-40B4-BE49-F238E27FC236}">
                <a16:creationId xmlns:a16="http://schemas.microsoft.com/office/drawing/2014/main" id="{3C5D980B-E9EF-4096-9FEE-DBCB039D6E4B}"/>
              </a:ext>
            </a:extLst>
          </p:cNvPr>
          <p:cNvSpPr txBox="1">
            <a:spLocks/>
          </p:cNvSpPr>
          <p:nvPr/>
        </p:nvSpPr>
        <p:spPr>
          <a:xfrm>
            <a:off x="298389" y="1884475"/>
            <a:ext cx="3593253" cy="314907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en-GB" altLang="ko-KR" sz="1400" dirty="0">
                <a:solidFill>
                  <a:schemeClr val="bg1"/>
                </a:solidFill>
                <a:latin typeface="Rix고딕 B" panose="02020603020101020101" pitchFamily="18" charset="-127"/>
                <a:ea typeface="Rix고딕 B" panose="02020603020101020101" pitchFamily="18" charset="-127"/>
              </a:rPr>
              <a:t>Oakwood Premiere Incheon</a:t>
            </a:r>
            <a:endParaRPr lang="ko-KR" altLang="en-US" sz="1400" dirty="0">
              <a:solidFill>
                <a:schemeClr val="bg1"/>
              </a:solidFill>
              <a:latin typeface="Rix고딕 B" panose="02020603020101020101" pitchFamily="18" charset="-127"/>
              <a:ea typeface="Rix고딕 B" panose="02020603020101020101" pitchFamily="18" charset="-127"/>
            </a:endParaRPr>
          </a:p>
        </p:txBody>
      </p:sp>
      <p:sp>
        <p:nvSpPr>
          <p:cNvPr id="28" name="제목 114">
            <a:extLst>
              <a:ext uri="{FF2B5EF4-FFF2-40B4-BE49-F238E27FC236}">
                <a16:creationId xmlns:a16="http://schemas.microsoft.com/office/drawing/2014/main" id="{F54C0BA6-85E5-4086-A8A0-A105ED63BD0E}"/>
              </a:ext>
            </a:extLst>
          </p:cNvPr>
          <p:cNvSpPr txBox="1">
            <a:spLocks/>
          </p:cNvSpPr>
          <p:nvPr/>
        </p:nvSpPr>
        <p:spPr>
          <a:xfrm>
            <a:off x="4648201" y="1884475"/>
            <a:ext cx="3593253" cy="314907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en-GB" altLang="ko-KR" sz="1400" dirty="0">
                <a:solidFill>
                  <a:schemeClr val="bg1"/>
                </a:solidFill>
                <a:latin typeface="Rix고딕 B" panose="02020603020101020101" pitchFamily="18" charset="-127"/>
                <a:ea typeface="Rix고딕 B" panose="02020603020101020101" pitchFamily="18" charset="-127"/>
              </a:rPr>
              <a:t>Sheraton Grand Incheon Hotel</a:t>
            </a:r>
            <a:endParaRPr lang="ko-KR" altLang="en-US" sz="1400" dirty="0">
              <a:solidFill>
                <a:schemeClr val="bg1"/>
              </a:solidFill>
              <a:latin typeface="Rix고딕 B" panose="02020603020101020101" pitchFamily="18" charset="-127"/>
              <a:ea typeface="Rix고딕 B" panose="0202060302010102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72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그림 31">
            <a:extLst>
              <a:ext uri="{FF2B5EF4-FFF2-40B4-BE49-F238E27FC236}">
                <a16:creationId xmlns:a16="http://schemas.microsoft.com/office/drawing/2014/main" id="{BDE6A19E-78FA-4AA4-B6DE-3D553EFD28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7"/>
          <a:stretch/>
        </p:blipFill>
        <p:spPr>
          <a:xfrm>
            <a:off x="4652390" y="1884475"/>
            <a:ext cx="4128847" cy="2827664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EA98B7E0-2744-42B8-BECE-91D3FBA572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2" r="6723"/>
          <a:stretch/>
        </p:blipFill>
        <p:spPr>
          <a:xfrm>
            <a:off x="298390" y="1884475"/>
            <a:ext cx="4271516" cy="2827664"/>
          </a:xfrm>
          <a:prstGeom prst="rect">
            <a:avLst/>
          </a:prstGeom>
        </p:spPr>
      </p:pic>
      <p:sp>
        <p:nvSpPr>
          <p:cNvPr id="2" name="직사각형 1">
            <a:extLst>
              <a:ext uri="{FF2B5EF4-FFF2-40B4-BE49-F238E27FC236}">
                <a16:creationId xmlns:a16="http://schemas.microsoft.com/office/drawing/2014/main" id="{D3E0AD80-8B2C-4C90-A755-4B85D16C7B1E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Accommodation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8570A834-1CD0-40A1-8776-5DF02D55E72C}"/>
              </a:ext>
            </a:extLst>
          </p:cNvPr>
          <p:cNvSpPr/>
          <p:nvPr/>
        </p:nvSpPr>
        <p:spPr>
          <a:xfrm>
            <a:off x="291139" y="749278"/>
            <a:ext cx="2699711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4EDA4791-F8A7-4762-A351-722B8E5ADD31}"/>
              </a:ext>
            </a:extLst>
          </p:cNvPr>
          <p:cNvSpPr/>
          <p:nvPr/>
        </p:nvSpPr>
        <p:spPr>
          <a:xfrm>
            <a:off x="2990850" y="749278"/>
            <a:ext cx="970251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5" name="화살표: 아래쪽 17">
            <a:extLst>
              <a:ext uri="{FF2B5EF4-FFF2-40B4-BE49-F238E27FC236}">
                <a16:creationId xmlns:a16="http://schemas.microsoft.com/office/drawing/2014/main" id="{2EE73128-CDF7-4E44-AAC2-C193ABED3E8E}"/>
              </a:ext>
            </a:extLst>
          </p:cNvPr>
          <p:cNvSpPr/>
          <p:nvPr/>
        </p:nvSpPr>
        <p:spPr>
          <a:xfrm rot="16200000">
            <a:off x="3857947" y="-2228517"/>
            <a:ext cx="436058" cy="7501705"/>
          </a:xfrm>
          <a:prstGeom prst="downArrow">
            <a:avLst>
              <a:gd name="adj1" fmla="val 100000"/>
              <a:gd name="adj2" fmla="val 51999"/>
            </a:avLst>
          </a:prstGeom>
          <a:gradFill>
            <a:gsLst>
              <a:gs pos="0">
                <a:srgbClr val="203864"/>
              </a:gs>
              <a:gs pos="100000">
                <a:srgbClr val="0070C0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359A9B-542B-452B-9A30-BE16508C6C62}"/>
              </a:ext>
            </a:extLst>
          </p:cNvPr>
          <p:cNvSpPr txBox="1"/>
          <p:nvPr/>
        </p:nvSpPr>
        <p:spPr>
          <a:xfrm>
            <a:off x="337431" y="1328953"/>
            <a:ext cx="73478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Special Room Rates are just offered from Four Official Hotels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363163-DB52-41AF-8112-5C5C56E6758E}"/>
              </a:ext>
            </a:extLst>
          </p:cNvPr>
          <p:cNvSpPr txBox="1"/>
          <p:nvPr/>
        </p:nvSpPr>
        <p:spPr>
          <a:xfrm>
            <a:off x="232394" y="5108109"/>
            <a:ext cx="3993081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Deluxe Single      </a:t>
            </a:r>
            <a:r>
              <a:rPr kumimoji="1" lang="en-US" altLang="ko-KR" sz="2000" b="1" dirty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 </a:t>
            </a:r>
            <a:r>
              <a:rPr kumimoji="1" lang="en-US" altLang="ko-KR" sz="2800" b="1" dirty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125,000</a:t>
            </a:r>
          </a:p>
          <a:p>
            <a:endParaRPr kumimoji="1" lang="en-US" altLang="ko-KR" sz="3000" b="1" dirty="0"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A930A4-7A8A-4B96-80E0-8CDBFC44F6A1}"/>
              </a:ext>
            </a:extLst>
          </p:cNvPr>
          <p:cNvSpPr txBox="1"/>
          <p:nvPr/>
        </p:nvSpPr>
        <p:spPr>
          <a:xfrm>
            <a:off x="5198575" y="5108109"/>
            <a:ext cx="33775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Superior     </a:t>
            </a:r>
            <a:r>
              <a:rPr kumimoji="1" lang="en-US" altLang="ko-KR" sz="2000" b="1" dirty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 </a:t>
            </a:r>
            <a:r>
              <a:rPr kumimoji="1" lang="en-US" altLang="ko-KR" sz="2800" b="1" dirty="0">
                <a:solidFill>
                  <a:srgbClr val="FF0000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130,000</a:t>
            </a:r>
            <a:endParaRPr kumimoji="1" lang="en-US" altLang="ko-KR" sz="2400" b="1" dirty="0">
              <a:solidFill>
                <a:srgbClr val="FF0000"/>
              </a:solidFill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2032885-8017-4147-8876-CCAD60DE362E}"/>
              </a:ext>
            </a:extLst>
          </p:cNvPr>
          <p:cNvSpPr txBox="1"/>
          <p:nvPr/>
        </p:nvSpPr>
        <p:spPr>
          <a:xfrm>
            <a:off x="2729865" y="4826288"/>
            <a:ext cx="14902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 158,000</a:t>
            </a:r>
          </a:p>
        </p:txBody>
      </p: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A8751C66-BBB5-40D5-A4E8-9B0966AD2779}"/>
              </a:ext>
            </a:extLst>
          </p:cNvPr>
          <p:cNvCxnSpPr>
            <a:stCxn id="14" idx="1"/>
            <a:endCxn id="14" idx="3"/>
          </p:cNvCxnSpPr>
          <p:nvPr/>
        </p:nvCxnSpPr>
        <p:spPr>
          <a:xfrm>
            <a:off x="2729865" y="4995565"/>
            <a:ext cx="14902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611AFFEA-9D33-4692-9767-0682B33E7C3A}"/>
              </a:ext>
            </a:extLst>
          </p:cNvPr>
          <p:cNvSpPr txBox="1"/>
          <p:nvPr/>
        </p:nvSpPr>
        <p:spPr>
          <a:xfrm>
            <a:off x="7011139" y="4846261"/>
            <a:ext cx="14902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KRW</a:t>
            </a:r>
            <a:r>
              <a:rPr kumimoji="1" lang="ko-KR" altLang="en-US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 </a:t>
            </a:r>
            <a:r>
              <a:rPr kumimoji="1" lang="en-US" altLang="ko-KR" sz="1600" dirty="0">
                <a:solidFill>
                  <a:schemeClr val="bg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147,000</a:t>
            </a:r>
            <a:endParaRPr kumimoji="1" lang="ko-KR" altLang="en-US" sz="1600" dirty="0">
              <a:solidFill>
                <a:schemeClr val="bg1">
                  <a:lumMod val="50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</p:txBody>
      </p: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E29FC016-0FE8-46A1-B1F9-29320875853E}"/>
              </a:ext>
            </a:extLst>
          </p:cNvPr>
          <p:cNvCxnSpPr>
            <a:stCxn id="19" idx="1"/>
            <a:endCxn id="19" idx="3"/>
          </p:cNvCxnSpPr>
          <p:nvPr/>
        </p:nvCxnSpPr>
        <p:spPr>
          <a:xfrm>
            <a:off x="7011139" y="5015538"/>
            <a:ext cx="149021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화살표: 왼쪽으로 구부러짐 20">
            <a:extLst>
              <a:ext uri="{FF2B5EF4-FFF2-40B4-BE49-F238E27FC236}">
                <a16:creationId xmlns:a16="http://schemas.microsoft.com/office/drawing/2014/main" id="{421EFF38-5F6B-4C41-984E-638CFC7F88DE}"/>
              </a:ext>
            </a:extLst>
          </p:cNvPr>
          <p:cNvSpPr/>
          <p:nvPr/>
        </p:nvSpPr>
        <p:spPr>
          <a:xfrm>
            <a:off x="4163844" y="4950030"/>
            <a:ext cx="406061" cy="538839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4E4AF46-576F-4F72-A8A4-4DE2B7CFAC3A}"/>
              </a:ext>
            </a:extLst>
          </p:cNvPr>
          <p:cNvSpPr txBox="1"/>
          <p:nvPr/>
        </p:nvSpPr>
        <p:spPr>
          <a:xfrm>
            <a:off x="4921420" y="5715518"/>
            <a:ext cx="3684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rPr>
              <a:t>Approx. </a:t>
            </a:r>
            <a:r>
              <a:rPr lang="en-US" altLang="ko-KR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EB" panose="02020603020101020101" pitchFamily="18" charset="-127"/>
                <a:ea typeface="Rix고딕 EB" panose="02020603020101020101" pitchFamily="18" charset="-127"/>
              </a:rPr>
              <a:t>12%</a:t>
            </a:r>
          </a:p>
          <a:p>
            <a:pPr algn="ctr"/>
            <a:r>
              <a:rPr lang="en-US" altLang="ko-KR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rPr>
              <a:t>Additional discounted </a:t>
            </a:r>
            <a:r>
              <a:rPr lang="en-US" altLang="ko-KR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rPr>
              <a:t>price!</a:t>
            </a:r>
            <a:endParaRPr lang="ko-KR" altLang="en-US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ix고딕 M" panose="02020603020101020101" pitchFamily="18" charset="-127"/>
              <a:ea typeface="Rix고딕 M" panose="02020603020101020101" pitchFamily="18" charset="-127"/>
            </a:endParaRPr>
          </a:p>
        </p:txBody>
      </p:sp>
      <p:sp>
        <p:nvSpPr>
          <p:cNvPr id="24" name="화살표: 왼쪽으로 구부러짐 23">
            <a:extLst>
              <a:ext uri="{FF2B5EF4-FFF2-40B4-BE49-F238E27FC236}">
                <a16:creationId xmlns:a16="http://schemas.microsoft.com/office/drawing/2014/main" id="{1DC31583-59D1-4F75-98BB-A08B3E45B2C6}"/>
              </a:ext>
            </a:extLst>
          </p:cNvPr>
          <p:cNvSpPr/>
          <p:nvPr/>
        </p:nvSpPr>
        <p:spPr>
          <a:xfrm>
            <a:off x="8505545" y="4950030"/>
            <a:ext cx="406061" cy="538839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7" name="제목 114">
            <a:extLst>
              <a:ext uri="{FF2B5EF4-FFF2-40B4-BE49-F238E27FC236}">
                <a16:creationId xmlns:a16="http://schemas.microsoft.com/office/drawing/2014/main" id="{3C5D980B-E9EF-4096-9FEE-DBCB039D6E4B}"/>
              </a:ext>
            </a:extLst>
          </p:cNvPr>
          <p:cNvSpPr txBox="1">
            <a:spLocks/>
          </p:cNvSpPr>
          <p:nvPr/>
        </p:nvSpPr>
        <p:spPr>
          <a:xfrm>
            <a:off x="298389" y="1884475"/>
            <a:ext cx="3593253" cy="314907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en-GB" altLang="ko-KR" sz="1400" dirty="0">
                <a:solidFill>
                  <a:schemeClr val="bg1"/>
                </a:solidFill>
                <a:latin typeface="Rix고딕 B" panose="02020603020101020101" pitchFamily="18" charset="-127"/>
                <a:ea typeface="Rix고딕 B" panose="02020603020101020101" pitchFamily="18" charset="-127"/>
              </a:rPr>
              <a:t>The Central Park Hotel Songdo</a:t>
            </a:r>
            <a:endParaRPr lang="ko-KR" altLang="en-US" sz="1400" dirty="0">
              <a:solidFill>
                <a:schemeClr val="bg1"/>
              </a:solidFill>
              <a:latin typeface="Rix고딕 B" panose="02020603020101020101" pitchFamily="18" charset="-127"/>
              <a:ea typeface="Rix고딕 B" panose="02020603020101020101" pitchFamily="18" charset="-127"/>
            </a:endParaRPr>
          </a:p>
        </p:txBody>
      </p:sp>
      <p:sp>
        <p:nvSpPr>
          <p:cNvPr id="28" name="제목 114">
            <a:extLst>
              <a:ext uri="{FF2B5EF4-FFF2-40B4-BE49-F238E27FC236}">
                <a16:creationId xmlns:a16="http://schemas.microsoft.com/office/drawing/2014/main" id="{F54C0BA6-85E5-4086-A8A0-A105ED63BD0E}"/>
              </a:ext>
            </a:extLst>
          </p:cNvPr>
          <p:cNvSpPr txBox="1">
            <a:spLocks/>
          </p:cNvSpPr>
          <p:nvPr/>
        </p:nvSpPr>
        <p:spPr>
          <a:xfrm>
            <a:off x="4648201" y="1884475"/>
            <a:ext cx="3593253" cy="314907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>
              <a:lnSpc>
                <a:spcPts val="2100"/>
              </a:lnSpc>
              <a:spcBef>
                <a:spcPct val="50000"/>
              </a:spcBef>
            </a:pPr>
            <a:r>
              <a:rPr lang="en-GB" altLang="ko-KR" sz="1400" dirty="0">
                <a:solidFill>
                  <a:schemeClr val="bg1"/>
                </a:solidFill>
                <a:latin typeface="Rix고딕 B" panose="02020603020101020101" pitchFamily="18" charset="-127"/>
                <a:ea typeface="Rix고딕 B" panose="02020603020101020101" pitchFamily="18" charset="-127"/>
              </a:rPr>
              <a:t>Holiday Inn Incheon</a:t>
            </a:r>
            <a:endParaRPr lang="ko-KR" altLang="en-US" sz="1400" dirty="0">
              <a:solidFill>
                <a:schemeClr val="bg1"/>
              </a:solidFill>
              <a:latin typeface="Rix고딕 B" panose="02020603020101020101" pitchFamily="18" charset="-127"/>
              <a:ea typeface="Rix고딕 B" panose="02020603020101020101" pitchFamily="18" charset="-12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C731C90-3E7B-4D4E-85A6-905E811A5EC9}"/>
              </a:ext>
            </a:extLst>
          </p:cNvPr>
          <p:cNvSpPr txBox="1"/>
          <p:nvPr/>
        </p:nvSpPr>
        <p:spPr>
          <a:xfrm>
            <a:off x="587519" y="5715518"/>
            <a:ext cx="36841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rPr>
              <a:t>Approx. </a:t>
            </a:r>
            <a:r>
              <a:rPr lang="en-US" altLang="ko-KR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EB" panose="02020603020101020101" pitchFamily="18" charset="-127"/>
                <a:ea typeface="Rix고딕 EB" panose="02020603020101020101" pitchFamily="18" charset="-127"/>
              </a:rPr>
              <a:t>21%</a:t>
            </a:r>
          </a:p>
          <a:p>
            <a:pPr algn="ctr"/>
            <a:r>
              <a:rPr lang="en-US" altLang="ko-KR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rPr>
              <a:t>Additional discounted </a:t>
            </a:r>
            <a:r>
              <a:rPr lang="en-US" altLang="ko-KR" sz="20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rPr>
              <a:t>price!</a:t>
            </a:r>
            <a:endParaRPr lang="ko-KR" altLang="en-US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ix고딕 M" panose="02020603020101020101" pitchFamily="18" charset="-127"/>
              <a:ea typeface="Rix고딕 M" panose="02020603020101020101" pitchFamily="18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EE375EC1-1FF9-4E15-A417-F0BBFE78AC9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23" y="3484409"/>
            <a:ext cx="1859595" cy="124035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608AFD9A-8893-4B09-B442-56FAD787EB0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726" y="3484409"/>
            <a:ext cx="1909471" cy="1227730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3731360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8F88D9EC-DCE3-4319-997A-F993D7F567A2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Future Plan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6182D23-A56C-4E3B-9CEF-191027ECD47C}"/>
              </a:ext>
            </a:extLst>
          </p:cNvPr>
          <p:cNvSpPr/>
          <p:nvPr/>
        </p:nvSpPr>
        <p:spPr>
          <a:xfrm>
            <a:off x="291140" y="749278"/>
            <a:ext cx="1952238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8ABA181-41C8-489C-928F-09771180AD16}"/>
              </a:ext>
            </a:extLst>
          </p:cNvPr>
          <p:cNvSpPr/>
          <p:nvPr/>
        </p:nvSpPr>
        <p:spPr>
          <a:xfrm>
            <a:off x="2181794" y="749278"/>
            <a:ext cx="987432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4" name="object 8">
            <a:extLst>
              <a:ext uri="{FF2B5EF4-FFF2-40B4-BE49-F238E27FC236}">
                <a16:creationId xmlns:a16="http://schemas.microsoft.com/office/drawing/2014/main" id="{E505040D-0CA5-46B4-9BD2-531AC6140E2B}"/>
              </a:ext>
            </a:extLst>
          </p:cNvPr>
          <p:cNvSpPr txBox="1"/>
          <p:nvPr/>
        </p:nvSpPr>
        <p:spPr>
          <a:xfrm>
            <a:off x="728660" y="924461"/>
            <a:ext cx="7672389" cy="4374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457200" rtl="0" eaLnBrk="1" fontAlgn="auto" latinLnBrk="0" hangingPunct="1">
              <a:lnSpc>
                <a:spcPct val="2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Efficient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 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Logistics Design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ix고딕 EB" panose="02020603020101020101" pitchFamily="18" charset="-127"/>
              <a:ea typeface="Rix고딕 EB" panose="02020603020101020101" pitchFamily="18" charset="-127"/>
              <a:cs typeface="+mn-cs"/>
            </a:endParaRPr>
          </a:p>
        </p:txBody>
      </p:sp>
      <p:sp>
        <p:nvSpPr>
          <p:cNvPr id="74" name="직사각형 73">
            <a:extLst>
              <a:ext uri="{FF2B5EF4-FFF2-40B4-BE49-F238E27FC236}">
                <a16:creationId xmlns:a16="http://schemas.microsoft.com/office/drawing/2014/main" id="{B89647DC-A03B-47F1-A0CD-4A8E8DC494E0}"/>
              </a:ext>
            </a:extLst>
          </p:cNvPr>
          <p:cNvSpPr/>
          <p:nvPr/>
        </p:nvSpPr>
        <p:spPr>
          <a:xfrm>
            <a:off x="472055" y="3319391"/>
            <a:ext cx="8376669" cy="1434694"/>
          </a:xfrm>
          <a:prstGeom prst="rect">
            <a:avLst/>
          </a:prstGeom>
          <a:solidFill>
            <a:srgbClr val="F5F5F5"/>
          </a:solidFill>
          <a:ln w="6350"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  <a:cs typeface="+mn-cs"/>
            </a:endParaRPr>
          </a:p>
        </p:txBody>
      </p: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8AC7D78B-3708-4371-99B7-12109E998B94}"/>
              </a:ext>
            </a:extLst>
          </p:cNvPr>
          <p:cNvGrpSpPr/>
          <p:nvPr/>
        </p:nvGrpSpPr>
        <p:grpSpPr>
          <a:xfrm rot="16200000">
            <a:off x="530317" y="3077306"/>
            <a:ext cx="1405065" cy="1879965"/>
            <a:chOff x="3634553" y="1262172"/>
            <a:chExt cx="1875723" cy="1266561"/>
          </a:xfrm>
        </p:grpSpPr>
        <p:pic>
          <p:nvPicPr>
            <p:cNvPr id="76" name="Picture 7" descr="E:\기술과가치템플릿\정균박스-9.png">
              <a:extLst>
                <a:ext uri="{FF2B5EF4-FFF2-40B4-BE49-F238E27FC236}">
                  <a16:creationId xmlns:a16="http://schemas.microsoft.com/office/drawing/2014/main" id="{6D7EECE9-5622-4586-840E-5F5E83B440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3939134" y="957591"/>
              <a:ext cx="1266561" cy="187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2" descr="C:\Users\Administrator\Desktop\미래부가치평가\그림3.png">
              <a:extLst>
                <a:ext uri="{FF2B5EF4-FFF2-40B4-BE49-F238E27FC236}">
                  <a16:creationId xmlns:a16="http://schemas.microsoft.com/office/drawing/2014/main" id="{E6C63539-50EC-428A-A153-82D59B0BCCB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705327" y="1420880"/>
              <a:ext cx="1632101" cy="955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제목 114">
            <a:extLst>
              <a:ext uri="{FF2B5EF4-FFF2-40B4-BE49-F238E27FC236}">
                <a16:creationId xmlns:a16="http://schemas.microsoft.com/office/drawing/2014/main" id="{8A260169-2E50-4435-9FD2-852E29A7D3AB}"/>
              </a:ext>
            </a:extLst>
          </p:cNvPr>
          <p:cNvSpPr txBox="1">
            <a:spLocks/>
          </p:cNvSpPr>
          <p:nvPr/>
        </p:nvSpPr>
        <p:spPr>
          <a:xfrm>
            <a:off x="379270" y="4001780"/>
            <a:ext cx="1684920" cy="71177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Partner </a:t>
            </a:r>
            <a:r>
              <a:rPr kumimoji="0" lang="en-US" altLang="ko-KR" sz="1600" b="1" i="0" u="none" strike="noStrike" kern="0" cap="none" spc="0" normalizeH="0" baseline="0" noProof="0" dirty="0" err="1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Programme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1BF23DA8-09B1-4BE5-9E91-D20924849B0F}"/>
              </a:ext>
            </a:extLst>
          </p:cNvPr>
          <p:cNvSpPr/>
          <p:nvPr/>
        </p:nvSpPr>
        <p:spPr>
          <a:xfrm>
            <a:off x="472055" y="1699584"/>
            <a:ext cx="8376669" cy="1434694"/>
          </a:xfrm>
          <a:prstGeom prst="rect">
            <a:avLst/>
          </a:prstGeom>
          <a:solidFill>
            <a:srgbClr val="F5F5F5"/>
          </a:solidFill>
          <a:ln w="6350"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  <a:cs typeface="+mn-cs"/>
            </a:endParaRPr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A5FEEA2C-CDD7-4210-8032-B346A771BA2B}"/>
              </a:ext>
            </a:extLst>
          </p:cNvPr>
          <p:cNvGrpSpPr/>
          <p:nvPr/>
        </p:nvGrpSpPr>
        <p:grpSpPr>
          <a:xfrm rot="16200000">
            <a:off x="530317" y="1457499"/>
            <a:ext cx="1405065" cy="1879965"/>
            <a:chOff x="3634553" y="1262172"/>
            <a:chExt cx="1875723" cy="1266561"/>
          </a:xfrm>
        </p:grpSpPr>
        <p:pic>
          <p:nvPicPr>
            <p:cNvPr id="82" name="Picture 7" descr="E:\기술과가치템플릿\정균박스-9.png">
              <a:extLst>
                <a:ext uri="{FF2B5EF4-FFF2-40B4-BE49-F238E27FC236}">
                  <a16:creationId xmlns:a16="http://schemas.microsoft.com/office/drawing/2014/main" id="{3F8EE4EB-8D99-4C1D-BFC1-855A58F540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3939134" y="957591"/>
              <a:ext cx="1266561" cy="187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" name="Picture 2" descr="C:\Users\Administrator\Desktop\미래부가치평가\그림3.png">
              <a:extLst>
                <a:ext uri="{FF2B5EF4-FFF2-40B4-BE49-F238E27FC236}">
                  <a16:creationId xmlns:a16="http://schemas.microsoft.com/office/drawing/2014/main" id="{D01727F6-3946-4232-8AEF-95144C16C6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705327" y="1420880"/>
              <a:ext cx="1632101" cy="955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4" name="제목 114">
            <a:extLst>
              <a:ext uri="{FF2B5EF4-FFF2-40B4-BE49-F238E27FC236}">
                <a16:creationId xmlns:a16="http://schemas.microsoft.com/office/drawing/2014/main" id="{B7D6080E-9E46-49B6-A67E-A84B51F290CD}"/>
              </a:ext>
            </a:extLst>
          </p:cNvPr>
          <p:cNvSpPr txBox="1">
            <a:spLocks/>
          </p:cNvSpPr>
          <p:nvPr/>
        </p:nvSpPr>
        <p:spPr>
          <a:xfrm>
            <a:off x="200083" y="2349355"/>
            <a:ext cx="2043294" cy="71177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Accommodation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  <p:sp>
        <p:nvSpPr>
          <p:cNvPr id="86" name="object 8">
            <a:extLst>
              <a:ext uri="{FF2B5EF4-FFF2-40B4-BE49-F238E27FC236}">
                <a16:creationId xmlns:a16="http://schemas.microsoft.com/office/drawing/2014/main" id="{E1074443-0790-4000-8E72-119FF7DC17AB}"/>
              </a:ext>
            </a:extLst>
          </p:cNvPr>
          <p:cNvSpPr txBox="1"/>
          <p:nvPr/>
        </p:nvSpPr>
        <p:spPr>
          <a:xfrm>
            <a:off x="2243378" y="3623608"/>
            <a:ext cx="3284120" cy="7482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(Day 1) Korean Cultural Insight Tour </a:t>
            </a:r>
          </a:p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(Day 3) DMZ Tour</a:t>
            </a:r>
          </a:p>
        </p:txBody>
      </p:sp>
      <p:sp>
        <p:nvSpPr>
          <p:cNvPr id="93" name="object 8">
            <a:extLst>
              <a:ext uri="{FF2B5EF4-FFF2-40B4-BE49-F238E27FC236}">
                <a16:creationId xmlns:a16="http://schemas.microsoft.com/office/drawing/2014/main" id="{D9442CD5-83B7-4818-8DCE-94FE3BFE18BE}"/>
              </a:ext>
            </a:extLst>
          </p:cNvPr>
          <p:cNvSpPr txBox="1"/>
          <p:nvPr/>
        </p:nvSpPr>
        <p:spPr>
          <a:xfrm>
            <a:off x="2243377" y="1997623"/>
            <a:ext cx="6605347" cy="7482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8 Official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Hotels, Daily 770 Room Blocks</a:t>
            </a:r>
          </a:p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Hotel reservation via Housing Bureau (October 1, 2017 – May 5, 2018) </a:t>
            </a:r>
          </a:p>
        </p:txBody>
      </p:sp>
      <p:sp>
        <p:nvSpPr>
          <p:cNvPr id="94" name="눈물 방울 93">
            <a:extLst>
              <a:ext uri="{FF2B5EF4-FFF2-40B4-BE49-F238E27FC236}">
                <a16:creationId xmlns:a16="http://schemas.microsoft.com/office/drawing/2014/main" id="{EDD1A377-F860-42AF-91D5-6E5ED4045443}"/>
              </a:ext>
            </a:extLst>
          </p:cNvPr>
          <p:cNvSpPr/>
          <p:nvPr/>
        </p:nvSpPr>
        <p:spPr>
          <a:xfrm>
            <a:off x="431701" y="1158602"/>
            <a:ext cx="190834" cy="190834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11845058-867B-49DF-AA40-C7719E97BDF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498" y="1865392"/>
            <a:ext cx="580991" cy="580991"/>
          </a:xfrm>
          <a:prstGeom prst="rect">
            <a:avLst/>
          </a:prstGeom>
        </p:spPr>
      </p:pic>
      <p:sp>
        <p:nvSpPr>
          <p:cNvPr id="34" name="직사각형 33">
            <a:extLst/>
          </p:cNvPr>
          <p:cNvSpPr/>
          <p:nvPr/>
        </p:nvSpPr>
        <p:spPr>
          <a:xfrm>
            <a:off x="481016" y="5022685"/>
            <a:ext cx="8376669" cy="1434694"/>
          </a:xfrm>
          <a:prstGeom prst="rect">
            <a:avLst/>
          </a:prstGeom>
          <a:solidFill>
            <a:srgbClr val="F5F5F5"/>
          </a:solidFill>
          <a:ln w="6350"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  <a:cs typeface="+mn-cs"/>
            </a:endParaRPr>
          </a:p>
        </p:txBody>
      </p:sp>
      <p:grpSp>
        <p:nvGrpSpPr>
          <p:cNvPr id="35" name="그룹 34">
            <a:extLst/>
          </p:cNvPr>
          <p:cNvGrpSpPr/>
          <p:nvPr/>
        </p:nvGrpSpPr>
        <p:grpSpPr>
          <a:xfrm rot="16200000">
            <a:off x="539278" y="4780600"/>
            <a:ext cx="1405065" cy="1879965"/>
            <a:chOff x="3634553" y="1262172"/>
            <a:chExt cx="1875723" cy="1266561"/>
          </a:xfrm>
        </p:grpSpPr>
        <p:pic>
          <p:nvPicPr>
            <p:cNvPr id="36" name="Picture 7" descr="E:\기술과가치템플릿\정균박스-9.png">
              <a:extLst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3939134" y="957591"/>
              <a:ext cx="1266561" cy="187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C:\Users\Administrator\Desktop\미래부가치평가\그림3.png">
              <a:extLst/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705327" y="1420880"/>
              <a:ext cx="1632101" cy="955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8" name="제목 114">
            <a:extLst/>
          </p:cNvPr>
          <p:cNvSpPr txBox="1">
            <a:spLocks/>
          </p:cNvSpPr>
          <p:nvPr/>
        </p:nvSpPr>
        <p:spPr>
          <a:xfrm>
            <a:off x="388231" y="5705074"/>
            <a:ext cx="1684920" cy="71177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Transportation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  <p:sp>
        <p:nvSpPr>
          <p:cNvPr id="39" name="object 8">
            <a:extLst/>
          </p:cNvPr>
          <p:cNvSpPr txBox="1"/>
          <p:nvPr/>
        </p:nvSpPr>
        <p:spPr>
          <a:xfrm>
            <a:off x="2252338" y="5181844"/>
            <a:ext cx="7672389" cy="11612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20 Minutes from the Incheon International Airport to the Conference Venue</a:t>
            </a:r>
          </a:p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Conference Information Desk (Transportation Information)</a:t>
            </a:r>
          </a:p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Shuttle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Bus</a:t>
            </a:r>
            <a:r>
              <a:rPr kumimoji="0" lang="ko-KR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Service </a:t>
            </a:r>
            <a:r>
              <a:rPr kumimoji="0" lang="en-US" altLang="ko-KR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(Official Hotels ↔ Conference Venue / May</a:t>
            </a:r>
            <a:r>
              <a:rPr kumimoji="0" lang="ko-KR" altLang="en-US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</a:t>
            </a:r>
            <a:r>
              <a:rPr kumimoji="0" lang="en-US" altLang="ko-KR" sz="1400" b="0" i="0" u="none" strike="noStrike" kern="1200" cap="none" spc="-3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27 – June 2, 2018)</a:t>
            </a:r>
          </a:p>
        </p:txBody>
      </p:sp>
      <p:pic>
        <p:nvPicPr>
          <p:cNvPr id="40" name="그림 39">
            <a:extLst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59" y="5253415"/>
            <a:ext cx="580991" cy="580991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26C7D913-63BF-4748-8F25-219AB87D8D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60" y="3446111"/>
            <a:ext cx="649740" cy="641302"/>
          </a:xfrm>
          <a:prstGeom prst="rect">
            <a:avLst/>
          </a:prstGeom>
        </p:spPr>
      </p:pic>
      <p:sp>
        <p:nvSpPr>
          <p:cNvPr id="30" name="object 8">
            <a:extLst>
              <a:ext uri="{FF2B5EF4-FFF2-40B4-BE49-F238E27FC236}">
                <a16:creationId xmlns:a16="http://schemas.microsoft.com/office/drawing/2014/main" id="{EBFAA7A3-194B-46A0-AEEA-8C391117DA62}"/>
              </a:ext>
            </a:extLst>
          </p:cNvPr>
          <p:cNvSpPr txBox="1"/>
          <p:nvPr/>
        </p:nvSpPr>
        <p:spPr>
          <a:xfrm>
            <a:off x="5917818" y="3623608"/>
            <a:ext cx="2544876" cy="8406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0" lvl="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ix고딕 M" panose="02020603020101020101" pitchFamily="18" charset="-127"/>
                <a:cs typeface="Arial" panose="020B0604020202020204" pitchFamily="34" charset="0"/>
              </a:rPr>
              <a:t>▪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(Day 2) Incheon City Tour</a:t>
            </a:r>
          </a:p>
          <a:p>
            <a:pPr marR="0" lvl="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Rix고딕 M" panose="02020603020101020101" pitchFamily="18" charset="-127"/>
                <a:cs typeface="Arial" panose="020B0604020202020204" pitchFamily="34" charset="0"/>
              </a:rPr>
              <a:t>▪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(Day 4) Seoul City Tour</a:t>
            </a:r>
          </a:p>
        </p:txBody>
      </p:sp>
    </p:spTree>
    <p:extLst>
      <p:ext uri="{BB962C8B-B14F-4D97-AF65-F5344CB8AC3E}">
        <p14:creationId xmlns:p14="http://schemas.microsoft.com/office/powerpoint/2010/main" val="475986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8F88D9EC-DCE3-4319-997A-F993D7F567A2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Future Plan</a:t>
            </a:r>
          </a:p>
        </p:txBody>
      </p:sp>
      <p:sp>
        <p:nvSpPr>
          <p:cNvPr id="64" name="object 8">
            <a:extLst>
              <a:ext uri="{FF2B5EF4-FFF2-40B4-BE49-F238E27FC236}">
                <a16:creationId xmlns:a16="http://schemas.microsoft.com/office/drawing/2014/main" id="{E505040D-0CA5-46B4-9BD2-531AC6140E2B}"/>
              </a:ext>
            </a:extLst>
          </p:cNvPr>
          <p:cNvSpPr txBox="1"/>
          <p:nvPr/>
        </p:nvSpPr>
        <p:spPr>
          <a:xfrm>
            <a:off x="728660" y="924461"/>
            <a:ext cx="7672389" cy="4374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457200" rtl="0" eaLnBrk="1" fontAlgn="auto" latinLnBrk="0" hangingPunct="1">
              <a:lnSpc>
                <a:spcPct val="2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Outreach &amp; Communication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ix고딕 EB" panose="02020603020101020101" pitchFamily="18" charset="-127"/>
              <a:ea typeface="Rix고딕 EB" panose="02020603020101020101" pitchFamily="18" charset="-127"/>
              <a:cs typeface="+mn-cs"/>
            </a:endParaRPr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D1AA3643-8121-4C6C-AA82-164BE319463E}"/>
              </a:ext>
            </a:extLst>
          </p:cNvPr>
          <p:cNvSpPr/>
          <p:nvPr/>
        </p:nvSpPr>
        <p:spPr>
          <a:xfrm>
            <a:off x="466113" y="1692330"/>
            <a:ext cx="8376669" cy="1434694"/>
          </a:xfrm>
          <a:prstGeom prst="rect">
            <a:avLst/>
          </a:prstGeom>
          <a:solidFill>
            <a:srgbClr val="F5F5F5"/>
          </a:solidFill>
          <a:ln w="6350"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  <a:cs typeface="+mn-cs"/>
            </a:endParaRPr>
          </a:p>
        </p:txBody>
      </p: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CD4EEB82-BE15-43E5-B6FE-7FC379EAF11A}"/>
              </a:ext>
            </a:extLst>
          </p:cNvPr>
          <p:cNvGrpSpPr/>
          <p:nvPr/>
        </p:nvGrpSpPr>
        <p:grpSpPr>
          <a:xfrm rot="16200000">
            <a:off x="524376" y="1450246"/>
            <a:ext cx="1405065" cy="1879966"/>
            <a:chOff x="3634553" y="1262172"/>
            <a:chExt cx="1875723" cy="1266561"/>
          </a:xfrm>
        </p:grpSpPr>
        <p:pic>
          <p:nvPicPr>
            <p:cNvPr id="70" name="Picture 7" descr="E:\기술과가치템플릿\정균박스-9.png">
              <a:extLst>
                <a:ext uri="{FF2B5EF4-FFF2-40B4-BE49-F238E27FC236}">
                  <a16:creationId xmlns:a16="http://schemas.microsoft.com/office/drawing/2014/main" id="{91199BD3-B27A-417E-9DF1-F83B91C777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3939134" y="957591"/>
              <a:ext cx="1266561" cy="187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2" descr="C:\Users\Administrator\Desktop\미래부가치평가\그림3.png">
              <a:extLst>
                <a:ext uri="{FF2B5EF4-FFF2-40B4-BE49-F238E27FC236}">
                  <a16:creationId xmlns:a16="http://schemas.microsoft.com/office/drawing/2014/main" id="{DDD47940-11FD-40CC-8D12-AC634AAC57F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705327" y="1420880"/>
              <a:ext cx="1632101" cy="955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2" name="제목 114">
            <a:extLst>
              <a:ext uri="{FF2B5EF4-FFF2-40B4-BE49-F238E27FC236}">
                <a16:creationId xmlns:a16="http://schemas.microsoft.com/office/drawing/2014/main" id="{ED8DDD2B-19D8-41C9-8EE0-8F490DBF4932}"/>
              </a:ext>
            </a:extLst>
          </p:cNvPr>
          <p:cNvSpPr txBox="1">
            <a:spLocks/>
          </p:cNvSpPr>
          <p:nvPr/>
        </p:nvSpPr>
        <p:spPr>
          <a:xfrm>
            <a:off x="570956" y="2412264"/>
            <a:ext cx="1301548" cy="71177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  <p:sp>
        <p:nvSpPr>
          <p:cNvPr id="74" name="직사각형 73">
            <a:extLst>
              <a:ext uri="{FF2B5EF4-FFF2-40B4-BE49-F238E27FC236}">
                <a16:creationId xmlns:a16="http://schemas.microsoft.com/office/drawing/2014/main" id="{B89647DC-A03B-47F1-A0CD-4A8E8DC494E0}"/>
              </a:ext>
            </a:extLst>
          </p:cNvPr>
          <p:cNvSpPr/>
          <p:nvPr/>
        </p:nvSpPr>
        <p:spPr>
          <a:xfrm>
            <a:off x="472055" y="5017516"/>
            <a:ext cx="8376669" cy="1434694"/>
          </a:xfrm>
          <a:prstGeom prst="rect">
            <a:avLst/>
          </a:prstGeom>
          <a:solidFill>
            <a:srgbClr val="F5F5F5"/>
          </a:solidFill>
          <a:ln w="6350"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  <a:cs typeface="+mn-cs"/>
            </a:endParaRPr>
          </a:p>
        </p:txBody>
      </p:sp>
      <p:grpSp>
        <p:nvGrpSpPr>
          <p:cNvPr id="75" name="그룹 74">
            <a:extLst>
              <a:ext uri="{FF2B5EF4-FFF2-40B4-BE49-F238E27FC236}">
                <a16:creationId xmlns:a16="http://schemas.microsoft.com/office/drawing/2014/main" id="{8AC7D78B-3708-4371-99B7-12109E998B94}"/>
              </a:ext>
            </a:extLst>
          </p:cNvPr>
          <p:cNvGrpSpPr/>
          <p:nvPr/>
        </p:nvGrpSpPr>
        <p:grpSpPr>
          <a:xfrm rot="16200000">
            <a:off x="530317" y="4775431"/>
            <a:ext cx="1405065" cy="1879965"/>
            <a:chOff x="3634553" y="1262172"/>
            <a:chExt cx="1875723" cy="1266561"/>
          </a:xfrm>
        </p:grpSpPr>
        <p:pic>
          <p:nvPicPr>
            <p:cNvPr id="76" name="Picture 7" descr="E:\기술과가치템플릿\정균박스-9.png">
              <a:extLst>
                <a:ext uri="{FF2B5EF4-FFF2-40B4-BE49-F238E27FC236}">
                  <a16:creationId xmlns:a16="http://schemas.microsoft.com/office/drawing/2014/main" id="{6D7EECE9-5622-4586-840E-5F5E83B440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3939134" y="957591"/>
              <a:ext cx="1266561" cy="187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7" name="Picture 2" descr="C:\Users\Administrator\Desktop\미래부가치평가\그림3.png">
              <a:extLst>
                <a:ext uri="{FF2B5EF4-FFF2-40B4-BE49-F238E27FC236}">
                  <a16:creationId xmlns:a16="http://schemas.microsoft.com/office/drawing/2014/main" id="{E6C63539-50EC-428A-A153-82D59B0BCCB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705327" y="1420880"/>
              <a:ext cx="1632101" cy="955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8" name="제목 114">
            <a:extLst>
              <a:ext uri="{FF2B5EF4-FFF2-40B4-BE49-F238E27FC236}">
                <a16:creationId xmlns:a16="http://schemas.microsoft.com/office/drawing/2014/main" id="{8A260169-2E50-4435-9FD2-852E29A7D3AB}"/>
              </a:ext>
            </a:extLst>
          </p:cNvPr>
          <p:cNvSpPr txBox="1">
            <a:spLocks/>
          </p:cNvSpPr>
          <p:nvPr/>
        </p:nvSpPr>
        <p:spPr>
          <a:xfrm>
            <a:off x="93960" y="5707710"/>
            <a:ext cx="2255540" cy="71177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1BF23DA8-09B1-4BE5-9E91-D20924849B0F}"/>
              </a:ext>
            </a:extLst>
          </p:cNvPr>
          <p:cNvSpPr/>
          <p:nvPr/>
        </p:nvSpPr>
        <p:spPr>
          <a:xfrm>
            <a:off x="472055" y="3389181"/>
            <a:ext cx="8376669" cy="1434694"/>
          </a:xfrm>
          <a:prstGeom prst="rect">
            <a:avLst/>
          </a:prstGeom>
          <a:solidFill>
            <a:srgbClr val="F5F5F5"/>
          </a:solidFill>
          <a:ln w="6350" cap="rnd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-윤고딕330" panose="02030504000101010101" pitchFamily="18" charset="-127"/>
              <a:ea typeface="-윤고딕330" panose="02030504000101010101" pitchFamily="18" charset="-127"/>
              <a:cs typeface="+mn-cs"/>
            </a:endParaRPr>
          </a:p>
        </p:txBody>
      </p:sp>
      <p:grpSp>
        <p:nvGrpSpPr>
          <p:cNvPr id="81" name="그룹 80">
            <a:extLst>
              <a:ext uri="{FF2B5EF4-FFF2-40B4-BE49-F238E27FC236}">
                <a16:creationId xmlns:a16="http://schemas.microsoft.com/office/drawing/2014/main" id="{A5FEEA2C-CDD7-4210-8032-B346A771BA2B}"/>
              </a:ext>
            </a:extLst>
          </p:cNvPr>
          <p:cNvGrpSpPr/>
          <p:nvPr/>
        </p:nvGrpSpPr>
        <p:grpSpPr>
          <a:xfrm rot="16200000">
            <a:off x="530317" y="3147096"/>
            <a:ext cx="1405065" cy="1879965"/>
            <a:chOff x="3634553" y="1262172"/>
            <a:chExt cx="1875723" cy="1266561"/>
          </a:xfrm>
        </p:grpSpPr>
        <p:pic>
          <p:nvPicPr>
            <p:cNvPr id="82" name="Picture 7" descr="E:\기술과가치템플릿\정균박스-9.png">
              <a:extLst>
                <a:ext uri="{FF2B5EF4-FFF2-40B4-BE49-F238E27FC236}">
                  <a16:creationId xmlns:a16="http://schemas.microsoft.com/office/drawing/2014/main" id="{3F8EE4EB-8D99-4C1D-BFC1-855A58F540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3939134" y="957591"/>
              <a:ext cx="1266561" cy="1875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3" name="Picture 2" descr="C:\Users\Administrator\Desktop\미래부가치평가\그림3.png">
              <a:extLst>
                <a:ext uri="{FF2B5EF4-FFF2-40B4-BE49-F238E27FC236}">
                  <a16:creationId xmlns:a16="http://schemas.microsoft.com/office/drawing/2014/main" id="{D01727F6-3946-4232-8AEF-95144C16C62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705327" y="1420880"/>
              <a:ext cx="1632101" cy="9559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4" name="제목 114">
            <a:extLst>
              <a:ext uri="{FF2B5EF4-FFF2-40B4-BE49-F238E27FC236}">
                <a16:creationId xmlns:a16="http://schemas.microsoft.com/office/drawing/2014/main" id="{B7D6080E-9E46-49B6-A67E-A84B51F290CD}"/>
              </a:ext>
            </a:extLst>
          </p:cNvPr>
          <p:cNvSpPr txBox="1">
            <a:spLocks/>
          </p:cNvSpPr>
          <p:nvPr/>
        </p:nvSpPr>
        <p:spPr>
          <a:xfrm>
            <a:off x="336069" y="4024825"/>
            <a:ext cx="1771322" cy="71177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  <p:sp>
        <p:nvSpPr>
          <p:cNvPr id="94" name="눈물 방울 93">
            <a:extLst>
              <a:ext uri="{FF2B5EF4-FFF2-40B4-BE49-F238E27FC236}">
                <a16:creationId xmlns:a16="http://schemas.microsoft.com/office/drawing/2014/main" id="{EDD1A377-F860-42AF-91D5-6E5ED4045443}"/>
              </a:ext>
            </a:extLst>
          </p:cNvPr>
          <p:cNvSpPr/>
          <p:nvPr/>
        </p:nvSpPr>
        <p:spPr>
          <a:xfrm>
            <a:off x="431701" y="1170477"/>
            <a:ext cx="190834" cy="190834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2" name="제목 114">
            <a:extLst>
              <a:ext uri="{FF2B5EF4-FFF2-40B4-BE49-F238E27FC236}">
                <a16:creationId xmlns:a16="http://schemas.microsoft.com/office/drawing/2014/main" id="{B7D6080E-9E46-49B6-A67E-A84B51F290CD}"/>
              </a:ext>
            </a:extLst>
          </p:cNvPr>
          <p:cNvSpPr txBox="1">
            <a:spLocks/>
          </p:cNvSpPr>
          <p:nvPr/>
        </p:nvSpPr>
        <p:spPr>
          <a:xfrm>
            <a:off x="126358" y="2065955"/>
            <a:ext cx="2043294" cy="71177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lang="en-US" altLang="ko-KR" sz="1600" b="1" kern="0" dirty="0" smtClean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Rix고딕 M" panose="02020603020101020101" pitchFamily="18" charset="-127"/>
                <a:ea typeface="Rix고딕 M" panose="02020603020101020101" pitchFamily="18" charset="-127"/>
              </a:rPr>
              <a:t>Domestic</a:t>
            </a:r>
          </a:p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Promotion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  <p:sp>
        <p:nvSpPr>
          <p:cNvPr id="23" name="제목 114">
            <a:extLst>
              <a:ext uri="{FF2B5EF4-FFF2-40B4-BE49-F238E27FC236}">
                <a16:creationId xmlns:a16="http://schemas.microsoft.com/office/drawing/2014/main" id="{B7D6080E-9E46-49B6-A67E-A84B51F290CD}"/>
              </a:ext>
            </a:extLst>
          </p:cNvPr>
          <p:cNvSpPr txBox="1">
            <a:spLocks/>
          </p:cNvSpPr>
          <p:nvPr/>
        </p:nvSpPr>
        <p:spPr>
          <a:xfrm>
            <a:off x="161983" y="5390505"/>
            <a:ext cx="2043294" cy="71177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Information</a:t>
            </a:r>
          </a:p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 smtClean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Technology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  <p:sp>
        <p:nvSpPr>
          <p:cNvPr id="24" name="제목 114">
            <a:extLst>
              <a:ext uri="{FF2B5EF4-FFF2-40B4-BE49-F238E27FC236}">
                <a16:creationId xmlns:a16="http://schemas.microsoft.com/office/drawing/2014/main" id="{B7D6080E-9E46-49B6-A67E-A84B51F290CD}"/>
              </a:ext>
            </a:extLst>
          </p:cNvPr>
          <p:cNvSpPr txBox="1">
            <a:spLocks/>
          </p:cNvSpPr>
          <p:nvPr/>
        </p:nvSpPr>
        <p:spPr>
          <a:xfrm>
            <a:off x="161983" y="3784580"/>
            <a:ext cx="2043294" cy="71177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International</a:t>
            </a:r>
          </a:p>
          <a:p>
            <a:pPr marL="0" marR="0" lvl="0" indent="0" algn="ctr" defTabSz="1330325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Promotion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effectLst/>
              <a:uLnTx/>
              <a:uFillTx/>
              <a:latin typeface="Rix고딕 M" panose="02020603020101020101" pitchFamily="18" charset="-127"/>
              <a:ea typeface="Rix고딕 M" panose="02020603020101020101" pitchFamily="18" charset="-127"/>
              <a:cs typeface="+mn-cs"/>
            </a:endParaRPr>
          </a:p>
        </p:txBody>
      </p:sp>
      <p:sp>
        <p:nvSpPr>
          <p:cNvPr id="25" name="object 8">
            <a:extLst>
              <a:ext uri="{FF2B5EF4-FFF2-40B4-BE49-F238E27FC236}">
                <a16:creationId xmlns:a16="http://schemas.microsoft.com/office/drawing/2014/main" id="{D9442CD5-83B7-4818-8DCE-94FE3BFE18BE}"/>
              </a:ext>
            </a:extLst>
          </p:cNvPr>
          <p:cNvSpPr txBox="1"/>
          <p:nvPr/>
        </p:nvSpPr>
        <p:spPr>
          <a:xfrm>
            <a:off x="2243377" y="1833729"/>
            <a:ext cx="6740966" cy="125098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2000" marR="0" lvl="0" indent="-180000" algn="l" defTabSz="1330325" rtl="0" eaLnBrk="0" fontAlgn="auto" latinLnBrk="0" hangingPunct="0">
              <a:lnSpc>
                <a:spcPct val="10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Boom-up with various events</a:t>
            </a:r>
          </a:p>
          <a:p>
            <a:pPr marL="0" marR="0" lvl="0" indent="0" algn="l" defTabSz="1330325" rtl="0" eaLnBrk="0" fontAlgn="auto" latinLnBrk="0" hangingPunct="0">
              <a:lnSpc>
                <a:spcPct val="10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Tx/>
              <a:buNone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   - D-100 events</a:t>
            </a:r>
          </a:p>
          <a:p>
            <a:pPr marL="0" marR="0" lvl="0" indent="0" algn="l" defTabSz="1330325" rtl="0" eaLnBrk="0" fontAlgn="auto" latinLnBrk="0" hangingPunct="0">
              <a:lnSpc>
                <a:spcPct val="10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Tx/>
              <a:buNone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   -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Target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group : Treasure-hunt in lighthouse, Press </a:t>
            </a:r>
            <a:r>
              <a:rPr kumimoji="0" lang="en-US" altLang="ko-KR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Fam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Tour, etc.</a:t>
            </a:r>
          </a:p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Youth Supporters Program, Newspaper serialization(World Lighthouse History)</a:t>
            </a:r>
          </a:p>
        </p:txBody>
      </p:sp>
      <p:sp>
        <p:nvSpPr>
          <p:cNvPr id="26" name="object 8">
            <a:extLst>
              <a:ext uri="{FF2B5EF4-FFF2-40B4-BE49-F238E27FC236}">
                <a16:creationId xmlns:a16="http://schemas.microsoft.com/office/drawing/2014/main" id="{D9442CD5-83B7-4818-8DCE-94FE3BFE18BE}"/>
              </a:ext>
            </a:extLst>
          </p:cNvPr>
          <p:cNvSpPr txBox="1"/>
          <p:nvPr/>
        </p:nvSpPr>
        <p:spPr>
          <a:xfrm>
            <a:off x="2243377" y="5352048"/>
            <a:ext cx="6599405" cy="7482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Paperless Conference System</a:t>
            </a:r>
          </a:p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Electronic Voting System</a:t>
            </a:r>
          </a:p>
        </p:txBody>
      </p:sp>
      <p:sp>
        <p:nvSpPr>
          <p:cNvPr id="27" name="object 8">
            <a:extLst>
              <a:ext uri="{FF2B5EF4-FFF2-40B4-BE49-F238E27FC236}">
                <a16:creationId xmlns:a16="http://schemas.microsoft.com/office/drawing/2014/main" id="{D9442CD5-83B7-4818-8DCE-94FE3BFE18BE}"/>
              </a:ext>
            </a:extLst>
          </p:cNvPr>
          <p:cNvSpPr txBox="1"/>
          <p:nvPr/>
        </p:nvSpPr>
        <p:spPr>
          <a:xfrm>
            <a:off x="2250637" y="3714328"/>
            <a:ext cx="6599405" cy="7482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International </a:t>
            </a:r>
            <a:r>
              <a:rPr kumimoji="0" lang="en-US" altLang="ko-KR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eNav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Underway 2018</a:t>
            </a:r>
          </a:p>
          <a:p>
            <a:pPr marL="72000" marR="0" lvl="0" indent="-180000" algn="l" defTabSz="1330325" rtl="0" eaLnBrk="0" fontAlgn="auto" latinLnBrk="0" hangingPunct="0">
              <a:lnSpc>
                <a:spcPct val="150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§"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2</a:t>
            </a:r>
            <a:r>
              <a:rPr kumimoji="0" lang="en-US" altLang="ko-KR" sz="1400" b="0" i="0" u="none" strike="noStrike" kern="1200" cap="none" spc="0" normalizeH="0" baseline="30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nd</a:t>
            </a: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  <a:cs typeface="+mn-cs"/>
              </a:rPr>
              <a:t> Pre-Diplomatic Conference (Feb, 2018)</a:t>
            </a: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74DBF36F-2B16-4AA6-A059-F85138FCCDA6}"/>
              </a:ext>
            </a:extLst>
          </p:cNvPr>
          <p:cNvSpPr/>
          <p:nvPr/>
        </p:nvSpPr>
        <p:spPr>
          <a:xfrm>
            <a:off x="291140" y="749278"/>
            <a:ext cx="1952238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7AD7DCC-E43D-432D-B635-29BF3185F0CB}"/>
              </a:ext>
            </a:extLst>
          </p:cNvPr>
          <p:cNvSpPr/>
          <p:nvPr/>
        </p:nvSpPr>
        <p:spPr>
          <a:xfrm>
            <a:off x="2181794" y="749278"/>
            <a:ext cx="987432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719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5D95A738-1A5B-424D-BA78-796F9CDB2B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66"/>
          <a:stretch/>
        </p:blipFill>
        <p:spPr>
          <a:xfrm>
            <a:off x="-1" y="970671"/>
            <a:ext cx="9144001" cy="5887330"/>
          </a:xfrm>
          <a:prstGeom prst="rect">
            <a:avLst/>
          </a:prstGeom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AB22BEED-A0BA-4A78-B834-EC25D4AABF2E}"/>
              </a:ext>
            </a:extLst>
          </p:cNvPr>
          <p:cNvSpPr/>
          <p:nvPr/>
        </p:nvSpPr>
        <p:spPr>
          <a:xfrm>
            <a:off x="0" y="5365102"/>
            <a:ext cx="9144000" cy="1492898"/>
          </a:xfrm>
          <a:prstGeom prst="rect">
            <a:avLst/>
          </a:prstGeom>
          <a:solidFill>
            <a:srgbClr val="16336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obe 고딕 Std B" panose="020B0800000000000000" pitchFamily="34" charset="-127"/>
                <a:ea typeface="Adobe 고딕 Std B" panose="020B0800000000000000" pitchFamily="34" charset="-127"/>
                <a:cs typeface="Times New Roman" panose="02020603050405020304" pitchFamily="18" charset="0"/>
              </a:rPr>
              <a:t>Early</a:t>
            </a:r>
            <a:r>
              <a:rPr lang="en-US" altLang="ko-KR" sz="2500" b="1" dirty="0">
                <a:solidFill>
                  <a:srgbClr val="FF0000"/>
                </a:solidFill>
                <a:latin typeface="Adobe 고딕 Std B" panose="020B0800000000000000" pitchFamily="34" charset="-127"/>
                <a:ea typeface="Adobe 고딕 Std B" panose="020B0800000000000000" pitchFamily="34" charset="-127"/>
                <a:cs typeface="Times New Roman" panose="02020603050405020304" pitchFamily="18" charset="0"/>
              </a:rPr>
              <a:t>-Bird</a:t>
            </a:r>
            <a:r>
              <a:rPr kumimoji="0" lang="en-US" altLang="ko-KR" sz="2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obe 고딕 Std B" panose="020B0800000000000000" pitchFamily="34" charset="-127"/>
                <a:ea typeface="Adobe 고딕 Std B" panose="020B0800000000000000" pitchFamily="34" charset="-127"/>
                <a:cs typeface="Times New Roman" panose="02020603050405020304" pitchFamily="18" charset="0"/>
              </a:rPr>
              <a:t> Registration</a:t>
            </a:r>
            <a:r>
              <a:rPr kumimoji="0" lang="en-US" altLang="ko-KR" sz="25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dobe 고딕 Std B" panose="020B0800000000000000" pitchFamily="34" charset="-127"/>
                <a:ea typeface="Adobe 고딕 Std B" panose="020B0800000000000000" pitchFamily="34" charset="-127"/>
                <a:cs typeface="Times New Roman" panose="02020603050405020304" pitchFamily="18" charset="0"/>
              </a:rPr>
              <a:t> </a:t>
            </a:r>
            <a:r>
              <a:rPr kumimoji="0" lang="en-US" altLang="ko-KR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고딕 Std B" panose="020B0800000000000000" pitchFamily="34" charset="-127"/>
                <a:ea typeface="Adobe 고딕 Std B" panose="020B0800000000000000" pitchFamily="34" charset="-127"/>
                <a:cs typeface="Times New Roman" panose="02020603050405020304" pitchFamily="18" charset="0"/>
              </a:rPr>
              <a:t>for </a:t>
            </a:r>
            <a:r>
              <a:rPr kumimoji="0" lang="en-US" altLang="ko-KR" sz="2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고딕 Std B" panose="020B0800000000000000" pitchFamily="34" charset="-127"/>
                <a:ea typeface="Adobe 고딕 Std B" panose="020B0800000000000000" pitchFamily="34" charset="-127"/>
                <a:cs typeface="Times New Roman" panose="02020603050405020304" pitchFamily="18" charset="0"/>
              </a:rPr>
              <a:t>the Conference  </a:t>
            </a:r>
            <a:endParaRPr kumimoji="0" lang="en-US" altLang="ko-KR" sz="2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dobe 고딕 Std B" panose="020B0800000000000000" pitchFamily="34" charset="-127"/>
              <a:ea typeface="Adobe 고딕 Std B" panose="020B0800000000000000" pitchFamily="34" charset="-127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ts val="3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고딕 Std B" panose="020B0800000000000000" pitchFamily="34" charset="-127"/>
                <a:ea typeface="Adobe 고딕 Std B" panose="020B0800000000000000" pitchFamily="34" charset="-127"/>
                <a:cs typeface="Times New Roman" panose="02020603050405020304" pitchFamily="18" charset="0"/>
              </a:rPr>
              <a:t>will be available until </a:t>
            </a:r>
            <a:r>
              <a:rPr kumimoji="0" lang="en-US" altLang="ko-KR" sz="2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dobe 고딕 Std B" panose="020B0800000000000000" pitchFamily="34" charset="-127"/>
                <a:ea typeface="Adobe 고딕 Std B" panose="020B0800000000000000" pitchFamily="34" charset="-127"/>
                <a:cs typeface="Times New Roman" panose="02020603050405020304" pitchFamily="18" charset="0"/>
              </a:rPr>
              <a:t>the end of January</a:t>
            </a:r>
            <a:r>
              <a:rPr kumimoji="0" lang="en-US" altLang="ko-KR" sz="2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dobe 고딕 Std B" panose="020B0800000000000000" pitchFamily="34" charset="-127"/>
                <a:ea typeface="Adobe 고딕 Std B" panose="020B0800000000000000" pitchFamily="34" charset="-127"/>
                <a:cs typeface="Times New Roman" panose="02020603050405020304" pitchFamily="18" charset="0"/>
              </a:rPr>
              <a:t>!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5DCC25E8-6C74-4769-B874-B51D143C5C08}"/>
              </a:ext>
            </a:extLst>
          </p:cNvPr>
          <p:cNvSpPr/>
          <p:nvPr/>
        </p:nvSpPr>
        <p:spPr>
          <a:xfrm>
            <a:off x="1288615" y="3105834"/>
            <a:ext cx="65667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glow rad="101600">
                    <a:srgbClr val="4472C4">
                      <a:satMod val="175000"/>
                      <a:alpha val="40000"/>
                    </a:srgbClr>
                  </a:glow>
                  <a:outerShdw blurRad="152400" dist="38100" dir="5400000" algn="t" rotWithShape="0">
                    <a:prstClr val="black"/>
                  </a:outerShdw>
                </a:effectLst>
                <a:uLnTx/>
                <a:uFillTx/>
                <a:latin typeface="Times New Roman" panose="02020603050405020304" pitchFamily="18" charset="0"/>
                <a:ea typeface="HY강B" pitchFamily="18" charset="-127"/>
                <a:cs typeface="Times New Roman" panose="02020603050405020304" pitchFamily="18" charset="0"/>
              </a:rPr>
              <a:t>www.iala2018korea.org</a:t>
            </a: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9546168-BBF0-4916-9F58-109164826886}"/>
              </a:ext>
            </a:extLst>
          </p:cNvPr>
          <p:cNvSpPr/>
          <p:nvPr/>
        </p:nvSpPr>
        <p:spPr>
          <a:xfrm>
            <a:off x="228972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Registration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F05C8CA-F8C5-4621-979C-0E9BDF462039}"/>
              </a:ext>
            </a:extLst>
          </p:cNvPr>
          <p:cNvSpPr/>
          <p:nvPr/>
        </p:nvSpPr>
        <p:spPr>
          <a:xfrm>
            <a:off x="291139" y="749278"/>
            <a:ext cx="2144151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4B0EA5BA-047F-4344-ADF5-F6458C698F91}"/>
              </a:ext>
            </a:extLst>
          </p:cNvPr>
          <p:cNvSpPr/>
          <p:nvPr/>
        </p:nvSpPr>
        <p:spPr>
          <a:xfrm>
            <a:off x="2425834" y="749278"/>
            <a:ext cx="987432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553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00F362C-F9A6-4784-AAB4-957334E1C8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7175" cy="687705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C94CBD65-0943-4387-A971-964B36678969}"/>
              </a:ext>
            </a:extLst>
          </p:cNvPr>
          <p:cNvSpPr/>
          <p:nvPr/>
        </p:nvSpPr>
        <p:spPr>
          <a:xfrm>
            <a:off x="0" y="1388375"/>
            <a:ext cx="9147175" cy="1783450"/>
          </a:xfrm>
          <a:prstGeom prst="rect">
            <a:avLst/>
          </a:prstGeom>
          <a:solidFill>
            <a:schemeClr val="tx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BDF93CB-BBDD-47A4-996A-8802FF216070}"/>
              </a:ext>
            </a:extLst>
          </p:cNvPr>
          <p:cNvSpPr/>
          <p:nvPr/>
        </p:nvSpPr>
        <p:spPr>
          <a:xfrm>
            <a:off x="267419" y="1904211"/>
            <a:ext cx="86091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altLang="ko-KR" sz="4000" dirty="0">
                <a:solidFill>
                  <a:schemeClr val="bg1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Rix고딕 EB" panose="02020603020101020101" pitchFamily="18" charset="-127"/>
                <a:ea typeface="Rix고딕 EB" panose="02020603020101020101" pitchFamily="18" charset="-127"/>
                <a:cs typeface="Times New Roman" panose="02020603050405020304" pitchFamily="18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59413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그림 53">
            <a:extLst>
              <a:ext uri="{FF2B5EF4-FFF2-40B4-BE49-F238E27FC236}">
                <a16:creationId xmlns:a16="http://schemas.microsoft.com/office/drawing/2014/main" id="{7BFF95D6-9763-4E7B-AC07-DEC94B912D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97"/>
          <a:stretch/>
        </p:blipFill>
        <p:spPr>
          <a:xfrm>
            <a:off x="0" y="1409279"/>
            <a:ext cx="9144000" cy="5481772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8F88D9EC-DCE3-4319-997A-F993D7F567A2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800" dirty="0">
                <a:solidFill>
                  <a:schemeClr val="accent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Overview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6182D23-A56C-4E3B-9CEF-191027ECD47C}"/>
              </a:ext>
            </a:extLst>
          </p:cNvPr>
          <p:cNvSpPr/>
          <p:nvPr/>
        </p:nvSpPr>
        <p:spPr>
          <a:xfrm>
            <a:off x="291140" y="749278"/>
            <a:ext cx="1680536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8ABA181-41C8-489C-928F-09771180AD16}"/>
              </a:ext>
            </a:extLst>
          </p:cNvPr>
          <p:cNvSpPr/>
          <p:nvPr/>
        </p:nvSpPr>
        <p:spPr>
          <a:xfrm>
            <a:off x="1932438" y="749278"/>
            <a:ext cx="987432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7CD3439A-96AE-4425-B205-7D13A24D289F}"/>
              </a:ext>
            </a:extLst>
          </p:cNvPr>
          <p:cNvSpPr txBox="1"/>
          <p:nvPr/>
        </p:nvSpPr>
        <p:spPr>
          <a:xfrm>
            <a:off x="728660" y="924461"/>
            <a:ext cx="7672389" cy="14895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2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When: May 27 – June 2, 2018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  <a:p>
            <a:pPr marL="12700">
              <a:lnSpc>
                <a:spcPct val="200000"/>
              </a:lnSpc>
              <a:tabLst>
                <a:tab pos="354965" algn="l"/>
                <a:tab pos="355600" algn="l"/>
              </a:tabLs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Where: Songdo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ConvensiA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, Incheon Metropolitan City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  <a:p>
            <a:pPr marL="12700">
              <a:lnSpc>
                <a:spcPct val="200000"/>
              </a:lnSpc>
              <a:tabLst>
                <a:tab pos="354965" algn="l"/>
                <a:tab pos="355600" algn="l"/>
              </a:tabLs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What: Main Processes + Side Events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sp>
        <p:nvSpPr>
          <p:cNvPr id="20" name="모서리가 둥근 직사각형 1">
            <a:extLst>
              <a:ext uri="{FF2B5EF4-FFF2-40B4-BE49-F238E27FC236}">
                <a16:creationId xmlns:a16="http://schemas.microsoft.com/office/drawing/2014/main" id="{6188C8C7-C2AD-400A-B8F2-8D3341640ECC}"/>
              </a:ext>
            </a:extLst>
          </p:cNvPr>
          <p:cNvSpPr/>
          <p:nvPr/>
        </p:nvSpPr>
        <p:spPr>
          <a:xfrm>
            <a:off x="122830" y="2643459"/>
            <a:ext cx="5420721" cy="3804965"/>
          </a:xfrm>
          <a:prstGeom prst="roundRect">
            <a:avLst>
              <a:gd name="adj" fmla="val 2209"/>
            </a:avLst>
          </a:prstGeom>
          <a:solidFill>
            <a:schemeClr val="bg1">
              <a:alpha val="65000"/>
            </a:schemeClr>
          </a:solidFill>
          <a:ln w="63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object 7">
            <a:extLst>
              <a:ext uri="{FF2B5EF4-FFF2-40B4-BE49-F238E27FC236}">
                <a16:creationId xmlns:a16="http://schemas.microsoft.com/office/drawing/2014/main" id="{2BAA97B3-F20C-41FC-AE6E-602D5CB1B417}"/>
              </a:ext>
            </a:extLst>
          </p:cNvPr>
          <p:cNvSpPr txBox="1"/>
          <p:nvPr/>
        </p:nvSpPr>
        <p:spPr>
          <a:xfrm>
            <a:off x="226981" y="4022984"/>
            <a:ext cx="2024021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235" marR="5080" indent="-90170">
              <a:lnSpc>
                <a:spcPct val="150000"/>
              </a:lnSpc>
              <a:spcBef>
                <a:spcPts val="100"/>
              </a:spcBef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GENERAL ASSEMBLY COUNCIL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sp>
        <p:nvSpPr>
          <p:cNvPr id="22" name="object 8">
            <a:extLst>
              <a:ext uri="{FF2B5EF4-FFF2-40B4-BE49-F238E27FC236}">
                <a16:creationId xmlns:a16="http://schemas.microsoft.com/office/drawing/2014/main" id="{DCF84AEE-04CD-4178-971D-E4ADADD01EFA}"/>
              </a:ext>
            </a:extLst>
          </p:cNvPr>
          <p:cNvSpPr txBox="1"/>
          <p:nvPr/>
        </p:nvSpPr>
        <p:spPr>
          <a:xfrm>
            <a:off x="3284891" y="2959760"/>
            <a:ext cx="2153390" cy="51809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384" marR="5080" indent="-20320" algn="ctr" fontAlgn="base">
              <a:spcBef>
                <a:spcPts val="100"/>
              </a:spcBef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Technical 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Session</a:t>
            </a:r>
          </a:p>
          <a:p>
            <a:pPr marL="32384" marR="5080" indent="-20320" algn="ctr" fontAlgn="base">
              <a:spcBef>
                <a:spcPts val="100"/>
              </a:spcBef>
            </a:pP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sp>
        <p:nvSpPr>
          <p:cNvPr id="23" name="object 9">
            <a:extLst>
              <a:ext uri="{FF2B5EF4-FFF2-40B4-BE49-F238E27FC236}">
                <a16:creationId xmlns:a16="http://schemas.microsoft.com/office/drawing/2014/main" id="{82F162A9-BDDE-458A-8B0E-90848521F597}"/>
              </a:ext>
            </a:extLst>
          </p:cNvPr>
          <p:cNvSpPr txBox="1"/>
          <p:nvPr/>
        </p:nvSpPr>
        <p:spPr>
          <a:xfrm>
            <a:off x="3543445" y="5507664"/>
            <a:ext cx="1871232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384" marR="5080" indent="-20320" algn="ctr" fontAlgn="base">
              <a:spcBef>
                <a:spcPts val="100"/>
              </a:spcBef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Incheon Declaration</a:t>
            </a:r>
          </a:p>
        </p:txBody>
      </p:sp>
      <p:sp>
        <p:nvSpPr>
          <p:cNvPr id="24" name="object 10">
            <a:extLst>
              <a:ext uri="{FF2B5EF4-FFF2-40B4-BE49-F238E27FC236}">
                <a16:creationId xmlns:a16="http://schemas.microsoft.com/office/drawing/2014/main" id="{BAFE5C1A-A739-468A-BB41-0B403736E437}"/>
              </a:ext>
            </a:extLst>
          </p:cNvPr>
          <p:cNvSpPr txBox="1"/>
          <p:nvPr/>
        </p:nvSpPr>
        <p:spPr>
          <a:xfrm>
            <a:off x="3485620" y="3903224"/>
            <a:ext cx="2198326" cy="1138132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32384" marR="5080" indent="-20320" fontAlgn="base">
              <a:lnSpc>
                <a:spcPct val="150000"/>
              </a:lnSpc>
              <a:spcBef>
                <a:spcPts val="100"/>
              </a:spcBef>
            </a:pPr>
            <a:r>
              <a:rPr lang="en-US" altLang="ko-KR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 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Special Session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  <a:p>
            <a:pPr marL="32384" marR="5080" indent="-20320" fontAlgn="base">
              <a:lnSpc>
                <a:spcPct val="150000"/>
              </a:lnSpc>
              <a:spcBef>
                <a:spcPts val="100"/>
              </a:spcBef>
            </a:pP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  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· Industry Innovation</a:t>
            </a:r>
          </a:p>
          <a:p>
            <a:pPr marL="32384" marR="5080" indent="-20320" fontAlgn="base">
              <a:lnSpc>
                <a:spcPct val="150000"/>
              </a:lnSpc>
              <a:spcBef>
                <a:spcPts val="100"/>
              </a:spcBef>
            </a:pP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 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  · Lighthouse Heritage </a:t>
            </a:r>
            <a:r>
              <a:rPr lang="en-US" altLang="ko-KR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     </a:t>
            </a:r>
            <a:endParaRPr lang="en-US" altLang="ko-KR" sz="1400" b="1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5851CB28-FE7A-48E3-9632-1097DBF9B6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5528" y="3683738"/>
            <a:ext cx="1260830" cy="1339398"/>
          </a:xfrm>
          <a:prstGeom prst="rect">
            <a:avLst/>
          </a:prstGeom>
        </p:spPr>
      </p:pic>
      <p:grpSp>
        <p:nvGrpSpPr>
          <p:cNvPr id="33" name="그룹 32">
            <a:extLst>
              <a:ext uri="{FF2B5EF4-FFF2-40B4-BE49-F238E27FC236}">
                <a16:creationId xmlns:a16="http://schemas.microsoft.com/office/drawing/2014/main" id="{902E5676-BCFD-4BBA-A28A-2640B55AE1C1}"/>
              </a:ext>
            </a:extLst>
          </p:cNvPr>
          <p:cNvGrpSpPr/>
          <p:nvPr/>
        </p:nvGrpSpPr>
        <p:grpSpPr>
          <a:xfrm>
            <a:off x="217698" y="5198085"/>
            <a:ext cx="846823" cy="345240"/>
            <a:chOff x="4089930" y="5366729"/>
            <a:chExt cx="968985" cy="372203"/>
          </a:xfrm>
        </p:grpSpPr>
        <p:sp>
          <p:nvSpPr>
            <p:cNvPr id="34" name="object 12">
              <a:extLst>
                <a:ext uri="{FF2B5EF4-FFF2-40B4-BE49-F238E27FC236}">
                  <a16:creationId xmlns:a16="http://schemas.microsoft.com/office/drawing/2014/main" id="{A7F2D4B5-54C9-434B-9E55-6DE34084BD4C}"/>
                </a:ext>
              </a:extLst>
            </p:cNvPr>
            <p:cNvSpPr/>
            <p:nvPr/>
          </p:nvSpPr>
          <p:spPr>
            <a:xfrm>
              <a:off x="4089930" y="5366729"/>
              <a:ext cx="182803" cy="3029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149D31B-0A6B-40C7-B7B5-DBC7FAF6D266}"/>
                </a:ext>
              </a:extLst>
            </p:cNvPr>
            <p:cNvSpPr txBox="1"/>
            <p:nvPr/>
          </p:nvSpPr>
          <p:spPr>
            <a:xfrm>
              <a:off x="4194648" y="5440300"/>
              <a:ext cx="864267" cy="29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i="1" dirty="0">
                  <a:solidFill>
                    <a:srgbClr val="FF0000"/>
                  </a:solidFill>
                  <a:latin typeface="Rix고딕 B" panose="02020603020101020101" pitchFamily="18" charset="-127"/>
                  <a:ea typeface="Rix고딕 B" panose="02020603020101020101" pitchFamily="18" charset="-127"/>
                </a:rPr>
                <a:t>NEW!</a:t>
              </a:r>
              <a:endParaRPr lang="ko-KR" altLang="en-US" sz="1200" b="1" i="1" dirty="0">
                <a:solidFill>
                  <a:srgbClr val="FF0000"/>
                </a:solidFill>
                <a:latin typeface="Rix고딕 B" panose="02020603020101020101" pitchFamily="18" charset="-127"/>
                <a:ea typeface="Rix고딕 B" panose="02020603020101020101" pitchFamily="18" charset="-127"/>
              </a:endParaRPr>
            </a:p>
          </p:txBody>
        </p:sp>
      </p:grpSp>
      <p:sp>
        <p:nvSpPr>
          <p:cNvPr id="36" name="모서리가 둥근 직사각형 1">
            <a:extLst>
              <a:ext uri="{FF2B5EF4-FFF2-40B4-BE49-F238E27FC236}">
                <a16:creationId xmlns:a16="http://schemas.microsoft.com/office/drawing/2014/main" id="{BC7C2892-D4F8-4DB1-9364-BB5943A18DB3}"/>
              </a:ext>
            </a:extLst>
          </p:cNvPr>
          <p:cNvSpPr/>
          <p:nvPr/>
        </p:nvSpPr>
        <p:spPr>
          <a:xfrm>
            <a:off x="6144816" y="2318752"/>
            <a:ext cx="2890002" cy="4423241"/>
          </a:xfrm>
          <a:prstGeom prst="roundRect">
            <a:avLst>
              <a:gd name="adj" fmla="val 2209"/>
            </a:avLst>
          </a:prstGeom>
          <a:solidFill>
            <a:schemeClr val="bg1">
              <a:alpha val="65000"/>
            </a:schemeClr>
          </a:solidFill>
          <a:ln w="63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object 8">
            <a:extLst>
              <a:ext uri="{FF2B5EF4-FFF2-40B4-BE49-F238E27FC236}">
                <a16:creationId xmlns:a16="http://schemas.microsoft.com/office/drawing/2014/main" id="{61873A14-881F-44B9-9AA9-C78650D4855A}"/>
              </a:ext>
            </a:extLst>
          </p:cNvPr>
          <p:cNvSpPr txBox="1"/>
          <p:nvPr/>
        </p:nvSpPr>
        <p:spPr>
          <a:xfrm>
            <a:off x="6196102" y="2433197"/>
            <a:ext cx="2606699" cy="40421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2384" marR="5080" indent="-20320" fontAlgn="base">
              <a:lnSpc>
                <a:spcPct val="200000"/>
              </a:lnSpc>
              <a:spcBef>
                <a:spcPts val="100"/>
              </a:spcBef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· 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Pre­-Conference Forum</a:t>
            </a:r>
          </a:p>
          <a:p>
            <a:pPr marL="32384" marR="5080" indent="-20320" fontAlgn="base">
              <a:lnSpc>
                <a:spcPct val="200000"/>
              </a:lnSpc>
              <a:spcBef>
                <a:spcPts val="100"/>
              </a:spcBef>
            </a:pPr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· Industrial </a:t>
            </a: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Exhibition</a:t>
            </a:r>
          </a:p>
          <a:p>
            <a:pPr marL="32384" marR="5080" indent="-20320" fontAlgn="base">
              <a:lnSpc>
                <a:spcPct val="200000"/>
              </a:lnSpc>
              <a:spcBef>
                <a:spcPts val="100"/>
              </a:spcBef>
            </a:pP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· IMC General Meeting</a:t>
            </a:r>
          </a:p>
          <a:p>
            <a:pPr marL="32384" marR="5080" indent="-20320" fontAlgn="base">
              <a:lnSpc>
                <a:spcPct val="200000"/>
              </a:lnSpc>
              <a:spcBef>
                <a:spcPts val="100"/>
              </a:spcBef>
            </a:pP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· World Heritage Exhibition</a:t>
            </a:r>
          </a:p>
          <a:p>
            <a:pPr marL="32384" marR="5080" indent="-20320" fontAlgn="base">
              <a:lnSpc>
                <a:spcPct val="200000"/>
              </a:lnSpc>
              <a:spcBef>
                <a:spcPts val="100"/>
              </a:spcBef>
            </a:pP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· Buoy Tenders Visit</a:t>
            </a:r>
          </a:p>
          <a:p>
            <a:pPr marL="32384" marR="5080" indent="-20320" fontAlgn="base">
              <a:lnSpc>
                <a:spcPct val="200000"/>
              </a:lnSpc>
              <a:spcBef>
                <a:spcPts val="100"/>
              </a:spcBef>
            </a:pP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· Social Events</a:t>
            </a:r>
          </a:p>
          <a:p>
            <a:pPr marL="32384" marR="5080" indent="-20320" fontAlgn="base">
              <a:lnSpc>
                <a:spcPct val="200000"/>
              </a:lnSpc>
              <a:spcBef>
                <a:spcPts val="100"/>
              </a:spcBef>
            </a:pP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· Partner </a:t>
            </a:r>
            <a:r>
              <a:rPr lang="en-US" altLang="ko-KR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Programme</a:t>
            </a:r>
            <a:endParaRPr lang="en-US" altLang="ko-KR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  <a:p>
            <a:pPr marL="32384" marR="5080" indent="-20320" fontAlgn="base">
              <a:lnSpc>
                <a:spcPct val="200000"/>
              </a:lnSpc>
              <a:spcBef>
                <a:spcPts val="100"/>
              </a:spcBef>
            </a:pPr>
            <a:r>
              <a:rPr lang="en-US" altLang="ko-KR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· Cultural Events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pic>
        <p:nvPicPr>
          <p:cNvPr id="39" name="그림 38">
            <a:extLst>
              <a:ext uri="{FF2B5EF4-FFF2-40B4-BE49-F238E27FC236}">
                <a16:creationId xmlns:a16="http://schemas.microsoft.com/office/drawing/2014/main" id="{7E14AEF6-85EE-49EB-8DF6-0F7674E26F1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719" y="4219501"/>
            <a:ext cx="481185" cy="481185"/>
          </a:xfrm>
          <a:prstGeom prst="rect">
            <a:avLst/>
          </a:prstGeom>
        </p:spPr>
      </p:pic>
      <p:sp>
        <p:nvSpPr>
          <p:cNvPr id="57" name="눈물 방울 56">
            <a:extLst>
              <a:ext uri="{FF2B5EF4-FFF2-40B4-BE49-F238E27FC236}">
                <a16:creationId xmlns:a16="http://schemas.microsoft.com/office/drawing/2014/main" id="{77D8E11A-492D-4C4D-9EF7-9D37381D26F5}"/>
              </a:ext>
            </a:extLst>
          </p:cNvPr>
          <p:cNvSpPr/>
          <p:nvPr/>
        </p:nvSpPr>
        <p:spPr>
          <a:xfrm>
            <a:off x="431701" y="1158602"/>
            <a:ext cx="190834" cy="190834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눈물 방울 57">
            <a:extLst>
              <a:ext uri="{FF2B5EF4-FFF2-40B4-BE49-F238E27FC236}">
                <a16:creationId xmlns:a16="http://schemas.microsoft.com/office/drawing/2014/main" id="{E6A13C31-7513-4FC8-B692-867A65D33C7B}"/>
              </a:ext>
            </a:extLst>
          </p:cNvPr>
          <p:cNvSpPr/>
          <p:nvPr/>
        </p:nvSpPr>
        <p:spPr>
          <a:xfrm>
            <a:off x="431701" y="1642090"/>
            <a:ext cx="190834" cy="190834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눈물 방울 58">
            <a:extLst>
              <a:ext uri="{FF2B5EF4-FFF2-40B4-BE49-F238E27FC236}">
                <a16:creationId xmlns:a16="http://schemas.microsoft.com/office/drawing/2014/main" id="{51B0589B-0117-45BC-B76F-9B4847115C89}"/>
              </a:ext>
            </a:extLst>
          </p:cNvPr>
          <p:cNvSpPr/>
          <p:nvPr/>
        </p:nvSpPr>
        <p:spPr>
          <a:xfrm>
            <a:off x="431701" y="2127919"/>
            <a:ext cx="190834" cy="190834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object 7">
            <a:extLst>
              <a:ext uri="{FF2B5EF4-FFF2-40B4-BE49-F238E27FC236}">
                <a16:creationId xmlns:a16="http://schemas.microsoft.com/office/drawing/2014/main" id="{2BAA97B3-F20C-41FC-AE6E-602D5CB1B417}"/>
              </a:ext>
            </a:extLst>
          </p:cNvPr>
          <p:cNvSpPr txBox="1"/>
          <p:nvPr/>
        </p:nvSpPr>
        <p:spPr>
          <a:xfrm>
            <a:off x="229253" y="2851528"/>
            <a:ext cx="1994453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235" marR="5080" indent="-90170">
              <a:lnSpc>
                <a:spcPct val="150000"/>
              </a:lnSpc>
              <a:spcBef>
                <a:spcPts val="100"/>
              </a:spcBef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Opening Ceremony</a:t>
            </a:r>
          </a:p>
          <a:p>
            <a:pPr marL="102235" marR="5080" indent="-90170">
              <a:lnSpc>
                <a:spcPct val="150000"/>
              </a:lnSpc>
              <a:spcBef>
                <a:spcPts val="100"/>
              </a:spcBef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IALA Activities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sp>
        <p:nvSpPr>
          <p:cNvPr id="41" name="object 7">
            <a:extLst>
              <a:ext uri="{FF2B5EF4-FFF2-40B4-BE49-F238E27FC236}">
                <a16:creationId xmlns:a16="http://schemas.microsoft.com/office/drawing/2014/main" id="{2BAA97B3-F20C-41FC-AE6E-602D5CB1B417}"/>
              </a:ext>
            </a:extLst>
          </p:cNvPr>
          <p:cNvSpPr txBox="1"/>
          <p:nvPr/>
        </p:nvSpPr>
        <p:spPr>
          <a:xfrm>
            <a:off x="229253" y="5431000"/>
            <a:ext cx="2603937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2235" marR="5080" indent="-90170">
              <a:lnSpc>
                <a:spcPct val="150000"/>
              </a:lnSpc>
              <a:spcBef>
                <a:spcPts val="100"/>
              </a:spcBef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BP Competition &amp; Award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902E5676-BCFD-4BBA-A28A-2640B55AE1C1}"/>
              </a:ext>
            </a:extLst>
          </p:cNvPr>
          <p:cNvGrpSpPr/>
          <p:nvPr/>
        </p:nvGrpSpPr>
        <p:grpSpPr>
          <a:xfrm>
            <a:off x="3563730" y="5227653"/>
            <a:ext cx="846823" cy="345240"/>
            <a:chOff x="4089930" y="5366729"/>
            <a:chExt cx="968985" cy="372203"/>
          </a:xfrm>
        </p:grpSpPr>
        <p:sp>
          <p:nvSpPr>
            <p:cNvPr id="53" name="object 12">
              <a:extLst>
                <a:ext uri="{FF2B5EF4-FFF2-40B4-BE49-F238E27FC236}">
                  <a16:creationId xmlns:a16="http://schemas.microsoft.com/office/drawing/2014/main" id="{A7F2D4B5-54C9-434B-9E55-6DE34084BD4C}"/>
                </a:ext>
              </a:extLst>
            </p:cNvPr>
            <p:cNvSpPr/>
            <p:nvPr/>
          </p:nvSpPr>
          <p:spPr>
            <a:xfrm>
              <a:off x="4089930" y="5366729"/>
              <a:ext cx="182803" cy="3029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149D31B-0A6B-40C7-B7B5-DBC7FAF6D266}"/>
                </a:ext>
              </a:extLst>
            </p:cNvPr>
            <p:cNvSpPr txBox="1"/>
            <p:nvPr/>
          </p:nvSpPr>
          <p:spPr>
            <a:xfrm>
              <a:off x="4194648" y="5440300"/>
              <a:ext cx="864267" cy="29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i="1" dirty="0">
                  <a:solidFill>
                    <a:srgbClr val="FF0000"/>
                  </a:solidFill>
                  <a:latin typeface="Rix고딕 B" panose="02020603020101020101" pitchFamily="18" charset="-127"/>
                  <a:ea typeface="Rix고딕 B" panose="02020603020101020101" pitchFamily="18" charset="-127"/>
                </a:rPr>
                <a:t>NEW!</a:t>
              </a:r>
              <a:endParaRPr lang="ko-KR" altLang="en-US" sz="1200" b="1" i="1" dirty="0">
                <a:solidFill>
                  <a:srgbClr val="FF0000"/>
                </a:solidFill>
                <a:latin typeface="Rix고딕 B" panose="02020603020101020101" pitchFamily="18" charset="-127"/>
                <a:ea typeface="Rix고딕 B" panose="02020603020101020101" pitchFamily="18" charset="-127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902E5676-BCFD-4BBA-A28A-2640B55AE1C1}"/>
              </a:ext>
            </a:extLst>
          </p:cNvPr>
          <p:cNvGrpSpPr/>
          <p:nvPr/>
        </p:nvGrpSpPr>
        <p:grpSpPr>
          <a:xfrm>
            <a:off x="3606946" y="3728645"/>
            <a:ext cx="846823" cy="345240"/>
            <a:chOff x="4089930" y="5366729"/>
            <a:chExt cx="968985" cy="372203"/>
          </a:xfrm>
        </p:grpSpPr>
        <p:sp>
          <p:nvSpPr>
            <p:cNvPr id="60" name="object 12">
              <a:extLst>
                <a:ext uri="{FF2B5EF4-FFF2-40B4-BE49-F238E27FC236}">
                  <a16:creationId xmlns:a16="http://schemas.microsoft.com/office/drawing/2014/main" id="{A7F2D4B5-54C9-434B-9E55-6DE34084BD4C}"/>
                </a:ext>
              </a:extLst>
            </p:cNvPr>
            <p:cNvSpPr/>
            <p:nvPr/>
          </p:nvSpPr>
          <p:spPr>
            <a:xfrm>
              <a:off x="4089930" y="5366729"/>
              <a:ext cx="182803" cy="30297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149D31B-0A6B-40C7-B7B5-DBC7FAF6D266}"/>
                </a:ext>
              </a:extLst>
            </p:cNvPr>
            <p:cNvSpPr txBox="1"/>
            <p:nvPr/>
          </p:nvSpPr>
          <p:spPr>
            <a:xfrm>
              <a:off x="4194648" y="5440300"/>
              <a:ext cx="864267" cy="298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i="1" dirty="0">
                  <a:solidFill>
                    <a:srgbClr val="FF0000"/>
                  </a:solidFill>
                  <a:latin typeface="Rix고딕 B" panose="02020603020101020101" pitchFamily="18" charset="-127"/>
                  <a:ea typeface="Rix고딕 B" panose="02020603020101020101" pitchFamily="18" charset="-127"/>
                </a:rPr>
                <a:t>NEW!</a:t>
              </a:r>
              <a:endParaRPr lang="ko-KR" altLang="en-US" sz="1200" b="1" i="1" dirty="0">
                <a:solidFill>
                  <a:srgbClr val="FF0000"/>
                </a:solidFill>
                <a:latin typeface="Rix고딕 B" panose="02020603020101020101" pitchFamily="18" charset="-127"/>
                <a:ea typeface="Rix고딕 B" panose="02020603020101020101" pitchFamily="18" charset="-127"/>
              </a:endParaRPr>
            </a:p>
          </p:txBody>
        </p:sp>
      </p:grpSp>
      <p:grpSp>
        <p:nvGrpSpPr>
          <p:cNvPr id="62" name="그룹 61">
            <a:extLst>
              <a:ext uri="{FF2B5EF4-FFF2-40B4-BE49-F238E27FC236}">
                <a16:creationId xmlns:a16="http://schemas.microsoft.com/office/drawing/2014/main" id="{902E5676-BCFD-4BBA-A28A-2640B55AE1C1}"/>
              </a:ext>
            </a:extLst>
          </p:cNvPr>
          <p:cNvGrpSpPr/>
          <p:nvPr/>
        </p:nvGrpSpPr>
        <p:grpSpPr>
          <a:xfrm>
            <a:off x="8477540" y="2606708"/>
            <a:ext cx="755308" cy="261460"/>
            <a:chOff x="4100947" y="5449546"/>
            <a:chExt cx="864267" cy="281880"/>
          </a:xfrm>
        </p:grpSpPr>
        <p:sp>
          <p:nvSpPr>
            <p:cNvPr id="63" name="object 12">
              <a:extLst>
                <a:ext uri="{FF2B5EF4-FFF2-40B4-BE49-F238E27FC236}">
                  <a16:creationId xmlns:a16="http://schemas.microsoft.com/office/drawing/2014/main" id="{A7F2D4B5-54C9-434B-9E55-6DE34084BD4C}"/>
                </a:ext>
              </a:extLst>
            </p:cNvPr>
            <p:cNvSpPr/>
            <p:nvPr/>
          </p:nvSpPr>
          <p:spPr>
            <a:xfrm>
              <a:off x="4136781" y="5449546"/>
              <a:ext cx="102114" cy="22015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4149D31B-0A6B-40C7-B7B5-DBC7FAF6D266}"/>
                </a:ext>
              </a:extLst>
            </p:cNvPr>
            <p:cNvSpPr txBox="1"/>
            <p:nvPr/>
          </p:nvSpPr>
          <p:spPr>
            <a:xfrm>
              <a:off x="4100947" y="5499156"/>
              <a:ext cx="864267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b="1" i="1" dirty="0">
                  <a:solidFill>
                    <a:srgbClr val="FF0000"/>
                  </a:solidFill>
                  <a:latin typeface="Rix고딕 B" panose="02020603020101020101" pitchFamily="18" charset="-127"/>
                  <a:ea typeface="Rix고딕 B" panose="02020603020101020101" pitchFamily="18" charset="-127"/>
                </a:rPr>
                <a:t>NEW!</a:t>
              </a:r>
              <a:endParaRPr lang="ko-KR" altLang="en-US" sz="800" b="1" i="1" dirty="0">
                <a:solidFill>
                  <a:srgbClr val="FF0000"/>
                </a:solidFill>
                <a:latin typeface="Rix고딕 B" panose="02020603020101020101" pitchFamily="18" charset="-127"/>
                <a:ea typeface="Rix고딕 B" panose="02020603020101020101" pitchFamily="18" charset="-127"/>
              </a:endParaRPr>
            </a:p>
          </p:txBody>
        </p:sp>
      </p:grp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902E5676-BCFD-4BBA-A28A-2640B55AE1C1}"/>
              </a:ext>
            </a:extLst>
          </p:cNvPr>
          <p:cNvGrpSpPr/>
          <p:nvPr/>
        </p:nvGrpSpPr>
        <p:grpSpPr>
          <a:xfrm>
            <a:off x="8725476" y="4123908"/>
            <a:ext cx="755308" cy="261460"/>
            <a:chOff x="4100947" y="5449546"/>
            <a:chExt cx="864267" cy="281880"/>
          </a:xfrm>
        </p:grpSpPr>
        <p:sp>
          <p:nvSpPr>
            <p:cNvPr id="66" name="object 12">
              <a:extLst>
                <a:ext uri="{FF2B5EF4-FFF2-40B4-BE49-F238E27FC236}">
                  <a16:creationId xmlns:a16="http://schemas.microsoft.com/office/drawing/2014/main" id="{A7F2D4B5-54C9-434B-9E55-6DE34084BD4C}"/>
                </a:ext>
              </a:extLst>
            </p:cNvPr>
            <p:cNvSpPr/>
            <p:nvPr/>
          </p:nvSpPr>
          <p:spPr>
            <a:xfrm>
              <a:off x="4136781" y="5449546"/>
              <a:ext cx="102114" cy="22015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149D31B-0A6B-40C7-B7B5-DBC7FAF6D266}"/>
                </a:ext>
              </a:extLst>
            </p:cNvPr>
            <p:cNvSpPr txBox="1"/>
            <p:nvPr/>
          </p:nvSpPr>
          <p:spPr>
            <a:xfrm>
              <a:off x="4100947" y="5499156"/>
              <a:ext cx="864267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b="1" i="1" dirty="0">
                  <a:solidFill>
                    <a:srgbClr val="FF0000"/>
                  </a:solidFill>
                  <a:latin typeface="Rix고딕 B" panose="02020603020101020101" pitchFamily="18" charset="-127"/>
                  <a:ea typeface="Rix고딕 B" panose="02020603020101020101" pitchFamily="18" charset="-127"/>
                </a:rPr>
                <a:t>NEW!</a:t>
              </a:r>
              <a:endParaRPr lang="ko-KR" altLang="en-US" sz="800" b="1" i="1" dirty="0">
                <a:solidFill>
                  <a:srgbClr val="FF0000"/>
                </a:solidFill>
                <a:latin typeface="Rix고딕 B" panose="02020603020101020101" pitchFamily="18" charset="-127"/>
                <a:ea typeface="Rix고딕 B" panose="02020603020101020101" pitchFamily="18" charset="-127"/>
              </a:endParaRPr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902E5676-BCFD-4BBA-A28A-2640B55AE1C1}"/>
              </a:ext>
            </a:extLst>
          </p:cNvPr>
          <p:cNvGrpSpPr/>
          <p:nvPr/>
        </p:nvGrpSpPr>
        <p:grpSpPr>
          <a:xfrm>
            <a:off x="7772388" y="6118788"/>
            <a:ext cx="755308" cy="261460"/>
            <a:chOff x="4100947" y="5449546"/>
            <a:chExt cx="864267" cy="281880"/>
          </a:xfrm>
        </p:grpSpPr>
        <p:sp>
          <p:nvSpPr>
            <p:cNvPr id="69" name="object 12">
              <a:extLst>
                <a:ext uri="{FF2B5EF4-FFF2-40B4-BE49-F238E27FC236}">
                  <a16:creationId xmlns:a16="http://schemas.microsoft.com/office/drawing/2014/main" id="{A7F2D4B5-54C9-434B-9E55-6DE34084BD4C}"/>
                </a:ext>
              </a:extLst>
            </p:cNvPr>
            <p:cNvSpPr/>
            <p:nvPr/>
          </p:nvSpPr>
          <p:spPr>
            <a:xfrm>
              <a:off x="4136781" y="5449546"/>
              <a:ext cx="102114" cy="22015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4149D31B-0A6B-40C7-B7B5-DBC7FAF6D266}"/>
                </a:ext>
              </a:extLst>
            </p:cNvPr>
            <p:cNvSpPr txBox="1"/>
            <p:nvPr/>
          </p:nvSpPr>
          <p:spPr>
            <a:xfrm>
              <a:off x="4100947" y="5499156"/>
              <a:ext cx="864267" cy="2322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b="1" i="1" dirty="0">
                  <a:solidFill>
                    <a:srgbClr val="FF0000"/>
                  </a:solidFill>
                  <a:latin typeface="Rix고딕 B" panose="02020603020101020101" pitchFamily="18" charset="-127"/>
                  <a:ea typeface="Rix고딕 B" panose="02020603020101020101" pitchFamily="18" charset="-127"/>
                </a:rPr>
                <a:t>NEW!</a:t>
              </a:r>
              <a:endParaRPr lang="ko-KR" altLang="en-US" sz="800" b="1" i="1" dirty="0">
                <a:solidFill>
                  <a:srgbClr val="FF0000"/>
                </a:solidFill>
                <a:latin typeface="Rix고딕 B" panose="02020603020101020101" pitchFamily="18" charset="-127"/>
                <a:ea typeface="Rix고딕 B" panose="0202060302010102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85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844A4C8D-0440-4B16-A0CE-C43F00BF1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1"/>
            <a:ext cx="9151620" cy="304800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8F88D9EC-DCE3-4319-997A-F993D7F567A2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ko-KR" sz="2800" dirty="0" smtClean="0">
                <a:solidFill>
                  <a:schemeClr val="accent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Conference Governance </a:t>
            </a:r>
            <a:r>
              <a:rPr lang="en-US" altLang="ko-KR" sz="2800" dirty="0">
                <a:solidFill>
                  <a:schemeClr val="accent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Structure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66182D23-A56C-4E3B-9CEF-191027ECD47C}"/>
              </a:ext>
            </a:extLst>
          </p:cNvPr>
          <p:cNvSpPr/>
          <p:nvPr/>
        </p:nvSpPr>
        <p:spPr>
          <a:xfrm>
            <a:off x="291140" y="749278"/>
            <a:ext cx="3623635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8ABA181-41C8-489C-928F-09771180AD16}"/>
              </a:ext>
            </a:extLst>
          </p:cNvPr>
          <p:cNvSpPr/>
          <p:nvPr/>
        </p:nvSpPr>
        <p:spPr>
          <a:xfrm>
            <a:off x="3914776" y="749278"/>
            <a:ext cx="987432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7CD3439A-96AE-4425-B205-7D13A24D289F}"/>
              </a:ext>
            </a:extLst>
          </p:cNvPr>
          <p:cNvSpPr txBox="1"/>
          <p:nvPr/>
        </p:nvSpPr>
        <p:spPr>
          <a:xfrm>
            <a:off x="728660" y="924461"/>
            <a:ext cx="7672389" cy="4374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200000"/>
              </a:lnSpc>
              <a:spcBef>
                <a:spcPts val="95"/>
              </a:spcBef>
              <a:tabLst>
                <a:tab pos="354965" algn="l"/>
                <a:tab pos="355600" algn="l"/>
              </a:tabLst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How</a:t>
            </a:r>
            <a:endParaRPr sz="1600" dirty="0">
              <a:solidFill>
                <a:schemeClr val="tx1">
                  <a:lumMod val="75000"/>
                  <a:lumOff val="25000"/>
                </a:schemeClr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sp>
        <p:nvSpPr>
          <p:cNvPr id="54" name="눈물 방울 53">
            <a:extLst>
              <a:ext uri="{FF2B5EF4-FFF2-40B4-BE49-F238E27FC236}">
                <a16:creationId xmlns:a16="http://schemas.microsoft.com/office/drawing/2014/main" id="{8C160AB9-8653-43F1-98D8-DA60A6955AB1}"/>
              </a:ext>
            </a:extLst>
          </p:cNvPr>
          <p:cNvSpPr/>
          <p:nvPr/>
        </p:nvSpPr>
        <p:spPr>
          <a:xfrm>
            <a:off x="431701" y="1158602"/>
            <a:ext cx="190834" cy="190834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2EC9D90-6153-4A80-8612-5845E784A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88" y="1491417"/>
            <a:ext cx="7559043" cy="4563081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263" y="1668725"/>
            <a:ext cx="1449889" cy="777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042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>
            <a:extLst>
              <a:ext uri="{FF2B5EF4-FFF2-40B4-BE49-F238E27FC236}">
                <a16:creationId xmlns:a16="http://schemas.microsoft.com/office/drawing/2014/main" id="{DBDA927A-5620-4BD5-965F-47D66F1FE6FD}"/>
              </a:ext>
            </a:extLst>
          </p:cNvPr>
          <p:cNvSpPr/>
          <p:nvPr/>
        </p:nvSpPr>
        <p:spPr>
          <a:xfrm>
            <a:off x="228972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Provisional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 </a:t>
            </a:r>
            <a:r>
              <a:rPr kumimoji="0" lang="en-US" altLang="ko-KR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Programme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Rix고딕 EB" panose="02020603020101020101" pitchFamily="18" charset="-127"/>
              <a:ea typeface="Rix고딕 EB" panose="02020603020101020101" pitchFamily="18" charset="-127"/>
              <a:cs typeface="+mn-cs"/>
            </a:endParaRPr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B087D3D7-D80A-4BAA-AD72-C72EB7C062F0}"/>
              </a:ext>
            </a:extLst>
          </p:cNvPr>
          <p:cNvSpPr/>
          <p:nvPr/>
        </p:nvSpPr>
        <p:spPr>
          <a:xfrm>
            <a:off x="291139" y="749278"/>
            <a:ext cx="3949391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4728B268-3510-47BE-9952-ED28A1F166C2}"/>
              </a:ext>
            </a:extLst>
          </p:cNvPr>
          <p:cNvSpPr/>
          <p:nvPr/>
        </p:nvSpPr>
        <p:spPr>
          <a:xfrm>
            <a:off x="4231005" y="749278"/>
            <a:ext cx="987432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7528821-E98F-40F6-B479-E8CB45ACED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5" t="11536" r="12241" b="10143"/>
          <a:stretch/>
        </p:blipFill>
        <p:spPr>
          <a:xfrm>
            <a:off x="323851" y="908798"/>
            <a:ext cx="8451056" cy="5777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C558C7D-BF4F-46A4-A97A-99EAF082DB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92" y="874001"/>
            <a:ext cx="3292517" cy="2450730"/>
          </a:xfrm>
          <a:prstGeom prst="rect">
            <a:avLst/>
          </a:prstGeom>
        </p:spPr>
      </p:pic>
      <p:sp>
        <p:nvSpPr>
          <p:cNvPr id="4" name="직사각형 3">
            <a:extLst>
              <a:ext uri="{FF2B5EF4-FFF2-40B4-BE49-F238E27FC236}">
                <a16:creationId xmlns:a16="http://schemas.microsoft.com/office/drawing/2014/main" id="{4D80790B-1F3D-4146-902C-A31285ED3D08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800" dirty="0" smtClean="0">
                <a:solidFill>
                  <a:srgbClr val="203864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Conference </a:t>
            </a:r>
            <a:r>
              <a:rPr kumimoji="0" lang="en-US" altLang="ko-KR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Paperless 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srgbClr val="203864"/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System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355CEE1F-EEB0-4084-B606-61CA549D1C7A}"/>
              </a:ext>
            </a:extLst>
          </p:cNvPr>
          <p:cNvSpPr/>
          <p:nvPr/>
        </p:nvSpPr>
        <p:spPr>
          <a:xfrm>
            <a:off x="291140" y="749278"/>
            <a:ext cx="302356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1BEABB93-99EF-4DBA-B1EB-148DFEB54405}"/>
              </a:ext>
            </a:extLst>
          </p:cNvPr>
          <p:cNvSpPr/>
          <p:nvPr/>
        </p:nvSpPr>
        <p:spPr>
          <a:xfrm>
            <a:off x="3286125" y="749278"/>
            <a:ext cx="970251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99971F7-E9DD-4670-A02E-AF99646E475D}"/>
              </a:ext>
            </a:extLst>
          </p:cNvPr>
          <p:cNvSpPr/>
          <p:nvPr/>
        </p:nvSpPr>
        <p:spPr>
          <a:xfrm>
            <a:off x="0" y="6032321"/>
            <a:ext cx="9144000" cy="839764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dirty="0" smtClean="0">
                <a:solidFill>
                  <a:srgbClr val="0000FF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19</a:t>
            </a:r>
            <a:r>
              <a:rPr lang="en-US" altLang="ko-KR" sz="1600" baseline="30000" dirty="0" smtClean="0">
                <a:solidFill>
                  <a:srgbClr val="0000FF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th</a:t>
            </a:r>
            <a:r>
              <a:rPr lang="en-US" altLang="ko-KR" sz="1600" dirty="0" smtClean="0">
                <a:solidFill>
                  <a:srgbClr val="0000FF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 IALA Conference </a:t>
            </a:r>
            <a:r>
              <a:rPr lang="en-US" altLang="ko-KR" sz="1600" dirty="0">
                <a:solidFill>
                  <a:srgbClr val="0000FF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2018 </a:t>
            </a:r>
            <a:r>
              <a:rPr lang="en-US" altLang="ko-KR" sz="1600" dirty="0" smtClean="0">
                <a:solidFill>
                  <a:srgbClr val="0000FF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will </a:t>
            </a:r>
            <a:r>
              <a:rPr lang="en-US" altLang="ko-KR" sz="1600" dirty="0">
                <a:solidFill>
                  <a:srgbClr val="0000FF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run </a:t>
            </a:r>
            <a:r>
              <a:rPr lang="en-US" altLang="ko-KR" sz="1600" dirty="0" smtClean="0">
                <a:solidFill>
                  <a:srgbClr val="0000FF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with tablet PC</a:t>
            </a:r>
            <a:endParaRPr lang="ko-KR" altLang="en-US" sz="2000" dirty="0">
              <a:solidFill>
                <a:srgbClr val="0000FF"/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1717821"/>
            <a:ext cx="6218238" cy="4486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9544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5">
            <a:extLst>
              <a:ext uri="{FF2B5EF4-FFF2-40B4-BE49-F238E27FC236}">
                <a16:creationId xmlns:a16="http://schemas.microsoft.com/office/drawing/2014/main" id="{A53C8FA4-2A90-49E1-BE03-EDDF2DC0AD69}"/>
              </a:ext>
            </a:extLst>
          </p:cNvPr>
          <p:cNvSpPr/>
          <p:nvPr/>
        </p:nvSpPr>
        <p:spPr>
          <a:xfrm>
            <a:off x="323850" y="1905724"/>
            <a:ext cx="8505825" cy="4761776"/>
          </a:xfrm>
          <a:prstGeom prst="roundRect">
            <a:avLst>
              <a:gd name="adj" fmla="val 5192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D0A601DD-C2C4-49E4-9461-BE7231E5EEED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rgbClr val="203864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Electronic Voting System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FFED754-0AA9-446B-8860-5CDC51A3ADA3}"/>
              </a:ext>
            </a:extLst>
          </p:cNvPr>
          <p:cNvGrpSpPr/>
          <p:nvPr/>
        </p:nvGrpSpPr>
        <p:grpSpPr>
          <a:xfrm>
            <a:off x="291139" y="749278"/>
            <a:ext cx="5404814" cy="45719"/>
            <a:chOff x="291140" y="749278"/>
            <a:chExt cx="4238185" cy="45719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ABC5923D-EF50-448B-A5B7-0914F9CF0F49}"/>
                </a:ext>
              </a:extLst>
            </p:cNvPr>
            <p:cNvSpPr/>
            <p:nvPr/>
          </p:nvSpPr>
          <p:spPr>
            <a:xfrm>
              <a:off x="291140" y="749278"/>
              <a:ext cx="3267934" cy="4571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54133DE2-0E8F-456B-A8D0-C1D3E1D46FD5}"/>
                </a:ext>
              </a:extLst>
            </p:cNvPr>
            <p:cNvSpPr/>
            <p:nvPr/>
          </p:nvSpPr>
          <p:spPr>
            <a:xfrm>
              <a:off x="3559074" y="749278"/>
              <a:ext cx="970251" cy="45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6" name="TextBox 10">
            <a:extLst>
              <a:ext uri="{FF2B5EF4-FFF2-40B4-BE49-F238E27FC236}">
                <a16:creationId xmlns:a16="http://schemas.microsoft.com/office/drawing/2014/main" id="{B4BE1CD7-E7C3-44DF-8A25-328BCDA59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5409" y="5759450"/>
            <a:ext cx="6142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algn="ctr" eaLnBrk="1" hangingPunct="1"/>
            <a:r>
              <a:rPr lang="ko-KR" altLang="en-US" sz="2000" b="1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  </a:t>
            </a:r>
            <a:r>
              <a:rPr lang="en-US" altLang="ko-KR" sz="2000" b="1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Wireless Audience Response Systems -</a:t>
            </a:r>
            <a:r>
              <a:rPr lang="ko-KR" altLang="en-US" sz="2000" b="1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 </a:t>
            </a:r>
            <a:r>
              <a:rPr lang="en-US" altLang="ko-KR" sz="2000" b="1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ARS </a:t>
            </a:r>
            <a:r>
              <a:rPr lang="en-US" altLang="ko-KR" sz="2000" b="1" dirty="0">
                <a:solidFill>
                  <a:schemeClr val="accent2"/>
                </a:solidFill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Plus</a:t>
            </a:r>
          </a:p>
          <a:p>
            <a:pPr algn="ctr" eaLnBrk="1" hangingPunct="1"/>
            <a:r>
              <a:rPr lang="en-US" altLang="ko-KR" sz="2000" b="1" dirty="0">
                <a:latin typeface="Rix고딕 EB" panose="02020603020101020101" pitchFamily="18" charset="-127"/>
                <a:ea typeface="Rix고딕 EB" panose="02020603020101020101" pitchFamily="18" charset="-127"/>
                <a:cs typeface="Tahoma" panose="020B0604030504040204" pitchFamily="34" charset="0"/>
              </a:rPr>
              <a:t>      (Remote controllers are secured.) </a:t>
            </a:r>
            <a:endParaRPr lang="ko-KR" altLang="en-US" sz="2000" b="1" dirty="0">
              <a:latin typeface="Rix고딕 EB" panose="02020603020101020101" pitchFamily="18" charset="-127"/>
              <a:ea typeface="Rix고딕 EB" panose="02020603020101020101" pitchFamily="18" charset="-127"/>
              <a:cs typeface="Tahoma" panose="020B0604030504040204" pitchFamily="34" charset="0"/>
            </a:endParaRPr>
          </a:p>
        </p:txBody>
      </p:sp>
      <p:pic>
        <p:nvPicPr>
          <p:cNvPr id="7" name="Picture 19" descr="1">
            <a:extLst>
              <a:ext uri="{FF2B5EF4-FFF2-40B4-BE49-F238E27FC236}">
                <a16:creationId xmlns:a16="http://schemas.microsoft.com/office/drawing/2014/main" id="{00504048-DA22-4446-B3AC-8B6874D3E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2289175"/>
            <a:ext cx="2625725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그림 101" descr="6.png">
            <a:extLst>
              <a:ext uri="{FF2B5EF4-FFF2-40B4-BE49-F238E27FC236}">
                <a16:creationId xmlns:a16="http://schemas.microsoft.com/office/drawing/2014/main" id="{DE406E78-5345-4662-900F-C9ABEAA4D2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988" y="2757635"/>
            <a:ext cx="2184871" cy="3057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>
            <a:extLst>
              <a:ext uri="{FF2B5EF4-FFF2-40B4-BE49-F238E27FC236}">
                <a16:creationId xmlns:a16="http://schemas.microsoft.com/office/drawing/2014/main" id="{88C25338-1333-44E3-8ECC-A76D66AD2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5" t="11803" r="19994" b="16333"/>
          <a:stretch>
            <a:fillRect/>
          </a:stretch>
        </p:blipFill>
        <p:spPr bwMode="auto">
          <a:xfrm>
            <a:off x="5318125" y="2755900"/>
            <a:ext cx="3121025" cy="245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회사로고">
            <a:extLst>
              <a:ext uri="{FF2B5EF4-FFF2-40B4-BE49-F238E27FC236}">
                <a16:creationId xmlns:a16="http://schemas.microsoft.com/office/drawing/2014/main" id="{B873A6FB-1557-47F3-8897-43AAE8267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11"/>
          <a:stretch>
            <a:fillRect/>
          </a:stretch>
        </p:blipFill>
        <p:spPr bwMode="auto">
          <a:xfrm>
            <a:off x="3489325" y="1619528"/>
            <a:ext cx="2369706" cy="102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bject 8">
            <a:extLst>
              <a:ext uri="{FF2B5EF4-FFF2-40B4-BE49-F238E27FC236}">
                <a16:creationId xmlns:a16="http://schemas.microsoft.com/office/drawing/2014/main" id="{1BAC0257-5F3C-4A4A-A3F4-DBE880EA5224}"/>
              </a:ext>
            </a:extLst>
          </p:cNvPr>
          <p:cNvSpPr txBox="1"/>
          <p:nvPr/>
        </p:nvSpPr>
        <p:spPr>
          <a:xfrm>
            <a:off x="728660" y="924461"/>
            <a:ext cx="7672389" cy="43749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457200" rtl="0" eaLnBrk="1" fontAlgn="auto" latinLnBrk="0" hangingPunct="1">
              <a:lnSpc>
                <a:spcPct val="2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>
                <a:tab pos="354965" algn="l"/>
                <a:tab pos="355600" algn="l"/>
              </a:tabLst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New Voting System will apply to the 13</a:t>
            </a:r>
            <a:r>
              <a:rPr kumimoji="0" lang="en-US" altLang="ko-KR" sz="1600" b="0" i="0" u="none" strike="noStrike" kern="1200" cap="none" spc="0" normalizeH="0" baseline="3000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th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Rix고딕 EB" panose="02020603020101020101" pitchFamily="18" charset="-127"/>
                <a:ea typeface="Rix고딕 EB" panose="02020603020101020101" pitchFamily="18" charset="-127"/>
                <a:cs typeface="+mn-cs"/>
              </a:rPr>
              <a:t> IALA General Assembly</a:t>
            </a:r>
            <a:endParaRPr kumimoji="0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Rix고딕 EB" panose="02020603020101020101" pitchFamily="18" charset="-127"/>
              <a:ea typeface="Rix고딕 EB" panose="02020603020101020101" pitchFamily="18" charset="-127"/>
              <a:cs typeface="+mn-cs"/>
            </a:endParaRPr>
          </a:p>
        </p:txBody>
      </p:sp>
      <p:sp>
        <p:nvSpPr>
          <p:cNvPr id="13" name="눈물 방울 12">
            <a:extLst>
              <a:ext uri="{FF2B5EF4-FFF2-40B4-BE49-F238E27FC236}">
                <a16:creationId xmlns:a16="http://schemas.microsoft.com/office/drawing/2014/main" id="{90DEB79F-5F6E-4A47-A101-96DF5B82BD43}"/>
              </a:ext>
            </a:extLst>
          </p:cNvPr>
          <p:cNvSpPr/>
          <p:nvPr/>
        </p:nvSpPr>
        <p:spPr>
          <a:xfrm>
            <a:off x="431701" y="1158602"/>
            <a:ext cx="190834" cy="190834"/>
          </a:xfrm>
          <a:prstGeom prst="teardrop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449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사각형: 둥근 모서리 42">
            <a:extLst>
              <a:ext uri="{FF2B5EF4-FFF2-40B4-BE49-F238E27FC236}">
                <a16:creationId xmlns:a16="http://schemas.microsoft.com/office/drawing/2014/main" id="{72D2838D-E124-41CF-BEB1-95CD2AE8C0B5}"/>
              </a:ext>
            </a:extLst>
          </p:cNvPr>
          <p:cNvSpPr/>
          <p:nvPr/>
        </p:nvSpPr>
        <p:spPr>
          <a:xfrm>
            <a:off x="513878" y="5446422"/>
            <a:ext cx="8289289" cy="1101120"/>
          </a:xfrm>
          <a:prstGeom prst="roundRect">
            <a:avLst>
              <a:gd name="adj" fmla="val 7317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4" name="그림 43">
            <a:extLst>
              <a:ext uri="{FF2B5EF4-FFF2-40B4-BE49-F238E27FC236}">
                <a16:creationId xmlns:a16="http://schemas.microsoft.com/office/drawing/2014/main" id="{7CF71BC4-B1EF-4E23-89D4-8E51B2C32B8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43" y="5288711"/>
            <a:ext cx="3065026" cy="603605"/>
          </a:xfrm>
          <a:prstGeom prst="rect">
            <a:avLst/>
          </a:prstGeom>
        </p:spPr>
      </p:pic>
      <p:sp>
        <p:nvSpPr>
          <p:cNvPr id="41" name="사각형: 둥근 모서리 40">
            <a:extLst>
              <a:ext uri="{FF2B5EF4-FFF2-40B4-BE49-F238E27FC236}">
                <a16:creationId xmlns:a16="http://schemas.microsoft.com/office/drawing/2014/main" id="{23DFEA4F-5F0E-40E5-877E-64CE2C459B68}"/>
              </a:ext>
            </a:extLst>
          </p:cNvPr>
          <p:cNvSpPr/>
          <p:nvPr/>
        </p:nvSpPr>
        <p:spPr>
          <a:xfrm>
            <a:off x="513878" y="2863252"/>
            <a:ext cx="8289289" cy="2252854"/>
          </a:xfrm>
          <a:prstGeom prst="roundRect">
            <a:avLst>
              <a:gd name="adj" fmla="val 7317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사각형: 둥근 모서리 36">
            <a:extLst>
              <a:ext uri="{FF2B5EF4-FFF2-40B4-BE49-F238E27FC236}">
                <a16:creationId xmlns:a16="http://schemas.microsoft.com/office/drawing/2014/main" id="{86D2AB01-A808-4379-8D70-04A7D61E6C70}"/>
              </a:ext>
            </a:extLst>
          </p:cNvPr>
          <p:cNvSpPr/>
          <p:nvPr/>
        </p:nvSpPr>
        <p:spPr>
          <a:xfrm>
            <a:off x="513878" y="1397690"/>
            <a:ext cx="8289289" cy="1149025"/>
          </a:xfrm>
          <a:prstGeom prst="roundRect">
            <a:avLst>
              <a:gd name="adj" fmla="val 7317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165100" dist="38100" dir="5400000" algn="t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B7176341-FCF9-416E-8965-6442EB91A328}"/>
              </a:ext>
            </a:extLst>
          </p:cNvPr>
          <p:cNvSpPr/>
          <p:nvPr/>
        </p:nvSpPr>
        <p:spPr>
          <a:xfrm>
            <a:off x="237109" y="246132"/>
            <a:ext cx="71293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dirty="0">
                <a:solidFill>
                  <a:srgbClr val="203864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BP </a:t>
            </a:r>
            <a:r>
              <a:rPr lang="en-US" altLang="ko-KR" sz="2800" spc="-90" dirty="0">
                <a:solidFill>
                  <a:schemeClr val="accent1">
                    <a:lumMod val="50000"/>
                  </a:schemeClr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Competition and Award</a:t>
            </a:r>
            <a:endParaRPr lang="en-US" altLang="ko-KR" sz="2800" dirty="0">
              <a:solidFill>
                <a:srgbClr val="203864"/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D5235702-450F-434D-96E7-55F5BD249761}"/>
              </a:ext>
            </a:extLst>
          </p:cNvPr>
          <p:cNvSpPr/>
          <p:nvPr/>
        </p:nvSpPr>
        <p:spPr>
          <a:xfrm>
            <a:off x="291141" y="749278"/>
            <a:ext cx="4244348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A2BFB33-3FBD-44CE-B7C8-D000347F438F}"/>
              </a:ext>
            </a:extLst>
          </p:cNvPr>
          <p:cNvSpPr/>
          <p:nvPr/>
        </p:nvSpPr>
        <p:spPr>
          <a:xfrm>
            <a:off x="4535489" y="749278"/>
            <a:ext cx="970251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제목 114">
            <a:extLst>
              <a:ext uri="{FF2B5EF4-FFF2-40B4-BE49-F238E27FC236}">
                <a16:creationId xmlns:a16="http://schemas.microsoft.com/office/drawing/2014/main" id="{C1C888FF-4BB3-4715-9208-057376E2C7B7}"/>
              </a:ext>
            </a:extLst>
          </p:cNvPr>
          <p:cNvSpPr txBox="1">
            <a:spLocks/>
          </p:cNvSpPr>
          <p:nvPr/>
        </p:nvSpPr>
        <p:spPr>
          <a:xfrm>
            <a:off x="340745" y="1434291"/>
            <a:ext cx="3880805" cy="314907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latinLnBrk="0" hangingPunct="0">
              <a:spcAft>
                <a:spcPts val="600"/>
              </a:spcAft>
              <a:buSzPct val="100000"/>
              <a:defRPr/>
            </a:pPr>
            <a:r>
              <a:rPr lang="en-US" altLang="ko-KR" sz="2000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Rix고딕 M" panose="02020603020101020101" pitchFamily="18" charset="-127"/>
                <a:ea typeface="Rix고딕 M" panose="02020603020101020101" pitchFamily="18" charset="-127"/>
              </a:rPr>
              <a:t>Date</a:t>
            </a:r>
            <a:endParaRPr lang="ko-KR" altLang="en-US" sz="2000" b="1" kern="0" dirty="0"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latin typeface="Rix고딕 M" panose="02020603020101020101" pitchFamily="18" charset="-127"/>
              <a:ea typeface="Rix고딕 M" panose="02020603020101020101" pitchFamily="18" charset="-127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C65B9958-B6DF-468E-A290-4DEA3E99D0B9}"/>
              </a:ext>
            </a:extLst>
          </p:cNvPr>
          <p:cNvSpPr txBox="1"/>
          <p:nvPr/>
        </p:nvSpPr>
        <p:spPr>
          <a:xfrm>
            <a:off x="635002" y="1852324"/>
            <a:ext cx="7672389" cy="5636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7750" indent="-285750" defTabSz="1330325" eaLnBrk="0" hangingPunct="0"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ü"/>
              <a:tabLst>
                <a:tab pos="354965" algn="l"/>
                <a:tab pos="355600" algn="l"/>
              </a:tabLst>
              <a:defRPr/>
            </a:pP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Best Practice Competition: May 31 (Thu), 2018 , 16:00-17:30 </a:t>
            </a:r>
          </a:p>
          <a:p>
            <a:pPr marL="177750" indent="-285750" defTabSz="1330325" eaLnBrk="0" hangingPunct="0"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ü"/>
              <a:tabLst>
                <a:tab pos="354965" algn="l"/>
                <a:tab pos="355600" algn="l"/>
              </a:tabLst>
              <a:defRPr/>
            </a:pP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Best Practice Award Ceremony:  At the Closing Ceremony, June 2 (Sat),</a:t>
            </a:r>
            <a:r>
              <a:rPr lang="ko-KR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 </a:t>
            </a: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2018</a:t>
            </a:r>
          </a:p>
        </p:txBody>
      </p:sp>
      <p:sp>
        <p:nvSpPr>
          <p:cNvPr id="30" name="object 8">
            <a:extLst>
              <a:ext uri="{FF2B5EF4-FFF2-40B4-BE49-F238E27FC236}">
                <a16:creationId xmlns:a16="http://schemas.microsoft.com/office/drawing/2014/main" id="{0D3CAF84-E09A-4A11-9BCE-6FE30108AAE4}"/>
              </a:ext>
            </a:extLst>
          </p:cNvPr>
          <p:cNvSpPr txBox="1"/>
          <p:nvPr/>
        </p:nvSpPr>
        <p:spPr>
          <a:xfrm>
            <a:off x="635002" y="3248952"/>
            <a:ext cx="8165468" cy="151644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7750" indent="-285750" defTabSz="1330325" eaLnBrk="0" hangingPunct="0">
              <a:lnSpc>
                <a:spcPct val="107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ü"/>
              <a:tabLst>
                <a:tab pos="354965" algn="l"/>
                <a:tab pos="355600" algn="l"/>
              </a:tabLst>
              <a:defRPr/>
            </a:pP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The Evaluation Committee will review and select award the top two.</a:t>
            </a:r>
          </a:p>
          <a:p>
            <a:pPr marL="177750" indent="-285750" defTabSz="1330325" eaLnBrk="0" hangingPunct="0">
              <a:lnSpc>
                <a:spcPct val="107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ü"/>
              <a:tabLst>
                <a:tab pos="354965" algn="l"/>
                <a:tab pos="355600" algn="l"/>
              </a:tabLst>
              <a:defRPr/>
            </a:pP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All submissions will be assessed on originality, relevance, correctness, and clarity.</a:t>
            </a:r>
          </a:p>
          <a:p>
            <a:pPr marL="177750" indent="-285750" defTabSz="1330325" eaLnBrk="0" hangingPunct="0">
              <a:lnSpc>
                <a:spcPct val="107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ü"/>
              <a:tabLst>
                <a:tab pos="354965" algn="l"/>
                <a:tab pos="355600" algn="l"/>
              </a:tabLst>
              <a:defRPr/>
            </a:pP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For blind review, some information may be removed from the original paper by collectors </a:t>
            </a:r>
            <a:b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</a:b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  before distributing to the evaluation committee in an anonymous way.</a:t>
            </a:r>
          </a:p>
          <a:p>
            <a:pPr marL="177750" indent="-285750" defTabSz="1330325" eaLnBrk="0" hangingPunct="0">
              <a:lnSpc>
                <a:spcPct val="107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ü"/>
              <a:tabLst>
                <a:tab pos="354965" algn="l"/>
                <a:tab pos="355600" algn="l"/>
              </a:tabLst>
              <a:defRPr/>
            </a:pP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The Winners MUST be present at the Closing Ceremony in order to receive the BP Award.</a:t>
            </a:r>
          </a:p>
        </p:txBody>
      </p:sp>
      <p:sp>
        <p:nvSpPr>
          <p:cNvPr id="35" name="제목 114">
            <a:extLst>
              <a:ext uri="{FF2B5EF4-FFF2-40B4-BE49-F238E27FC236}">
                <a16:creationId xmlns:a16="http://schemas.microsoft.com/office/drawing/2014/main" id="{A36D5194-1498-4F9A-B922-CFCF3956B6DB}"/>
              </a:ext>
            </a:extLst>
          </p:cNvPr>
          <p:cNvSpPr txBox="1">
            <a:spLocks/>
          </p:cNvSpPr>
          <p:nvPr/>
        </p:nvSpPr>
        <p:spPr>
          <a:xfrm>
            <a:off x="432615" y="5372446"/>
            <a:ext cx="4031024" cy="314907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hangingPunct="0">
              <a:lnSpc>
                <a:spcPct val="107000"/>
              </a:lnSpc>
              <a:spcAft>
                <a:spcPts val="600"/>
              </a:spcAft>
              <a:buSzPct val="100000"/>
              <a:defRPr/>
            </a:pPr>
            <a:r>
              <a:rPr lang="en-US" altLang="ko-KR" sz="2000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Rix고딕 M" panose="02020603020101020101" pitchFamily="18" charset="-127"/>
                <a:ea typeface="Rix고딕 M" panose="02020603020101020101" pitchFamily="18" charset="-127"/>
              </a:rPr>
              <a:t>Prizes</a:t>
            </a:r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1D0F28CC-F26E-4D95-A1A9-86E5DF6D7D2B}"/>
              </a:ext>
            </a:extLst>
          </p:cNvPr>
          <p:cNvSpPr txBox="1"/>
          <p:nvPr/>
        </p:nvSpPr>
        <p:spPr>
          <a:xfrm>
            <a:off x="642559" y="5863693"/>
            <a:ext cx="7672389" cy="5959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77750" indent="-285750" defTabSz="1330325" eaLnBrk="0" hangingPunct="0">
              <a:lnSpc>
                <a:spcPct val="107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ü"/>
              <a:tabLst>
                <a:tab pos="354965" algn="l"/>
                <a:tab pos="355600" algn="l"/>
              </a:tabLst>
              <a:defRPr/>
            </a:pP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1</a:t>
            </a:r>
            <a:r>
              <a:rPr lang="en-US" altLang="ko-KR" sz="15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st</a:t>
            </a: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 Award</a:t>
            </a:r>
            <a:r>
              <a:rPr lang="ko-KR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 </a:t>
            </a: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Winner: Prize worth 1,000 </a:t>
            </a:r>
            <a:r>
              <a:rPr lang="ko-KR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€</a:t>
            </a:r>
            <a:endParaRPr lang="en-US" altLang="ko-KR" sz="1500" dirty="0">
              <a:solidFill>
                <a:schemeClr val="tx1">
                  <a:lumMod val="75000"/>
                  <a:lumOff val="25000"/>
                </a:schemeClr>
              </a:solidFill>
              <a:latin typeface="Rix고딕 M" panose="02020603020101020101" pitchFamily="18" charset="-127"/>
              <a:ea typeface="Rix고딕 M" panose="02020603020101020101" pitchFamily="18" charset="-127"/>
            </a:endParaRPr>
          </a:p>
          <a:p>
            <a:pPr marL="177750" indent="-285750" defTabSz="1330325" eaLnBrk="0" hangingPunct="0">
              <a:lnSpc>
                <a:spcPct val="107000"/>
              </a:lnSpc>
              <a:spcBef>
                <a:spcPts val="95"/>
              </a:spcBef>
              <a:spcAft>
                <a:spcPts val="60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ü"/>
              <a:tabLst>
                <a:tab pos="354965" algn="l"/>
                <a:tab pos="355600" algn="l"/>
              </a:tabLst>
              <a:defRPr/>
            </a:pP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2</a:t>
            </a:r>
            <a:r>
              <a:rPr lang="en-US" altLang="ko-KR" sz="15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nd</a:t>
            </a:r>
            <a:r>
              <a:rPr lang="en-US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 Award Winner: Prize worth 800 </a:t>
            </a:r>
            <a:r>
              <a:rPr lang="ko-KR" altLang="ko-KR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Rix고딕 M" panose="02020603020101020101" pitchFamily="18" charset="-127"/>
                <a:ea typeface="Rix고딕 M" panose="02020603020101020101" pitchFamily="18" charset="-127"/>
              </a:rPr>
              <a:t>€</a:t>
            </a:r>
            <a:endParaRPr lang="en-US" altLang="ko-KR" sz="1500" dirty="0">
              <a:solidFill>
                <a:schemeClr val="tx1">
                  <a:lumMod val="75000"/>
                  <a:lumOff val="25000"/>
                </a:schemeClr>
              </a:solidFill>
              <a:latin typeface="Rix고딕 M" panose="02020603020101020101" pitchFamily="18" charset="-127"/>
              <a:ea typeface="Rix고딕 M" panose="02020603020101020101" pitchFamily="18" charset="-127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D362033E-BF46-4C2E-9E9C-716442BB972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43" y="1282701"/>
            <a:ext cx="3065026" cy="603605"/>
          </a:xfrm>
          <a:prstGeom prst="rect">
            <a:avLst/>
          </a:prstGeom>
        </p:spPr>
      </p:pic>
      <p:pic>
        <p:nvPicPr>
          <p:cNvPr id="40" name="그림 39">
            <a:extLst>
              <a:ext uri="{FF2B5EF4-FFF2-40B4-BE49-F238E27FC236}">
                <a16:creationId xmlns:a16="http://schemas.microsoft.com/office/drawing/2014/main" id="{EE17470B-BAFC-43FF-81AD-9ACDA44F740A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43" y="2716758"/>
            <a:ext cx="3065026" cy="603605"/>
          </a:xfrm>
          <a:prstGeom prst="rect">
            <a:avLst/>
          </a:prstGeom>
        </p:spPr>
      </p:pic>
      <p:sp>
        <p:nvSpPr>
          <p:cNvPr id="29" name="제목 114">
            <a:extLst>
              <a:ext uri="{FF2B5EF4-FFF2-40B4-BE49-F238E27FC236}">
                <a16:creationId xmlns:a16="http://schemas.microsoft.com/office/drawing/2014/main" id="{18EDE964-5063-4053-AEC2-8F9B4A73D7E9}"/>
              </a:ext>
            </a:extLst>
          </p:cNvPr>
          <p:cNvSpPr txBox="1">
            <a:spLocks/>
          </p:cNvSpPr>
          <p:nvPr/>
        </p:nvSpPr>
        <p:spPr>
          <a:xfrm>
            <a:off x="423872" y="1361255"/>
            <a:ext cx="2916333" cy="314907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hangingPunct="0">
              <a:lnSpc>
                <a:spcPct val="107000"/>
              </a:lnSpc>
              <a:spcAft>
                <a:spcPts val="600"/>
              </a:spcAft>
              <a:buSzPct val="100000"/>
              <a:defRPr/>
            </a:pPr>
            <a:r>
              <a:rPr lang="en-US" altLang="ko-KR" sz="2000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Rix고딕 EB" panose="02020603020101020101" pitchFamily="18" charset="-127"/>
                <a:ea typeface="Rix고딕 EB" panose="02020603020101020101" pitchFamily="18" charset="-127"/>
              </a:rPr>
              <a:t>Dates</a:t>
            </a:r>
          </a:p>
        </p:txBody>
      </p:sp>
      <p:sp>
        <p:nvSpPr>
          <p:cNvPr id="42" name="제목 114">
            <a:extLst>
              <a:ext uri="{FF2B5EF4-FFF2-40B4-BE49-F238E27FC236}">
                <a16:creationId xmlns:a16="http://schemas.microsoft.com/office/drawing/2014/main" id="{47A97651-1135-41A2-A9B4-FB7002303CE5}"/>
              </a:ext>
            </a:extLst>
          </p:cNvPr>
          <p:cNvSpPr txBox="1">
            <a:spLocks/>
          </p:cNvSpPr>
          <p:nvPr/>
        </p:nvSpPr>
        <p:spPr>
          <a:xfrm>
            <a:off x="423872" y="2796124"/>
            <a:ext cx="2916333" cy="314907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defTabSz="1330325" eaLnBrk="0" hangingPunct="0">
              <a:lnSpc>
                <a:spcPct val="107000"/>
              </a:lnSpc>
              <a:spcAft>
                <a:spcPts val="600"/>
              </a:spcAft>
              <a:buSzPct val="100000"/>
              <a:defRPr/>
            </a:pPr>
            <a:r>
              <a:rPr lang="en-US" altLang="ko-KR" sz="2000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Rix고딕 EB" panose="02020603020101020101" pitchFamily="18" charset="-127"/>
                <a:ea typeface="Rix고딕 EB" panose="02020603020101020101" pitchFamily="18" charset="-127"/>
              </a:rPr>
              <a:t>Evaluation Committee </a:t>
            </a:r>
          </a:p>
        </p:txBody>
      </p:sp>
    </p:spTree>
    <p:extLst>
      <p:ext uri="{BB962C8B-B14F-4D97-AF65-F5344CB8AC3E}">
        <p14:creationId xmlns:p14="http://schemas.microsoft.com/office/powerpoint/2010/main" val="296164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3326CD0-FE5F-45FD-B83F-DFAB2147A55D}"/>
              </a:ext>
            </a:extLst>
          </p:cNvPr>
          <p:cNvSpPr/>
          <p:nvPr/>
        </p:nvSpPr>
        <p:spPr>
          <a:xfrm>
            <a:off x="237109" y="246132"/>
            <a:ext cx="71293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400" dirty="0">
                <a:solidFill>
                  <a:srgbClr val="203864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World Lighthouse Heritage Exhibition</a:t>
            </a:r>
            <a:endParaRPr kumimoji="0" lang="en-US" altLang="ko-KR" sz="2400" b="0" i="0" u="none" strike="noStrike" kern="1200" cap="none" spc="0" normalizeH="0" baseline="0" noProof="0" dirty="0">
              <a:ln>
                <a:noFill/>
              </a:ln>
              <a:solidFill>
                <a:srgbClr val="203864"/>
              </a:solidFill>
              <a:effectLst/>
              <a:uLnTx/>
              <a:uFillTx/>
              <a:latin typeface="Rix고딕 EB" panose="02020603020101020101" pitchFamily="18" charset="-127"/>
              <a:ea typeface="Rix고딕 EB" panose="02020603020101020101" pitchFamily="18" charset="-127"/>
              <a:cs typeface="+mn-cs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08610CD9-F62F-4FA2-9D60-7733A3B9CC09}"/>
              </a:ext>
            </a:extLst>
          </p:cNvPr>
          <p:cNvGrpSpPr/>
          <p:nvPr/>
        </p:nvGrpSpPr>
        <p:grpSpPr>
          <a:xfrm>
            <a:off x="291138" y="749278"/>
            <a:ext cx="5335755" cy="45719"/>
            <a:chOff x="291139" y="749278"/>
            <a:chExt cx="4761254" cy="45719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D4FB3F3B-FACB-42BB-8860-357E62E19E1D}"/>
                </a:ext>
              </a:extLst>
            </p:cNvPr>
            <p:cNvSpPr/>
            <p:nvPr/>
          </p:nvSpPr>
          <p:spPr>
            <a:xfrm>
              <a:off x="291139" y="749278"/>
              <a:ext cx="3791003" cy="4571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7017F943-BEA2-4EDA-926F-C324DAB4D587}"/>
                </a:ext>
              </a:extLst>
            </p:cNvPr>
            <p:cNvSpPr/>
            <p:nvPr/>
          </p:nvSpPr>
          <p:spPr>
            <a:xfrm>
              <a:off x="4082142" y="749278"/>
              <a:ext cx="970251" cy="45719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33" name="그룹 32">
            <a:extLst>
              <a:ext uri="{FF2B5EF4-FFF2-40B4-BE49-F238E27FC236}">
                <a16:creationId xmlns:a16="http://schemas.microsoft.com/office/drawing/2014/main" id="{4FA585F8-CA0D-4B52-AF1C-E87848E259C7}"/>
              </a:ext>
            </a:extLst>
          </p:cNvPr>
          <p:cNvGrpSpPr/>
          <p:nvPr/>
        </p:nvGrpSpPr>
        <p:grpSpPr>
          <a:xfrm>
            <a:off x="651418" y="1201996"/>
            <a:ext cx="7800920" cy="962079"/>
            <a:chOff x="651418" y="2564071"/>
            <a:chExt cx="7800920" cy="962079"/>
          </a:xfrm>
        </p:grpSpPr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215E6090-F123-460E-8544-E28948256C46}"/>
                </a:ext>
              </a:extLst>
            </p:cNvPr>
            <p:cNvSpPr/>
            <p:nvPr/>
          </p:nvSpPr>
          <p:spPr>
            <a:xfrm>
              <a:off x="805938" y="2564071"/>
              <a:ext cx="7646400" cy="720000"/>
            </a:xfrm>
            <a:prstGeom prst="roundRect">
              <a:avLst>
                <a:gd name="adj" fmla="val 12679"/>
              </a:avLst>
            </a:prstGeom>
            <a:solidFill>
              <a:srgbClr val="FBFBF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  <p:pic>
          <p:nvPicPr>
            <p:cNvPr id="35" name="그림 34">
              <a:extLst>
                <a:ext uri="{FF2B5EF4-FFF2-40B4-BE49-F238E27FC236}">
                  <a16:creationId xmlns:a16="http://schemas.microsoft.com/office/drawing/2014/main" id="{BBDEDC3B-058B-4635-BED6-F2CB30DCFB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418" y="2616000"/>
              <a:ext cx="1829030" cy="910150"/>
            </a:xfrm>
            <a:prstGeom prst="rect">
              <a:avLst/>
            </a:prstGeom>
          </p:spPr>
        </p:pic>
        <p:sp>
          <p:nvSpPr>
            <p:cNvPr id="36" name="직사각형 35">
              <a:extLst>
                <a:ext uri="{FF2B5EF4-FFF2-40B4-BE49-F238E27FC236}">
                  <a16:creationId xmlns:a16="http://schemas.microsoft.com/office/drawing/2014/main" id="{33E7C828-67D9-47E2-9D8E-885506F88A87}"/>
                </a:ext>
              </a:extLst>
            </p:cNvPr>
            <p:cNvSpPr/>
            <p:nvPr/>
          </p:nvSpPr>
          <p:spPr>
            <a:xfrm>
              <a:off x="2615954" y="2666455"/>
              <a:ext cx="5319314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World Lighthouse Heritage Exhibition</a:t>
              </a:r>
              <a:endParaRPr lang="ko-KR" altLang="en-US" sz="1500" dirty="0"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F38839FB-CA6E-4AEB-9675-620CD84575A6}"/>
                </a:ext>
              </a:extLst>
            </p:cNvPr>
            <p:cNvSpPr/>
            <p:nvPr/>
          </p:nvSpPr>
          <p:spPr>
            <a:xfrm>
              <a:off x="1270982" y="2657311"/>
              <a:ext cx="58990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6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Rix고딕 M" panose="02020603020101020101" pitchFamily="18" charset="-127"/>
                  <a:ea typeface="Rix고딕 M" panose="02020603020101020101" pitchFamily="18" charset="-127"/>
                </a:rPr>
                <a:t>Title</a:t>
              </a:r>
              <a:endParaRPr lang="ko-KR" altLang="en-US" sz="16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</p:grpSp>
      <p:grpSp>
        <p:nvGrpSpPr>
          <p:cNvPr id="38" name="그룹 37">
            <a:extLst>
              <a:ext uri="{FF2B5EF4-FFF2-40B4-BE49-F238E27FC236}">
                <a16:creationId xmlns:a16="http://schemas.microsoft.com/office/drawing/2014/main" id="{16C512C0-8211-4D05-AD38-94E8380857BC}"/>
              </a:ext>
            </a:extLst>
          </p:cNvPr>
          <p:cNvGrpSpPr/>
          <p:nvPr/>
        </p:nvGrpSpPr>
        <p:grpSpPr>
          <a:xfrm>
            <a:off x="651418" y="2969952"/>
            <a:ext cx="7803999" cy="927735"/>
            <a:chOff x="651418" y="4241370"/>
            <a:chExt cx="7803999" cy="927735"/>
          </a:xfrm>
        </p:grpSpPr>
        <p:sp>
          <p:nvSpPr>
            <p:cNvPr id="39" name="사각형: 둥근 모서리 38">
              <a:extLst>
                <a:ext uri="{FF2B5EF4-FFF2-40B4-BE49-F238E27FC236}">
                  <a16:creationId xmlns:a16="http://schemas.microsoft.com/office/drawing/2014/main" id="{6DBA4EB0-DC2D-462F-8D80-94C27EFE61F0}"/>
                </a:ext>
              </a:extLst>
            </p:cNvPr>
            <p:cNvSpPr/>
            <p:nvPr/>
          </p:nvSpPr>
          <p:spPr>
            <a:xfrm>
              <a:off x="801175" y="4241370"/>
              <a:ext cx="7646400" cy="576000"/>
            </a:xfrm>
            <a:prstGeom prst="roundRect">
              <a:avLst>
                <a:gd name="adj" fmla="val 8594"/>
              </a:avLst>
            </a:prstGeom>
            <a:solidFill>
              <a:srgbClr val="FBFBF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  <p:pic>
          <p:nvPicPr>
            <p:cNvPr id="40" name="그림 39">
              <a:extLst>
                <a:ext uri="{FF2B5EF4-FFF2-40B4-BE49-F238E27FC236}">
                  <a16:creationId xmlns:a16="http://schemas.microsoft.com/office/drawing/2014/main" id="{53A9F4CE-D1A7-443A-926E-7C7FA9CCB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418" y="4258955"/>
              <a:ext cx="1829030" cy="910150"/>
            </a:xfrm>
            <a:prstGeom prst="rect">
              <a:avLst/>
            </a:prstGeom>
          </p:spPr>
        </p:pic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id="{B911BD0C-39ED-439E-85E8-BDD4C99A4F65}"/>
                </a:ext>
              </a:extLst>
            </p:cNvPr>
            <p:cNvSpPr/>
            <p:nvPr/>
          </p:nvSpPr>
          <p:spPr>
            <a:xfrm>
              <a:off x="1181725" y="4292930"/>
              <a:ext cx="768415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Rix고딕 M" panose="02020603020101020101" pitchFamily="18" charset="-127"/>
                  <a:ea typeface="Rix고딕 M" panose="02020603020101020101" pitchFamily="18" charset="-127"/>
                </a:rPr>
                <a:t>Venue</a:t>
              </a:r>
              <a:endParaRPr lang="ko-KR" altLang="en-US" sz="16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  <p:sp>
          <p:nvSpPr>
            <p:cNvPr id="42" name="직사각형 41">
              <a:extLst>
                <a:ext uri="{FF2B5EF4-FFF2-40B4-BE49-F238E27FC236}">
                  <a16:creationId xmlns:a16="http://schemas.microsoft.com/office/drawing/2014/main" id="{CAFA6F07-136E-4677-8CEF-0511DD09EE2C}"/>
                </a:ext>
              </a:extLst>
            </p:cNvPr>
            <p:cNvSpPr/>
            <p:nvPr/>
          </p:nvSpPr>
          <p:spPr>
            <a:xfrm>
              <a:off x="2615954" y="4355735"/>
              <a:ext cx="583946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Songdo </a:t>
              </a:r>
              <a:r>
                <a:rPr lang="en-US" altLang="ko-KR" sz="1500" dirty="0" err="1">
                  <a:latin typeface="Rix고딕 M" panose="02020603020101020101" pitchFamily="18" charset="-127"/>
                  <a:ea typeface="Rix고딕 M" panose="02020603020101020101" pitchFamily="18" charset="-127"/>
                </a:rPr>
                <a:t>ConvensiA</a:t>
              </a:r>
              <a:r>
                <a:rPr lang="en-US" altLang="ko-KR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 Exhibition Hall 2</a:t>
              </a: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50CA638B-9D11-45C5-9867-27549DE77EB3}"/>
              </a:ext>
            </a:extLst>
          </p:cNvPr>
          <p:cNvGrpSpPr/>
          <p:nvPr/>
        </p:nvGrpSpPr>
        <p:grpSpPr>
          <a:xfrm>
            <a:off x="651418" y="3718101"/>
            <a:ext cx="7803999" cy="963086"/>
            <a:chOff x="651418" y="5072794"/>
            <a:chExt cx="7803999" cy="963086"/>
          </a:xfrm>
        </p:grpSpPr>
        <p:sp>
          <p:nvSpPr>
            <p:cNvPr id="44" name="사각형: 둥근 모서리 43">
              <a:extLst>
                <a:ext uri="{FF2B5EF4-FFF2-40B4-BE49-F238E27FC236}">
                  <a16:creationId xmlns:a16="http://schemas.microsoft.com/office/drawing/2014/main" id="{D1B62DE4-5B9C-458C-AF48-4F01AD4C38B3}"/>
                </a:ext>
              </a:extLst>
            </p:cNvPr>
            <p:cNvSpPr/>
            <p:nvPr/>
          </p:nvSpPr>
          <p:spPr>
            <a:xfrm>
              <a:off x="801174" y="5072794"/>
              <a:ext cx="7646400" cy="576000"/>
            </a:xfrm>
            <a:prstGeom prst="roundRect">
              <a:avLst>
                <a:gd name="adj" fmla="val 8594"/>
              </a:avLst>
            </a:prstGeom>
            <a:solidFill>
              <a:srgbClr val="FBFBF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  <p:pic>
          <p:nvPicPr>
            <p:cNvPr id="45" name="그림 44">
              <a:extLst>
                <a:ext uri="{FF2B5EF4-FFF2-40B4-BE49-F238E27FC236}">
                  <a16:creationId xmlns:a16="http://schemas.microsoft.com/office/drawing/2014/main" id="{82DBD2CE-4307-455F-87D3-FB7C0207F60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418" y="5125730"/>
              <a:ext cx="1829030" cy="910150"/>
            </a:xfrm>
            <a:prstGeom prst="rect">
              <a:avLst/>
            </a:prstGeom>
          </p:spPr>
        </p:pic>
        <p:sp>
          <p:nvSpPr>
            <p:cNvPr id="46" name="직사각형 45">
              <a:extLst>
                <a:ext uri="{FF2B5EF4-FFF2-40B4-BE49-F238E27FC236}">
                  <a16:creationId xmlns:a16="http://schemas.microsoft.com/office/drawing/2014/main" id="{17B45571-710A-461F-A73B-8E5D3C7B6585}"/>
                </a:ext>
              </a:extLst>
            </p:cNvPr>
            <p:cNvSpPr/>
            <p:nvPr/>
          </p:nvSpPr>
          <p:spPr>
            <a:xfrm>
              <a:off x="1184196" y="5163245"/>
              <a:ext cx="763479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6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Rix고딕 M" panose="02020603020101020101" pitchFamily="18" charset="-127"/>
                  <a:ea typeface="Rix고딕 M" panose="02020603020101020101" pitchFamily="18" charset="-127"/>
                </a:rPr>
                <a:t>Target</a:t>
              </a:r>
              <a:endParaRPr lang="ko-KR" altLang="en-US" sz="16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  <p:sp>
          <p:nvSpPr>
            <p:cNvPr id="47" name="직사각형 46">
              <a:extLst>
                <a:ext uri="{FF2B5EF4-FFF2-40B4-BE49-F238E27FC236}">
                  <a16:creationId xmlns:a16="http://schemas.microsoft.com/office/drawing/2014/main" id="{CBFA0059-2B3C-4A1D-951D-507B9C903E1A}"/>
                </a:ext>
              </a:extLst>
            </p:cNvPr>
            <p:cNvSpPr/>
            <p:nvPr/>
          </p:nvSpPr>
          <p:spPr>
            <a:xfrm>
              <a:off x="2615954" y="5158420"/>
              <a:ext cx="5839463" cy="3231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500" dirty="0" smtClean="0">
                  <a:latin typeface="Rix고딕 M" panose="02020603020101020101" pitchFamily="18" charset="-127"/>
                  <a:ea typeface="Rix고딕 M" panose="02020603020101020101" pitchFamily="18" charset="-127"/>
                </a:rPr>
                <a:t>Conference Participants</a:t>
              </a:r>
              <a:r>
                <a:rPr lang="en-US" altLang="ko-KR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, </a:t>
              </a:r>
              <a:r>
                <a:rPr lang="en-US" altLang="ko-KR" sz="1500" dirty="0" smtClean="0">
                  <a:latin typeface="Rix고딕 M" panose="02020603020101020101" pitchFamily="18" charset="-127"/>
                  <a:ea typeface="Rix고딕 M" panose="02020603020101020101" pitchFamily="18" charset="-127"/>
                </a:rPr>
                <a:t>Maritime Community, General Public, Student</a:t>
              </a:r>
              <a:endParaRPr lang="en-US" altLang="ko-KR" sz="1500" dirty="0"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</p:grpSp>
      <p:grpSp>
        <p:nvGrpSpPr>
          <p:cNvPr id="48" name="그룹 47">
            <a:extLst>
              <a:ext uri="{FF2B5EF4-FFF2-40B4-BE49-F238E27FC236}">
                <a16:creationId xmlns:a16="http://schemas.microsoft.com/office/drawing/2014/main" id="{CACA5373-2433-4B31-9EC4-76EF45CB7A8D}"/>
              </a:ext>
            </a:extLst>
          </p:cNvPr>
          <p:cNvGrpSpPr/>
          <p:nvPr/>
        </p:nvGrpSpPr>
        <p:grpSpPr>
          <a:xfrm>
            <a:off x="643575" y="4448603"/>
            <a:ext cx="7953755" cy="952553"/>
            <a:chOff x="643575" y="5839253"/>
            <a:chExt cx="7953755" cy="952553"/>
          </a:xfrm>
        </p:grpSpPr>
        <p:sp>
          <p:nvSpPr>
            <p:cNvPr id="49" name="사각형: 둥근 모서리 101">
              <a:extLst>
                <a:ext uri="{FF2B5EF4-FFF2-40B4-BE49-F238E27FC236}">
                  <a16:creationId xmlns:a16="http://schemas.microsoft.com/office/drawing/2014/main" id="{817C01EA-B0C1-47E6-8344-4400C2E94CA7}"/>
                </a:ext>
              </a:extLst>
            </p:cNvPr>
            <p:cNvSpPr/>
            <p:nvPr/>
          </p:nvSpPr>
          <p:spPr>
            <a:xfrm>
              <a:off x="801174" y="5844625"/>
              <a:ext cx="7646400" cy="576000"/>
            </a:xfrm>
            <a:prstGeom prst="roundRect">
              <a:avLst>
                <a:gd name="adj" fmla="val 8594"/>
              </a:avLst>
            </a:prstGeom>
            <a:solidFill>
              <a:srgbClr val="FBFBF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anose="020B0503020000020004" pitchFamily="50" charset="-127"/>
                <a:cs typeface="+mn-cs"/>
              </a:endParaRPr>
            </a:p>
          </p:txBody>
        </p:sp>
        <p:pic>
          <p:nvPicPr>
            <p:cNvPr id="50" name="그림 49">
              <a:extLst>
                <a:ext uri="{FF2B5EF4-FFF2-40B4-BE49-F238E27FC236}">
                  <a16:creationId xmlns:a16="http://schemas.microsoft.com/office/drawing/2014/main" id="{7CB18F5C-A20B-4995-B53C-126DAFE612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418" y="5881006"/>
              <a:ext cx="1829030" cy="910800"/>
            </a:xfrm>
            <a:prstGeom prst="rect">
              <a:avLst/>
            </a:prstGeom>
          </p:spPr>
        </p:pic>
        <p:sp>
          <p:nvSpPr>
            <p:cNvPr id="51" name="직사각형 50">
              <a:extLst>
                <a:ext uri="{FF2B5EF4-FFF2-40B4-BE49-F238E27FC236}">
                  <a16:creationId xmlns:a16="http://schemas.microsoft.com/office/drawing/2014/main" id="{727B0CE9-4B52-441E-B86C-300F538B9D48}"/>
                </a:ext>
              </a:extLst>
            </p:cNvPr>
            <p:cNvSpPr/>
            <p:nvPr/>
          </p:nvSpPr>
          <p:spPr>
            <a:xfrm>
              <a:off x="643575" y="5839253"/>
              <a:ext cx="1813341" cy="52322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Rix고딕 M" panose="02020603020101020101" pitchFamily="18" charset="-127"/>
                  <a:ea typeface="Rix고딕 M" panose="02020603020101020101" pitchFamily="18" charset="-127"/>
                </a:rPr>
                <a:t>Participating IALA Members</a:t>
              </a:r>
              <a:endParaRPr lang="ko-KR" altLang="en-US" sz="14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  <p:sp>
          <p:nvSpPr>
            <p:cNvPr id="52" name="직사각형 51">
              <a:extLst>
                <a:ext uri="{FF2B5EF4-FFF2-40B4-BE49-F238E27FC236}">
                  <a16:creationId xmlns:a16="http://schemas.microsoft.com/office/drawing/2014/main" id="{C332FA0C-5073-4DE9-AB08-37DA32E76CD0}"/>
                </a:ext>
              </a:extLst>
            </p:cNvPr>
            <p:cNvSpPr/>
            <p:nvPr/>
          </p:nvSpPr>
          <p:spPr>
            <a:xfrm>
              <a:off x="2615954" y="5842296"/>
              <a:ext cx="5981376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300" dirty="0" smtClean="0">
                  <a:latin typeface="Rix고딕 M" panose="02020603020101020101" pitchFamily="18" charset="-127"/>
                  <a:ea typeface="Rix고딕 M" panose="02020603020101020101" pitchFamily="18" charset="-127"/>
                </a:rPr>
                <a:t>Bulgaria, Finland, Japan, Denmark, Norway, Malaysia, Portugal, Chile, Ukraine, UK, Ireland, Estonia, Germany, Brazil, </a:t>
              </a:r>
              <a:r>
                <a:rPr lang="en-US" altLang="ko-KR" sz="1300" dirty="0" err="1" smtClean="0">
                  <a:latin typeface="Rix고딕 M" panose="02020603020101020101" pitchFamily="18" charset="-127"/>
                  <a:ea typeface="Rix고딕 M" panose="02020603020101020101" pitchFamily="18" charset="-127"/>
                </a:rPr>
                <a:t>Austrailia</a:t>
              </a:r>
              <a:r>
                <a:rPr lang="en-US" altLang="ko-KR" sz="1300" dirty="0" smtClean="0">
                  <a:latin typeface="Rix고딕 M" panose="02020603020101020101" pitchFamily="18" charset="-127"/>
                  <a:ea typeface="Rix고딕 M" panose="02020603020101020101" pitchFamily="18" charset="-127"/>
                </a:rPr>
                <a:t>, MENAS, GISMAN </a:t>
              </a:r>
              <a:endParaRPr lang="en-US" altLang="ko-KR" sz="1300" dirty="0"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</p:grp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A5F2B62E-5123-4DB2-8F57-89276FB8D0ED}"/>
              </a:ext>
            </a:extLst>
          </p:cNvPr>
          <p:cNvGrpSpPr/>
          <p:nvPr/>
        </p:nvGrpSpPr>
        <p:grpSpPr>
          <a:xfrm>
            <a:off x="651418" y="2089264"/>
            <a:ext cx="7800920" cy="917399"/>
            <a:chOff x="651418" y="3364093"/>
            <a:chExt cx="7800920" cy="917399"/>
          </a:xfrm>
        </p:grpSpPr>
        <p:sp>
          <p:nvSpPr>
            <p:cNvPr id="55" name="사각형: 둥근 모서리 54">
              <a:extLst>
                <a:ext uri="{FF2B5EF4-FFF2-40B4-BE49-F238E27FC236}">
                  <a16:creationId xmlns:a16="http://schemas.microsoft.com/office/drawing/2014/main" id="{DF7B28DB-D498-454A-BEB1-EA3169B49472}"/>
                </a:ext>
              </a:extLst>
            </p:cNvPr>
            <p:cNvSpPr/>
            <p:nvPr/>
          </p:nvSpPr>
          <p:spPr>
            <a:xfrm>
              <a:off x="805938" y="3364093"/>
              <a:ext cx="7646400" cy="720000"/>
            </a:xfrm>
            <a:prstGeom prst="roundRect">
              <a:avLst>
                <a:gd name="adj" fmla="val 10021"/>
              </a:avLst>
            </a:prstGeom>
            <a:solidFill>
              <a:srgbClr val="FBFBF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  <p:pic>
          <p:nvPicPr>
            <p:cNvPr id="56" name="그림 55">
              <a:extLst>
                <a:ext uri="{FF2B5EF4-FFF2-40B4-BE49-F238E27FC236}">
                  <a16:creationId xmlns:a16="http://schemas.microsoft.com/office/drawing/2014/main" id="{6ACEA50D-E542-4F49-AAD9-69D0652CC0C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418" y="3371342"/>
              <a:ext cx="1829030" cy="910150"/>
            </a:xfrm>
            <a:prstGeom prst="rect">
              <a:avLst/>
            </a:prstGeom>
          </p:spPr>
        </p:pic>
        <p:sp>
          <p:nvSpPr>
            <p:cNvPr id="57" name="직사각형 56">
              <a:extLst>
                <a:ext uri="{FF2B5EF4-FFF2-40B4-BE49-F238E27FC236}">
                  <a16:creationId xmlns:a16="http://schemas.microsoft.com/office/drawing/2014/main" id="{27C4D94B-F50A-46DC-B388-4410D2CABC5A}"/>
                </a:ext>
              </a:extLst>
            </p:cNvPr>
            <p:cNvSpPr/>
            <p:nvPr/>
          </p:nvSpPr>
          <p:spPr>
            <a:xfrm>
              <a:off x="1255913" y="3410464"/>
              <a:ext cx="620042" cy="338554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ko-KR" sz="1600" b="1" dirty="0">
                  <a:solidFill>
                    <a:schemeClr val="bg1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Rix고딕 M" panose="02020603020101020101" pitchFamily="18" charset="-127"/>
                  <a:ea typeface="Rix고딕 M" panose="02020603020101020101" pitchFamily="18" charset="-127"/>
                </a:rPr>
                <a:t>Date</a:t>
              </a:r>
              <a:endParaRPr lang="ko-KR" altLang="en-US" sz="16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</p:txBody>
        </p:sp>
        <p:sp>
          <p:nvSpPr>
            <p:cNvPr id="58" name="직사각형 57">
              <a:extLst>
                <a:ext uri="{FF2B5EF4-FFF2-40B4-BE49-F238E27FC236}">
                  <a16:creationId xmlns:a16="http://schemas.microsoft.com/office/drawing/2014/main" id="{88E82ED5-225C-477E-8F97-C8F899E01018}"/>
                </a:ext>
              </a:extLst>
            </p:cNvPr>
            <p:cNvSpPr/>
            <p:nvPr/>
          </p:nvSpPr>
          <p:spPr>
            <a:xfrm>
              <a:off x="2615953" y="3465054"/>
              <a:ext cx="527213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ko-KR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May 28 (Mon) – June 2 (Sat), 2018,</a:t>
              </a:r>
              <a:r>
                <a:rPr lang="zh-CN" altLang="en-US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 </a:t>
              </a:r>
              <a:r>
                <a:rPr lang="en-US" altLang="zh-CN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for</a:t>
              </a:r>
              <a:r>
                <a:rPr lang="zh-CN" altLang="en-US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 </a:t>
              </a:r>
              <a:r>
                <a:rPr lang="en-US" altLang="zh-CN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6</a:t>
              </a:r>
              <a:r>
                <a:rPr lang="zh-CN" altLang="en-US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 </a:t>
              </a:r>
              <a:r>
                <a:rPr lang="en-US" altLang="zh-CN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days</a:t>
              </a:r>
              <a:endParaRPr lang="en-US" altLang="ko-KR" sz="1500" dirty="0">
                <a:latin typeface="Rix고딕 M" panose="02020603020101020101" pitchFamily="18" charset="-127"/>
                <a:ea typeface="Rix고딕 M" panose="02020603020101020101" pitchFamily="18" charset="-127"/>
              </a:endParaRPr>
            </a:p>
            <a:p>
              <a:r>
                <a:rPr lang="en-US" altLang="ko-KR" sz="15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 </a:t>
              </a:r>
              <a:r>
                <a:rPr lang="en-US" altLang="ko-KR" sz="1200" dirty="0">
                  <a:latin typeface="Rix고딕 M" panose="02020603020101020101" pitchFamily="18" charset="-127"/>
                  <a:ea typeface="Rix고딕 M" panose="02020603020101020101" pitchFamily="18" charset="-127"/>
                </a:rPr>
                <a:t>* 19th IALA Conference: May 27 (Sun) – June 2 (Sat)</a:t>
              </a:r>
            </a:p>
          </p:txBody>
        </p:sp>
      </p:grpSp>
      <p:sp>
        <p:nvSpPr>
          <p:cNvPr id="5" name="Rectangle 2">
            <a:extLst>
              <a:ext uri="{FF2B5EF4-FFF2-40B4-BE49-F238E27FC236}">
                <a16:creationId xmlns:a16="http://schemas.microsoft.com/office/drawing/2014/main" id="{D35A85D9-4B70-40E2-81AF-5B2D91746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50" y="427692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382264072" descr="EMB00002990318b">
            <a:extLst>
              <a:ext uri="{FF2B5EF4-FFF2-40B4-BE49-F238E27FC236}">
                <a16:creationId xmlns:a16="http://schemas.microsoft.com/office/drawing/2014/main" id="{FCB27677-29F8-4FDB-A0A9-F8A9C2F6C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713" y="5196671"/>
            <a:ext cx="2079333" cy="15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id="{4507AB00-B3EE-4FEC-B091-F1C854080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382264232" descr="EMB00002990318e">
            <a:extLst>
              <a:ext uri="{FF2B5EF4-FFF2-40B4-BE49-F238E27FC236}">
                <a16:creationId xmlns:a16="http://schemas.microsoft.com/office/drawing/2014/main" id="{D8C999B6-4ACE-4820-AA57-5C3CAAAED0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3" r="4643"/>
          <a:stretch/>
        </p:blipFill>
        <p:spPr bwMode="auto">
          <a:xfrm>
            <a:off x="2893845" y="5197262"/>
            <a:ext cx="1848788" cy="155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>
            <a:extLst>
              <a:ext uri="{FF2B5EF4-FFF2-40B4-BE49-F238E27FC236}">
                <a16:creationId xmlns:a16="http://schemas.microsoft.com/office/drawing/2014/main" id="{93AE679D-018F-4827-A1DC-24A24159C3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1381" y="4739933"/>
            <a:ext cx="8381775" cy="41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9" name="_x382257112" descr="EMB0000299031b0">
            <a:extLst>
              <a:ext uri="{FF2B5EF4-FFF2-40B4-BE49-F238E27FC236}">
                <a16:creationId xmlns:a16="http://schemas.microsoft.com/office/drawing/2014/main" id="{0C5B0B50-3069-421D-905E-6B7C4DD5D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566" y="5197133"/>
            <a:ext cx="1518523" cy="1552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B87CE07-3BA3-4EB2-90E4-CA5E1E171B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2723" y="4739470"/>
            <a:ext cx="13750808" cy="684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31" name="_x382256552" descr="EMB0000299031bd">
            <a:extLst>
              <a:ext uri="{FF2B5EF4-FFF2-40B4-BE49-F238E27FC236}">
                <a16:creationId xmlns:a16="http://schemas.microsoft.com/office/drawing/2014/main" id="{E854359A-6C6C-4791-A55A-F2E75B7C0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574" y="5196670"/>
            <a:ext cx="2079333" cy="1558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9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: 둥근 모서리 15">
            <a:extLst>
              <a:ext uri="{FF2B5EF4-FFF2-40B4-BE49-F238E27FC236}">
                <a16:creationId xmlns:a16="http://schemas.microsoft.com/office/drawing/2014/main" id="{D4F981F2-8D01-47D9-ADD9-BB3D0CEF49ED}"/>
              </a:ext>
            </a:extLst>
          </p:cNvPr>
          <p:cNvSpPr/>
          <p:nvPr/>
        </p:nvSpPr>
        <p:spPr>
          <a:xfrm>
            <a:off x="536277" y="1481170"/>
            <a:ext cx="8160048" cy="1307750"/>
          </a:xfrm>
          <a:prstGeom prst="roundRect">
            <a:avLst>
              <a:gd name="adj" fmla="val 7317"/>
            </a:avLst>
          </a:prstGeom>
          <a:solidFill>
            <a:schemeClr val="accent2"/>
          </a:solidFill>
          <a:ln>
            <a:noFill/>
          </a:ln>
          <a:effectLst>
            <a:outerShdw blurRad="165100" dist="38100" dir="5400000" algn="t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183E92AE-7E0C-4862-BC66-91A09F603BFC}"/>
              </a:ext>
            </a:extLst>
          </p:cNvPr>
          <p:cNvSpPr/>
          <p:nvPr/>
        </p:nvSpPr>
        <p:spPr>
          <a:xfrm>
            <a:off x="237109" y="246132"/>
            <a:ext cx="71293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dirty="0">
                <a:solidFill>
                  <a:srgbClr val="203864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National Members’</a:t>
            </a:r>
          </a:p>
          <a:p>
            <a:r>
              <a:rPr lang="en-US" altLang="ko-KR" sz="2800" dirty="0">
                <a:solidFill>
                  <a:srgbClr val="203864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Buoy </a:t>
            </a:r>
            <a:r>
              <a:rPr lang="en-US" altLang="ko-KR" sz="2800" dirty="0" smtClean="0">
                <a:solidFill>
                  <a:srgbClr val="203864"/>
                </a:solidFill>
                <a:latin typeface="Rix고딕 EB" panose="02020603020101020101" pitchFamily="18" charset="-127"/>
                <a:ea typeface="Rix고딕 EB" panose="02020603020101020101" pitchFamily="18" charset="-127"/>
              </a:rPr>
              <a:t>Tender Visit</a:t>
            </a:r>
            <a:endParaRPr lang="en-US" altLang="ko-KR" sz="2800" dirty="0">
              <a:solidFill>
                <a:srgbClr val="203864"/>
              </a:solidFill>
              <a:latin typeface="Rix고딕 EB" panose="02020603020101020101" pitchFamily="18" charset="-127"/>
              <a:ea typeface="Rix고딕 EB" panose="02020603020101020101" pitchFamily="18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DC31F0AB-FE73-4098-B4C2-BF048DBD3C4D}"/>
              </a:ext>
            </a:extLst>
          </p:cNvPr>
          <p:cNvSpPr/>
          <p:nvPr/>
        </p:nvSpPr>
        <p:spPr>
          <a:xfrm>
            <a:off x="291140" y="1035601"/>
            <a:ext cx="5354257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D0CCFA09-B0A7-4780-8FB3-E964A8EED870}"/>
              </a:ext>
            </a:extLst>
          </p:cNvPr>
          <p:cNvSpPr/>
          <p:nvPr/>
        </p:nvSpPr>
        <p:spPr>
          <a:xfrm>
            <a:off x="5645397" y="1035601"/>
            <a:ext cx="970251" cy="45719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각형: 둥근 모서리 15">
            <a:extLst>
              <a:ext uri="{FF2B5EF4-FFF2-40B4-BE49-F238E27FC236}">
                <a16:creationId xmlns:a16="http://schemas.microsoft.com/office/drawing/2014/main" id="{1FC85E91-3346-4142-B1FB-DF1C21F67B02}"/>
              </a:ext>
            </a:extLst>
          </p:cNvPr>
          <p:cNvSpPr/>
          <p:nvPr/>
        </p:nvSpPr>
        <p:spPr>
          <a:xfrm>
            <a:off x="536277" y="1518954"/>
            <a:ext cx="8160048" cy="1330926"/>
          </a:xfrm>
          <a:prstGeom prst="roundRect">
            <a:avLst>
              <a:gd name="adj" fmla="val 7317"/>
            </a:avLst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65100" dist="38100" dir="5400000" algn="t" rotWithShape="0">
              <a:prstClr val="black">
                <a:alpha val="4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255CBA-F256-441B-AB89-414ADD377191}"/>
              </a:ext>
            </a:extLst>
          </p:cNvPr>
          <p:cNvSpPr txBox="1"/>
          <p:nvPr/>
        </p:nvSpPr>
        <p:spPr>
          <a:xfrm>
            <a:off x="600050" y="1581207"/>
            <a:ext cx="80962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914400" latinLnBrk="1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en-GB" altLang="ko-KR" sz="2000" dirty="0" smtClean="0"/>
              <a:t>USA(USCG) : Participation confirmed</a:t>
            </a:r>
            <a:endParaRPr lang="en-GB" altLang="ko-KR" sz="2000" dirty="0"/>
          </a:p>
          <a:p>
            <a:pPr marL="285750" indent="-285750" defTabSz="914400" latinLnBrk="1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lang="en-GB" altLang="ko-KR" sz="2000" dirty="0" smtClean="0"/>
              <a:t>China(MSA) : Under internal review</a:t>
            </a:r>
          </a:p>
          <a:p>
            <a:pPr marL="285750" indent="-285750" defTabSz="914400" latinLnBrk="1">
              <a:lnSpc>
                <a:spcPts val="2700"/>
              </a:lnSpc>
              <a:buFont typeface="Wingdings" panose="05000000000000000000" pitchFamily="2" charset="2"/>
              <a:buChar char="ü"/>
            </a:pPr>
            <a:r>
              <a:rPr kumimoji="1" lang="en-US" altLang="ko-KR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Korea(MOF) : Buoy</a:t>
            </a:r>
            <a:r>
              <a:rPr kumimoji="1" lang="ko-KR" altLang="en-US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 </a:t>
            </a:r>
            <a:r>
              <a:rPr kumimoji="1" lang="en-US" altLang="ko-KR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tenders</a:t>
            </a:r>
            <a:r>
              <a:rPr kumimoji="1" lang="ko-KR" altLang="en-US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 </a:t>
            </a:r>
            <a:r>
              <a:rPr kumimoji="1" lang="en-US" altLang="ko-KR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&amp;</a:t>
            </a:r>
            <a:r>
              <a:rPr kumimoji="1" lang="ko-KR" altLang="en-US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 </a:t>
            </a:r>
            <a:r>
              <a:rPr kumimoji="1" lang="en-US" altLang="ko-KR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other</a:t>
            </a:r>
            <a:r>
              <a:rPr kumimoji="1" lang="ko-KR" altLang="en-US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 </a:t>
            </a:r>
            <a:r>
              <a:rPr kumimoji="1" lang="en-US" altLang="ko-KR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service</a:t>
            </a:r>
            <a:r>
              <a:rPr kumimoji="1" lang="ko-KR" altLang="en-US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 </a:t>
            </a:r>
            <a:r>
              <a:rPr kumimoji="1" lang="en-US" altLang="ko-KR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  <a:t>vessels</a:t>
            </a:r>
            <a:br>
              <a:rPr kumimoji="1" lang="en-US" altLang="ko-KR" spc="-80" dirty="0" smtClean="0">
                <a:solidFill>
                  <a:prstClr val="black"/>
                </a:solidFill>
                <a:latin typeface="Rix고딕 M" panose="02020603020101020101" pitchFamily="18" charset="-127"/>
                <a:ea typeface="Rix고딕 M" panose="02020603020101020101" pitchFamily="18" charset="-127"/>
                <a:cs typeface="Times New Roman" pitchFamily="18" charset="0"/>
              </a:rPr>
            </a:br>
            <a:endParaRPr kumimoji="1" lang="en-US" altLang="ko-KR" sz="1600" spc="-80" dirty="0">
              <a:solidFill>
                <a:prstClr val="black"/>
              </a:solidFill>
              <a:latin typeface="Rix고딕 M" panose="02020603020101020101" pitchFamily="18" charset="-127"/>
              <a:ea typeface="Rix고딕 M" panose="02020603020101020101" pitchFamily="18" charset="-127"/>
              <a:cs typeface="Times New Roman" pitchFamily="18" charset="0"/>
            </a:endParaRP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133A6D7F-A2E0-4A68-8B13-E7C4504A39EC}"/>
              </a:ext>
            </a:extLst>
          </p:cNvPr>
          <p:cNvGrpSpPr/>
          <p:nvPr/>
        </p:nvGrpSpPr>
        <p:grpSpPr>
          <a:xfrm>
            <a:off x="0" y="3058535"/>
            <a:ext cx="9144000" cy="3449413"/>
            <a:chOff x="0" y="3096172"/>
            <a:chExt cx="8959108" cy="3086684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5366293D-EB0D-40AE-8A09-9F70DEB70ABB}"/>
                </a:ext>
              </a:extLst>
            </p:cNvPr>
            <p:cNvGrpSpPr/>
            <p:nvPr/>
          </p:nvGrpSpPr>
          <p:grpSpPr>
            <a:xfrm>
              <a:off x="0" y="3096172"/>
              <a:ext cx="8959108" cy="1883651"/>
              <a:chOff x="0" y="3096172"/>
              <a:chExt cx="9477621" cy="1992668"/>
            </a:xfrm>
          </p:grpSpPr>
          <p:pic>
            <p:nvPicPr>
              <p:cNvPr id="13" name="그림 12">
                <a:extLst>
                  <a:ext uri="{FF2B5EF4-FFF2-40B4-BE49-F238E27FC236}">
                    <a16:creationId xmlns:a16="http://schemas.microsoft.com/office/drawing/2014/main" id="{1BEB9CF7-D2A2-494D-BD04-E2D9BC0400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61" t="2673" r="16198" b="3736"/>
              <a:stretch/>
            </p:blipFill>
            <p:spPr>
              <a:xfrm>
                <a:off x="6204555" y="3096173"/>
                <a:ext cx="3273066" cy="1992162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526C17B5-A609-46F2-9F61-E56B20C630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88697" y="3096172"/>
                <a:ext cx="3293581" cy="1992668"/>
              </a:xfrm>
              <a:prstGeom prst="rect">
                <a:avLst/>
              </a:prstGeom>
            </p:spPr>
          </p:pic>
          <p:pic>
            <p:nvPicPr>
              <p:cNvPr id="17" name="그림 16">
                <a:extLst>
                  <a:ext uri="{FF2B5EF4-FFF2-40B4-BE49-F238E27FC236}">
                    <a16:creationId xmlns:a16="http://schemas.microsoft.com/office/drawing/2014/main" id="{7B0A1BD2-048B-4EAF-8C98-BE08936B86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3096172"/>
                <a:ext cx="2866420" cy="1992162"/>
              </a:xfrm>
              <a:prstGeom prst="rect">
                <a:avLst/>
              </a:prstGeom>
            </p:spPr>
          </p:pic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FF04C698-CCBF-4D1C-B9C3-3974935B9071}"/>
                </a:ext>
              </a:extLst>
            </p:cNvPr>
            <p:cNvGrpSpPr/>
            <p:nvPr/>
          </p:nvGrpSpPr>
          <p:grpSpPr>
            <a:xfrm>
              <a:off x="1" y="5003741"/>
              <a:ext cx="8959107" cy="1179115"/>
              <a:chOff x="1" y="5003741"/>
              <a:chExt cx="8959107" cy="1179115"/>
            </a:xfrm>
          </p:grpSpPr>
          <p:pic>
            <p:nvPicPr>
              <p:cNvPr id="11" name="그림 10">
                <a:extLst>
                  <a:ext uri="{FF2B5EF4-FFF2-40B4-BE49-F238E27FC236}">
                    <a16:creationId xmlns:a16="http://schemas.microsoft.com/office/drawing/2014/main" id="{AA95E6D8-F755-4F21-9FA7-FC8EE9B973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" y="5003741"/>
                <a:ext cx="2709600" cy="1179115"/>
              </a:xfrm>
              <a:prstGeom prst="rect">
                <a:avLst/>
              </a:prstGeom>
            </p:spPr>
          </p:pic>
          <p:pic>
            <p:nvPicPr>
              <p:cNvPr id="10" name="그림 9">
                <a:extLst>
                  <a:ext uri="{FF2B5EF4-FFF2-40B4-BE49-F238E27FC236}">
                    <a16:creationId xmlns:a16="http://schemas.microsoft.com/office/drawing/2014/main" id="{1847EB21-A01A-4E96-9E0F-CC9BD2E359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2708"/>
              <a:stretch/>
            </p:blipFill>
            <p:spPr>
              <a:xfrm>
                <a:off x="2730659" y="5003741"/>
                <a:ext cx="3113392" cy="1179115"/>
              </a:xfrm>
              <a:prstGeom prst="rect">
                <a:avLst/>
              </a:prstGeom>
            </p:spPr>
          </p:pic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C4424941-90C0-42D8-A4F5-D53652CDD2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8" cstate="hq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4225" b="11653"/>
              <a:stretch/>
            </p:blipFill>
            <p:spPr>
              <a:xfrm>
                <a:off x="5865109" y="5003741"/>
                <a:ext cx="3093999" cy="117911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9820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OTLMARKERSHAPE" val="OTL"/>
</p:tagLst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6583</TotalTime>
  <Words>959</Words>
  <Application>Microsoft Office PowerPoint</Application>
  <PresentationFormat>화면 슬라이드 쇼(4:3)</PresentationFormat>
  <Paragraphs>260</Paragraphs>
  <Slides>18</Slides>
  <Notes>18</Notes>
  <HiddenSlides>0</HiddenSlides>
  <MMClips>0</MMClips>
  <ScaleCrop>false</ScaleCrop>
  <HeadingPairs>
    <vt:vector size="6" baseType="variant">
      <vt:variant>
        <vt:lpstr>사용한 글꼴</vt:lpstr>
      </vt:variant>
      <vt:variant>
        <vt:i4>15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34" baseType="lpstr">
      <vt:lpstr>Adobe 고딕 Std B</vt:lpstr>
      <vt:lpstr>HY강B</vt:lpstr>
      <vt:lpstr>Rix고딕 B</vt:lpstr>
      <vt:lpstr>Rix고딕 EB</vt:lpstr>
      <vt:lpstr>Rix고딕 M</vt:lpstr>
      <vt:lpstr>나눔고딕OTF Bold</vt:lpstr>
      <vt:lpstr>나눔바른고딕</vt:lpstr>
      <vt:lpstr>맑은 고딕</vt:lpstr>
      <vt:lpstr>-윤고딕330</vt:lpstr>
      <vt:lpstr>Arial</vt:lpstr>
      <vt:lpstr>Calibri</vt:lpstr>
      <vt:lpstr>Calibri Light</vt:lpstr>
      <vt:lpstr>Tahoma</vt:lpstr>
      <vt:lpstr>Times New Roman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Windows 사용자</dc:creator>
  <cp:lastModifiedBy>Windows 사용자</cp:lastModifiedBy>
  <cp:revision>575</cp:revision>
  <cp:lastPrinted>2017-10-11T05:01:37Z</cp:lastPrinted>
  <dcterms:created xsi:type="dcterms:W3CDTF">2017-09-08T01:16:25Z</dcterms:created>
  <dcterms:modified xsi:type="dcterms:W3CDTF">2017-12-13T11:27:11Z</dcterms:modified>
</cp:coreProperties>
</file>