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80" r:id="rId2"/>
    <p:sldId id="284" r:id="rId3"/>
    <p:sldId id="300" r:id="rId4"/>
    <p:sldId id="347" r:id="rId5"/>
    <p:sldId id="328" r:id="rId6"/>
    <p:sldId id="348" r:id="rId7"/>
    <p:sldId id="349" r:id="rId8"/>
    <p:sldId id="339" r:id="rId9"/>
    <p:sldId id="326" r:id="rId10"/>
    <p:sldId id="340" r:id="rId11"/>
    <p:sldId id="341" r:id="rId12"/>
    <p:sldId id="350" r:id="rId13"/>
    <p:sldId id="342" r:id="rId14"/>
    <p:sldId id="324" r:id="rId15"/>
    <p:sldId id="351" r:id="rId16"/>
    <p:sldId id="352" r:id="rId17"/>
    <p:sldId id="354" r:id="rId18"/>
    <p:sldId id="353" r:id="rId19"/>
    <p:sldId id="355" r:id="rId20"/>
    <p:sldId id="356" r:id="rId2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54">
          <p15:clr>
            <a:srgbClr val="A4A3A4"/>
          </p15:clr>
        </p15:guide>
        <p15:guide id="3" orient="horz" pos="822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orient="horz" pos="164">
          <p15:clr>
            <a:srgbClr val="A4A3A4"/>
          </p15:clr>
        </p15:guide>
        <p15:guide id="6" orient="horz" pos="4020">
          <p15:clr>
            <a:srgbClr val="A4A3A4"/>
          </p15:clr>
        </p15:guide>
        <p15:guide id="7" orient="horz" pos="2682">
          <p15:clr>
            <a:srgbClr val="A4A3A4"/>
          </p15:clr>
        </p15:guide>
        <p15:guide id="8" pos="2880">
          <p15:clr>
            <a:srgbClr val="A4A3A4"/>
          </p15:clr>
        </p15:guide>
        <p15:guide id="9" pos="431">
          <p15:clr>
            <a:srgbClr val="A4A3A4"/>
          </p15:clr>
        </p15:guide>
        <p15:guide id="10" pos="5329">
          <p15:clr>
            <a:srgbClr val="A4A3A4"/>
          </p15:clr>
        </p15:guide>
        <p15:guide id="11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8C"/>
    <a:srgbClr val="0076A2"/>
    <a:srgbClr val="FFDC00"/>
    <a:srgbClr val="00B5D2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4" autoAdjust="0"/>
    <p:restoredTop sz="62371" autoAdjust="0"/>
  </p:normalViewPr>
  <p:slideViewPr>
    <p:cSldViewPr showGuides="1">
      <p:cViewPr varScale="1">
        <p:scale>
          <a:sx n="72" d="100"/>
          <a:sy n="72" d="100"/>
        </p:scale>
        <p:origin x="2346" y="72"/>
      </p:cViewPr>
      <p:guideLst>
        <p:guide orient="horz" pos="2160"/>
        <p:guide orient="horz" pos="754"/>
        <p:guide orient="horz" pos="822"/>
        <p:guide orient="horz" pos="3929"/>
        <p:guide orient="horz" pos="164"/>
        <p:guide orient="horz" pos="4020"/>
        <p:guide orient="horz" pos="2682"/>
        <p:guide pos="2880"/>
        <p:guide pos="431"/>
        <p:guide pos="5329"/>
        <p:guide pos="55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462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FA62A-CE70-485D-88C9-D5281E6FD8B3}" type="datetimeFigureOut">
              <a:rPr lang="fr-FR" smtClean="0"/>
              <a:t>21/12/2017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2FE5-1AD8-4D12-BBD3-45164A135A3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0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purpose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trace the </a:t>
            </a:r>
            <a:r>
              <a:rPr lang="fr-FR" dirty="0" err="1" smtClean="0"/>
              <a:t>history</a:t>
            </a:r>
            <a:r>
              <a:rPr lang="fr-FR" dirty="0" smtClean="0"/>
              <a:t> of IALA as an </a:t>
            </a:r>
            <a:r>
              <a:rPr lang="fr-FR" dirty="0" err="1" smtClean="0"/>
              <a:t>organization</a:t>
            </a:r>
            <a:r>
              <a:rPr lang="fr-FR" dirty="0" smtClean="0"/>
              <a:t>.</a:t>
            </a:r>
          </a:p>
          <a:p>
            <a:r>
              <a:rPr lang="fr-FR" dirty="0" smtClean="0"/>
              <a:t>I do not </a:t>
            </a:r>
            <a:r>
              <a:rPr lang="fr-FR" dirty="0" err="1" smtClean="0"/>
              <a:t>intend</a:t>
            </a:r>
            <a:r>
              <a:rPr lang="fr-FR" dirty="0" smtClean="0"/>
              <a:t> to talk about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err="1" smtClean="0"/>
              <a:t>achievements</a:t>
            </a:r>
            <a:r>
              <a:rPr lang="fr-FR" dirty="0" smtClean="0"/>
              <a:t>,</a:t>
            </a:r>
            <a:r>
              <a:rPr lang="fr-FR" baseline="0" dirty="0" smtClean="0"/>
              <a:t> or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briefly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becomes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necessary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evolution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There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a lot of </a:t>
            </a:r>
            <a:r>
              <a:rPr lang="fr-FR" baseline="0" dirty="0" err="1" smtClean="0"/>
              <a:t>events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years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stay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outside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brief</a:t>
            </a:r>
            <a:r>
              <a:rPr lang="fr-FR" baseline="0" dirty="0" smtClean="0"/>
              <a:t> story and I </a:t>
            </a:r>
            <a:r>
              <a:rPr lang="fr-FR" baseline="0" dirty="0" err="1" smtClean="0"/>
              <a:t>beg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indulgence for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Time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short and IALA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60 </a:t>
            </a:r>
            <a:r>
              <a:rPr lang="fr-FR" baseline="0" dirty="0" err="1" smtClean="0"/>
              <a:t>years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old</a:t>
            </a:r>
            <a:r>
              <a:rPr lang="fr-FR" baseline="0" dirty="0" smtClean="0"/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8090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14th and 15th May 1958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Executive</a:t>
            </a:r>
            <a:r>
              <a:rPr lang="fr-FR" baseline="0" dirty="0" smtClean="0"/>
              <a:t> Committee met for the first at the </a:t>
            </a:r>
            <a:r>
              <a:rPr lang="fr-FR" baseline="0" dirty="0" err="1" smtClean="0"/>
              <a:t>seat</a:t>
            </a:r>
            <a:r>
              <a:rPr lang="fr-FR" baseline="0" dirty="0" smtClean="0"/>
              <a:t> of IALA,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say</a:t>
            </a:r>
            <a:r>
              <a:rPr lang="fr-FR" baseline="0" dirty="0" smtClean="0"/>
              <a:t> the French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Service,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agreed</a:t>
            </a:r>
            <a:r>
              <a:rPr lang="fr-FR" baseline="0" dirty="0" smtClean="0"/>
              <a:t> to host the Association and </a:t>
            </a:r>
            <a:r>
              <a:rPr lang="fr-FR" baseline="0" dirty="0" err="1" smtClean="0"/>
              <a:t>provide</a:t>
            </a:r>
            <a:r>
              <a:rPr lang="fr-FR" baseline="0" dirty="0" smtClean="0"/>
              <a:t> the staff.</a:t>
            </a:r>
          </a:p>
          <a:p>
            <a:r>
              <a:rPr lang="fr-FR" baseline="0" dirty="0" smtClean="0"/>
              <a:t>The four </a:t>
            </a:r>
            <a:r>
              <a:rPr lang="fr-FR" baseline="0" dirty="0" err="1" smtClean="0"/>
              <a:t>Founding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Fathers</a:t>
            </a:r>
            <a:r>
              <a:rPr lang="fr-FR" baseline="0" dirty="0" smtClean="0"/>
              <a:t>, the </a:t>
            </a:r>
            <a:r>
              <a:rPr lang="fr-FR" baseline="0" dirty="0" err="1" smtClean="0"/>
              <a:t>ones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worked</a:t>
            </a:r>
            <a:r>
              <a:rPr lang="fr-FR" baseline="0" dirty="0" smtClean="0"/>
              <a:t> hard to </a:t>
            </a:r>
            <a:r>
              <a:rPr lang="fr-FR" baseline="0" dirty="0" err="1" smtClean="0"/>
              <a:t>create</a:t>
            </a:r>
            <a:r>
              <a:rPr lang="fr-FR" baseline="0" dirty="0" smtClean="0"/>
              <a:t> IALA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Executive</a:t>
            </a:r>
            <a:r>
              <a:rPr lang="fr-FR" baseline="0" dirty="0" smtClean="0"/>
              <a:t> Committee:</a:t>
            </a:r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left</a:t>
            </a:r>
            <a:r>
              <a:rPr lang="fr-FR" baseline="0" dirty="0" smtClean="0"/>
              <a:t> to right </a:t>
            </a:r>
            <a:r>
              <a:rPr lang="fr-FR" baseline="0" dirty="0" err="1" smtClean="0"/>
              <a:t>they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:</a:t>
            </a:r>
          </a:p>
          <a:p>
            <a:r>
              <a:rPr lang="fr-FR" baseline="0" dirty="0" smtClean="0"/>
              <a:t>Mr Paul </a:t>
            </a:r>
            <a:r>
              <a:rPr lang="fr-FR" baseline="0" dirty="0" err="1" smtClean="0"/>
              <a:t>Petry</a:t>
            </a:r>
            <a:r>
              <a:rPr lang="fr-FR" baseline="0" dirty="0" smtClean="0"/>
              <a:t> of France</a:t>
            </a:r>
          </a:p>
          <a:p>
            <a:r>
              <a:rPr lang="fr-FR" baseline="0" dirty="0" err="1" smtClean="0"/>
              <a:t>Engineer</a:t>
            </a:r>
            <a:r>
              <a:rPr lang="fr-FR" baseline="0" dirty="0" smtClean="0"/>
              <a:t> P.J.G. van </a:t>
            </a:r>
            <a:r>
              <a:rPr lang="fr-FR" baseline="0" dirty="0" err="1" smtClean="0"/>
              <a:t>Diggelen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Netherlands</a:t>
            </a:r>
            <a:endParaRPr lang="fr-FR" baseline="0" dirty="0" smtClean="0"/>
          </a:p>
          <a:p>
            <a:r>
              <a:rPr lang="fr-FR" baseline="0" dirty="0" smtClean="0"/>
              <a:t>Sir Gerald </a:t>
            </a:r>
            <a:r>
              <a:rPr lang="fr-FR" baseline="0" dirty="0" err="1" smtClean="0"/>
              <a:t>Curteis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England</a:t>
            </a:r>
            <a:r>
              <a:rPr lang="fr-FR" baseline="0" dirty="0" smtClean="0"/>
              <a:t> and</a:t>
            </a:r>
          </a:p>
          <a:p>
            <a:r>
              <a:rPr lang="fr-FR" baseline="0" dirty="0" smtClean="0"/>
              <a:t>Dr Gerhard </a:t>
            </a:r>
            <a:r>
              <a:rPr lang="fr-FR" baseline="0" dirty="0" err="1" smtClean="0"/>
              <a:t>Wiedemann</a:t>
            </a:r>
            <a:r>
              <a:rPr lang="fr-FR" baseline="0" dirty="0" smtClean="0"/>
              <a:t> of Germany.</a:t>
            </a:r>
          </a:p>
          <a:p>
            <a:r>
              <a:rPr lang="fr-FR" baseline="0" dirty="0" smtClean="0"/>
              <a:t>A </a:t>
            </a:r>
            <a:r>
              <a:rPr lang="fr-FR" baseline="0" dirty="0" err="1" smtClean="0"/>
              <a:t>small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remark</a:t>
            </a:r>
            <a:r>
              <a:rPr lang="fr-FR" baseline="0" dirty="0" smtClean="0"/>
              <a:t> about Mr van </a:t>
            </a:r>
            <a:r>
              <a:rPr lang="fr-FR" baseline="0" dirty="0" err="1" smtClean="0"/>
              <a:t>Diggelen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nobody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ever</a:t>
            </a:r>
            <a:r>
              <a:rPr lang="fr-FR" baseline="0" dirty="0" smtClean="0"/>
              <a:t> been able to </a:t>
            </a:r>
            <a:r>
              <a:rPr lang="fr-FR" baseline="0" dirty="0" err="1" smtClean="0"/>
              <a:t>say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his</a:t>
            </a:r>
            <a:r>
              <a:rPr lang="fr-FR" baseline="0" dirty="0" smtClean="0"/>
              <a:t> first </a:t>
            </a:r>
            <a:r>
              <a:rPr lang="fr-FR" baseline="0" dirty="0" err="1" smtClean="0"/>
              <a:t>name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although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assumed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PJG </a:t>
            </a:r>
            <a:r>
              <a:rPr lang="fr-FR" baseline="0" dirty="0" err="1" smtClean="0"/>
              <a:t>may</a:t>
            </a:r>
            <a:r>
              <a:rPr lang="fr-FR" baseline="0" dirty="0" smtClean="0"/>
              <a:t> stand for Pieter Johannes </a:t>
            </a:r>
            <a:r>
              <a:rPr lang="fr-FR" baseline="0" dirty="0" err="1" smtClean="0"/>
              <a:t>Gesinus</a:t>
            </a:r>
            <a:r>
              <a:rPr lang="fr-FR" baseline="0" dirty="0" smtClean="0"/>
              <a:t>. But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guess</a:t>
            </a:r>
            <a:r>
              <a:rPr lang="fr-FR" baseline="0" dirty="0" smtClean="0"/>
              <a:t>.</a:t>
            </a:r>
          </a:p>
          <a:p>
            <a:r>
              <a:rPr lang="fr-FR" baseline="0" dirty="0" err="1" smtClean="0"/>
              <a:t>Well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normally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based</a:t>
            </a:r>
            <a:r>
              <a:rPr lang="fr-FR" baseline="0" dirty="0" smtClean="0"/>
              <a:t> on the Constitution </a:t>
            </a:r>
            <a:r>
              <a:rPr lang="fr-FR" baseline="0" dirty="0" err="1" smtClean="0"/>
              <a:t>there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have been 6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. But France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hosted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and the US, the host of the 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one in 1960,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not a </a:t>
            </a:r>
            <a:r>
              <a:rPr lang="fr-FR" baseline="0" dirty="0" err="1" smtClean="0"/>
              <a:t>member</a:t>
            </a:r>
            <a:r>
              <a:rPr lang="fr-FR" baseline="0" dirty="0" smtClean="0"/>
              <a:t> of IALA </a:t>
            </a:r>
            <a:r>
              <a:rPr lang="fr-FR" baseline="0" dirty="0" err="1" smtClean="0"/>
              <a:t>yet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1647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ten</a:t>
            </a:r>
            <a:r>
              <a:rPr lang="fr-FR" baseline="0" dirty="0" smtClean="0"/>
              <a:t> first </a:t>
            </a:r>
            <a:r>
              <a:rPr lang="fr-FR" baseline="0" dirty="0" err="1" smtClean="0"/>
              <a:t>years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almost</a:t>
            </a:r>
            <a:r>
              <a:rPr lang="fr-FR" baseline="0" dirty="0" smtClean="0"/>
              <a:t> quiet, </a:t>
            </a:r>
            <a:r>
              <a:rPr lang="fr-FR" baseline="0" dirty="0" err="1" smtClean="0"/>
              <a:t>although</a:t>
            </a:r>
            <a:r>
              <a:rPr lang="fr-FR" baseline="0" dirty="0" smtClean="0"/>
              <a:t> IALA </a:t>
            </a:r>
            <a:r>
              <a:rPr lang="fr-FR" baseline="0" dirty="0" err="1" smtClean="0"/>
              <a:t>worked</a:t>
            </a:r>
            <a:r>
              <a:rPr lang="fr-FR" baseline="0" dirty="0" smtClean="0"/>
              <a:t> hard to </a:t>
            </a:r>
            <a:r>
              <a:rPr lang="fr-FR" baseline="0" dirty="0" err="1" smtClean="0"/>
              <a:t>meet</a:t>
            </a:r>
            <a:r>
              <a:rPr lang="fr-FR" baseline="0" dirty="0" smtClean="0"/>
              <a:t> the objectives set out in </a:t>
            </a:r>
            <a:r>
              <a:rPr lang="fr-FR" baseline="0" dirty="0" err="1" smtClean="0"/>
              <a:t>its</a:t>
            </a:r>
            <a:r>
              <a:rPr lang="fr-FR" baseline="0" dirty="0" smtClean="0"/>
              <a:t> Constitution.</a:t>
            </a:r>
          </a:p>
          <a:p>
            <a:r>
              <a:rPr lang="fr-FR" baseline="0" dirty="0" smtClean="0"/>
              <a:t>Information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gathered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circulated</a:t>
            </a:r>
            <a:r>
              <a:rPr lang="fr-FR" baseline="0" dirty="0" smtClean="0"/>
              <a:t> via the </a:t>
            </a:r>
            <a:r>
              <a:rPr lang="fr-FR" baseline="0" dirty="0" err="1" smtClean="0"/>
              <a:t>annual</a:t>
            </a:r>
            <a:r>
              <a:rPr lang="fr-FR" baseline="0" dirty="0" smtClean="0"/>
              <a:t> questionnaires (the </a:t>
            </a:r>
            <a:r>
              <a:rPr lang="fr-FR" baseline="0" dirty="0" err="1" smtClean="0"/>
              <a:t>statistics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mentioned</a:t>
            </a:r>
            <a:r>
              <a:rPr lang="fr-FR" baseline="0" dirty="0" smtClean="0"/>
              <a:t> in the Constitution) and the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carried</a:t>
            </a:r>
            <a:r>
              <a:rPr lang="fr-FR" baseline="0" dirty="0" smtClean="0"/>
              <a:t> out by the </a:t>
            </a:r>
            <a:r>
              <a:rPr lang="fr-FR" baseline="0" dirty="0" err="1" smtClean="0"/>
              <a:t>means</a:t>
            </a:r>
            <a:r>
              <a:rPr lang="fr-FR" baseline="0" dirty="0" smtClean="0"/>
              <a:t> of 6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Committees</a:t>
            </a:r>
            <a:r>
              <a:rPr lang="fr-FR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Committee on </a:t>
            </a:r>
            <a:r>
              <a:rPr lang="fr-FR" baseline="0" dirty="0" err="1" smtClean="0"/>
              <a:t>leading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lines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Committee on </a:t>
            </a:r>
            <a:r>
              <a:rPr lang="fr-FR" baseline="0" dirty="0" err="1" smtClean="0"/>
              <a:t>frequencies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Committee on radar </a:t>
            </a:r>
            <a:r>
              <a:rPr lang="fr-FR" baseline="0" dirty="0" err="1" smtClean="0"/>
              <a:t>reflectors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Committee on </a:t>
            </a:r>
            <a:r>
              <a:rPr lang="fr-FR" baseline="0" dirty="0" err="1" smtClean="0"/>
              <a:t>sound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signals</a:t>
            </a: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been </a:t>
            </a:r>
            <a:r>
              <a:rPr lang="fr-FR" baseline="0" dirty="0" err="1" smtClean="0"/>
              <a:t>created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before</a:t>
            </a:r>
            <a:r>
              <a:rPr lang="fr-FR" baseline="0" dirty="0" smtClean="0"/>
              <a:t> IALA by the </a:t>
            </a:r>
            <a:r>
              <a:rPr lang="fr-FR" baseline="0" dirty="0" err="1" smtClean="0"/>
              <a:t>unofficial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organization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ran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1929 and 1955</a:t>
            </a:r>
          </a:p>
          <a:p>
            <a:pPr marL="0" indent="0">
              <a:buFontTx/>
              <a:buNone/>
            </a:pPr>
            <a:r>
              <a:rPr lang="fr-FR" baseline="0" dirty="0" smtClean="0"/>
              <a:t>- the Committee on the </a:t>
            </a:r>
            <a:r>
              <a:rPr lang="fr-FR" baseline="0" dirty="0" err="1" smtClean="0"/>
              <a:t>calculation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intensity</a:t>
            </a:r>
            <a:r>
              <a:rPr lang="fr-FR" baseline="0" dirty="0" smtClean="0"/>
              <a:t> of lights, the first one to </a:t>
            </a:r>
            <a:r>
              <a:rPr lang="fr-FR" baseline="0" dirty="0" err="1" smtClean="0"/>
              <a:t>publish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Recommendation</a:t>
            </a:r>
            <a:r>
              <a:rPr lang="fr-FR" baseline="0" dirty="0" smtClean="0"/>
              <a:t> in 1966</a:t>
            </a:r>
          </a:p>
          <a:p>
            <a:pPr marL="0" indent="0">
              <a:buFontTx/>
              <a:buNone/>
            </a:pPr>
            <a:r>
              <a:rPr lang="fr-FR" baseline="0" dirty="0" smtClean="0"/>
              <a:t> and the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Committee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added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others</a:t>
            </a:r>
            <a:r>
              <a:rPr lang="fr-FR" baseline="0" dirty="0" smtClean="0"/>
              <a:t> in 1967.</a:t>
            </a:r>
          </a:p>
          <a:p>
            <a:pPr marL="0" indent="0">
              <a:buFontTx/>
              <a:buNone/>
            </a:pPr>
            <a:r>
              <a:rPr lang="fr-FR" baseline="0" dirty="0" err="1" smtClean="0"/>
              <a:t>Now</a:t>
            </a:r>
            <a:r>
              <a:rPr lang="fr-FR" baseline="0" dirty="0" smtClean="0"/>
              <a:t>: 80 </a:t>
            </a:r>
            <a:r>
              <a:rPr lang="fr-FR" baseline="0" dirty="0" err="1" smtClean="0"/>
              <a:t>Recommendations</a:t>
            </a:r>
            <a:r>
              <a:rPr lang="fr-FR" baseline="0" dirty="0" smtClean="0"/>
              <a:t> and 116 Guidelines, a total of 300 </a:t>
            </a:r>
            <a:r>
              <a:rPr lang="fr-FR" baseline="0" dirty="0" err="1" smtClean="0"/>
              <a:t>guiding</a:t>
            </a:r>
            <a:r>
              <a:rPr lang="fr-FR" baseline="0" dirty="0" smtClean="0"/>
              <a:t> documents if </a:t>
            </a:r>
            <a:r>
              <a:rPr lang="fr-FR" baseline="0" dirty="0" err="1" smtClean="0"/>
              <a:t>take</a:t>
            </a:r>
            <a:r>
              <a:rPr lang="fr-FR" baseline="0" dirty="0" smtClean="0"/>
              <a:t> the model courses </a:t>
            </a:r>
            <a:r>
              <a:rPr lang="fr-FR" baseline="0" dirty="0" err="1" smtClean="0"/>
              <a:t>into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account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9777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1971,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wreck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marked</a:t>
            </a:r>
            <a:r>
              <a:rPr lang="fr-FR" baseline="0" dirty="0" smtClean="0"/>
              <a:t> in the Channel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misunderstood</a:t>
            </a:r>
            <a:r>
              <a:rPr lang="fr-FR" baseline="0" dirty="0" smtClean="0"/>
              <a:t> by a </a:t>
            </a:r>
            <a:r>
              <a:rPr lang="fr-FR" baseline="0" dirty="0" err="1" smtClean="0"/>
              <a:t>captain</a:t>
            </a:r>
            <a:r>
              <a:rPr lang="fr-FR" baseline="0" dirty="0" smtClean="0"/>
              <a:t>, and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resulted</a:t>
            </a:r>
            <a:r>
              <a:rPr lang="fr-FR" baseline="0" dirty="0" smtClean="0"/>
              <a:t> in a </a:t>
            </a:r>
            <a:r>
              <a:rPr lang="fr-FR" baseline="0" dirty="0" err="1" smtClean="0"/>
              <a:t>series</a:t>
            </a:r>
            <a:r>
              <a:rPr lang="fr-FR" baseline="0" dirty="0" smtClean="0"/>
              <a:t> of accidents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following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ships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colliding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first one.</a:t>
            </a:r>
          </a:p>
          <a:p>
            <a:r>
              <a:rPr lang="fr-FR" baseline="0" dirty="0" smtClean="0"/>
              <a:t>At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time, IHO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identified</a:t>
            </a:r>
            <a:r>
              <a:rPr lang="fr-FR" baseline="0" dirty="0" smtClean="0"/>
              <a:t> 40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systems</a:t>
            </a:r>
            <a:r>
              <a:rPr lang="fr-FR" baseline="0" dirty="0" smtClean="0"/>
              <a:t> in force world-</a:t>
            </a:r>
            <a:r>
              <a:rPr lang="fr-FR" baseline="0" dirty="0" err="1" smtClean="0"/>
              <a:t>wide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IMO </a:t>
            </a:r>
            <a:r>
              <a:rPr lang="fr-FR" baseline="0" dirty="0" err="1" smtClean="0"/>
              <a:t>decided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IALA to « </a:t>
            </a:r>
            <a:r>
              <a:rPr lang="fr-FR" baseline="0" dirty="0" err="1" smtClean="0"/>
              <a:t>enlarge</a:t>
            </a:r>
            <a:r>
              <a:rPr lang="fr-FR" baseline="0" dirty="0" smtClean="0"/>
              <a:t> the scope of </a:t>
            </a:r>
            <a:r>
              <a:rPr lang="fr-FR" baseline="0" dirty="0" err="1" smtClean="0"/>
              <a:t>studies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undertaken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harmonize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systems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ternational</a:t>
            </a:r>
            <a:r>
              <a:rPr lang="fr-FR" baseline="0" dirty="0" smtClean="0"/>
              <a:t> waters ».</a:t>
            </a:r>
          </a:p>
          <a:p>
            <a:r>
              <a:rPr lang="fr-FR" baseline="0" dirty="0" smtClean="0"/>
              <a:t>You </a:t>
            </a:r>
            <a:r>
              <a:rPr lang="fr-FR" baseline="0" dirty="0" err="1" smtClean="0"/>
              <a:t>remember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IALA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started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systems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committee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established</a:t>
            </a:r>
            <a:r>
              <a:rPr lang="fr-FR" baseline="0" dirty="0" smtClean="0"/>
              <a:t> in 1967. No effort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spared</a:t>
            </a:r>
            <a:r>
              <a:rPr lang="fr-FR" baseline="0" dirty="0" smtClean="0"/>
              <a:t> but the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ambitious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almost</a:t>
            </a:r>
            <a:r>
              <a:rPr lang="fr-FR" baseline="0" dirty="0" smtClean="0"/>
              <a:t> impossible to </a:t>
            </a:r>
            <a:r>
              <a:rPr lang="fr-FR" baseline="0" dirty="0" err="1" smtClean="0"/>
              <a:t>achieve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There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a first agreement in 1977 on a system « A »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lateral</a:t>
            </a:r>
            <a:r>
              <a:rPr lang="fr-FR" baseline="0" dirty="0" smtClean="0"/>
              <a:t> marks on port hand and green on </a:t>
            </a:r>
            <a:r>
              <a:rPr lang="fr-FR" baseline="0" dirty="0" err="1" smtClean="0"/>
              <a:t>starboard</a:t>
            </a:r>
            <a:r>
              <a:rPr lang="fr-FR" baseline="0" dirty="0" smtClean="0"/>
              <a:t>, and black and </a:t>
            </a:r>
            <a:r>
              <a:rPr lang="fr-FR" baseline="0" dirty="0" err="1" smtClean="0"/>
              <a:t>yellow</a:t>
            </a:r>
            <a:r>
              <a:rPr lang="fr-FR" baseline="0" dirty="0" smtClean="0"/>
              <a:t> cardinal marks. 29 countries </a:t>
            </a:r>
            <a:r>
              <a:rPr lang="fr-FR" baseline="0" dirty="0" err="1" smtClean="0"/>
              <a:t>committed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implement</a:t>
            </a:r>
            <a:r>
              <a:rPr lang="fr-FR" baseline="0" dirty="0" smtClean="0"/>
              <a:t> the system.</a:t>
            </a:r>
          </a:p>
          <a:p>
            <a:r>
              <a:rPr lang="fr-FR" baseline="0" dirty="0" smtClean="0"/>
              <a:t>But: the American continent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little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interest</a:t>
            </a:r>
            <a:r>
              <a:rPr lang="fr-FR" baseline="0" dirty="0" smtClean="0"/>
              <a:t> in the new system, </a:t>
            </a:r>
            <a:r>
              <a:rPr lang="fr-FR" baseline="0" dirty="0" err="1" smtClean="0"/>
              <a:t>mainly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opposite </a:t>
            </a:r>
            <a:r>
              <a:rPr lang="fr-FR" baseline="0" dirty="0" err="1" smtClean="0"/>
              <a:t>colours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lateral</a:t>
            </a:r>
            <a:r>
              <a:rPr lang="fr-FR" baseline="0" dirty="0" smtClean="0"/>
              <a:t> marks and </a:t>
            </a:r>
            <a:r>
              <a:rPr lang="fr-FR" baseline="0" dirty="0" err="1" smtClean="0"/>
              <a:t>could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afford</a:t>
            </a:r>
            <a:r>
              <a:rPr lang="fr-FR" baseline="0" dirty="0" smtClean="0"/>
              <a:t> a change. The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Committee </a:t>
            </a:r>
            <a:r>
              <a:rPr lang="fr-FR" baseline="0" dirty="0" err="1" smtClean="0"/>
              <a:t>thus</a:t>
            </a:r>
            <a:r>
              <a:rPr lang="fr-FR" baseline="0" dirty="0" smtClean="0"/>
              <a:t> came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system B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system A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by the </a:t>
            </a:r>
            <a:r>
              <a:rPr lang="fr-FR" baseline="0" dirty="0" err="1" smtClean="0"/>
              <a:t>colours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lateral</a:t>
            </a:r>
            <a:r>
              <a:rPr lang="fr-FR" baseline="0" dirty="0" smtClean="0"/>
              <a:t> marks.</a:t>
            </a:r>
          </a:p>
          <a:p>
            <a:r>
              <a:rPr lang="fr-FR" baseline="0" dirty="0" smtClean="0"/>
              <a:t>In 1980, at the occasion of the Tokyo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, a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agreed</a:t>
            </a:r>
            <a:r>
              <a:rPr lang="fr-FR" baseline="0" dirty="0" smtClean="0"/>
              <a:t> on a </a:t>
            </a:r>
            <a:r>
              <a:rPr lang="fr-FR" baseline="0" dirty="0" err="1" smtClean="0"/>
              <a:t>unified</a:t>
            </a:r>
            <a:r>
              <a:rPr lang="fr-FR" baseline="0" dirty="0" smtClean="0"/>
              <a:t> system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Regions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 and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B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colours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lateral</a:t>
            </a:r>
            <a:r>
              <a:rPr lang="fr-FR" baseline="0" dirty="0" smtClean="0"/>
              <a:t> marks.</a:t>
            </a:r>
          </a:p>
          <a:p>
            <a:r>
              <a:rPr lang="fr-FR" baseline="0" dirty="0" err="1" smtClean="0"/>
              <a:t>Finally</a:t>
            </a:r>
            <a:r>
              <a:rPr lang="fr-FR" baseline="0" dirty="0" smtClean="0"/>
              <a:t>, the International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Agreement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signed</a:t>
            </a:r>
            <a:r>
              <a:rPr lang="fr-FR" baseline="0" dirty="0" smtClean="0"/>
              <a:t> in April 1982 and 43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services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party to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another</a:t>
            </a:r>
            <a:r>
              <a:rPr lang="fr-FR" baseline="0" dirty="0" smtClean="0"/>
              <a:t> 11 </a:t>
            </a:r>
            <a:r>
              <a:rPr lang="fr-FR" baseline="0" dirty="0" err="1" smtClean="0"/>
              <a:t>joining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later</a:t>
            </a:r>
            <a:r>
              <a:rPr lang="fr-FR" baseline="0" dirty="0" smtClean="0"/>
              <a:t>. 54 countries </a:t>
            </a:r>
            <a:r>
              <a:rPr lang="fr-FR" baseline="0" dirty="0" err="1" smtClean="0"/>
              <a:t>doesn’t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seem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much</a:t>
            </a:r>
            <a:r>
              <a:rPr lang="fr-FR" baseline="0" dirty="0" smtClean="0"/>
              <a:t> but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system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implemented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everywhere</a:t>
            </a:r>
            <a:r>
              <a:rPr lang="fr-FR" baseline="0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ship</a:t>
            </a:r>
            <a:r>
              <a:rPr lang="fr-FR" dirty="0" smtClean="0"/>
              <a:t> on the photo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involved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1971 </a:t>
            </a:r>
            <a:r>
              <a:rPr lang="fr-FR" dirty="0" err="1" smtClean="0"/>
              <a:t>series</a:t>
            </a:r>
            <a:r>
              <a:rPr lang="fr-FR" dirty="0" smtClean="0"/>
              <a:t> of accidents. It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Torrey</a:t>
            </a:r>
            <a:r>
              <a:rPr lang="fr-FR" dirty="0" smtClean="0"/>
              <a:t> Canyon, the one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generated</a:t>
            </a:r>
            <a:r>
              <a:rPr lang="fr-FR" dirty="0" smtClean="0"/>
              <a:t> a massive </a:t>
            </a:r>
            <a:r>
              <a:rPr lang="fr-FR" dirty="0" err="1" smtClean="0"/>
              <a:t>oilspill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7707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 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one </a:t>
            </a:r>
            <a:r>
              <a:rPr lang="fr-FR" dirty="0" err="1" smtClean="0"/>
              <a:t>is</a:t>
            </a:r>
            <a:r>
              <a:rPr lang="fr-FR" dirty="0" smtClean="0"/>
              <a:t> self-</a:t>
            </a:r>
            <a:r>
              <a:rPr lang="fr-FR" dirty="0" err="1" smtClean="0"/>
              <a:t>explanatory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Having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buoyage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understood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reduces</a:t>
            </a:r>
            <a:r>
              <a:rPr lang="fr-FR" baseline="0" dirty="0" smtClean="0"/>
              <a:t> accidents, and </a:t>
            </a:r>
            <a:r>
              <a:rPr lang="fr-FR" baseline="0" dirty="0" err="1" smtClean="0"/>
              <a:t>reducing</a:t>
            </a:r>
            <a:r>
              <a:rPr lang="fr-FR" baseline="0" dirty="0" smtClean="0"/>
              <a:t> accidents </a:t>
            </a:r>
            <a:r>
              <a:rPr lang="fr-FR" baseline="0" dirty="0" err="1" smtClean="0"/>
              <a:t>protects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environment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81862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7252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After</a:t>
            </a:r>
            <a:r>
              <a:rPr lang="fr-FR" dirty="0" smtClean="0"/>
              <a:t> the retirement of the Head of the French Authority,</a:t>
            </a:r>
            <a:r>
              <a:rPr lang="fr-FR" baseline="0" dirty="0" smtClean="0"/>
              <a:t> monsieur Jean </a:t>
            </a:r>
            <a:r>
              <a:rPr lang="fr-FR" baseline="0" dirty="0" err="1" smtClean="0"/>
              <a:t>Pruniéras</a:t>
            </a:r>
            <a:r>
              <a:rPr lang="fr-FR" baseline="0" dirty="0" smtClean="0"/>
              <a:t>, France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no longer in a position to </a:t>
            </a:r>
            <a:r>
              <a:rPr lang="fr-FR" baseline="0" dirty="0" err="1" smtClean="0"/>
              <a:t>provide</a:t>
            </a:r>
            <a:r>
              <a:rPr lang="fr-FR" baseline="0" dirty="0" smtClean="0"/>
              <a:t> the IALA </a:t>
            </a:r>
            <a:r>
              <a:rPr lang="fr-FR" baseline="0" dirty="0" err="1" smtClean="0"/>
              <a:t>Secretary</a:t>
            </a:r>
            <a:r>
              <a:rPr lang="fr-FR" baseline="0" dirty="0" smtClean="0"/>
              <a:t> General. This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mainly</a:t>
            </a:r>
            <a:r>
              <a:rPr lang="fr-FR" baseline="0" dirty="0" smtClean="0"/>
              <a:t> due to a </a:t>
            </a:r>
            <a:r>
              <a:rPr lang="fr-FR" baseline="0" dirty="0" err="1" smtClean="0"/>
              <a:t>reorganisation</a:t>
            </a:r>
            <a:r>
              <a:rPr lang="fr-FR" baseline="0" dirty="0" smtClean="0"/>
              <a:t> in the French administration.</a:t>
            </a:r>
          </a:p>
          <a:p>
            <a:r>
              <a:rPr lang="fr-FR" baseline="0" dirty="0" smtClean="0"/>
              <a:t>So far the position of </a:t>
            </a:r>
            <a:r>
              <a:rPr lang="fr-FR" baseline="0" dirty="0" err="1" smtClean="0"/>
              <a:t>Secretary-general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voluntary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thus</a:t>
            </a:r>
            <a:r>
              <a:rPr lang="fr-FR" baseline="0" dirty="0" smtClean="0"/>
              <a:t> part time as for all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Executive</a:t>
            </a:r>
            <a:r>
              <a:rPr lang="fr-FR" baseline="0" dirty="0" smtClean="0"/>
              <a:t> Committee.</a:t>
            </a:r>
          </a:p>
          <a:p>
            <a:r>
              <a:rPr lang="fr-FR" baseline="0" dirty="0" smtClean="0"/>
              <a:t>For the </a:t>
            </a:r>
            <a:r>
              <a:rPr lang="fr-FR" baseline="0" dirty="0" err="1" smtClean="0"/>
              <a:t>intervening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period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Deputy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Secretary</a:t>
            </a:r>
            <a:r>
              <a:rPr lang="fr-FR" baseline="0" dirty="0" smtClean="0"/>
              <a:t> General </a:t>
            </a:r>
            <a:r>
              <a:rPr lang="fr-FR" baseline="0" dirty="0" err="1" smtClean="0"/>
              <a:t>ensured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continuity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works</a:t>
            </a:r>
            <a:r>
              <a:rPr lang="fr-FR" baseline="0" dirty="0" smtClean="0"/>
              <a:t> of the Association, the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grown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tremendously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 new Council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more </a:t>
            </a:r>
            <a:r>
              <a:rPr lang="fr-FR" baseline="0" dirty="0" err="1" smtClean="0"/>
              <a:t>democratic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18 </a:t>
            </a:r>
            <a:r>
              <a:rPr lang="fr-FR" baseline="0" dirty="0" err="1" smtClean="0"/>
              <a:t>elected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 over 20.</a:t>
            </a:r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President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 longer the </a:t>
            </a:r>
            <a:r>
              <a:rPr lang="fr-FR" baseline="0" dirty="0" err="1" smtClean="0"/>
              <a:t>head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authority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invited</a:t>
            </a:r>
            <a:r>
              <a:rPr lang="fr-FR" baseline="0" dirty="0" smtClean="0"/>
              <a:t> the last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and the Vice </a:t>
            </a:r>
            <a:r>
              <a:rPr lang="fr-FR" baseline="0" dirty="0" err="1" smtClean="0"/>
              <a:t>President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 longer the one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host the 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However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all </a:t>
            </a:r>
            <a:r>
              <a:rPr lang="fr-FR" baseline="0" dirty="0" err="1" smtClean="0"/>
              <a:t>known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proved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theoretical</a:t>
            </a:r>
            <a:r>
              <a:rPr lang="fr-FR" baseline="0" dirty="0" smtClean="0"/>
              <a:t> as the </a:t>
            </a:r>
            <a:r>
              <a:rPr lang="fr-FR" baseline="0" dirty="0" err="1" smtClean="0"/>
              <a:t>old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rule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applied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today</a:t>
            </a:r>
            <a:r>
              <a:rPr lang="fr-FR" baseline="0" dirty="0" smtClean="0"/>
              <a:t>!</a:t>
            </a:r>
          </a:p>
          <a:p>
            <a:r>
              <a:rPr lang="fr-FR" baseline="0" dirty="0" smtClean="0"/>
              <a:t>And, a Finance </a:t>
            </a:r>
            <a:r>
              <a:rPr lang="fr-FR" baseline="0" dirty="0" err="1" smtClean="0"/>
              <a:t>Advisory</a:t>
            </a:r>
            <a:r>
              <a:rPr lang="fr-FR" baseline="0" dirty="0" smtClean="0"/>
              <a:t> Committee (the FAC)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formed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5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elected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among</a:t>
            </a:r>
            <a:r>
              <a:rPr lang="fr-FR" baseline="0" dirty="0" smtClean="0"/>
              <a:t> the Council to </a:t>
            </a:r>
            <a:r>
              <a:rPr lang="fr-FR" baseline="0" dirty="0" err="1" smtClean="0"/>
              <a:t>advise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financial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matters</a:t>
            </a:r>
            <a:r>
              <a:rPr lang="fr-FR" baseline="0" dirty="0" smtClean="0"/>
              <a:t>. And the FAC </a:t>
            </a:r>
            <a:r>
              <a:rPr lang="fr-FR" baseline="0" dirty="0" err="1" smtClean="0"/>
              <a:t>elects</a:t>
            </a:r>
            <a:r>
              <a:rPr lang="fr-FR" baseline="0" dirty="0" smtClean="0"/>
              <a:t> one of </a:t>
            </a:r>
            <a:r>
              <a:rPr lang="fr-FR" baseline="0" dirty="0" err="1" smtClean="0"/>
              <a:t>its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 as IALA </a:t>
            </a:r>
            <a:r>
              <a:rPr lang="fr-FR" baseline="0" dirty="0" err="1" smtClean="0"/>
              <a:t>Treasurer</a:t>
            </a:r>
            <a:r>
              <a:rPr lang="fr-FR" baseline="0" dirty="0" smtClean="0"/>
              <a:t>, a position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did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exist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before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 Council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later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enlarged</a:t>
            </a:r>
            <a:r>
              <a:rPr lang="fr-FR" baseline="0" dirty="0" smtClean="0"/>
              <a:t> to 24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, first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2 permanent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3 permanent </a:t>
            </a:r>
            <a:r>
              <a:rPr lang="fr-FR" baseline="0" dirty="0" err="1" smtClean="0"/>
              <a:t>members</a:t>
            </a:r>
            <a:r>
              <a:rPr lang="fr-FR" baseline="0" dirty="0" smtClean="0"/>
              <a:t>, a </a:t>
            </a:r>
            <a:r>
              <a:rPr lang="fr-FR" baseline="0" dirty="0" err="1" smtClean="0"/>
              <a:t>premanent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to the host country. And the </a:t>
            </a:r>
            <a:r>
              <a:rPr lang="fr-FR" baseline="0" dirty="0" err="1" smtClean="0"/>
              <a:t>industry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given</a:t>
            </a:r>
            <a:r>
              <a:rPr lang="fr-FR" baseline="0" dirty="0" smtClean="0"/>
              <a:t> an observer </a:t>
            </a:r>
            <a:r>
              <a:rPr lang="fr-FR" baseline="0" dirty="0" err="1" smtClean="0"/>
              <a:t>seat</a:t>
            </a:r>
            <a:r>
              <a:rPr lang="fr-FR" baseline="0" dirty="0" smtClean="0"/>
              <a:t> on the Council.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4306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2010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</a:t>
            </a:r>
            <a:r>
              <a:rPr lang="fr-FR" dirty="0" err="1" smtClean="0"/>
              <a:t>accommodate</a:t>
            </a:r>
            <a:r>
              <a:rPr lang="fr-FR" dirty="0" smtClean="0"/>
              <a:t> a staff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</a:t>
            </a:r>
            <a:r>
              <a:rPr lang="fr-FR" dirty="0" err="1" smtClean="0"/>
              <a:t>gradually</a:t>
            </a:r>
            <a:r>
              <a:rPr lang="fr-FR" dirty="0" smtClean="0"/>
              <a:t> </a:t>
            </a:r>
            <a:r>
              <a:rPr lang="fr-FR" dirty="0" err="1" smtClean="0"/>
              <a:t>increased</a:t>
            </a:r>
            <a:r>
              <a:rPr lang="fr-FR" dirty="0" smtClean="0"/>
              <a:t> to</a:t>
            </a:r>
            <a:r>
              <a:rPr lang="fr-FR" baseline="0" dirty="0" smtClean="0"/>
              <a:t> face the IALA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too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considerably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increased</a:t>
            </a:r>
            <a:r>
              <a:rPr lang="fr-FR" baseline="0" dirty="0" smtClean="0"/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896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3416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181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0157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Looking</a:t>
            </a:r>
            <a:r>
              <a:rPr lang="fr-FR" dirty="0" smtClean="0"/>
              <a:t> back to the </a:t>
            </a:r>
            <a:r>
              <a:rPr lang="fr-FR" dirty="0" err="1" smtClean="0"/>
              <a:t>very</a:t>
            </a:r>
            <a:r>
              <a:rPr lang="fr-FR" dirty="0" smtClean="0"/>
              <a:t> first </a:t>
            </a:r>
            <a:r>
              <a:rPr lang="fr-FR" dirty="0" err="1" smtClean="0"/>
              <a:t>days</a:t>
            </a:r>
            <a:r>
              <a:rPr lang="fr-FR" dirty="0" smtClean="0"/>
              <a:t> of</a:t>
            </a:r>
            <a:r>
              <a:rPr lang="fr-FR" baseline="0" dirty="0" smtClean="0"/>
              <a:t> IALA no </a:t>
            </a:r>
            <a:r>
              <a:rPr lang="fr-FR" baseline="0" dirty="0" err="1" smtClean="0"/>
              <a:t>doubt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has </a:t>
            </a:r>
            <a:r>
              <a:rPr lang="fr-FR" baseline="0" dirty="0" err="1" smtClean="0"/>
              <a:t>something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common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Eiffel Tower:</a:t>
            </a:r>
          </a:p>
          <a:p>
            <a:r>
              <a:rPr lang="fr-FR" baseline="0" dirty="0" smtClean="0"/>
              <a:t>The World </a:t>
            </a:r>
            <a:r>
              <a:rPr lang="fr-FR" baseline="0" dirty="0" err="1" smtClean="0"/>
              <a:t>Fair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hosted</a:t>
            </a:r>
            <a:r>
              <a:rPr lang="fr-FR" baseline="0" dirty="0" smtClean="0"/>
              <a:t> in Paris in 1889 </a:t>
            </a:r>
            <a:r>
              <a:rPr lang="fr-FR" baseline="0" dirty="0" err="1" smtClean="0"/>
              <a:t>saw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erection</a:t>
            </a:r>
            <a:r>
              <a:rPr lang="fr-FR" baseline="0" dirty="0" smtClean="0"/>
              <a:t> of the Eiffel Tower.</a:t>
            </a:r>
          </a:p>
          <a:p>
            <a:r>
              <a:rPr lang="fr-FR" baseline="0" dirty="0" err="1" smtClean="0"/>
              <a:t>Similarly</a:t>
            </a:r>
            <a:r>
              <a:rPr lang="fr-FR" baseline="0" dirty="0" smtClean="0"/>
              <a:t>, the first time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marine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to navigation – at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time </a:t>
            </a:r>
            <a:r>
              <a:rPr lang="fr-FR" baseline="0" dirty="0" err="1" smtClean="0"/>
              <a:t>visual</a:t>
            </a:r>
            <a:r>
              <a:rPr lang="fr-FR" baseline="0" dirty="0" smtClean="0"/>
              <a:t> and audible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–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discussed</a:t>
            </a:r>
            <a:r>
              <a:rPr lang="fr-FR" baseline="0" dirty="0" smtClean="0"/>
              <a:t> in an international forum,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on the occasion of a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on Maritime Works </a:t>
            </a:r>
            <a:r>
              <a:rPr lang="fr-FR" baseline="0" dirty="0" err="1" smtClean="0"/>
              <a:t>held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conjunction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World </a:t>
            </a:r>
            <a:r>
              <a:rPr lang="fr-FR" baseline="0" dirty="0" err="1" smtClean="0"/>
              <a:t>Fair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at the initiative of the French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Authority.</a:t>
            </a:r>
          </a:p>
          <a:p>
            <a:r>
              <a:rPr lang="fr-FR" baseline="0" dirty="0" smtClean="0"/>
              <a:t>As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seen</a:t>
            </a:r>
            <a:r>
              <a:rPr lang="fr-FR" baseline="0" dirty="0" smtClean="0"/>
              <a:t> on the photo, the Eiffel Tower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erected</a:t>
            </a:r>
            <a:r>
              <a:rPr lang="fr-FR" baseline="0" dirty="0" smtClean="0"/>
              <a:t> on four </a:t>
            </a:r>
            <a:r>
              <a:rPr lang="fr-FR" baseline="0" dirty="0" err="1" smtClean="0"/>
              <a:t>big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concrete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pillars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IALA, </a:t>
            </a:r>
            <a:r>
              <a:rPr lang="fr-FR" baseline="0" dirty="0" err="1" smtClean="0"/>
              <a:t>too</a:t>
            </a:r>
            <a:r>
              <a:rPr lang="fr-FR" baseline="0" dirty="0" smtClean="0"/>
              <a:t>, has </a:t>
            </a:r>
            <a:r>
              <a:rPr lang="fr-FR" baseline="0" dirty="0" err="1" smtClean="0"/>
              <a:t>grown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four </a:t>
            </a:r>
            <a:r>
              <a:rPr lang="fr-FR" baseline="0" dirty="0" err="1" smtClean="0"/>
              <a:t>strong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founding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pillars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I’ll</a:t>
            </a:r>
            <a:r>
              <a:rPr lang="fr-FR" baseline="0" dirty="0" smtClean="0"/>
              <a:t> come back to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later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At the end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on maritime </a:t>
            </a:r>
            <a:r>
              <a:rPr lang="fr-FR" baseline="0" dirty="0" err="1" smtClean="0"/>
              <a:t>works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felt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desirable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create</a:t>
            </a:r>
            <a:r>
              <a:rPr lang="fr-FR" baseline="0" dirty="0" smtClean="0"/>
              <a:t> a permanent body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follow</a:t>
            </a:r>
            <a:r>
              <a:rPr lang="fr-FR" baseline="0" dirty="0" smtClean="0"/>
              <a:t>-up and </a:t>
            </a:r>
            <a:r>
              <a:rPr lang="fr-FR" baseline="0" dirty="0" err="1" smtClean="0"/>
              <a:t>provide</a:t>
            </a:r>
            <a:r>
              <a:rPr lang="fr-FR" baseline="0" dirty="0" smtClean="0"/>
              <a:t> a basis for the organisation of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This new body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named</a:t>
            </a:r>
            <a:r>
              <a:rPr lang="fr-FR" baseline="0" dirty="0" smtClean="0"/>
              <a:t> the Permanent Commission of </a:t>
            </a:r>
            <a:r>
              <a:rPr lang="fr-FR" baseline="0" dirty="0" err="1" smtClean="0"/>
              <a:t>Congresses</a:t>
            </a:r>
            <a:r>
              <a:rPr lang="fr-FR" baseline="0" dirty="0" smtClean="0"/>
              <a:t> of Maritime Works.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73622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 </a:t>
            </a:r>
            <a:r>
              <a:rPr lang="fr-FR" dirty="0" err="1" smtClean="0"/>
              <a:t>certainly</a:t>
            </a:r>
            <a:r>
              <a:rPr lang="fr-FR" dirty="0" smtClean="0"/>
              <a:t> </a:t>
            </a:r>
            <a:r>
              <a:rPr lang="fr-FR" dirty="0" err="1" smtClean="0"/>
              <a:t>missed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important parts</a:t>
            </a:r>
            <a:r>
              <a:rPr lang="fr-FR" baseline="0" dirty="0" smtClean="0"/>
              <a:t> of the IALA </a:t>
            </a:r>
            <a:r>
              <a:rPr lang="fr-FR" baseline="0" dirty="0" err="1" smtClean="0"/>
              <a:t>History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I </a:t>
            </a:r>
            <a:r>
              <a:rPr lang="fr-FR" baseline="0" dirty="0" err="1" smtClean="0"/>
              <a:t>beg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pardon and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understanding</a:t>
            </a:r>
            <a:r>
              <a:rPr lang="fr-FR" baseline="0" dirty="0" smtClean="0"/>
              <a:t>.</a:t>
            </a:r>
          </a:p>
          <a:p>
            <a:r>
              <a:rPr lang="fr-FR" baseline="0" dirty="0" err="1" smtClean="0"/>
              <a:t>Thank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patience. And </a:t>
            </a:r>
            <a:r>
              <a:rPr lang="fr-FR" baseline="0" dirty="0" err="1" smtClean="0"/>
              <a:t>enjoy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lunch </a:t>
            </a:r>
            <a:r>
              <a:rPr lang="fr-FR" baseline="0" dirty="0" err="1" smtClean="0"/>
              <a:t>cruise</a:t>
            </a:r>
            <a:r>
              <a:rPr lang="fr-FR" baseline="0" dirty="0" smtClean="0"/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402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</a:t>
            </a:r>
            <a:r>
              <a:rPr lang="fr-FR" baseline="0" dirty="0" smtClean="0"/>
              <a:t> 1900 in Paris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another</a:t>
            </a:r>
            <a:r>
              <a:rPr lang="fr-FR" baseline="0" dirty="0" smtClean="0"/>
              <a:t> World </a:t>
            </a:r>
            <a:r>
              <a:rPr lang="fr-FR" baseline="0" dirty="0" err="1" smtClean="0"/>
              <a:t>Fair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opportunity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PIANC </a:t>
            </a:r>
            <a:r>
              <a:rPr lang="fr-FR" baseline="0" dirty="0" err="1" smtClean="0"/>
              <a:t>took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hold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first </a:t>
            </a:r>
            <a:r>
              <a:rPr lang="fr-FR" baseline="0" dirty="0" err="1" smtClean="0"/>
              <a:t>Congress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And the first conclusion of the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still</a:t>
            </a:r>
            <a:r>
              <a:rPr lang="fr-FR" baseline="0" dirty="0" smtClean="0"/>
              <a:t> relevant more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century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after</a:t>
            </a:r>
            <a:r>
              <a:rPr lang="fr-FR" baseline="0" dirty="0" smtClean="0"/>
              <a:t>: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1719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the </a:t>
            </a:r>
            <a:r>
              <a:rPr lang="fr-FR" dirty="0" err="1" smtClean="0"/>
              <a:t>intervening</a:t>
            </a:r>
            <a:r>
              <a:rPr lang="fr-FR" dirty="0" smtClean="0"/>
              <a:t> </a:t>
            </a:r>
            <a:r>
              <a:rPr lang="fr-FR" dirty="0" err="1" smtClean="0"/>
              <a:t>period</a:t>
            </a:r>
            <a:r>
              <a:rPr lang="fr-FR" dirty="0" smtClean="0"/>
              <a:t>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dirty="0" smtClean="0"/>
              <a:t> </a:t>
            </a:r>
            <a:r>
              <a:rPr lang="fr-FR" dirty="0" err="1" smtClean="0"/>
              <a:t>happened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5 PIANC </a:t>
            </a:r>
            <a:r>
              <a:rPr lang="fr-FR" baseline="0" dirty="0" err="1" smtClean="0"/>
              <a:t>congresses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held</a:t>
            </a:r>
            <a:r>
              <a:rPr lang="fr-FR" baseline="0" dirty="0" smtClean="0"/>
              <a:t> and, more </a:t>
            </a:r>
            <a:r>
              <a:rPr lang="fr-FR" baseline="0" dirty="0" err="1" smtClean="0"/>
              <a:t>importantly</a:t>
            </a:r>
            <a:r>
              <a:rPr lang="fr-FR" baseline="0" dirty="0" smtClean="0"/>
              <a:t>, World </a:t>
            </a:r>
            <a:r>
              <a:rPr lang="fr-FR" baseline="0" dirty="0" err="1" smtClean="0"/>
              <a:t>War</a:t>
            </a:r>
            <a:r>
              <a:rPr lang="fr-FR" baseline="0" dirty="0" smtClean="0"/>
              <a:t> I, </a:t>
            </a: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alot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wrecks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seas</a:t>
            </a:r>
            <a:r>
              <a:rPr lang="fr-FR" baseline="0" dirty="0" smtClean="0"/>
              <a:t>.</a:t>
            </a:r>
          </a:p>
          <a:p>
            <a:r>
              <a:rPr lang="fr-FR" baseline="0" dirty="0" err="1" smtClean="0"/>
              <a:t>Already</a:t>
            </a:r>
            <a:r>
              <a:rPr lang="fr-FR" baseline="0" dirty="0" smtClean="0"/>
              <a:t> in 1912, at the last PIANC </a:t>
            </a:r>
            <a:r>
              <a:rPr lang="fr-FR" baseline="0" dirty="0" err="1" smtClean="0"/>
              <a:t>Congress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before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War</a:t>
            </a:r>
            <a:r>
              <a:rPr lang="fr-FR" baseline="0" dirty="0" smtClean="0"/>
              <a:t>, one session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devoted</a:t>
            </a:r>
            <a:r>
              <a:rPr lang="fr-FR" baseline="0" dirty="0" smtClean="0"/>
              <a:t> to marine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to navigation.</a:t>
            </a:r>
          </a:p>
          <a:p>
            <a:r>
              <a:rPr lang="fr-FR" baseline="0" dirty="0" err="1" smtClean="0"/>
              <a:t>Again</a:t>
            </a:r>
            <a:r>
              <a:rPr lang="fr-FR" baseline="0" dirty="0" smtClean="0"/>
              <a:t> in 1923, the first </a:t>
            </a:r>
            <a:r>
              <a:rPr lang="fr-FR" baseline="0" dirty="0" err="1" smtClean="0"/>
              <a:t>Congress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after</a:t>
            </a:r>
            <a:r>
              <a:rPr lang="fr-FR" baseline="0" dirty="0" smtClean="0"/>
              <a:t> World </a:t>
            </a:r>
            <a:r>
              <a:rPr lang="fr-FR" baseline="0" dirty="0" err="1" smtClean="0"/>
              <a:t>War</a:t>
            </a:r>
            <a:r>
              <a:rPr lang="fr-FR" baseline="0" dirty="0" smtClean="0"/>
              <a:t> II,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one session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to navigation, </a:t>
            </a:r>
            <a:r>
              <a:rPr lang="fr-FR" baseline="0" dirty="0" err="1" smtClean="0"/>
              <a:t>despites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growing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interest</a:t>
            </a:r>
            <a:r>
              <a:rPr lang="fr-FR" baseline="0" dirty="0" smtClean="0"/>
              <a:t> in the topic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a system for </a:t>
            </a:r>
            <a:r>
              <a:rPr lang="fr-FR" baseline="0" dirty="0" err="1" smtClean="0"/>
              <a:t>wreck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marking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introduced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required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address</a:t>
            </a:r>
            <a:r>
              <a:rPr lang="fr-FR" baseline="0" dirty="0" smtClean="0"/>
              <a:t> standardisation.</a:t>
            </a:r>
          </a:p>
          <a:p>
            <a:r>
              <a:rPr lang="fr-FR" baseline="0" dirty="0" err="1" smtClean="0"/>
              <a:t>Thus</a:t>
            </a:r>
            <a:r>
              <a:rPr lang="fr-FR" baseline="0" dirty="0" smtClean="0"/>
              <a:t> came the </a:t>
            </a:r>
            <a:r>
              <a:rPr lang="fr-FR" baseline="0" dirty="0" err="1" smtClean="0"/>
              <a:t>idea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PIANC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no longer the best place to </a:t>
            </a:r>
            <a:r>
              <a:rPr lang="fr-FR" baseline="0" dirty="0" err="1" smtClean="0"/>
              <a:t>discuss</a:t>
            </a:r>
            <a:r>
              <a:rPr lang="fr-FR" baseline="0" dirty="0" smtClean="0"/>
              <a:t> marine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to navigation and </a:t>
            </a:r>
            <a:r>
              <a:rPr lang="fr-FR" baseline="0" dirty="0" err="1" smtClean="0"/>
              <a:t>ensure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consistency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continuity</a:t>
            </a:r>
            <a:r>
              <a:rPr lang="fr-FR" baseline="0" dirty="0" smtClean="0"/>
              <a:t> in the discussions.</a:t>
            </a:r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informal</a:t>
            </a:r>
            <a:r>
              <a:rPr lang="fr-FR" baseline="0" dirty="0" smtClean="0"/>
              <a:t> meeting in </a:t>
            </a:r>
            <a:r>
              <a:rPr lang="fr-FR" baseline="0" dirty="0" err="1" smtClean="0"/>
              <a:t>Cairo</a:t>
            </a:r>
            <a:r>
              <a:rPr lang="fr-FR" baseline="0" dirty="0" smtClean="0"/>
              <a:t> in 1926 </a:t>
            </a:r>
            <a:r>
              <a:rPr lang="fr-FR" baseline="0" dirty="0" err="1" smtClean="0"/>
              <a:t>decided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establish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separate</a:t>
            </a:r>
            <a:r>
              <a:rPr lang="fr-FR" baseline="0" dirty="0" smtClean="0"/>
              <a:t> body, non </a:t>
            </a:r>
            <a:r>
              <a:rPr lang="fr-FR" baseline="0" dirty="0" err="1" smtClean="0"/>
              <a:t>governmental</a:t>
            </a:r>
            <a:r>
              <a:rPr lang="fr-FR" baseline="0" dirty="0" smtClean="0"/>
              <a:t> and of a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nature. The League of Nations </a:t>
            </a:r>
            <a:r>
              <a:rPr lang="fr-FR" baseline="0" dirty="0" err="1" smtClean="0"/>
              <a:t>shown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interest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But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not IALA </a:t>
            </a:r>
            <a:r>
              <a:rPr lang="fr-FR" baseline="0" dirty="0" err="1" smtClean="0"/>
              <a:t>yet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This </a:t>
            </a:r>
            <a:r>
              <a:rPr lang="fr-FR" baseline="0" dirty="0" err="1" smtClean="0"/>
              <a:t>newly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created</a:t>
            </a:r>
            <a:r>
              <a:rPr lang="fr-FR" baseline="0" dirty="0" smtClean="0"/>
              <a:t> body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no </a:t>
            </a:r>
            <a:r>
              <a:rPr lang="fr-FR" baseline="0" dirty="0" err="1" smtClean="0"/>
              <a:t>seat</a:t>
            </a:r>
            <a:r>
              <a:rPr lang="fr-FR" baseline="0" dirty="0" smtClean="0"/>
              <a:t> and no permanent </a:t>
            </a:r>
            <a:r>
              <a:rPr lang="fr-FR" baseline="0" dirty="0" err="1" smtClean="0"/>
              <a:t>secretariat</a:t>
            </a:r>
            <a:r>
              <a:rPr lang="fr-FR" baseline="0" dirty="0" smtClean="0"/>
              <a:t>. The </a:t>
            </a:r>
            <a:r>
              <a:rPr lang="fr-FR" baseline="0" dirty="0" err="1" smtClean="0"/>
              <a:t>task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to plan the 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structured</a:t>
            </a:r>
            <a:r>
              <a:rPr lang="fr-FR" baseline="0" dirty="0" smtClean="0"/>
              <a:t> format </a:t>
            </a:r>
            <a:r>
              <a:rPr lang="fr-FR" baseline="0" dirty="0" err="1" smtClean="0"/>
              <a:t>comprising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committees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pleanary</a:t>
            </a:r>
            <a:r>
              <a:rPr lang="fr-FR" baseline="0" dirty="0" smtClean="0"/>
              <a:t> discussions.</a:t>
            </a:r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7677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1929</a:t>
            </a:r>
            <a:r>
              <a:rPr lang="fr-FR" baseline="0" dirty="0" smtClean="0"/>
              <a:t> the first International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held</a:t>
            </a:r>
            <a:r>
              <a:rPr lang="fr-FR" baseline="0" dirty="0" smtClean="0"/>
              <a:t> in London, </a:t>
            </a:r>
            <a:r>
              <a:rPr lang="fr-FR" baseline="0" dirty="0" err="1" smtClean="0"/>
              <a:t>hosted</a:t>
            </a:r>
            <a:r>
              <a:rPr lang="fr-FR" baseline="0" dirty="0" smtClean="0"/>
              <a:t> by Trinity House.</a:t>
            </a:r>
          </a:p>
          <a:p>
            <a:r>
              <a:rPr lang="fr-FR" dirty="0" err="1" smtClean="0"/>
              <a:t>Although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no IALA </a:t>
            </a:r>
            <a:r>
              <a:rPr lang="fr-FR" dirty="0" err="1" smtClean="0"/>
              <a:t>then</a:t>
            </a:r>
            <a:r>
              <a:rPr lang="fr-FR" dirty="0" smtClean="0"/>
              <a:t>, IALA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numbered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one,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first </a:t>
            </a:r>
            <a:r>
              <a:rPr lang="fr-FR" baseline="0" dirty="0" err="1" smtClean="0"/>
              <a:t>aim</a:t>
            </a:r>
            <a:r>
              <a:rPr lang="fr-FR" baseline="0" dirty="0" smtClean="0"/>
              <a:t> of IALA,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established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provide</a:t>
            </a:r>
            <a:r>
              <a:rPr lang="fr-FR" baseline="0" dirty="0" smtClean="0"/>
              <a:t> a standing structure,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secretariat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dedicated</a:t>
            </a:r>
            <a:r>
              <a:rPr lang="fr-FR" baseline="0" dirty="0" smtClean="0"/>
              <a:t> people. </a:t>
            </a:r>
            <a:r>
              <a:rPr lang="fr-FR" baseline="0" dirty="0" err="1" smtClean="0"/>
              <a:t>Until</a:t>
            </a:r>
            <a:r>
              <a:rPr lang="fr-FR" baseline="0" dirty="0" smtClean="0"/>
              <a:t> IALA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created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by the host countries, as </a:t>
            </a:r>
            <a:r>
              <a:rPr lang="fr-FR" baseline="0" dirty="0" err="1" smtClean="0"/>
              <a:t>did</a:t>
            </a:r>
            <a:r>
              <a:rPr lang="fr-FR" baseline="0" dirty="0" smtClean="0"/>
              <a:t> the VTS </a:t>
            </a:r>
            <a:r>
              <a:rPr lang="fr-FR" baseline="0" dirty="0" err="1" smtClean="0"/>
              <a:t>symposia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until</a:t>
            </a:r>
            <a:r>
              <a:rPr lang="fr-FR" baseline="0" dirty="0" smtClean="0"/>
              <a:t> IALA </a:t>
            </a:r>
            <a:r>
              <a:rPr lang="fr-FR" baseline="0" dirty="0" err="1" smtClean="0"/>
              <a:t>took</a:t>
            </a:r>
            <a:r>
              <a:rPr lang="fr-FR" baseline="0" dirty="0" smtClean="0"/>
              <a:t> over.</a:t>
            </a:r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important </a:t>
            </a:r>
            <a:r>
              <a:rPr lang="fr-FR" baseline="0" dirty="0" err="1" smtClean="0"/>
              <a:t>feature</a:t>
            </a:r>
            <a:r>
              <a:rPr lang="fr-FR" baseline="0" dirty="0" smtClean="0"/>
              <a:t> of the 1929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radio </a:t>
            </a:r>
            <a:r>
              <a:rPr lang="fr-FR" baseline="0" dirty="0" err="1" smtClean="0"/>
              <a:t>technology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entered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to navigation world.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5879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This slide </a:t>
            </a:r>
            <a:r>
              <a:rPr lang="fr-FR" dirty="0" err="1" smtClean="0"/>
              <a:t>is</a:t>
            </a:r>
            <a:r>
              <a:rPr lang="fr-FR" dirty="0" smtClean="0"/>
              <a:t> self </a:t>
            </a:r>
            <a:r>
              <a:rPr lang="fr-FR" dirty="0" err="1" smtClean="0"/>
              <a:t>explanatory</a:t>
            </a:r>
            <a:r>
              <a:rPr lang="fr-FR" dirty="0" smtClean="0"/>
              <a:t>.</a:t>
            </a:r>
          </a:p>
          <a:p>
            <a:r>
              <a:rPr lang="fr-FR" baseline="0" dirty="0" smtClean="0"/>
              <a:t>The important </a:t>
            </a:r>
            <a:r>
              <a:rPr lang="fr-FR" baseline="0" dirty="0" err="1" smtClean="0"/>
              <a:t>bullet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the last one: </a:t>
            </a:r>
            <a:r>
              <a:rPr lang="fr-FR" baseline="0" dirty="0" err="1" smtClean="0"/>
              <a:t>after</a:t>
            </a:r>
            <a:r>
              <a:rPr lang="fr-FR" baseline="0" dirty="0" smtClean="0"/>
              <a:t> World </a:t>
            </a:r>
            <a:r>
              <a:rPr lang="fr-FR" baseline="0" dirty="0" err="1" smtClean="0"/>
              <a:t>War</a:t>
            </a:r>
            <a:r>
              <a:rPr lang="fr-FR" baseline="0" dirty="0" smtClean="0"/>
              <a:t> II the technologies </a:t>
            </a:r>
            <a:r>
              <a:rPr lang="fr-FR" baseline="0" dirty="0" err="1" smtClean="0"/>
              <a:t>discussed</a:t>
            </a:r>
            <a:r>
              <a:rPr lang="fr-FR" baseline="0" dirty="0" smtClean="0"/>
              <a:t> at </a:t>
            </a:r>
            <a:r>
              <a:rPr lang="fr-FR" baseline="0" dirty="0" err="1" smtClean="0"/>
              <a:t>what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still</a:t>
            </a:r>
            <a:r>
              <a:rPr lang="fr-FR" baseline="0" dirty="0" smtClean="0"/>
              <a:t> the International </a:t>
            </a:r>
            <a:r>
              <a:rPr lang="fr-FR" baseline="0" dirty="0" err="1" smtClean="0"/>
              <a:t>Ligthhouse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exactly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or, </a:t>
            </a:r>
            <a:r>
              <a:rPr lang="fr-FR" baseline="0" dirty="0" err="1" smtClean="0"/>
              <a:t>even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talking</a:t>
            </a:r>
            <a:r>
              <a:rPr lang="fr-FR" baseline="0" dirty="0" smtClean="0"/>
              <a:t> about </a:t>
            </a:r>
            <a:r>
              <a:rPr lang="fr-FR" baseline="0" dirty="0" err="1" smtClean="0"/>
              <a:t>visual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application to </a:t>
            </a:r>
            <a:r>
              <a:rPr lang="fr-FR" baseline="0" dirty="0" err="1" smtClean="0"/>
              <a:t>visual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discussed</a:t>
            </a:r>
            <a:r>
              <a:rPr lang="fr-FR" baseline="0" dirty="0" smtClean="0"/>
              <a:t>.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347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3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been </a:t>
            </a:r>
            <a:r>
              <a:rPr lang="fr-FR" baseline="0" dirty="0" err="1" smtClean="0"/>
              <a:t>held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since</a:t>
            </a:r>
            <a:r>
              <a:rPr lang="fr-FR" baseline="0" dirty="0" smtClean="0"/>
              <a:t> 1929, in 1933, 1937 and 1950.</a:t>
            </a:r>
          </a:p>
          <a:p>
            <a:r>
              <a:rPr lang="fr-FR" baseline="0" dirty="0" err="1" smtClean="0"/>
              <a:t>These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based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personal</a:t>
            </a:r>
            <a:r>
              <a:rPr lang="fr-FR" baseline="0" dirty="0" smtClean="0"/>
              <a:t> contacts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heads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, as </a:t>
            </a:r>
            <a:r>
              <a:rPr lang="fr-FR" baseline="0" dirty="0" err="1" smtClean="0"/>
              <a:t>opposed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rigid</a:t>
            </a:r>
            <a:r>
              <a:rPr lang="fr-FR" baseline="0" dirty="0" smtClean="0"/>
              <a:t> structure of the UN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bodies,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influenced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decisions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within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ligthhouse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 more and more.</a:t>
            </a:r>
          </a:p>
          <a:p>
            <a:r>
              <a:rPr lang="fr-FR" baseline="0" dirty="0" smtClean="0"/>
              <a:t>It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time to </a:t>
            </a:r>
            <a:r>
              <a:rPr lang="fr-FR" baseline="0" dirty="0" err="1" smtClean="0"/>
              <a:t>create</a:t>
            </a:r>
            <a:r>
              <a:rPr lang="fr-FR" baseline="0" dirty="0" smtClean="0"/>
              <a:t> a - not </a:t>
            </a:r>
            <a:r>
              <a:rPr lang="fr-FR" baseline="0" dirty="0" err="1" smtClean="0"/>
              <a:t>too</a:t>
            </a:r>
            <a:r>
              <a:rPr lang="fr-FR" baseline="0" dirty="0" smtClean="0"/>
              <a:t> – </a:t>
            </a:r>
            <a:r>
              <a:rPr lang="fr-FR" baseline="0" dirty="0" err="1" smtClean="0"/>
              <a:t>rigid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organization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play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role</a:t>
            </a:r>
            <a:r>
              <a:rPr lang="fr-FR" baseline="0" dirty="0" smtClean="0"/>
              <a:t> on the international </a:t>
            </a:r>
            <a:r>
              <a:rPr lang="fr-FR" baseline="0" dirty="0" err="1" smtClean="0"/>
              <a:t>scene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more visible vis-à-vis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international </a:t>
            </a:r>
            <a:r>
              <a:rPr lang="fr-FR" baseline="0" dirty="0" err="1" smtClean="0"/>
              <a:t>organizations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And the new </a:t>
            </a:r>
            <a:r>
              <a:rPr lang="fr-FR" baseline="0" dirty="0" err="1" smtClean="0"/>
              <a:t>organization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ligthhouse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known</a:t>
            </a:r>
            <a:r>
              <a:rPr lang="fr-FR" baseline="0" dirty="0" smtClean="0"/>
              <a:t> to and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talk to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international </a:t>
            </a:r>
            <a:r>
              <a:rPr lang="fr-FR" baseline="0" dirty="0" err="1" smtClean="0"/>
              <a:t>organizations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At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time the </a:t>
            </a:r>
            <a:r>
              <a:rPr lang="fr-FR" baseline="0" dirty="0" err="1" smtClean="0"/>
              <a:t>technology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developing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much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faster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before</a:t>
            </a:r>
            <a:r>
              <a:rPr lang="fr-FR" baseline="0" dirty="0" smtClean="0"/>
              <a:t> and the five </a:t>
            </a:r>
            <a:r>
              <a:rPr lang="fr-FR" baseline="0" dirty="0" err="1" smtClean="0"/>
              <a:t>year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intervals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found</a:t>
            </a:r>
            <a:r>
              <a:rPr lang="fr-FR" baseline="0" dirty="0" smtClean="0"/>
              <a:t> far </a:t>
            </a:r>
            <a:r>
              <a:rPr lang="fr-FR" baseline="0" dirty="0" err="1" smtClean="0"/>
              <a:t>too</a:t>
            </a:r>
            <a:r>
              <a:rPr lang="fr-FR" baseline="0" dirty="0" smtClean="0"/>
              <a:t> long to face the </a:t>
            </a:r>
            <a:r>
              <a:rPr lang="fr-FR" baseline="0" dirty="0" err="1" smtClean="0"/>
              <a:t>progress</a:t>
            </a:r>
            <a:r>
              <a:rPr lang="fr-FR" baseline="0" dirty="0" smtClean="0"/>
              <a:t> made by sciences.</a:t>
            </a:r>
          </a:p>
          <a:p>
            <a:r>
              <a:rPr lang="fr-FR" baseline="0" dirty="0" smtClean="0"/>
              <a:t>A </a:t>
            </a:r>
            <a:r>
              <a:rPr lang="fr-FR" baseline="0" dirty="0" err="1" smtClean="0"/>
              <a:t>resolution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therefore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passed</a:t>
            </a:r>
            <a:r>
              <a:rPr lang="fr-FR" baseline="0" dirty="0" smtClean="0"/>
              <a:t> on 4th </a:t>
            </a:r>
            <a:r>
              <a:rPr lang="fr-FR" baseline="0" dirty="0" err="1" smtClean="0"/>
              <a:t>June</a:t>
            </a:r>
            <a:r>
              <a:rPr lang="fr-FR" baseline="0" dirty="0" smtClean="0"/>
              <a:t> 1955 to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Conference</a:t>
            </a:r>
            <a:r>
              <a:rPr lang="fr-FR" baseline="0" dirty="0" smtClean="0"/>
              <a:t> Chairman (the </a:t>
            </a:r>
            <a:r>
              <a:rPr lang="fr-FR" baseline="0" dirty="0" err="1" smtClean="0"/>
              <a:t>head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dutch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) to </a:t>
            </a:r>
            <a:r>
              <a:rPr lang="fr-FR" baseline="0" dirty="0" err="1" smtClean="0"/>
              <a:t>undertake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towards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creation</a:t>
            </a:r>
            <a:r>
              <a:rPr lang="fr-FR" baseline="0" dirty="0" smtClean="0"/>
              <a:t> of an international association of </a:t>
            </a:r>
            <a:r>
              <a:rPr lang="fr-FR" baseline="0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.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6277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As a </a:t>
            </a:r>
            <a:r>
              <a:rPr lang="fr-FR" dirty="0" err="1" smtClean="0"/>
              <a:t>result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the </a:t>
            </a:r>
            <a:r>
              <a:rPr lang="fr-FR" dirty="0" err="1" smtClean="0"/>
              <a:t>Conference</a:t>
            </a:r>
            <a:r>
              <a:rPr lang="fr-FR" dirty="0" smtClean="0"/>
              <a:t> Chair and Head of the </a:t>
            </a:r>
            <a:r>
              <a:rPr lang="fr-FR" dirty="0" err="1" smtClean="0"/>
              <a:t>lighthouse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Netherlands</a:t>
            </a:r>
            <a:r>
              <a:rPr lang="fr-FR" baseline="0" dirty="0" smtClean="0"/>
              <a:t> sent in 1956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letter</a:t>
            </a:r>
            <a:r>
              <a:rPr lang="fr-FR" baseline="0" dirty="0" smtClean="0"/>
              <a:t> to as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L/H </a:t>
            </a:r>
            <a:r>
              <a:rPr lang="fr-FR" baseline="0" dirty="0" err="1" smtClean="0"/>
              <a:t>authorities</a:t>
            </a:r>
            <a:r>
              <a:rPr lang="fr-FR" baseline="0" dirty="0" smtClean="0"/>
              <a:t> as possible.</a:t>
            </a:r>
          </a:p>
          <a:p>
            <a:r>
              <a:rPr lang="fr-FR" baseline="0" dirty="0" smtClean="0"/>
              <a:t>It </a:t>
            </a:r>
            <a:r>
              <a:rPr lang="fr-FR" baseline="0" dirty="0" err="1" smtClean="0"/>
              <a:t>explained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aims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proposed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organization</a:t>
            </a:r>
            <a:r>
              <a:rPr lang="fr-FR" baseline="0" dirty="0" smtClean="0"/>
              <a:t> and how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function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President</a:t>
            </a:r>
            <a:r>
              <a:rPr lang="fr-FR" baseline="0" dirty="0" smtClean="0"/>
              <a:t>, a Vice </a:t>
            </a:r>
            <a:r>
              <a:rPr lang="fr-FR" baseline="0" dirty="0" err="1" smtClean="0"/>
              <a:t>President</a:t>
            </a:r>
            <a:r>
              <a:rPr lang="fr-FR" baseline="0" dirty="0" smtClean="0"/>
              <a:t>, a </a:t>
            </a:r>
            <a:r>
              <a:rPr lang="fr-FR" baseline="0" dirty="0" err="1" smtClean="0"/>
              <a:t>Secretary</a:t>
            </a:r>
            <a:r>
              <a:rPr lang="fr-FR" baseline="0" dirty="0" smtClean="0"/>
              <a:t>-General, and </a:t>
            </a:r>
            <a:r>
              <a:rPr lang="fr-FR" baseline="0" dirty="0" err="1" smtClean="0"/>
              <a:t>governed</a:t>
            </a:r>
            <a:r>
              <a:rPr lang="fr-FR" baseline="0" dirty="0" smtClean="0"/>
              <a:t> by the General </a:t>
            </a:r>
            <a:r>
              <a:rPr lang="fr-FR" baseline="0" dirty="0" err="1" smtClean="0"/>
              <a:t>Assembly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seconded</a:t>
            </a:r>
            <a:r>
              <a:rPr lang="fr-FR" baseline="0" dirty="0" smtClean="0"/>
              <a:t> by an </a:t>
            </a:r>
            <a:r>
              <a:rPr lang="fr-FR" baseline="0" dirty="0" err="1" smtClean="0"/>
              <a:t>Executive</a:t>
            </a:r>
            <a:r>
              <a:rPr lang="fr-FR" baseline="0" dirty="0" smtClean="0"/>
              <a:t> Committee.</a:t>
            </a:r>
          </a:p>
          <a:p>
            <a:r>
              <a:rPr lang="fr-FR" dirty="0" smtClean="0"/>
              <a:t>The Association </a:t>
            </a:r>
            <a:r>
              <a:rPr lang="fr-FR" dirty="0" err="1" smtClean="0"/>
              <a:t>would</a:t>
            </a:r>
            <a:r>
              <a:rPr lang="fr-FR" dirty="0" smtClean="0"/>
              <a:t> have </a:t>
            </a:r>
            <a:r>
              <a:rPr lang="fr-FR" dirty="0" err="1" smtClean="0"/>
              <a:t>Members</a:t>
            </a:r>
            <a:r>
              <a:rPr lang="fr-FR" dirty="0" smtClean="0"/>
              <a:t> and </a:t>
            </a:r>
            <a:r>
              <a:rPr lang="fr-FR" dirty="0" err="1" smtClean="0"/>
              <a:t>Associate</a:t>
            </a:r>
            <a:r>
              <a:rPr lang="fr-FR" dirty="0" smtClean="0"/>
              <a:t> </a:t>
            </a:r>
            <a:r>
              <a:rPr lang="fr-FR" dirty="0" err="1" smtClean="0"/>
              <a:t>Members</a:t>
            </a:r>
            <a:r>
              <a:rPr lang="fr-FR" dirty="0" smtClean="0"/>
              <a:t> </a:t>
            </a:r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pay</a:t>
            </a:r>
            <a:r>
              <a:rPr lang="fr-FR" dirty="0" smtClean="0"/>
              <a:t> an </a:t>
            </a:r>
            <a:r>
              <a:rPr lang="fr-FR" dirty="0" err="1" smtClean="0"/>
              <a:t>annual</a:t>
            </a:r>
            <a:r>
              <a:rPr lang="fr-FR" dirty="0" smtClean="0"/>
              <a:t> </a:t>
            </a:r>
            <a:r>
              <a:rPr lang="fr-FR" dirty="0" err="1" smtClean="0"/>
              <a:t>fee</a:t>
            </a:r>
            <a:r>
              <a:rPr lang="fr-FR" dirty="0" smtClean="0"/>
              <a:t> on an </a:t>
            </a:r>
            <a:r>
              <a:rPr lang="fr-FR" dirty="0" err="1" smtClean="0"/>
              <a:t>equal</a:t>
            </a:r>
            <a:r>
              <a:rPr lang="fr-FR" dirty="0" smtClean="0"/>
              <a:t> sharing basis (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amount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member</a:t>
            </a:r>
            <a:r>
              <a:rPr lang="fr-FR" dirty="0" smtClean="0"/>
              <a:t> in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category</a:t>
            </a:r>
            <a:r>
              <a:rPr lang="fr-FR" dirty="0" smtClean="0"/>
              <a:t>) and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get</a:t>
            </a:r>
            <a:r>
              <a:rPr lang="fr-FR" dirty="0" smtClean="0"/>
              <a:t> a </a:t>
            </a:r>
            <a:r>
              <a:rPr lang="fr-FR" dirty="0" err="1" smtClean="0"/>
              <a:t>quarterly</a:t>
            </a:r>
            <a:r>
              <a:rPr lang="fr-FR" dirty="0" smtClean="0"/>
              <a:t> magazine</a:t>
            </a:r>
            <a:r>
              <a:rPr lang="fr-FR" baseline="0" dirty="0" smtClean="0"/>
              <a:t>, The IALA Bulletin.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9793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If </a:t>
            </a:r>
            <a:r>
              <a:rPr lang="fr-FR" dirty="0" err="1" smtClean="0"/>
              <a:t>you</a:t>
            </a:r>
            <a:r>
              <a:rPr lang="fr-FR" dirty="0" smtClean="0"/>
              <a:t> look at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first Constitution,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,</a:t>
            </a:r>
            <a:r>
              <a:rPr lang="fr-FR" baseline="0" dirty="0" smtClean="0"/>
              <a:t> all in all,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current</a:t>
            </a:r>
            <a:r>
              <a:rPr lang="fr-FR" baseline="0" dirty="0" smtClean="0"/>
              <a:t> one.</a:t>
            </a:r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words</a:t>
            </a:r>
            <a:r>
              <a:rPr lang="fr-FR" baseline="0" dirty="0" smtClean="0"/>
              <a:t> have </a:t>
            </a:r>
            <a:r>
              <a:rPr lang="fr-FR" baseline="0" dirty="0" err="1" smtClean="0"/>
              <a:t>changed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little</a:t>
            </a:r>
            <a:r>
              <a:rPr lang="fr-FR" baseline="0" dirty="0" smtClean="0"/>
              <a:t> bit, </a:t>
            </a:r>
            <a:r>
              <a:rPr lang="fr-FR" baseline="0" dirty="0" err="1" smtClean="0"/>
              <a:t>sometimes</a:t>
            </a:r>
            <a:r>
              <a:rPr lang="fr-FR" baseline="0" dirty="0" smtClean="0"/>
              <a:t> not for the best, but the </a:t>
            </a:r>
            <a:r>
              <a:rPr lang="fr-FR" baseline="0" dirty="0" err="1" smtClean="0"/>
              <a:t>meaning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remains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There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special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aims</a:t>
            </a:r>
            <a:r>
              <a:rPr lang="fr-FR" baseline="0" dirty="0" smtClean="0"/>
              <a:t> » on top and </a:t>
            </a:r>
            <a:r>
              <a:rPr lang="fr-FR" baseline="0" dirty="0" err="1" smtClean="0"/>
              <a:t>among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them</a:t>
            </a:r>
            <a:r>
              <a:rPr lang="fr-FR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organisation of the </a:t>
            </a:r>
            <a:r>
              <a:rPr lang="fr-FR" baseline="0" dirty="0" err="1" smtClean="0"/>
              <a:t>Conferences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maintenance of the records of the </a:t>
            </a:r>
            <a:r>
              <a:rPr lang="fr-FR" baseline="0" dirty="0" err="1" smtClean="0"/>
              <a:t>Conferences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Committees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collection and distribution of all information on the </a:t>
            </a:r>
            <a:r>
              <a:rPr lang="fr-FR" baseline="0" dirty="0" err="1" smtClean="0"/>
              <a:t>developments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field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ligthouses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aids</a:t>
            </a:r>
            <a:r>
              <a:rPr lang="fr-FR" baseline="0" dirty="0" smtClean="0"/>
              <a:t> to navigation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publication of a </a:t>
            </a:r>
            <a:r>
              <a:rPr lang="fr-FR" baseline="0" dirty="0" err="1" smtClean="0"/>
              <a:t>periodical</a:t>
            </a:r>
            <a:r>
              <a:rPr lang="fr-FR" baseline="0" dirty="0" smtClean="0"/>
              <a:t> bulletin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</a:t>
            </a:r>
            <a:r>
              <a:rPr lang="fr-FR" baseline="0" dirty="0" err="1" smtClean="0"/>
              <a:t>preparation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documents </a:t>
            </a:r>
            <a:r>
              <a:rPr lang="fr-FR" baseline="0" dirty="0" err="1" smtClean="0"/>
              <a:t>such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statistics</a:t>
            </a:r>
            <a:r>
              <a:rPr lang="fr-FR" baseline="0" dirty="0" smtClean="0"/>
              <a:t> AND A DICTIONARY (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!)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maintenance of a </a:t>
            </a:r>
            <a:r>
              <a:rPr lang="fr-FR" baseline="0" dirty="0" err="1" smtClean="0"/>
              <a:t>library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maintenance of a permanent </a:t>
            </a:r>
            <a:r>
              <a:rPr lang="fr-FR" baseline="0" dirty="0" err="1" smtClean="0"/>
              <a:t>Secretariat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And </a:t>
            </a:r>
            <a:r>
              <a:rPr lang="fr-FR" baseline="0" dirty="0" err="1" smtClean="0"/>
              <a:t>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…</a:t>
            </a:r>
          </a:p>
          <a:p>
            <a:pPr marL="0" indent="0">
              <a:buFontTx/>
              <a:buNone/>
            </a:pPr>
            <a:r>
              <a:rPr lang="fr-FR" baseline="0" dirty="0" err="1" smtClean="0"/>
              <a:t>With</a:t>
            </a:r>
            <a:r>
              <a:rPr lang="fr-FR" baseline="0" dirty="0" smtClean="0"/>
              <a:t> regards to the </a:t>
            </a:r>
            <a:r>
              <a:rPr lang="fr-FR" baseline="0" dirty="0" err="1" smtClean="0"/>
              <a:t>membership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fees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they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, as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use to </a:t>
            </a:r>
            <a:r>
              <a:rPr lang="fr-FR" baseline="0" dirty="0" err="1" smtClean="0"/>
              <a:t>say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now</a:t>
            </a:r>
            <a:r>
              <a:rPr lang="fr-FR" baseline="0" dirty="0" smtClean="0"/>
              <a:t>,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member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category</a:t>
            </a:r>
            <a:r>
              <a:rPr lang="fr-FR" baseline="0" dirty="0" smtClean="0"/>
              <a:t>, and </a:t>
            </a:r>
            <a:r>
              <a:rPr lang="fr-FR" baseline="0" dirty="0" err="1" smtClean="0"/>
              <a:t>actually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expensive</a:t>
            </a:r>
            <a:r>
              <a:rPr lang="fr-FR" baseline="0" dirty="0" smtClean="0"/>
              <a:t>:</a:t>
            </a:r>
          </a:p>
          <a:p>
            <a:pPr marL="0" indent="0">
              <a:buFontTx/>
              <a:buNone/>
            </a:pPr>
            <a:r>
              <a:rPr lang="fr-FR" baseline="0" dirty="0" smtClean="0"/>
              <a:t>1 500 </a:t>
            </a:r>
            <a:r>
              <a:rPr lang="fr-FR" baseline="0" dirty="0" err="1" smtClean="0"/>
              <a:t>Swiss</a:t>
            </a:r>
            <a:r>
              <a:rPr lang="fr-FR" baseline="0" dirty="0" smtClean="0"/>
              <a:t> Francs for a </a:t>
            </a:r>
            <a:r>
              <a:rPr lang="fr-FR" baseline="0" dirty="0" err="1" smtClean="0"/>
              <a:t>year</a:t>
            </a:r>
            <a:r>
              <a:rPr lang="fr-FR" baseline="0" dirty="0" smtClean="0"/>
              <a:t> for a </a:t>
            </a:r>
            <a:r>
              <a:rPr lang="fr-FR" baseline="0" dirty="0" err="1" smtClean="0"/>
              <a:t>member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r>
              <a:rPr lang="fr-FR" baseline="0" dirty="0" smtClean="0"/>
              <a:t>The </a:t>
            </a:r>
            <a:r>
              <a:rPr lang="fr-FR" baseline="0" dirty="0" err="1" smtClean="0"/>
              <a:t>Swiss</a:t>
            </a:r>
            <a:r>
              <a:rPr lang="fr-FR" baseline="0" dirty="0" smtClean="0"/>
              <a:t> Franc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been </a:t>
            </a:r>
            <a:r>
              <a:rPr lang="fr-FR" baseline="0" dirty="0" err="1" smtClean="0"/>
              <a:t>chosen</a:t>
            </a:r>
            <a:r>
              <a:rPr lang="fr-FR" baseline="0" dirty="0" smtClean="0"/>
              <a:t> as the IALA </a:t>
            </a:r>
            <a:r>
              <a:rPr lang="fr-FR" baseline="0" dirty="0" err="1" smtClean="0"/>
              <a:t>currency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financially</a:t>
            </a:r>
            <a:r>
              <a:rPr lang="fr-FR" baseline="0" dirty="0" smtClean="0"/>
              <a:t> stable and </a:t>
            </a:r>
            <a:r>
              <a:rPr lang="fr-FR" baseline="0" dirty="0" err="1" smtClean="0"/>
              <a:t>Switzerland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never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Member</a:t>
            </a:r>
            <a:r>
              <a:rPr lang="fr-FR" baseline="0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7023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 smtClean="0">
                <a:solidFill>
                  <a:schemeClr val="bg1"/>
                </a:solidFill>
              </a:rPr>
              <a:t>Date: Insert / Header and footer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3895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 smtClean="0">
                <a:solidFill>
                  <a:schemeClr val="bg1"/>
                </a:solidFill>
              </a:rPr>
              <a:t>Date: Insert / Header and footer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603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 smtClean="0">
                <a:solidFill>
                  <a:schemeClr val="bg1"/>
                </a:solidFill>
              </a:rPr>
              <a:t>Date: Insert / Header and footer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824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85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 smtClean="0"/>
              <a:t>Chapter title</a:t>
            </a:r>
            <a:endParaRPr lang="en-GB" noProof="0" dirty="0"/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131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Chapter title</a:t>
            </a:r>
            <a:endParaRPr lang="en-GB" noProof="0" dirty="0"/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094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868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4E24D-B5EF-4C07-88D6-0C61B9C818F0}" type="datetime1">
              <a:rPr lang="en-US" smtClean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Level 1 AtoN Manager Course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32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63" r:id="rId7"/>
    <p:sldLayoutId id="2147483673" r:id="rId8"/>
    <p:sldLayoutId id="2147483675" r:id="rId9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2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2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72471" y="3789040"/>
            <a:ext cx="7775575" cy="2088232"/>
          </a:xfrm>
        </p:spPr>
        <p:txBody>
          <a:bodyPr/>
          <a:lstStyle/>
          <a:p>
            <a:pPr algn="ctr"/>
            <a:r>
              <a:rPr lang="en-GB" sz="2800" dirty="0" smtClean="0"/>
              <a:t>From the first beginnings to a world-wide success</a:t>
            </a:r>
          </a:p>
          <a:p>
            <a:pPr algn="ctr"/>
            <a:endParaRPr lang="en-GB" sz="2800" dirty="0"/>
          </a:p>
          <a:p>
            <a:pPr algn="ctr"/>
            <a:r>
              <a:rPr lang="en-GB" sz="3600" cap="all" dirty="0" smtClean="0"/>
              <a:t>The history of IALA in a few clicks</a:t>
            </a:r>
          </a:p>
          <a:p>
            <a:pPr algn="ctr"/>
            <a:r>
              <a:rPr lang="en-GB" sz="3600" cap="all" dirty="0" smtClean="0"/>
              <a:t>1889 - 2017</a:t>
            </a:r>
            <a:endParaRPr lang="en-GB" sz="3600" cap="all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GB" dirty="0" smtClean="0">
                <a:solidFill>
                  <a:schemeClr val="bg1"/>
                </a:solidFill>
              </a:rPr>
              <a:t>14 December 2017: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59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990">
        <p15:prstTrans prst="fallOver"/>
      </p:transition>
    </mc:Choice>
    <mc:Fallback xmlns="">
      <p:transition spd="slow" advTm="69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2180"/>
            <a:ext cx="5328084" cy="3989194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06500" y="41478"/>
            <a:ext cx="4643871" cy="2293954"/>
          </a:xfrm>
        </p:spPr>
        <p:txBody>
          <a:bodyPr/>
          <a:lstStyle/>
          <a:p>
            <a:r>
              <a:rPr lang="en-GB" dirty="0" smtClean="0"/>
              <a:t>The Executive Committee</a:t>
            </a:r>
            <a:br>
              <a:rPr lang="en-GB" dirty="0" smtClean="0"/>
            </a:br>
            <a:r>
              <a:rPr lang="en-GB" dirty="0" smtClean="0"/>
              <a:t>meets for the first time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The four IALA founding fathers</a:t>
            </a:r>
            <a:b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14-15 May 1958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544108" y="224644"/>
            <a:ext cx="2915680" cy="6114956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en-US" sz="2000" dirty="0" smtClean="0">
                <a:solidFill>
                  <a:srgbClr val="0076A2"/>
                </a:solidFill>
              </a:rPr>
              <a:t>The Executive Committee consists of:</a:t>
            </a:r>
          </a:p>
          <a:p>
            <a:pPr algn="ctr">
              <a:spcAft>
                <a:spcPts val="600"/>
              </a:spcAft>
            </a:pPr>
            <a:endParaRPr lang="en-US" sz="2000" dirty="0" smtClean="0">
              <a:solidFill>
                <a:srgbClr val="0076A2"/>
              </a:solidFill>
            </a:endParaRPr>
          </a:p>
          <a:p>
            <a:pPr marL="342900" indent="-34290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76A2"/>
                </a:solidFill>
              </a:rPr>
              <a:t>A president (the head of the </a:t>
            </a:r>
            <a:r>
              <a:rPr lang="en-US" sz="2000" dirty="0" err="1" smtClean="0">
                <a:solidFill>
                  <a:srgbClr val="0076A2"/>
                </a:solidFill>
              </a:rPr>
              <a:t>AtoN</a:t>
            </a:r>
            <a:r>
              <a:rPr lang="en-US" sz="2000" dirty="0" smtClean="0">
                <a:solidFill>
                  <a:srgbClr val="0076A2"/>
                </a:solidFill>
              </a:rPr>
              <a:t> service wherein the last Conference was held)</a:t>
            </a:r>
          </a:p>
          <a:p>
            <a:pPr marL="342900" indent="-34290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76A2"/>
                </a:solidFill>
              </a:rPr>
              <a:t>A vice president (the country where the next Conference will be held)</a:t>
            </a:r>
          </a:p>
          <a:p>
            <a:pPr marL="342900" indent="-34290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76A2"/>
                </a:solidFill>
              </a:rPr>
              <a:t>A secretary general (the host country)</a:t>
            </a:r>
          </a:p>
          <a:p>
            <a:pPr marL="342900" indent="-34290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76A2"/>
                </a:solidFill>
              </a:rPr>
              <a:t>Members: the countries where previous Conferences were held.</a:t>
            </a:r>
          </a:p>
          <a:p>
            <a:pPr>
              <a:spcAft>
                <a:spcPts val="0"/>
              </a:spcAft>
              <a:buClr>
                <a:srgbClr val="FFDC00"/>
              </a:buClr>
              <a:buSzPct val="100000"/>
              <a:buNone/>
            </a:pPr>
            <a:r>
              <a:rPr lang="en-US" sz="2000" dirty="0" smtClean="0">
                <a:solidFill>
                  <a:srgbClr val="0076A2"/>
                </a:solidFill>
              </a:rPr>
              <a:t>In 1958: only four members</a:t>
            </a:r>
            <a:endParaRPr lang="en-US" sz="2000" dirty="0">
              <a:solidFill>
                <a:srgbClr val="0076A2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14 December 2017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77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19"/>
    </mc:Choice>
    <mc:Fallback xmlns="">
      <p:transition spd="slow" advTm="1591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r>
              <a:rPr lang="en-GB" dirty="0" smtClean="0"/>
              <a:t>The next important years: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Autofit/>
          </a:bodyPr>
          <a:lstStyle/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1960: 6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International Lighthouse Conference in Washington, USA</a:t>
            </a: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1961: IALA is granted consultative status at IMCO, the International Maritime Consultative Organization, which later became IMO</a:t>
            </a:r>
          </a:p>
          <a:p>
            <a:pPr marL="342900" indent="-342900"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1965: 7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International Lighthouse Conference in Rome, Italy</a:t>
            </a:r>
          </a:p>
          <a:p>
            <a:pPr marL="6309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50" dirty="0" smtClean="0"/>
              <a:t>Members are divided into categories A and B. B Members pay a lower membership fee but have less voting rights.</a:t>
            </a:r>
          </a:p>
          <a:p>
            <a:pPr marL="6309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50" dirty="0" smtClean="0"/>
              <a:t>Great involvement of the industry: Industrial membership is created.</a:t>
            </a:r>
            <a:endParaRPr lang="en-GB" sz="1650" dirty="0" smtClean="0">
              <a:solidFill>
                <a:schemeClr val="tx1"/>
              </a:solidFill>
            </a:endParaRPr>
          </a:p>
          <a:p>
            <a:pPr marL="630900" lvl="2" indent="-342900">
              <a:buFont typeface="Arial" panose="020B0604020202020204" pitchFamily="34" charset="0"/>
              <a:buChar char="•"/>
            </a:pPr>
            <a:endParaRPr lang="en-GB" sz="165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1966: IALA publishes its 1</a:t>
            </a:r>
            <a:r>
              <a:rPr lang="en-GB" sz="2000" baseline="30000" dirty="0" smtClean="0">
                <a:solidFill>
                  <a:schemeClr val="tx1"/>
                </a:solidFill>
              </a:rPr>
              <a:t>st</a:t>
            </a:r>
            <a:r>
              <a:rPr lang="en-GB" sz="2000" dirty="0" smtClean="0">
                <a:solidFill>
                  <a:schemeClr val="tx1"/>
                </a:solidFill>
              </a:rPr>
              <a:t> Recommendation (on the intensity and range of lights)</a:t>
            </a:r>
          </a:p>
          <a:p>
            <a:pPr marL="342900" indent="-3429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1967: A Technical Committee is established for the unification of buoyage systems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14 December 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96"/>
    </mc:Choice>
    <mc:Fallback xmlns="">
      <p:transition spd="slow" advTm="3089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8084" y="260647"/>
            <a:ext cx="3369060" cy="2819461"/>
          </a:xfrm>
        </p:spPr>
        <p:txBody>
          <a:bodyPr>
            <a:noAutofit/>
          </a:bodyPr>
          <a:lstStyle/>
          <a:p>
            <a:r>
              <a:rPr lang="en-GB" sz="3200" dirty="0" smtClean="0"/>
              <a:t>1971:</a:t>
            </a:r>
            <a:br>
              <a:rPr lang="en-GB" sz="3200" dirty="0" smtClean="0"/>
            </a:br>
            <a:r>
              <a:rPr lang="en-GB" sz="3200" dirty="0" smtClean="0"/>
              <a:t>A series of dramatic accidents in the Channel due to a buoyage misunderstanding</a:t>
            </a:r>
            <a:endParaRPr lang="en-GB" sz="3200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199"/>
            <a:ext cx="5014912" cy="28229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14 December 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3284984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558C"/>
                </a:solidFill>
              </a:rPr>
              <a:t>40 </a:t>
            </a:r>
            <a:r>
              <a:rPr lang="fr-FR" sz="2400" dirty="0" err="1">
                <a:solidFill>
                  <a:srgbClr val="00558C"/>
                </a:solidFill>
              </a:rPr>
              <a:t>different</a:t>
            </a:r>
            <a:r>
              <a:rPr lang="fr-FR" sz="2400" dirty="0">
                <a:solidFill>
                  <a:srgbClr val="00558C"/>
                </a:solidFill>
              </a:rPr>
              <a:t> </a:t>
            </a:r>
            <a:r>
              <a:rPr lang="fr-FR" sz="2400" dirty="0" err="1">
                <a:solidFill>
                  <a:srgbClr val="00558C"/>
                </a:solidFill>
              </a:rPr>
              <a:t>buoyage</a:t>
            </a:r>
            <a:r>
              <a:rPr lang="fr-FR" sz="2400" dirty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systems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identified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that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year</a:t>
            </a:r>
            <a:r>
              <a:rPr lang="fr-FR" sz="2400" dirty="0" smtClean="0">
                <a:solidFill>
                  <a:srgbClr val="00558C"/>
                </a:solidFill>
              </a:rPr>
              <a:t>.</a:t>
            </a:r>
          </a:p>
          <a:p>
            <a:endParaRPr lang="fr-FR" sz="2400" dirty="0">
              <a:solidFill>
                <a:srgbClr val="00558C"/>
              </a:solidFill>
            </a:endParaRPr>
          </a:p>
          <a:p>
            <a:r>
              <a:rPr lang="fr-FR" sz="2400" dirty="0" smtClean="0">
                <a:solidFill>
                  <a:srgbClr val="00558C"/>
                </a:solidFill>
              </a:rPr>
              <a:t>IMO </a:t>
            </a:r>
            <a:r>
              <a:rPr lang="fr-FR" sz="2400" dirty="0" err="1" smtClean="0">
                <a:solidFill>
                  <a:srgbClr val="00558C"/>
                </a:solidFill>
              </a:rPr>
              <a:t>tasked</a:t>
            </a:r>
            <a:r>
              <a:rPr lang="fr-FR" sz="2400" dirty="0" smtClean="0">
                <a:solidFill>
                  <a:srgbClr val="00558C"/>
                </a:solidFill>
              </a:rPr>
              <a:t> IALA to </a:t>
            </a:r>
            <a:r>
              <a:rPr lang="fr-FR" sz="2400" dirty="0" err="1" smtClean="0">
                <a:solidFill>
                  <a:srgbClr val="00558C"/>
                </a:solidFill>
              </a:rPr>
              <a:t>harmonize</a:t>
            </a:r>
            <a:r>
              <a:rPr lang="fr-FR" sz="2400" dirty="0" smtClean="0">
                <a:solidFill>
                  <a:srgbClr val="00558C"/>
                </a:solidFill>
              </a:rPr>
              <a:t> the </a:t>
            </a:r>
            <a:r>
              <a:rPr lang="fr-FR" sz="2400" dirty="0" err="1" smtClean="0">
                <a:solidFill>
                  <a:srgbClr val="00558C"/>
                </a:solidFill>
              </a:rPr>
              <a:t>buoyage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systems</a:t>
            </a:r>
            <a:r>
              <a:rPr lang="fr-FR" sz="2400" dirty="0" smtClean="0">
                <a:solidFill>
                  <a:srgbClr val="00558C"/>
                </a:solidFill>
              </a:rPr>
              <a:t>.</a:t>
            </a:r>
          </a:p>
          <a:p>
            <a:endParaRPr lang="fr-FR" sz="2400" dirty="0" smtClean="0">
              <a:solidFill>
                <a:srgbClr val="00558C"/>
              </a:solidFill>
            </a:endParaRPr>
          </a:p>
          <a:p>
            <a:r>
              <a:rPr lang="fr-FR" sz="2400" dirty="0" smtClean="0">
                <a:solidFill>
                  <a:srgbClr val="00558C"/>
                </a:solidFill>
              </a:rPr>
              <a:t>An </a:t>
            </a:r>
            <a:r>
              <a:rPr lang="fr-FR" sz="2400" dirty="0" err="1" smtClean="0">
                <a:solidFill>
                  <a:srgbClr val="00558C"/>
                </a:solidFill>
              </a:rPr>
              <a:t>ambitious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project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that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was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achieved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through</a:t>
            </a:r>
            <a:r>
              <a:rPr lang="fr-FR" sz="2400" dirty="0" smtClean="0">
                <a:solidFill>
                  <a:srgbClr val="00558C"/>
                </a:solidFill>
              </a:rPr>
              <a:t> a compromise </a:t>
            </a:r>
            <a:r>
              <a:rPr lang="fr-FR" sz="2400" dirty="0" err="1" smtClean="0">
                <a:solidFill>
                  <a:srgbClr val="00558C"/>
                </a:solidFill>
              </a:rPr>
              <a:t>with</a:t>
            </a:r>
            <a:r>
              <a:rPr lang="fr-FR" sz="2400" dirty="0" smtClean="0">
                <a:solidFill>
                  <a:srgbClr val="00558C"/>
                </a:solidFill>
              </a:rPr>
              <a:t> a </a:t>
            </a:r>
            <a:r>
              <a:rPr lang="fr-FR" sz="2400" dirty="0" err="1" smtClean="0">
                <a:solidFill>
                  <a:srgbClr val="00558C"/>
                </a:solidFill>
              </a:rPr>
              <a:t>unified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buoyage</a:t>
            </a:r>
            <a:r>
              <a:rPr lang="fr-FR" sz="2400" dirty="0" smtClean="0">
                <a:solidFill>
                  <a:srgbClr val="00558C"/>
                </a:solidFill>
              </a:rPr>
              <a:t> system </a:t>
            </a:r>
            <a:r>
              <a:rPr lang="fr-FR" sz="2400" dirty="0" err="1" smtClean="0">
                <a:solidFill>
                  <a:srgbClr val="00558C"/>
                </a:solidFill>
              </a:rPr>
              <a:t>comprising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two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regions</a:t>
            </a:r>
            <a:r>
              <a:rPr lang="fr-FR" sz="2400" dirty="0" smtClean="0">
                <a:solidFill>
                  <a:srgbClr val="00558C"/>
                </a:solidFill>
              </a:rPr>
              <a:t>, A and B, in 1980.</a:t>
            </a:r>
          </a:p>
          <a:p>
            <a:endParaRPr lang="fr-FR" sz="2400" dirty="0">
              <a:solidFill>
                <a:srgbClr val="00558C"/>
              </a:solidFill>
            </a:endParaRPr>
          </a:p>
          <a:p>
            <a:r>
              <a:rPr lang="fr-FR" sz="2400" dirty="0" smtClean="0">
                <a:solidFill>
                  <a:srgbClr val="00558C"/>
                </a:solidFill>
              </a:rPr>
              <a:t>A </a:t>
            </a:r>
            <a:r>
              <a:rPr lang="fr-FR" sz="2400" dirty="0" err="1" smtClean="0">
                <a:solidFill>
                  <a:srgbClr val="00558C"/>
                </a:solidFill>
              </a:rPr>
              <a:t>Buoyage</a:t>
            </a:r>
            <a:r>
              <a:rPr lang="fr-FR" sz="2400" dirty="0" smtClean="0">
                <a:solidFill>
                  <a:srgbClr val="00558C"/>
                </a:solidFill>
              </a:rPr>
              <a:t> Agreement </a:t>
            </a:r>
            <a:r>
              <a:rPr lang="fr-FR" sz="2400" dirty="0" err="1" smtClean="0">
                <a:solidFill>
                  <a:srgbClr val="00558C"/>
                </a:solidFill>
              </a:rPr>
              <a:t>was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signed</a:t>
            </a:r>
            <a:r>
              <a:rPr lang="fr-FR" sz="2400" dirty="0" smtClean="0">
                <a:solidFill>
                  <a:srgbClr val="00558C"/>
                </a:solidFill>
              </a:rPr>
              <a:t> in 1982.</a:t>
            </a:r>
            <a:endParaRPr lang="fr-FR" sz="2400" dirty="0">
              <a:solidFill>
                <a:srgbClr val="005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9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96"/>
    </mc:Choice>
    <mc:Fallback xmlns="">
      <p:transition spd="slow" advTm="3089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4091"/>
            <a:ext cx="9144000" cy="4885509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4213" y="-99392"/>
            <a:ext cx="7775575" cy="936326"/>
          </a:xfrm>
        </p:spPr>
        <p:txBody>
          <a:bodyPr/>
          <a:lstStyle/>
          <a:p>
            <a:r>
              <a:rPr lang="en-US" dirty="0" smtClean="0"/>
              <a:t>Environment protection complements IALA’s aims</a:t>
            </a: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14 December 2017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95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26"/>
    </mc:Choice>
    <mc:Fallback xmlns="">
      <p:transition spd="slow" advTm="21326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4213" y="116632"/>
            <a:ext cx="7775575" cy="936326"/>
          </a:xfrm>
        </p:spPr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84213" y="1160748"/>
            <a:ext cx="7775575" cy="4896544"/>
          </a:xfrm>
        </p:spPr>
        <p:txBody>
          <a:bodyPr/>
          <a:lstStyle/>
          <a:p>
            <a:r>
              <a:rPr lang="en-GB" dirty="0" smtClean="0"/>
              <a:t>The Executive Committee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Originally consisting of: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country having invited the last Conference (President)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country inviting the next Conference (Vice President)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host country (France, Secretary General)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countries having invited past Conferences (Members)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It is enlarged in 1980 </a:t>
            </a:r>
            <a:r>
              <a:rPr lang="en-US" sz="2400" dirty="0" smtClean="0"/>
              <a:t>with six </a:t>
            </a:r>
            <a:r>
              <a:rPr lang="en-US" sz="2400" dirty="0"/>
              <a:t>additional members elected by the General Assembly among the “A” Members</a:t>
            </a:r>
            <a:r>
              <a:rPr lang="en-US" sz="2400" dirty="0" smtClean="0"/>
              <a:t>.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And then reduced again in 1985 to 12 members: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4 permanent members: the President, the Vice President, the Secretary General and the outgoing President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8 elected members</a:t>
            </a:r>
            <a:endParaRPr lang="en-US" sz="2400" dirty="0"/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14 December 2017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9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55"/>
    </mc:Choice>
    <mc:Fallback xmlns="">
      <p:transition spd="slow" advTm="1135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4213" y="116632"/>
            <a:ext cx="7775575" cy="936326"/>
          </a:xfrm>
        </p:spPr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84213" y="1160748"/>
            <a:ext cx="7775575" cy="5178852"/>
          </a:xfrm>
        </p:spPr>
        <p:txBody>
          <a:bodyPr/>
          <a:lstStyle/>
          <a:p>
            <a:r>
              <a:rPr lang="en-GB" dirty="0" smtClean="0"/>
              <a:t>The Council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/>
              <a:t>A major </a:t>
            </a:r>
            <a:r>
              <a:rPr lang="en-US" sz="2400" dirty="0" smtClean="0"/>
              <a:t>change in 1988: France is no longer in a position to provide the Secretary General.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Decision is to have a permanent Secretary General, appointed by the Council but not a member of it.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b="1" dirty="0" smtClean="0"/>
              <a:t>The Constitution is amended in 1990 </a:t>
            </a:r>
            <a:r>
              <a:rPr lang="en-US" sz="2400" dirty="0" smtClean="0"/>
              <a:t>to provide for a Council instead of an Executive Committee, consisting of: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country having invited the last Conference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country inviting the next Conference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18 members elected by the General Assembly among the “A” members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President and Vice President are elected on a personal </a:t>
            </a:r>
            <a:r>
              <a:rPr lang="en-US" sz="2400" dirty="0" smtClean="0"/>
              <a:t>basis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A Finance Advisory Committee is elected among the Council</a:t>
            </a:r>
            <a:endParaRPr lang="en-US" sz="2400" dirty="0"/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solidFill>
                  <a:prstClr val="black"/>
                </a:solidFill>
              </a:rPr>
              <a:t>14 December 2017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6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55"/>
    </mc:Choice>
    <mc:Fallback xmlns="">
      <p:transition spd="slow" advTm="1135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4213" y="116632"/>
            <a:ext cx="7775575" cy="936326"/>
          </a:xfrm>
        </p:spPr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84213" y="1160748"/>
            <a:ext cx="7775575" cy="517885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GB" dirty="0" smtClean="0"/>
              <a:t>The Secretariat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 Until 1979 IALA was hosted by the French Lighthouse Service.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In 1981 IALA moves to its own premises, still in Paris.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In 1990 these premises were too small to host the Committees: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Consideration is given to move to the suburb of either Paris or London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Council votes for the suburb of Paris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IALA moves to Saint-Germain-en-Laye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In 2010, again, the premises have become too small: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An offer is received from The Netherlands to move to Rotterdam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Another offer is made by France to remain in the country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IALA moves again to larger premises, still in Saint-Germain-en-Laye, to these premises, sponsored by the French administration.</a:t>
            </a:r>
            <a:endParaRPr lang="en-US" sz="2000" dirty="0"/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solidFill>
                  <a:prstClr val="black"/>
                </a:solidFill>
              </a:rPr>
              <a:t>14 December 2017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01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55"/>
    </mc:Choice>
    <mc:Fallback xmlns="">
      <p:transition spd="slow" advTm="1135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4213" y="116632"/>
            <a:ext cx="7775575" cy="936326"/>
          </a:xfrm>
        </p:spPr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84213" y="1160748"/>
            <a:ext cx="7775575" cy="517885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GB" dirty="0" smtClean="0"/>
              <a:t>The Secretary-General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 Until 1990: the Head of the French Lighthouse Service: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Paul </a:t>
            </a:r>
            <a:r>
              <a:rPr lang="en-US" sz="2400" dirty="0" err="1" smtClean="0"/>
              <a:t>Pétry</a:t>
            </a:r>
            <a:r>
              <a:rPr lang="en-US" sz="2400" dirty="0" smtClean="0"/>
              <a:t> (1957-1972)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Jean </a:t>
            </a:r>
            <a:r>
              <a:rPr lang="en-US" sz="2400" dirty="0" err="1" smtClean="0"/>
              <a:t>Pruniéras</a:t>
            </a:r>
            <a:r>
              <a:rPr lang="en-US" sz="2400" dirty="0" smtClean="0"/>
              <a:t> (1972-1988)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Pierre </a:t>
            </a:r>
            <a:r>
              <a:rPr lang="en-US" sz="2400" dirty="0" err="1" smtClean="0"/>
              <a:t>Bellier</a:t>
            </a:r>
            <a:r>
              <a:rPr lang="en-US" sz="2400" dirty="0" smtClean="0"/>
              <a:t> (1988-1989)</a:t>
            </a:r>
          </a:p>
          <a:p>
            <a:pPr lvl="2" indent="0">
              <a:buNone/>
            </a:pPr>
            <a:endParaRPr lang="en-US" sz="2400" dirty="0" smtClean="0"/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/>
              <a:t>From 1990 the Secretary-</a:t>
            </a:r>
            <a:r>
              <a:rPr lang="en-US" sz="2400" dirty="0" err="1" smtClean="0"/>
              <a:t>Geenral</a:t>
            </a:r>
            <a:r>
              <a:rPr lang="en-US" sz="2400" dirty="0" smtClean="0"/>
              <a:t> is appointed by the Council and paid by IALA: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Norman Matthews (1990-1993)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Torsten Kruuse (1993-2010)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Gary Prosser (2010-2014)</a:t>
            </a:r>
          </a:p>
          <a:p>
            <a:pPr marL="5737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Francis Zachariae (since 2015)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solidFill>
                  <a:prstClr val="black"/>
                </a:solidFill>
              </a:rPr>
              <a:t>14 December 2017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24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55"/>
    </mc:Choice>
    <mc:Fallback xmlns="">
      <p:transition spd="slow" advTm="11355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r>
              <a:rPr lang="en-GB" dirty="0" smtClean="0"/>
              <a:t>Some other important dates after the Buoyage System: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Autofit/>
          </a:bodyPr>
          <a:lstStyle/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1990: the interval between Conferences is reduced to 4 years</a:t>
            </a: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1992: IALA is more involved in the organisation of the VTS Symposia</a:t>
            </a: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1998: “B” membership is abolished after a gradual increase of its membership fee to reach the level of “A” membership:</a:t>
            </a:r>
          </a:p>
          <a:p>
            <a:pPr marL="630900" lvl="2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650" dirty="0" smtClean="0"/>
              <a:t>“A” and “B” members become National Members, all of them being eligible for Council</a:t>
            </a:r>
            <a:endParaRPr lang="en-GB" sz="165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2000: IALA takes over the VTS Symposia</a:t>
            </a:r>
            <a:endParaRPr lang="en-GB" sz="165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2012: The World-Wide Academy is established</a:t>
            </a: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2014: </a:t>
            </a:r>
            <a:r>
              <a:rPr lang="en-GB" sz="2000" dirty="0" smtClean="0">
                <a:solidFill>
                  <a:schemeClr val="tx1"/>
                </a:solidFill>
              </a:rPr>
              <a:t>The General Assembly pass a Resolution to encourage a change of IALA status for that of an Intergovernmental Organization</a:t>
            </a: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14 December 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1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96"/>
    </mc:Choice>
    <mc:Fallback xmlns="">
      <p:transition spd="slow" advTm="3089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" y="945998"/>
            <a:ext cx="4445276" cy="5393602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6430" y="1"/>
            <a:ext cx="8371994" cy="836712"/>
          </a:xfrm>
        </p:spPr>
        <p:txBody>
          <a:bodyPr/>
          <a:lstStyle/>
          <a:p>
            <a:r>
              <a:rPr lang="en-GB" dirty="0" smtClean="0"/>
              <a:t>The IGO project: ready for the future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14 December 2017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6763" y="945997"/>
            <a:ext cx="4207706" cy="5284317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00558C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rgbClr val="00558C"/>
                </a:solidFill>
              </a:rPr>
              <a:t>2 meetings of National </a:t>
            </a:r>
            <a:r>
              <a:rPr lang="fr-FR" sz="2400" dirty="0" err="1" smtClean="0">
                <a:solidFill>
                  <a:srgbClr val="00558C"/>
                </a:solidFill>
              </a:rPr>
              <a:t>members</a:t>
            </a:r>
            <a:r>
              <a:rPr lang="fr-FR" sz="2400" dirty="0" smtClean="0">
                <a:solidFill>
                  <a:srgbClr val="00558C"/>
                </a:solidFill>
              </a:rPr>
              <a:t> (2013 and 2014)</a:t>
            </a:r>
          </a:p>
          <a:p>
            <a:pPr marL="342900" indent="-342900">
              <a:spcAft>
                <a:spcPts val="1800"/>
              </a:spcAft>
              <a:buClr>
                <a:srgbClr val="00558C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rgbClr val="00558C"/>
                </a:solidFill>
              </a:rPr>
              <a:t>General </a:t>
            </a:r>
            <a:r>
              <a:rPr lang="fr-FR" sz="2400" dirty="0" err="1" smtClean="0">
                <a:solidFill>
                  <a:srgbClr val="00558C"/>
                </a:solidFill>
              </a:rPr>
              <a:t>Assembly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Resolution</a:t>
            </a:r>
            <a:r>
              <a:rPr lang="fr-FR" sz="2400" dirty="0" smtClean="0">
                <a:solidFill>
                  <a:srgbClr val="00558C"/>
                </a:solidFill>
              </a:rPr>
              <a:t> (2014)</a:t>
            </a:r>
          </a:p>
          <a:p>
            <a:pPr marL="342900" indent="-342900">
              <a:spcAft>
                <a:spcPts val="1800"/>
              </a:spcAft>
              <a:buClr>
                <a:srgbClr val="00558C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rgbClr val="00558C"/>
                </a:solidFill>
              </a:rPr>
              <a:t>1st </a:t>
            </a:r>
            <a:r>
              <a:rPr lang="fr-FR" sz="2400" dirty="0" err="1" smtClean="0">
                <a:solidFill>
                  <a:srgbClr val="00558C"/>
                </a:solidFill>
              </a:rPr>
              <a:t>Preparatory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Diplomatic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Conference</a:t>
            </a:r>
            <a:r>
              <a:rPr lang="fr-FR" sz="2400" dirty="0" smtClean="0">
                <a:solidFill>
                  <a:srgbClr val="00558C"/>
                </a:solidFill>
              </a:rPr>
              <a:t> (2017)</a:t>
            </a:r>
            <a:endParaRPr lang="fr-FR" sz="2050" dirty="0" smtClean="0">
              <a:solidFill>
                <a:srgbClr val="00558C"/>
              </a:solidFill>
            </a:endParaRPr>
          </a:p>
          <a:p>
            <a:pPr marL="342900" indent="-342900">
              <a:spcAft>
                <a:spcPts val="1800"/>
              </a:spcAft>
              <a:buClr>
                <a:srgbClr val="00558C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558C"/>
                </a:solidFill>
              </a:rPr>
              <a:t>3rd </a:t>
            </a:r>
            <a:r>
              <a:rPr lang="fr-FR" sz="2400" dirty="0" smtClean="0">
                <a:solidFill>
                  <a:srgbClr val="00558C"/>
                </a:solidFill>
              </a:rPr>
              <a:t>meeting of National </a:t>
            </a:r>
            <a:r>
              <a:rPr lang="fr-FR" sz="2400" dirty="0" err="1" smtClean="0">
                <a:solidFill>
                  <a:srgbClr val="00558C"/>
                </a:solidFill>
              </a:rPr>
              <a:t>members</a:t>
            </a:r>
            <a:r>
              <a:rPr lang="fr-FR" sz="2400" dirty="0" smtClean="0">
                <a:solidFill>
                  <a:srgbClr val="00558C"/>
                </a:solidFill>
              </a:rPr>
              <a:t> (2017)</a:t>
            </a:r>
          </a:p>
          <a:p>
            <a:pPr marL="342900" indent="-342900">
              <a:spcAft>
                <a:spcPts val="1800"/>
              </a:spcAft>
              <a:buClr>
                <a:srgbClr val="00558C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rgbClr val="00558C"/>
                </a:solidFill>
              </a:rPr>
              <a:t>2</a:t>
            </a:r>
            <a:r>
              <a:rPr lang="fr-FR" sz="2400" baseline="30000" dirty="0" smtClean="0">
                <a:solidFill>
                  <a:srgbClr val="00558C"/>
                </a:solidFill>
              </a:rPr>
              <a:t>nd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Preparatory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Diplomatic</a:t>
            </a:r>
            <a:r>
              <a:rPr lang="fr-FR" sz="2400" dirty="0" smtClean="0">
                <a:solidFill>
                  <a:srgbClr val="00558C"/>
                </a:solidFill>
              </a:rPr>
              <a:t> </a:t>
            </a:r>
            <a:r>
              <a:rPr lang="fr-FR" sz="2400" dirty="0" err="1" smtClean="0">
                <a:solidFill>
                  <a:srgbClr val="00558C"/>
                </a:solidFill>
              </a:rPr>
              <a:t>Conference</a:t>
            </a:r>
            <a:r>
              <a:rPr lang="fr-FR" sz="2400" dirty="0" smtClean="0">
                <a:solidFill>
                  <a:srgbClr val="00558C"/>
                </a:solidFill>
              </a:rPr>
              <a:t> (2018)</a:t>
            </a:r>
            <a:endParaRPr lang="fr-FR" sz="2400" dirty="0">
              <a:solidFill>
                <a:srgbClr val="005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22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19"/>
    </mc:Choice>
    <mc:Fallback xmlns="">
      <p:transition spd="slow" advTm="1591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355976" y="3573016"/>
            <a:ext cx="4139171" cy="2628291"/>
          </a:xfrm>
        </p:spPr>
        <p:txBody>
          <a:bodyPr/>
          <a:lstStyle/>
          <a:p>
            <a:r>
              <a:rPr lang="en-GB" sz="1800" b="1" dirty="0">
                <a:solidFill>
                  <a:schemeClr val="bg1"/>
                </a:solidFill>
              </a:rPr>
              <a:t>Paris World </a:t>
            </a:r>
            <a:r>
              <a:rPr lang="en-GB" sz="1800" b="1" dirty="0" smtClean="0">
                <a:solidFill>
                  <a:schemeClr val="bg1"/>
                </a:solidFill>
              </a:rPr>
              <a:t>Fair, 1889:</a:t>
            </a:r>
            <a:endParaRPr lang="en-GB" sz="1800" b="1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None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Conference </a:t>
            </a:r>
            <a:r>
              <a:rPr lang="en-GB" sz="1800" dirty="0">
                <a:solidFill>
                  <a:schemeClr val="bg1"/>
                </a:solidFill>
              </a:rPr>
              <a:t>on Maritime </a:t>
            </a:r>
            <a:r>
              <a:rPr lang="en-GB" sz="1800" dirty="0" smtClean="0">
                <a:solidFill>
                  <a:schemeClr val="bg1"/>
                </a:solidFill>
              </a:rPr>
              <a:t>Works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Creation </a:t>
            </a:r>
            <a:r>
              <a:rPr lang="en-GB" sz="1800" dirty="0">
                <a:solidFill>
                  <a:schemeClr val="bg1"/>
                </a:solidFill>
              </a:rPr>
              <a:t>of a Permanent Commission of Congresses of Maritime </a:t>
            </a:r>
            <a:r>
              <a:rPr lang="en-GB" sz="1800" dirty="0" smtClean="0">
                <a:solidFill>
                  <a:schemeClr val="bg1"/>
                </a:solidFill>
              </a:rPr>
              <a:t>Works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SzPct val="100000"/>
              <a:buNone/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30992" y="1236517"/>
            <a:ext cx="7775575" cy="1472403"/>
          </a:xfrm>
        </p:spPr>
        <p:txBody>
          <a:bodyPr/>
          <a:lstStyle/>
          <a:p>
            <a:r>
              <a:rPr lang="en-GB" dirty="0" smtClean="0"/>
              <a:t>The building stones: 1889</a:t>
            </a:r>
            <a:br>
              <a:rPr lang="en-GB" dirty="0" smtClean="0"/>
            </a:br>
            <a:r>
              <a:rPr lang="en-GB" sz="2800" dirty="0" smtClean="0"/>
              <a:t>Something in common with the Eiffel Tower…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 December 2017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" y="3427073"/>
            <a:ext cx="4020236" cy="294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36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0"/>
    </mc:Choice>
    <mc:Fallback xmlns="">
      <p:transition spd="slow" advTm="598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88974" y="4300175"/>
            <a:ext cx="7775575" cy="1224136"/>
          </a:xfrm>
        </p:spPr>
        <p:txBody>
          <a:bodyPr/>
          <a:lstStyle/>
          <a:p>
            <a:pPr algn="ctr"/>
            <a:r>
              <a:rPr lang="en-GB" sz="6000" dirty="0" smtClean="0"/>
              <a:t>THANK YOU!</a:t>
            </a:r>
            <a:endParaRPr lang="en-GB" sz="6000" cap="all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561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990">
        <p15:prstTrans prst="fallOver"/>
      </p:transition>
    </mc:Choice>
    <mc:Fallback xmlns="">
      <p:transition spd="slow" advTm="69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84" y="533399"/>
            <a:ext cx="8229600" cy="4695800"/>
          </a:xfrm>
        </p:spPr>
        <p:txBody>
          <a:bodyPr>
            <a:noAutofit/>
          </a:bodyPr>
          <a:lstStyle/>
          <a:p>
            <a:pPr marL="342900" indent="-342900">
              <a:spcAft>
                <a:spcPts val="18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tx1"/>
                </a:solidFill>
              </a:rPr>
              <a:t>1898</a:t>
            </a:r>
          </a:p>
          <a:p>
            <a:pPr marL="342900" indent="-342900">
              <a:spcAft>
                <a:spcPts val="18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The Permanent Commission of Congresses of Maritime Works and the Inland Navigation Conference merged into one organisation named the </a:t>
            </a:r>
            <a:r>
              <a:rPr lang="en-GB" sz="2400" b="1" dirty="0" smtClean="0">
                <a:solidFill>
                  <a:schemeClr val="tx1"/>
                </a:solidFill>
              </a:rPr>
              <a:t>Permanent International Association of Navigation Congresses (PIANC)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18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tx1"/>
                </a:solidFill>
              </a:rPr>
              <a:t>1900</a:t>
            </a:r>
          </a:p>
          <a:p>
            <a:pPr marL="342900" indent="-342900">
              <a:spcAft>
                <a:spcPts val="1800"/>
              </a:spcAft>
              <a:buClr>
                <a:srgbClr val="0076A2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PIANC holds its first Congress in Paris on the occasion of another World Fair, where marine aids to navigation were an important topic for discussion</a:t>
            </a:r>
          </a:p>
          <a:p>
            <a:pPr>
              <a:spcAft>
                <a:spcPts val="1800"/>
              </a:spcAft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 December 2017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84225" y="5210175"/>
            <a:ext cx="7775575" cy="936625"/>
          </a:xfrm>
        </p:spPr>
        <p:txBody>
          <a:bodyPr/>
          <a:lstStyle/>
          <a:p>
            <a:r>
              <a:rPr lang="en-GB" dirty="0" smtClean="0"/>
              <a:t>1900 </a:t>
            </a:r>
            <a:r>
              <a:rPr lang="en-GB" b="1" i="1" dirty="0" smtClean="0"/>
              <a:t>“New efforts are necessary  due to the ever-growing requirements of navigation caused by the continuous increase in the size and speed of ships”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7657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69"/>
    </mc:Choice>
    <mc:Fallback xmlns="">
      <p:transition spd="slow" advTm="1636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355976" y="3573016"/>
            <a:ext cx="4139171" cy="2628291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bg1"/>
                </a:solidFill>
              </a:rPr>
              <a:t>PIANC Congress, London:</a:t>
            </a:r>
            <a:endParaRPr lang="en-GB" sz="1800" b="1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None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After 5 congresses with less and less time devoted to </a:t>
            </a:r>
            <a:r>
              <a:rPr lang="en-GB" sz="1800" dirty="0" err="1" smtClean="0">
                <a:solidFill>
                  <a:schemeClr val="bg1"/>
                </a:solidFill>
              </a:rPr>
              <a:t>AtoN</a:t>
            </a:r>
            <a:r>
              <a:rPr lang="en-GB" sz="1800" dirty="0" smtClean="0">
                <a:solidFill>
                  <a:schemeClr val="bg1"/>
                </a:solidFill>
              </a:rPr>
              <a:t>, it might be time to move away from PIANC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An informal meeting with the Heads of Lighthouse Authorities agreed to continue holding meetings as a separate, non-governmental entity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SzPct val="100000"/>
              <a:buNone/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30992" y="1236517"/>
            <a:ext cx="7775575" cy="1472403"/>
          </a:xfrm>
        </p:spPr>
        <p:txBody>
          <a:bodyPr/>
          <a:lstStyle/>
          <a:p>
            <a:r>
              <a:rPr lang="en-GB" dirty="0" smtClean="0"/>
              <a:t>First level achieved: 1926</a:t>
            </a:r>
            <a:br>
              <a:rPr lang="en-GB" dirty="0" smtClean="0"/>
            </a:br>
            <a:r>
              <a:rPr lang="en-GB" sz="2800" dirty="0" smtClean="0"/>
              <a:t>Why not having a separate body for </a:t>
            </a:r>
            <a:r>
              <a:rPr lang="en-GB" sz="2800" dirty="0" err="1" smtClean="0"/>
              <a:t>AtoN</a:t>
            </a:r>
            <a:r>
              <a:rPr lang="en-GB" sz="2800" dirty="0" smtClean="0"/>
              <a:t>?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 December 2017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" y="3437394"/>
            <a:ext cx="4020236" cy="294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3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0"/>
    </mc:Choice>
    <mc:Fallback xmlns="">
      <p:transition spd="slow" advTm="598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11" y="0"/>
            <a:ext cx="4122813" cy="637380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80012" y="389788"/>
            <a:ext cx="4176464" cy="1239012"/>
          </a:xfrm>
        </p:spPr>
        <p:txBody>
          <a:bodyPr/>
          <a:lstStyle/>
          <a:p>
            <a:r>
              <a:rPr lang="en-GB" dirty="0" smtClean="0"/>
              <a:t>1929</a:t>
            </a:r>
            <a:br>
              <a:rPr lang="en-GB" dirty="0" smtClean="0"/>
            </a:br>
            <a:r>
              <a:rPr lang="en-GB" dirty="0" smtClean="0"/>
              <a:t>The first International Lighthouse Conference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680012" y="2276872"/>
            <a:ext cx="4176464" cy="3816424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Clr>
                <a:srgbClr val="0076A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Regarded as No. 1 in the series of IALA Conferences</a:t>
            </a:r>
          </a:p>
          <a:p>
            <a:pPr marL="342900" indent="-342900">
              <a:spcAft>
                <a:spcPts val="1200"/>
              </a:spcAft>
              <a:buClr>
                <a:srgbClr val="0076A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Identified tasks to be completed in preparation of the next Conference</a:t>
            </a:r>
          </a:p>
          <a:p>
            <a:pPr marL="342900" indent="-342900">
              <a:buClr>
                <a:srgbClr val="0076A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Established correspondence groups to address specific technical issues</a:t>
            </a:r>
          </a:p>
          <a:p>
            <a:pPr marL="342900" indent="-342900">
              <a:buClr>
                <a:srgbClr val="0076A2"/>
              </a:buClr>
              <a:buSzPct val="50000"/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14 December 2017: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33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43"/>
    </mc:Choice>
    <mc:Fallback xmlns="">
      <p:transition spd="slow" advTm="1604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30992" y="3573016"/>
            <a:ext cx="8164155" cy="2628291"/>
          </a:xfrm>
        </p:spPr>
        <p:txBody>
          <a:bodyPr/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A turning point:</a:t>
            </a:r>
            <a:endParaRPr lang="en-GB" sz="2000" b="1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None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Marine navigation was totally disrupted</a:t>
            </a:r>
          </a:p>
          <a:p>
            <a:pPr marL="285750" indent="-28575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Most marine aids to navigation had been destroyed</a:t>
            </a:r>
          </a:p>
          <a:p>
            <a:pPr marL="285750" indent="-28575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But: the technology had progressed considerably</a:t>
            </a:r>
          </a:p>
          <a:p>
            <a:pPr marL="285750" indent="-28575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Ways to apply the military technology to civil navigation were explored</a:t>
            </a:r>
          </a:p>
          <a:p>
            <a:pPr marL="285750" indent="-285750">
              <a:spcAft>
                <a:spcPts val="600"/>
              </a:spcAft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The United Nations would soon be created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SzPct val="100000"/>
              <a:buNone/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30992" y="1236517"/>
            <a:ext cx="7775575" cy="1472403"/>
          </a:xfrm>
        </p:spPr>
        <p:txBody>
          <a:bodyPr/>
          <a:lstStyle/>
          <a:p>
            <a:r>
              <a:rPr lang="en-GB" dirty="0" smtClean="0"/>
              <a:t>1939 - 1945</a:t>
            </a:r>
            <a:br>
              <a:rPr lang="en-GB" dirty="0" smtClean="0"/>
            </a:br>
            <a:r>
              <a:rPr lang="en-GB" sz="2800" dirty="0" smtClean="0"/>
              <a:t>World War II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 December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81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0"/>
    </mc:Choice>
    <mc:Fallback xmlns="">
      <p:transition spd="slow" advTm="598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355976" y="3573016"/>
            <a:ext cx="4176464" cy="262829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 b="1" dirty="0" smtClean="0">
                <a:solidFill>
                  <a:schemeClr val="bg1"/>
                </a:solidFill>
              </a:rPr>
              <a:t>The Hague, The Netherlands:</a:t>
            </a:r>
            <a:endParaRPr lang="en-GB" sz="1800" b="1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None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00000"/>
              </a:lnSpc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The UN bodies created after World War II were growing in importance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A new </a:t>
            </a:r>
            <a:r>
              <a:rPr lang="en-GB" sz="1800" dirty="0">
                <a:solidFill>
                  <a:schemeClr val="bg1"/>
                </a:solidFill>
              </a:rPr>
              <a:t>O</a:t>
            </a:r>
            <a:r>
              <a:rPr lang="en-GB" sz="1800" dirty="0" smtClean="0">
                <a:solidFill>
                  <a:schemeClr val="bg1"/>
                </a:solidFill>
              </a:rPr>
              <a:t>rganization to facilitate communication world-wide was desirable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r>
              <a:rPr lang="en-GB" sz="1800" dirty="0" smtClean="0">
                <a:solidFill>
                  <a:schemeClr val="bg1"/>
                </a:solidFill>
              </a:rPr>
              <a:t>The 1955 Conference passed a Resolution on the founding of a permanent Organization</a:t>
            </a: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285750" indent="-285750">
              <a:buClr>
                <a:srgbClr val="FFDC00"/>
              </a:buClr>
              <a:buSzPct val="100000"/>
              <a:buFont typeface="Wingdings" panose="05000000000000000000" pitchFamily="2" charset="2"/>
              <a:buChar char="n"/>
            </a:pPr>
            <a:endParaRPr lang="en-GB" sz="1800" dirty="0">
              <a:solidFill>
                <a:schemeClr val="bg1"/>
              </a:solidFill>
            </a:endParaRPr>
          </a:p>
          <a:p>
            <a:pPr>
              <a:buClr>
                <a:srgbClr val="FFDC00"/>
              </a:buClr>
              <a:buSzPct val="100000"/>
              <a:buNone/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30992" y="1236517"/>
            <a:ext cx="7775575" cy="1472403"/>
          </a:xfrm>
        </p:spPr>
        <p:txBody>
          <a:bodyPr/>
          <a:lstStyle/>
          <a:p>
            <a:r>
              <a:rPr lang="en-GB" dirty="0" smtClean="0"/>
              <a:t>Second level: 1955</a:t>
            </a:r>
            <a:br>
              <a:rPr lang="en-GB" dirty="0" smtClean="0"/>
            </a:br>
            <a:r>
              <a:rPr lang="en-GB" sz="2800" dirty="0" smtClean="0"/>
              <a:t>Fifth International Lighthouse Conference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 December 2017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" y="3450561"/>
            <a:ext cx="4020236" cy="291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3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0"/>
    </mc:Choice>
    <mc:Fallback xmlns="">
      <p:transition spd="slow" advTm="598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680012" cy="6237312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731364" y="584684"/>
            <a:ext cx="4449148" cy="536459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76A2"/>
                </a:solidFill>
              </a:rPr>
              <a:t>1956</a:t>
            </a:r>
          </a:p>
          <a:p>
            <a:pPr marL="457200" indent="-457200"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76A2"/>
                </a:solidFill>
              </a:rPr>
              <a:t>Letter sent by P.J.G. van </a:t>
            </a:r>
            <a:r>
              <a:rPr lang="en-GB" sz="2000" dirty="0" err="1" smtClean="0">
                <a:solidFill>
                  <a:srgbClr val="0076A2"/>
                </a:solidFill>
              </a:rPr>
              <a:t>Diggelen</a:t>
            </a:r>
            <a:r>
              <a:rPr lang="en-GB" sz="2000" dirty="0" smtClean="0">
                <a:solidFill>
                  <a:srgbClr val="0076A2"/>
                </a:solidFill>
              </a:rPr>
              <a:t> of the Lighthouse Service of The Netherlands</a:t>
            </a:r>
          </a:p>
          <a:p>
            <a:pPr marL="457200" indent="-457200"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76A2"/>
                </a:solidFill>
              </a:rPr>
              <a:t>With a draft Constitution as an annex</a:t>
            </a:r>
          </a:p>
          <a:p>
            <a:pPr marL="457200" indent="-457200"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76A2"/>
                </a:solidFill>
              </a:rPr>
              <a:t>Answered positively by 20 countries</a:t>
            </a:r>
          </a:p>
          <a:p>
            <a:pPr marL="457200" indent="-457200">
              <a:buClr>
                <a:srgbClr val="FFDC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76A2"/>
                </a:solidFill>
              </a:rPr>
              <a:t>IALA formed and its 1</a:t>
            </a:r>
            <a:r>
              <a:rPr lang="en-GB" sz="2000" baseline="30000" dirty="0" smtClean="0">
                <a:solidFill>
                  <a:srgbClr val="0076A2"/>
                </a:solidFill>
              </a:rPr>
              <a:t>st</a:t>
            </a:r>
            <a:r>
              <a:rPr lang="en-GB" sz="2000" dirty="0" smtClean="0">
                <a:solidFill>
                  <a:srgbClr val="0076A2"/>
                </a:solidFill>
              </a:rPr>
              <a:t> Constitution approved on 1</a:t>
            </a:r>
            <a:r>
              <a:rPr lang="en-GB" sz="2000" baseline="30000" dirty="0" smtClean="0">
                <a:solidFill>
                  <a:srgbClr val="0076A2"/>
                </a:solidFill>
              </a:rPr>
              <a:t>st</a:t>
            </a:r>
            <a:r>
              <a:rPr lang="en-GB" sz="2000" dirty="0" smtClean="0">
                <a:solidFill>
                  <a:srgbClr val="0076A2"/>
                </a:solidFill>
              </a:rPr>
              <a:t> July 1957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14 December 2017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68313" y="1019665"/>
            <a:ext cx="6323807" cy="428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25234"/>
      </p:ext>
    </p:extLst>
  </p:cSld>
  <p:clrMapOvr>
    <a:masterClrMapping/>
  </p:clrMapOvr>
  <p:transition advTm="11633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8640" y="35607"/>
            <a:ext cx="10332640" cy="6318525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43508" y="0"/>
            <a:ext cx="4500500" cy="6318000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July 1957: top level achieved</a:t>
            </a:r>
            <a:br>
              <a:rPr lang="en-GB" dirty="0" smtClean="0"/>
            </a:br>
            <a:r>
              <a:rPr lang="en-GB" dirty="0" smtClean="0"/>
              <a:t>First IALA Constitution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“</a:t>
            </a:r>
            <a:r>
              <a:rPr lang="en-US" sz="2400" b="1" i="1" dirty="0" smtClean="0">
                <a:solidFill>
                  <a:srgbClr val="FFDC00"/>
                </a:solidFill>
              </a:rPr>
              <a:t>Assemble </a:t>
            </a:r>
            <a:r>
              <a:rPr lang="en-US" sz="2400" b="1" i="1" dirty="0">
                <a:solidFill>
                  <a:srgbClr val="FFDC00"/>
                </a:solidFill>
              </a:rPr>
              <a:t>the Lighthouse Authorities of all </a:t>
            </a:r>
            <a:r>
              <a:rPr lang="en-US" sz="2400" b="1" i="1" dirty="0" smtClean="0">
                <a:solidFill>
                  <a:srgbClr val="FFDC00"/>
                </a:solidFill>
              </a:rPr>
              <a:t>countries for the discussion of general technical interests ; circulate information regarding Lighthouse Authorities work in the various countries so that improvements introduced in any one of them may be available to the others; encourage, support and make known researches and inventions which are useful to Lighthouse Authorities.”</a:t>
            </a:r>
            <a:r>
              <a:rPr lang="en-US" sz="2800" dirty="0">
                <a:solidFill>
                  <a:srgbClr val="FFDC00"/>
                </a:solidFill>
              </a:rPr>
              <a:t/>
            </a:r>
            <a:br>
              <a:rPr lang="en-US" sz="2800" dirty="0">
                <a:solidFill>
                  <a:srgbClr val="FFDC00"/>
                </a:solidFill>
              </a:rPr>
            </a:b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805772" y="2319987"/>
            <a:ext cx="4176464" cy="3544412"/>
          </a:xfrm>
        </p:spPr>
        <p:txBody>
          <a:bodyPr/>
          <a:lstStyle/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DC00"/>
                </a:solidFill>
              </a:rPr>
              <a:t>National </a:t>
            </a:r>
            <a:r>
              <a:rPr lang="en-US" sz="2400" dirty="0">
                <a:solidFill>
                  <a:srgbClr val="FFDC00"/>
                </a:solidFill>
              </a:rPr>
              <a:t>Members </a:t>
            </a:r>
            <a:r>
              <a:rPr lang="en-US" sz="2400" dirty="0" smtClean="0">
                <a:solidFill>
                  <a:srgbClr val="FFDC00"/>
                </a:solidFill>
              </a:rPr>
              <a:t>(Principal Lighthouse Service)</a:t>
            </a:r>
            <a:endParaRPr lang="en-US" sz="2400" dirty="0">
              <a:solidFill>
                <a:srgbClr val="FFDC00"/>
              </a:solidFill>
            </a:endParaRP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DC00"/>
                </a:solidFill>
              </a:rPr>
              <a:t>Associate Members (other services providing a lighthouse service)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DC00"/>
                </a:solidFill>
              </a:rPr>
              <a:t>Only Members have voting rights</a:t>
            </a:r>
          </a:p>
          <a:p>
            <a:pPr marL="285750" lvl="1" indent="-28575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DC00"/>
                </a:solidFill>
              </a:rPr>
              <a:t>Membership fees: same amount for each member in each category</a:t>
            </a:r>
            <a:endParaRPr lang="en-US" sz="2400" dirty="0">
              <a:solidFill>
                <a:srgbClr val="FFDC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D14 December 2017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92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45"/>
    </mc:Choice>
    <mc:Fallback xmlns="">
      <p:transition spd="slow" advTm="744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IALA_template-powerpoint.potx</Template>
  <TotalTime>1848</TotalTime>
  <Words>2922</Words>
  <Application>Microsoft Office PowerPoint</Application>
  <PresentationFormat>Affichage à l'écran (4:3)</PresentationFormat>
  <Paragraphs>270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IALA_template-powerpoint</vt:lpstr>
      <vt:lpstr>Présentation PowerPoint</vt:lpstr>
      <vt:lpstr>The building stones: 1889 Something in common with the Eiffel Tower…</vt:lpstr>
      <vt:lpstr>1900 “New efforts are necessary  due to the ever-growing requirements of navigation caused by the continuous increase in the size and speed of ships”</vt:lpstr>
      <vt:lpstr>First level achieved: 1926 Why not having a separate body for AtoN?</vt:lpstr>
      <vt:lpstr>1929 The first International Lighthouse Conference</vt:lpstr>
      <vt:lpstr>1939 - 1945 World War II</vt:lpstr>
      <vt:lpstr>Second level: 1955 Fifth International Lighthouse Conference</vt:lpstr>
      <vt:lpstr>Présentation PowerPoint</vt:lpstr>
      <vt:lpstr>1st July 1957: top level achieved First IALA Constitution  “Assemble the Lighthouse Authorities of all countries for the discussion of general technical interests ; circulate information regarding Lighthouse Authorities work in the various countries so that improvements introduced in any one of them may be available to the others; encourage, support and make known researches and inventions which are useful to Lighthouse Authorities.” </vt:lpstr>
      <vt:lpstr>The Executive Committee meets for the first time  The four IALA founding fathers 14-15 May 1958 </vt:lpstr>
      <vt:lpstr>The next important years:</vt:lpstr>
      <vt:lpstr>1971: A series of dramatic accidents in the Channel due to a buoyage misunderstanding</vt:lpstr>
      <vt:lpstr>Environment protection complements IALA’s aims</vt:lpstr>
      <vt:lpstr>Organization</vt:lpstr>
      <vt:lpstr>Organization</vt:lpstr>
      <vt:lpstr>Organization</vt:lpstr>
      <vt:lpstr>Organization</vt:lpstr>
      <vt:lpstr>Some other important dates after the Buoyage System:</vt:lpstr>
      <vt:lpstr>The IGO project: ready for the future </vt:lpstr>
      <vt:lpstr>Présentation PowerPoint</vt:lpstr>
    </vt:vector>
  </TitlesOfParts>
  <Manager>IALA</Manager>
  <Company>IALA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</dc:title>
  <dc:subject>IALA</dc:subject>
  <dc:creator>IALA</dc:creator>
  <cp:lastModifiedBy>Marie-Hélène Grillet</cp:lastModifiedBy>
  <cp:revision>142</cp:revision>
  <cp:lastPrinted>2017-12-13T18:32:15Z</cp:lastPrinted>
  <dcterms:created xsi:type="dcterms:W3CDTF">2015-06-18T13:41:36Z</dcterms:created>
  <dcterms:modified xsi:type="dcterms:W3CDTF">2017-12-21T17:13:22Z</dcterms:modified>
</cp:coreProperties>
</file>