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15" r:id="rId2"/>
    <p:sldMasterId id="2147483712" r:id="rId3"/>
  </p:sldMasterIdLst>
  <p:notesMasterIdLst>
    <p:notesMasterId r:id="rId5"/>
  </p:notesMasterIdLst>
  <p:handoutMasterIdLst>
    <p:handoutMasterId r:id="rId6"/>
  </p:handoutMasterIdLst>
  <p:sldIdLst>
    <p:sldId id="270" r:id="rId4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  <a:srgbClr val="E5F8FF"/>
    <a:srgbClr val="99FFCC"/>
    <a:srgbClr val="C1EFFF"/>
    <a:srgbClr val="00FFFF"/>
    <a:srgbClr val="CC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716" y="13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FC8B1-A4D3-4B9A-97CD-EF6034572F8D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84E83-90E9-41E5-84EF-F75A2046878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332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AEC5F-9E19-4A95-98FC-EB67DE58624F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17C32-B7E1-467D-9F61-AD95F26B1D72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18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413">
              <a:defRPr i="1">
                <a:solidFill>
                  <a:schemeClr val="tx1"/>
                </a:solidFill>
                <a:latin typeface="Times New Roman" pitchFamily="18" charset="0"/>
              </a:defRPr>
            </a:lvl1pPr>
            <a:lvl2pPr marL="711523" indent="-273663" defTabSz="927413">
              <a:defRPr i="1">
                <a:solidFill>
                  <a:schemeClr val="tx1"/>
                </a:solidFill>
                <a:latin typeface="Times New Roman" pitchFamily="18" charset="0"/>
              </a:defRPr>
            </a:lvl2pPr>
            <a:lvl3pPr marL="1094651" indent="-218930" defTabSz="927413">
              <a:defRPr i="1">
                <a:solidFill>
                  <a:schemeClr val="tx1"/>
                </a:solidFill>
                <a:latin typeface="Times New Roman" pitchFamily="18" charset="0"/>
              </a:defRPr>
            </a:lvl3pPr>
            <a:lvl4pPr marL="1532512" indent="-218930" defTabSz="927413">
              <a:defRPr i="1">
                <a:solidFill>
                  <a:schemeClr val="tx1"/>
                </a:solidFill>
                <a:latin typeface="Times New Roman" pitchFamily="18" charset="0"/>
              </a:defRPr>
            </a:lvl4pPr>
            <a:lvl5pPr marL="1970372" indent="-218930" defTabSz="927413">
              <a:defRPr i="1">
                <a:solidFill>
                  <a:schemeClr val="tx1"/>
                </a:solidFill>
                <a:latin typeface="Times New Roman" pitchFamily="18" charset="0"/>
              </a:defRPr>
            </a:lvl5pPr>
            <a:lvl6pPr marL="2408232" indent="-218930" defTabSz="9274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</a:defRPr>
            </a:lvl6pPr>
            <a:lvl7pPr marL="2846093" indent="-218930" defTabSz="9274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</a:defRPr>
            </a:lvl7pPr>
            <a:lvl8pPr marL="3283953" indent="-218930" defTabSz="9274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</a:defRPr>
            </a:lvl8pPr>
            <a:lvl9pPr marL="3721814" indent="-218930" defTabSz="9274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30E6271-7D45-4B14-8A05-AC80FE1E3C8C}" type="slidenum">
              <a:rPr lang="ja-JP" altLang="en-US" i="0" smtClean="0"/>
              <a:pPr/>
              <a:t>1</a:t>
            </a:fld>
            <a:endParaRPr lang="en-US" altLang="ja-JP" i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746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ppj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076950"/>
            <a:ext cx="99218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1833581" y="3284608"/>
            <a:ext cx="8072437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215">
              <a:solidFill>
                <a:srgbClr val="00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84350" y="2133670"/>
            <a:ext cx="8121650" cy="1470025"/>
          </a:xfrm>
        </p:spPr>
        <p:txBody>
          <a:bodyPr/>
          <a:lstStyle>
            <a:lvl1pPr>
              <a:defRPr sz="4923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 kumimoji="0"/>
            </a:lvl1pPr>
          </a:lstStyle>
          <a:p>
            <a:r>
              <a:rPr lang="ja-JP" altLang="en-US"/>
              <a:t>国土交通省　観光庁</a:t>
            </a:r>
          </a:p>
          <a:p>
            <a:r>
              <a:rPr lang="ja-JP" altLang="en-US"/>
              <a:t>○○課</a:t>
            </a:r>
          </a:p>
          <a:p>
            <a:r>
              <a:rPr lang="ja-JP" altLang="en-US"/>
              <a:t>平成○○年○○月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C983B-4A3C-4011-B48F-4B1A95B6BB2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7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7051E-5270-4375-A243-9E4BFF7661A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79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7" y="1"/>
            <a:ext cx="235267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6" y="1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0FED5-3084-467F-AEC8-2182149A5A4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085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1"/>
            <a:ext cx="9410700" cy="6126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27FF6-0507-47A6-B209-AE7E6A074F3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70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82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73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93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93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71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1" y="1600203"/>
            <a:ext cx="4395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2" y="1600203"/>
            <a:ext cx="4395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435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4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4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1682" y="1535113"/>
            <a:ext cx="4379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1682" y="2174875"/>
            <a:ext cx="4379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693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84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149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24F9B-1059-4270-837C-682AF1019EF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77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43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403" y="273052"/>
            <a:ext cx="553729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43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109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21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21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21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556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24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1" y="274639"/>
            <a:ext cx="6562725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194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 userDrawn="1"/>
        </p:nvSpPr>
        <p:spPr bwMode="auto">
          <a:xfrm>
            <a:off x="8003244" y="-31506"/>
            <a:ext cx="2080694" cy="61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marL="342900" indent="-342900" algn="ctr" eaLnBrk="1" hangingPunct="1">
              <a:lnSpc>
                <a:spcPct val="80000"/>
              </a:lnSpc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altLang="ja-JP" i="1" dirty="0">
                <a:solidFill>
                  <a:srgbClr val="002060"/>
                </a:solidFill>
                <a:ea typeface="ＭＳ Ｐゴシック" charset="-128"/>
              </a:rPr>
              <a:t>J</a:t>
            </a:r>
            <a:r>
              <a:rPr lang="en-US" altLang="ja-JP" i="1" dirty="0" smtClean="0">
                <a:solidFill>
                  <a:srgbClr val="002060"/>
                </a:solidFill>
                <a:ea typeface="ＭＳ Ｐゴシック" charset="-128"/>
              </a:rPr>
              <a:t>APAN </a:t>
            </a:r>
            <a:r>
              <a:rPr lang="en-US" altLang="ja-JP" i="1" dirty="0">
                <a:solidFill>
                  <a:srgbClr val="002060"/>
                </a:solidFill>
                <a:ea typeface="ＭＳ Ｐゴシック" charset="-128"/>
              </a:rPr>
              <a:t>COAST GUARD</a:t>
            </a:r>
          </a:p>
        </p:txBody>
      </p:sp>
    </p:spTree>
    <p:extLst>
      <p:ext uri="{BB962C8B-B14F-4D97-AF65-F5344CB8AC3E}">
        <p14:creationId xmlns:p14="http://schemas.microsoft.com/office/powerpoint/2010/main" val="393648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2950" y="1981200"/>
            <a:ext cx="84201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742951" y="6172200"/>
            <a:ext cx="206375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3FA06-04EB-47EB-A2C8-9548487BA138}" type="datetime1">
              <a:rPr lang="ja-JP" altLang="en-US"/>
              <a:pPr>
                <a:defRPr/>
              </a:pPr>
              <a:t>2017/12/6</a:t>
            </a:fld>
            <a:endParaRPr lang="en-US" altLang="ja-JP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172200"/>
            <a:ext cx="31369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Telecommunications Consultants India Ltd.           </a:t>
            </a:r>
            <a:endParaRPr lang="en-US" altLang="ja-JP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1" y="6172200"/>
            <a:ext cx="206375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AC52-409D-4C56-9010-7B57B253E87C}" type="slidenum">
              <a:rPr lang="ja-JP" altLang="en-US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335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59" y="4406970"/>
            <a:ext cx="84201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59" y="2906713"/>
            <a:ext cx="8420100" cy="1500187"/>
          </a:xfr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FC1E-97FB-47E8-8A15-62CBE3A8CCD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449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34" y="1600205"/>
            <a:ext cx="4381501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33" y="1600205"/>
            <a:ext cx="4381501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E6122-BD14-4142-9E60-93220B4E82C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05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411" y="1535113"/>
            <a:ext cx="4378325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411" y="2174875"/>
            <a:ext cx="4378325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6070F-1EA7-49A7-BE4B-955743FF135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081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F3B0B-B1E1-4C03-891B-B254E7649D4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35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643B-1E2A-4F03-8182-047C0680F22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1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1" y="273053"/>
            <a:ext cx="5537201" cy="5853113"/>
          </a:xfr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138" cy="4691063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40BB9-DC62-40AE-AFEB-DEDC9D7564A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8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109A3-A064-4A10-ADA6-4A4FD1722D1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971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5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6B547-3939-4448-B510-15C4227AECE5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2"/>
            <a:ext cx="9906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215">
              <a:solidFill>
                <a:srgbClr val="000000"/>
              </a:solidFill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0" y="333378"/>
            <a:ext cx="9906000" cy="214313"/>
            <a:chOff x="0" y="255"/>
            <a:chExt cx="6240" cy="135"/>
          </a:xfrm>
        </p:grpSpPr>
        <p:sp>
          <p:nvSpPr>
            <p:cNvPr id="30748" name="Rectangle 28"/>
            <p:cNvSpPr>
              <a:spLocks noChangeArrowheads="1"/>
            </p:cNvSpPr>
            <p:nvPr userDrawn="1"/>
          </p:nvSpPr>
          <p:spPr bwMode="auto">
            <a:xfrm>
              <a:off x="0" y="345"/>
              <a:ext cx="6240" cy="45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>
                <a:solidFill>
                  <a:srgbClr val="000000"/>
                </a:solidFill>
              </a:endParaRPr>
            </a:p>
          </p:txBody>
        </p:sp>
        <p:sp>
          <p:nvSpPr>
            <p:cNvPr id="30749" name="Rectangle 29"/>
            <p:cNvSpPr>
              <a:spLocks noChangeArrowheads="1"/>
            </p:cNvSpPr>
            <p:nvPr userDrawn="1"/>
          </p:nvSpPr>
          <p:spPr bwMode="auto">
            <a:xfrm>
              <a:off x="0" y="300"/>
              <a:ext cx="6240" cy="45"/>
            </a:xfrm>
            <a:prstGeom prst="rect">
              <a:avLst/>
            </a:prstGeom>
            <a:solidFill>
              <a:srgbClr val="FF33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>
                <a:solidFill>
                  <a:srgbClr val="000000"/>
                </a:solidFill>
              </a:endParaRPr>
            </a:p>
          </p:txBody>
        </p:sp>
        <p:sp>
          <p:nvSpPr>
            <p:cNvPr id="30750" name="Rectangle 30"/>
            <p:cNvSpPr>
              <a:spLocks noChangeArrowheads="1"/>
            </p:cNvSpPr>
            <p:nvPr userDrawn="1"/>
          </p:nvSpPr>
          <p:spPr bwMode="auto">
            <a:xfrm>
              <a:off x="0" y="255"/>
              <a:ext cx="6240" cy="45"/>
            </a:xfrm>
            <a:prstGeom prst="rect">
              <a:avLst/>
            </a:prstGeom>
            <a:solidFill>
              <a:srgbClr val="FF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>
                <a:solidFill>
                  <a:srgbClr val="000000"/>
                </a:solidFill>
              </a:endParaRPr>
            </a:p>
          </p:txBody>
        </p:sp>
      </p:grpSp>
      <p:sp>
        <p:nvSpPr>
          <p:cNvPr id="717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3" y="0"/>
            <a:ext cx="8266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7177" name="Picture 32" descr="ppjtitl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97946" y="2"/>
            <a:ext cx="12080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57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422041" indent="-422041" algn="l" rtl="0" eaLnBrk="0" fontAlgn="base" hangingPunct="0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ＭＳ Ｐゴシック" pitchFamily="50" charset="-128"/>
          <a:cs typeface="+mn-cs"/>
        </a:defRPr>
      </a:lvl1pPr>
      <a:lvl2pPr marL="914423" indent="-351701" algn="l" rtl="0" eaLnBrk="0" fontAlgn="base" hangingPunct="0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ＭＳ Ｐゴシック" pitchFamily="50" charset="-128"/>
        </a:defRPr>
      </a:lvl2pPr>
      <a:lvl3pPr marL="1406804" indent="-281361" algn="l" rtl="0" eaLnBrk="0" fontAlgn="base" hangingPunct="0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ＭＳ Ｐゴシック" pitchFamily="50" charset="-128"/>
        </a:defRPr>
      </a:lvl3pPr>
      <a:lvl4pPr marL="1969526" indent="-281361" algn="l" rtl="0" eaLnBrk="0" fontAlgn="base" hangingPunct="0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ＭＳ Ｐゴシック" pitchFamily="50" charset="-128"/>
        </a:defRPr>
      </a:lvl4pPr>
      <a:lvl5pPr marL="2532248" indent="-281361" algn="l" rtl="0" eaLnBrk="0" fontAlgn="base" hangingPunct="0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ＭＳ Ｐゴシック" pitchFamily="50" charset="-128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5F9A5-41E2-4FBB-94B0-3218347E9E26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9EE9A-C2DE-409E-9BBD-CA7E835810A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39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467" y="72519"/>
            <a:ext cx="660058" cy="360868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63801" y="534901"/>
            <a:ext cx="9756000" cy="20837"/>
          </a:xfrm>
          <a:prstGeom prst="line">
            <a:avLst/>
          </a:prstGeom>
          <a:ln w="88900">
            <a:gradFill flip="none" rotWithShape="1">
              <a:gsLst>
                <a:gs pos="0">
                  <a:schemeClr val="accent5">
                    <a:lumMod val="70000"/>
                  </a:schemeClr>
                </a:gs>
                <a:gs pos="8000">
                  <a:schemeClr val="accent5">
                    <a:lumMod val="88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3801" y="433385"/>
            <a:ext cx="9756000" cy="20837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41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003244" y="-31506"/>
            <a:ext cx="2080694" cy="61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marL="342900" indent="-342900" algn="ctr" eaLnBrk="1" hangingPunct="1">
              <a:lnSpc>
                <a:spcPct val="80000"/>
              </a:lnSpc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altLang="ja-JP" sz="1200" i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J</a:t>
            </a:r>
            <a:r>
              <a:rPr lang="en-US" altLang="ja-JP" sz="1200" i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APAN </a:t>
            </a:r>
            <a:r>
              <a:rPr lang="en-US" altLang="ja-JP" sz="1200" i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COAST GUARD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9664" y="27255"/>
            <a:ext cx="8198427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600" dirty="0" smtClean="0">
                <a:solidFill>
                  <a:schemeClr val="accent5">
                    <a:lumMod val="50000"/>
                  </a:schemeClr>
                </a:solidFill>
              </a:rPr>
              <a:t>Preservation of historical lens with new rotating system</a:t>
            </a:r>
            <a:endParaRPr kumimoji="1" lang="ja-JP" altLang="en-US" sz="2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" t="4119" r="3936" b="2918"/>
          <a:stretch/>
        </p:blipFill>
        <p:spPr>
          <a:xfrm>
            <a:off x="4446774" y="3255465"/>
            <a:ext cx="5161553" cy="3542838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 bwMode="auto">
          <a:xfrm>
            <a:off x="4707679" y="3255465"/>
            <a:ext cx="1340427" cy="1536227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 smtClean="0">
              <a:latin typeface="Arial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5916494" y="3136977"/>
            <a:ext cx="436826" cy="1146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916494" y="4788466"/>
            <a:ext cx="436826" cy="186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8065586" y="3690444"/>
            <a:ext cx="1174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Mercury bath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091652" y="5307769"/>
            <a:ext cx="1271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wheel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02" y="4479969"/>
            <a:ext cx="3189460" cy="1794073"/>
          </a:xfrm>
          <a:prstGeom prst="roundRect">
            <a:avLst>
              <a:gd name="adj" fmla="val 985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角丸四角形 25"/>
          <p:cNvSpPr/>
          <p:nvPr/>
        </p:nvSpPr>
        <p:spPr bwMode="auto">
          <a:xfrm>
            <a:off x="4531035" y="5245423"/>
            <a:ext cx="2452254" cy="585359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 smtClean="0">
              <a:latin typeface="Arial" charset="0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4059644" y="4572000"/>
            <a:ext cx="501965" cy="6650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028969" y="5839187"/>
            <a:ext cx="532640" cy="4096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460268" y="4821771"/>
            <a:ext cx="34445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order Fresnel lens (1925)  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weight: 5,400 kg 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19239" y="6320699"/>
            <a:ext cx="358486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New rotatin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 system with 6 special wheels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withstand load of one special wheel: 1,500 kg 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262140" y="1617346"/>
            <a:ext cx="7643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There are 55 lighthouses with historical Fresnel lens and mercury bath in Japan.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order to eliminate mercury without impairing historical value of lens, the Japan Coast Guard (JCG) developed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new rotating system a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nd has </a:t>
            </a: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carried out the on-site test since March 2017 at </a:t>
            </a:r>
            <a:r>
              <a:rPr kumimoji="1"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Tsurugi-saki</a:t>
            </a: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lighthouse (Tokyo bay area).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sz="1600" u="wavyHeavy" dirty="0" smtClean="0"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The test shows the effectiveness of the system</a:t>
            </a:r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7385" y="1979791"/>
            <a:ext cx="2546632" cy="1909975"/>
          </a:xfrm>
          <a:prstGeom prst="roundRect">
            <a:avLst>
              <a:gd name="adj" fmla="val 710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0" name="テキスト ボックス 39"/>
          <p:cNvSpPr txBox="1"/>
          <p:nvPr/>
        </p:nvSpPr>
        <p:spPr>
          <a:xfrm>
            <a:off x="2132917" y="3619741"/>
            <a:ext cx="1766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Tsurugi-saki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lighthouse</a:t>
            </a:r>
          </a:p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1" lang="en-US" altLang="ja-JP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 in 1871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320" y="3138127"/>
            <a:ext cx="1164506" cy="166895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79886" y="662996"/>
            <a:ext cx="434885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➢</a:t>
            </a:r>
            <a:r>
              <a:rPr lang="en-US" altLang="ja-JP" sz="2200" dirty="0" smtClean="0"/>
              <a:t>Eliminate hazardous mercury bath</a:t>
            </a:r>
          </a:p>
          <a:p>
            <a:r>
              <a:rPr lang="en-US" altLang="ja-JP" sz="2200" dirty="0" smtClean="0">
                <a:latin typeface="ＭＳ Ｐゴシック" panose="020B0600070205080204" pitchFamily="50" charset="-128"/>
              </a:rPr>
              <a:t>➢</a:t>
            </a:r>
            <a:r>
              <a:rPr kumimoji="1" lang="en-US" altLang="ja-JP" sz="2200" dirty="0" smtClean="0"/>
              <a:t>Preserve historical Fresnel lens</a:t>
            </a:r>
            <a:endParaRPr kumimoji="1" lang="ja-JP" altLang="en-US" sz="2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142930" y="662996"/>
            <a:ext cx="466608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A need for </a:t>
            </a:r>
            <a:r>
              <a:rPr lang="en-US" altLang="ja-JP" sz="2200" dirty="0" smtClean="0">
                <a:solidFill>
                  <a:srgbClr val="FF0000"/>
                </a:solidFill>
              </a:rPr>
              <a:t>the new rotating system </a:t>
            </a:r>
            <a:r>
              <a:rPr lang="en-US" altLang="ja-JP" sz="2200" dirty="0" smtClean="0"/>
              <a:t>which can withstand far heavier weight</a:t>
            </a:r>
            <a:endParaRPr kumimoji="1" lang="ja-JP" altLang="en-US" sz="2200" dirty="0"/>
          </a:p>
        </p:txBody>
      </p:sp>
      <p:sp>
        <p:nvSpPr>
          <p:cNvPr id="3" name="右矢印 2"/>
          <p:cNvSpPr/>
          <p:nvPr/>
        </p:nvSpPr>
        <p:spPr bwMode="auto">
          <a:xfrm>
            <a:off x="4633213" y="686341"/>
            <a:ext cx="405245" cy="733663"/>
          </a:xfrm>
          <a:prstGeom prst="rightArrow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 smtClean="0">
              <a:latin typeface="Arial" charset="0"/>
            </a:endParaRPr>
          </a:p>
        </p:txBody>
      </p:sp>
      <p:sp>
        <p:nvSpPr>
          <p:cNvPr id="29" name="下矢印 28"/>
          <p:cNvSpPr/>
          <p:nvPr/>
        </p:nvSpPr>
        <p:spPr bwMode="auto">
          <a:xfrm>
            <a:off x="8398358" y="4875928"/>
            <a:ext cx="474342" cy="186774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52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>
          <a:solidFill>
            <a:srgbClr val="FF0000"/>
          </a:solidFill>
          <a:prstDash val="sysDash"/>
          <a:round/>
          <a:headEnd/>
          <a:tailEnd/>
        </a:ln>
        <a:effectLst/>
      </a:spPr>
      <a:bodyPr wrap="square" lIns="91422" tIns="45710" rIns="91422" bIns="45710" rtlCol="0" anchor="t" anchorCtr="0">
        <a:spAutoFit/>
      </a:bodyPr>
      <a:lstStyle>
        <a:defPPr marL="1338263" algn="ctr">
          <a:lnSpc>
            <a:spcPct val="130000"/>
          </a:lnSpc>
          <a:tabLst>
            <a:tab pos="3136900" algn="ctr"/>
          </a:tabLst>
          <a:defRPr kumimoji="1" sz="1200" dirty="0" smtClean="0">
            <a:latin typeface="+mj-ea"/>
            <a:ea typeface="+mj-e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00"/>
        </a:solidFill>
        <a:ln w="9525" algn="ctr">
          <a:solidFill>
            <a:schemeClr val="tx1"/>
          </a:solidFill>
          <a:miter lim="800000"/>
          <a:headEnd/>
          <a:tailEnd/>
        </a:ln>
        <a:effectLst/>
      </a:spPr>
      <a:bodyPr wrap="square" rtlCol="0" anchor="ctr">
        <a:spAutoFit/>
      </a:bodyPr>
      <a:lstStyle>
        <a:defPPr algn="ctr">
          <a:defRPr kumimoji="1" dirty="0" smtClean="0">
            <a:latin typeface="Arial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プレゼンテーション2" id="{055BDFDD-E5AE-41F6-82DF-068F2DC05F16}" vid="{B0C3D058-E587-4FC5-AA5E-9E5BF53B7A07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9662</TotalTime>
  <Words>128</Words>
  <Application>Microsoft Office PowerPoint</Application>
  <PresentationFormat>Format A4 (210 x 297 mm)</PresentationFormat>
  <Paragraphs>15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HGP創英角ｺﾞｼｯｸUB</vt:lpstr>
      <vt:lpstr>ＭＳ Ｐ明朝</vt:lpstr>
      <vt:lpstr>Times New Roman</vt:lpstr>
      <vt:lpstr>Wingdings</vt:lpstr>
      <vt:lpstr>2_標準デザイン</vt:lpstr>
      <vt:lpstr>1_デザインの設定</vt:lpstr>
      <vt:lpstr>2_デザインの設定</vt:lpstr>
      <vt:lpstr>Présentation PowerPoint</vt:lpstr>
    </vt:vector>
  </TitlesOfParts>
  <Company>海上保安庁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 嘉信</dc:creator>
  <cp:lastModifiedBy>Marie-Hélène Grillet</cp:lastModifiedBy>
  <cp:revision>449</cp:revision>
  <cp:lastPrinted>2017-12-05T04:17:46Z</cp:lastPrinted>
  <dcterms:created xsi:type="dcterms:W3CDTF">2014-07-11T05:38:36Z</dcterms:created>
  <dcterms:modified xsi:type="dcterms:W3CDTF">2017-12-06T08:01:22Z</dcterms:modified>
</cp:coreProperties>
</file>