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8" r:id="rId3"/>
    <p:sldId id="286" r:id="rId4"/>
    <p:sldId id="290" r:id="rId5"/>
    <p:sldId id="288" r:id="rId6"/>
    <p:sldId id="289" r:id="rId7"/>
    <p:sldId id="283" r:id="rId8"/>
    <p:sldId id="280" r:id="rId9"/>
  </p:sldIdLst>
  <p:sldSz cx="12192000" cy="6858000"/>
  <p:notesSz cx="7102475" cy="102330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791" autoAdjust="0"/>
  </p:normalViewPr>
  <p:slideViewPr>
    <p:cSldViewPr snapToGrid="0" snapToObjects="1">
      <p:cViewPr varScale="1">
        <p:scale>
          <a:sx n="57" d="100"/>
          <a:sy n="57" d="100"/>
        </p:scale>
        <p:origin x="38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4023093" y="2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1A59164E-4251-4DE9-9477-C575CB2AEAF3}" type="datetimeFigureOut">
              <a:rPr lang="nb-NO" smtClean="0"/>
              <a:t>01.04.2019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1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4023093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C5D8B4D7-26D8-4F18-946C-FEEFC7497005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91618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3093" y="2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3B9B4AA7-5121-BF4D-8928-26ECEAFD04F4}" type="datetimeFigureOut">
              <a:rPr lang="nb-NO" smtClean="0"/>
              <a:t>01.04.2019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7938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10248" y="4924644"/>
            <a:ext cx="5681980" cy="4029256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1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3093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CCF8D77A-EA95-3D40-BBC5-5C5E0F90D92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1410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På neste slide kommer film som starter automatisk.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F8D77A-EA95-3D40-BBC5-5C5E0F90D92E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3345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Hvitt lys, filter for å skape farget lys, mekanisk </a:t>
            </a:r>
            <a:r>
              <a:rPr lang="nb-NO" dirty="0" err="1" smtClean="0"/>
              <a:t>fremtrekk</a:t>
            </a:r>
            <a:r>
              <a:rPr lang="nb-NO" baseline="0" dirty="0" smtClean="0"/>
              <a:t> av neste pære, </a:t>
            </a:r>
          </a:p>
          <a:p>
            <a:r>
              <a:rPr lang="nb-NO" baseline="0" dirty="0" smtClean="0"/>
              <a:t>LED farget lys, ingen filter, ingen mekaniske deler</a:t>
            </a:r>
          </a:p>
          <a:p>
            <a:endParaRPr lang="nb-NO" baseline="0" dirty="0" smtClean="0"/>
          </a:p>
          <a:p>
            <a:r>
              <a:rPr lang="nb-NO" baseline="0" dirty="0" smtClean="0"/>
              <a:t>Den teknologiske trenden, </a:t>
            </a:r>
            <a:r>
              <a:rPr lang="nb-NO" baseline="0" dirty="0" err="1" smtClean="0"/>
              <a:t>paradigmeskifte</a:t>
            </a:r>
            <a:r>
              <a:rPr lang="nb-NO" baseline="0" dirty="0" smtClean="0"/>
              <a:t> nå, sektorlykter har grovt sett vært uforandret i 100 år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B23B6-1538-4F72-BF62-64FE086D55D3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183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Dette er ett område for fremtidig innsats, samspillet mellom moderne ENC (kart)</a:t>
            </a:r>
            <a:r>
              <a:rPr lang="nb-NO" baseline="0" dirty="0" smtClean="0"/>
              <a:t> og tradisjonelle navigasjon er ikke optimal.</a:t>
            </a:r>
          </a:p>
          <a:p>
            <a:r>
              <a:rPr lang="nb-NO" baseline="0" dirty="0" smtClean="0"/>
              <a:t>Fyr og merker presenteres ikke optimalt og dette søkes bedret gjennom aktivt arbeide i IALA, IHO og IMO. </a:t>
            </a:r>
          </a:p>
          <a:p>
            <a:r>
              <a:rPr lang="nb-NO" baseline="0" dirty="0" smtClean="0"/>
              <a:t>Kystverket deltar på internasjonal konferanse om AIS </a:t>
            </a:r>
            <a:r>
              <a:rPr lang="nb-NO" baseline="0" dirty="0" err="1" smtClean="0"/>
              <a:t>AtoN’s</a:t>
            </a:r>
            <a:r>
              <a:rPr lang="nb-NO" baseline="0" dirty="0" smtClean="0"/>
              <a:t> i disse dager.</a:t>
            </a:r>
          </a:p>
          <a:p>
            <a:r>
              <a:rPr lang="nb-NO" baseline="0" dirty="0" smtClean="0"/>
              <a:t>Norge har noen særtrekk innen fyr og merker, vår kyst er ikke unik, men krevende å merke. Fokus på det menneskelige elementet.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B23B6-1538-4F72-BF62-64FE086D55D3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5857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365834"/>
            <a:ext cx="10363200" cy="572115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945692"/>
            <a:ext cx="10363200" cy="797602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57627"/>
            <a:ext cx="1612392" cy="1164336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9002684" y="6308388"/>
            <a:ext cx="300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800" dirty="0" smtClean="0">
                <a:solidFill>
                  <a:srgbClr val="91AEC3"/>
                </a:solidFill>
              </a:rPr>
              <a:t>– Vi tar </a:t>
            </a:r>
            <a:r>
              <a:rPr lang="en-GB" sz="1800" dirty="0" err="1" smtClean="0">
                <a:solidFill>
                  <a:srgbClr val="91AEC3"/>
                </a:solidFill>
              </a:rPr>
              <a:t>ansvar</a:t>
            </a:r>
            <a:r>
              <a:rPr lang="en-GB" sz="1800" dirty="0" smtClean="0">
                <a:solidFill>
                  <a:srgbClr val="91AEC3"/>
                </a:solidFill>
              </a:rPr>
              <a:t> for </a:t>
            </a:r>
            <a:r>
              <a:rPr lang="en-GB" sz="1800" dirty="0" err="1" smtClean="0">
                <a:solidFill>
                  <a:srgbClr val="91AEC3"/>
                </a:solidFill>
              </a:rPr>
              <a:t>sjøvegen</a:t>
            </a:r>
            <a:endParaRPr lang="en-GB" sz="1800" dirty="0">
              <a:solidFill>
                <a:srgbClr val="91AEC3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830381" y="4446427"/>
            <a:ext cx="10363200" cy="797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Bilde 3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1188"/>
            <a:ext cx="12192000" cy="22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95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40988"/>
            <a:ext cx="12192000" cy="1719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02C43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3908685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0" y="1324172"/>
            <a:ext cx="10972800" cy="0"/>
          </a:xfrm>
          <a:prstGeom prst="line">
            <a:avLst/>
          </a:prstGeom>
          <a:ln w="12700" cmpd="sng">
            <a:solidFill>
              <a:schemeClr val="tx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357774" y="6375581"/>
            <a:ext cx="26912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600" dirty="0" smtClean="0">
                <a:solidFill>
                  <a:schemeClr val="tx2"/>
                </a:solidFill>
              </a:rPr>
              <a:t>– Vi tar </a:t>
            </a:r>
            <a:r>
              <a:rPr lang="en-GB" sz="1600" dirty="0" err="1" smtClean="0">
                <a:solidFill>
                  <a:schemeClr val="tx2"/>
                </a:solidFill>
              </a:rPr>
              <a:t>ansvar</a:t>
            </a:r>
            <a:r>
              <a:rPr lang="en-GB" sz="1600" dirty="0" smtClean="0">
                <a:solidFill>
                  <a:schemeClr val="tx2"/>
                </a:solidFill>
              </a:rPr>
              <a:t> for </a:t>
            </a:r>
            <a:r>
              <a:rPr lang="en-GB" sz="1600" dirty="0" err="1" smtClean="0">
                <a:solidFill>
                  <a:schemeClr val="tx2"/>
                </a:solidFill>
              </a:rPr>
              <a:t>sjøvegen</a:t>
            </a:r>
            <a:endParaRPr lang="en-GB" sz="1600" dirty="0">
              <a:solidFill>
                <a:schemeClr val="tx2"/>
              </a:solidFill>
            </a:endParaRPr>
          </a:p>
        </p:txBody>
      </p:sp>
      <p:pic>
        <p:nvPicPr>
          <p:cNvPr id="5" name="Bild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6100" y="5690910"/>
            <a:ext cx="1164336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35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2696"/>
            <a:ext cx="5384800" cy="40161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92696"/>
            <a:ext cx="5384800" cy="401618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9600" y="1324172"/>
            <a:ext cx="10972800" cy="0"/>
          </a:xfrm>
          <a:prstGeom prst="line">
            <a:avLst/>
          </a:prstGeom>
          <a:ln w="12700" cmpd="sng">
            <a:solidFill>
              <a:schemeClr val="tx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Bilde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40988"/>
            <a:ext cx="12192000" cy="1719071"/>
          </a:xfrm>
          <a:prstGeom prst="rect">
            <a:avLst/>
          </a:prstGeom>
        </p:spPr>
      </p:pic>
      <p:sp>
        <p:nvSpPr>
          <p:cNvPr id="14" name="Rectangle 9"/>
          <p:cNvSpPr/>
          <p:nvPr userDrawn="1"/>
        </p:nvSpPr>
        <p:spPr>
          <a:xfrm>
            <a:off x="357774" y="6375581"/>
            <a:ext cx="26912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600" dirty="0" smtClean="0">
                <a:solidFill>
                  <a:schemeClr val="tx2"/>
                </a:solidFill>
              </a:rPr>
              <a:t>– Vi tar </a:t>
            </a:r>
            <a:r>
              <a:rPr lang="en-GB" sz="1600" dirty="0" err="1" smtClean="0">
                <a:solidFill>
                  <a:schemeClr val="tx2"/>
                </a:solidFill>
              </a:rPr>
              <a:t>ansvar</a:t>
            </a:r>
            <a:r>
              <a:rPr lang="en-GB" sz="1600" dirty="0" smtClean="0">
                <a:solidFill>
                  <a:schemeClr val="tx2"/>
                </a:solidFill>
              </a:rPr>
              <a:t> for </a:t>
            </a:r>
            <a:r>
              <a:rPr lang="en-GB" sz="1600" dirty="0" err="1" smtClean="0">
                <a:solidFill>
                  <a:schemeClr val="tx2"/>
                </a:solidFill>
              </a:rPr>
              <a:t>sjøvegen</a:t>
            </a:r>
            <a:endParaRPr lang="en-GB" sz="1600" dirty="0">
              <a:solidFill>
                <a:schemeClr val="tx2"/>
              </a:solidFill>
            </a:endParaRPr>
          </a:p>
        </p:txBody>
      </p:sp>
      <p:pic>
        <p:nvPicPr>
          <p:cNvPr id="15" name="Bilde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6100" y="5690910"/>
            <a:ext cx="1164336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0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01189"/>
            <a:ext cx="5386917" cy="695269"/>
          </a:xfrm>
        </p:spPr>
        <p:txBody>
          <a:bodyPr anchor="t">
            <a:noAutofit/>
          </a:bodyPr>
          <a:lstStyle>
            <a:lvl1pPr marL="0" indent="0">
              <a:buNone/>
              <a:defRPr sz="28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42485"/>
            <a:ext cx="5386917" cy="33664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401189"/>
            <a:ext cx="5389033" cy="695269"/>
          </a:xfrm>
        </p:spPr>
        <p:txBody>
          <a:bodyPr anchor="t">
            <a:noAutofit/>
          </a:bodyPr>
          <a:lstStyle>
            <a:lvl1pPr marL="0" indent="0">
              <a:buNone/>
              <a:defRPr sz="2800" b="1">
                <a:solidFill>
                  <a:srgbClr val="E9510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42484"/>
            <a:ext cx="5389033" cy="33664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600" y="1324172"/>
            <a:ext cx="10972800" cy="0"/>
          </a:xfrm>
          <a:prstGeom prst="line">
            <a:avLst/>
          </a:prstGeom>
          <a:ln w="12700" cmpd="sng">
            <a:solidFill>
              <a:schemeClr val="tx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Bild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40988"/>
            <a:ext cx="12192000" cy="1719071"/>
          </a:xfrm>
          <a:prstGeom prst="rect">
            <a:avLst/>
          </a:prstGeom>
        </p:spPr>
      </p:pic>
      <p:sp>
        <p:nvSpPr>
          <p:cNvPr id="16" name="Rectangle 9"/>
          <p:cNvSpPr/>
          <p:nvPr userDrawn="1"/>
        </p:nvSpPr>
        <p:spPr>
          <a:xfrm>
            <a:off x="357774" y="6375581"/>
            <a:ext cx="26912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600" dirty="0" smtClean="0">
                <a:solidFill>
                  <a:schemeClr val="tx2"/>
                </a:solidFill>
              </a:rPr>
              <a:t>– Vi tar </a:t>
            </a:r>
            <a:r>
              <a:rPr lang="en-GB" sz="1600" dirty="0" err="1" smtClean="0">
                <a:solidFill>
                  <a:schemeClr val="tx2"/>
                </a:solidFill>
              </a:rPr>
              <a:t>ansvar</a:t>
            </a:r>
            <a:r>
              <a:rPr lang="en-GB" sz="1600" dirty="0" smtClean="0">
                <a:solidFill>
                  <a:schemeClr val="tx2"/>
                </a:solidFill>
              </a:rPr>
              <a:t> for </a:t>
            </a:r>
            <a:r>
              <a:rPr lang="en-GB" sz="1600" dirty="0" err="1" smtClean="0">
                <a:solidFill>
                  <a:schemeClr val="tx2"/>
                </a:solidFill>
              </a:rPr>
              <a:t>sjøvegen</a:t>
            </a:r>
            <a:endParaRPr lang="en-GB" sz="1600" dirty="0">
              <a:solidFill>
                <a:schemeClr val="tx2"/>
              </a:solidFill>
            </a:endParaRPr>
          </a:p>
        </p:txBody>
      </p:sp>
      <p:pic>
        <p:nvPicPr>
          <p:cNvPr id="17" name="Bilde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6100" y="5690910"/>
            <a:ext cx="1164336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77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9600" y="1324172"/>
            <a:ext cx="10972800" cy="0"/>
          </a:xfrm>
          <a:prstGeom prst="line">
            <a:avLst/>
          </a:prstGeom>
          <a:ln w="12700" cmpd="sng">
            <a:solidFill>
              <a:schemeClr val="tx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Bild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40988"/>
            <a:ext cx="12192000" cy="1719071"/>
          </a:xfrm>
          <a:prstGeom prst="rect">
            <a:avLst/>
          </a:prstGeom>
        </p:spPr>
      </p:pic>
      <p:sp>
        <p:nvSpPr>
          <p:cNvPr id="12" name="Rectangle 9"/>
          <p:cNvSpPr/>
          <p:nvPr userDrawn="1"/>
        </p:nvSpPr>
        <p:spPr>
          <a:xfrm>
            <a:off x="357774" y="6375581"/>
            <a:ext cx="26912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600" dirty="0" smtClean="0">
                <a:solidFill>
                  <a:schemeClr val="tx2"/>
                </a:solidFill>
              </a:rPr>
              <a:t>– Vi tar </a:t>
            </a:r>
            <a:r>
              <a:rPr lang="en-GB" sz="1600" dirty="0" err="1" smtClean="0">
                <a:solidFill>
                  <a:schemeClr val="tx2"/>
                </a:solidFill>
              </a:rPr>
              <a:t>ansvar</a:t>
            </a:r>
            <a:r>
              <a:rPr lang="en-GB" sz="1600" dirty="0" smtClean="0">
                <a:solidFill>
                  <a:schemeClr val="tx2"/>
                </a:solidFill>
              </a:rPr>
              <a:t> for </a:t>
            </a:r>
            <a:r>
              <a:rPr lang="en-GB" sz="1600" dirty="0" err="1" smtClean="0">
                <a:solidFill>
                  <a:schemeClr val="tx2"/>
                </a:solidFill>
              </a:rPr>
              <a:t>sjøvegen</a:t>
            </a:r>
            <a:endParaRPr lang="en-GB" sz="1600" dirty="0">
              <a:solidFill>
                <a:schemeClr val="tx2"/>
              </a:solidFill>
            </a:endParaRPr>
          </a:p>
        </p:txBody>
      </p:sp>
      <p:pic>
        <p:nvPicPr>
          <p:cNvPr id="13" name="Bild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6100" y="5690910"/>
            <a:ext cx="1164336" cy="84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2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delingsoverskri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687" y="4310171"/>
            <a:ext cx="10128060" cy="1145990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701081" y="2258031"/>
            <a:ext cx="6851269" cy="0"/>
          </a:xfrm>
          <a:prstGeom prst="line">
            <a:avLst/>
          </a:prstGeom>
          <a:ln w="12700" cmpd="sng">
            <a:solidFill>
              <a:schemeClr val="accent1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2701081" y="3809275"/>
            <a:ext cx="6851269" cy="0"/>
          </a:xfrm>
          <a:prstGeom prst="line">
            <a:avLst/>
          </a:prstGeom>
          <a:ln w="12700" cmpd="sng">
            <a:solidFill>
              <a:schemeClr val="accent1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Baksidelogo_300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9455" y="548644"/>
            <a:ext cx="1874520" cy="1353312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1781231" y="2703816"/>
            <a:ext cx="869097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b-NO" sz="3600" dirty="0" smtClean="0">
                <a:solidFill>
                  <a:schemeClr val="accent1"/>
                </a:solidFill>
              </a:rPr>
              <a:t>TAKK FOR OPPMERKSOMHETEN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62686" y="3935907"/>
            <a:ext cx="1012805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nb-NO" sz="2200" b="1" dirty="0" err="1" smtClean="0">
                <a:solidFill>
                  <a:schemeClr val="bg1"/>
                </a:solidFill>
              </a:rPr>
              <a:t>www.kystverket.no</a:t>
            </a:r>
            <a:endParaRPr lang="nb-NO" sz="2200" b="1" dirty="0" smtClean="0">
              <a:solidFill>
                <a:schemeClr val="bg1"/>
              </a:solidFill>
            </a:endParaRPr>
          </a:p>
        </p:txBody>
      </p:sp>
      <p:pic>
        <p:nvPicPr>
          <p:cNvPr id="9" name="Bild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40988"/>
            <a:ext cx="12192000" cy="171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68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753EE0E-62D5-7C4E-A9DE-E2404AB69666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10AF781-9AF6-D34D-AE18-5B607B564E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28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753EE0E-62D5-7C4E-A9DE-E2404AB69666}" type="datetimeFigureOut">
              <a:rPr lang="en-US" smtClean="0"/>
              <a:pPr/>
              <a:t>4/1/2019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10AF781-9AF6-D34D-AE18-5B607B564E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3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95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252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84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1" r:id="rId6"/>
    <p:sldLayoutId id="2147483658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IALA</a:t>
            </a:r>
            <a:r>
              <a:rPr lang="en-US" dirty="0" smtClean="0"/>
              <a:t> </a:t>
            </a:r>
            <a:r>
              <a:rPr lang="en-US" dirty="0" err="1" smtClean="0"/>
              <a:t>sectorlight</a:t>
            </a:r>
            <a:r>
              <a:rPr lang="en-US" dirty="0" smtClean="0"/>
              <a:t> remake </a:t>
            </a:r>
            <a:endParaRPr lang="en-US" dirty="0"/>
          </a:p>
        </p:txBody>
      </p:sp>
      <p:grpSp>
        <p:nvGrpSpPr>
          <p:cNvPr id="11" name="Gruppe 10"/>
          <p:cNvGrpSpPr/>
          <p:nvPr/>
        </p:nvGrpSpPr>
        <p:grpSpPr>
          <a:xfrm>
            <a:off x="914400" y="2116503"/>
            <a:ext cx="4004328" cy="1640620"/>
            <a:chOff x="2209800" y="2307003"/>
            <a:chExt cx="4004328" cy="164062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2209800" y="2307003"/>
              <a:ext cx="4004328" cy="0"/>
            </a:xfrm>
            <a:prstGeom prst="line">
              <a:avLst/>
            </a:prstGeom>
            <a:ln w="12700" cmpd="sng">
              <a:solidFill>
                <a:schemeClr val="bg1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209800" y="3947623"/>
              <a:ext cx="4004328" cy="0"/>
            </a:xfrm>
            <a:prstGeom prst="line">
              <a:avLst/>
            </a:prstGeom>
            <a:ln w="12700" cmpd="sng">
              <a:solidFill>
                <a:schemeClr val="bg1"/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ktangel 5"/>
          <p:cNvSpPr/>
          <p:nvPr/>
        </p:nvSpPr>
        <p:spPr>
          <a:xfrm>
            <a:off x="914399" y="3834750"/>
            <a:ext cx="7690585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Guttorm Tomren</a:t>
            </a:r>
            <a:r>
              <a:rPr lang="nb-NO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b-NO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b-NO" sz="1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Ålesund, 01.04.2019</a:t>
            </a:r>
            <a:endParaRPr lang="nb-NO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Undertit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05826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From </a:t>
            </a:r>
            <a:r>
              <a:rPr lang="nb-NO" dirty="0"/>
              <a:t>s</a:t>
            </a:r>
            <a:r>
              <a:rPr lang="nb-NO" dirty="0" smtClean="0"/>
              <a:t>prings to diode…..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" t="17952" r="8787" b="10240"/>
          <a:stretch/>
        </p:blipFill>
        <p:spPr>
          <a:xfrm>
            <a:off x="1981201" y="1341320"/>
            <a:ext cx="2474007" cy="2897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Bild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4" t="35946" r="20187"/>
          <a:stretch/>
        </p:blipFill>
        <p:spPr>
          <a:xfrm>
            <a:off x="2820424" y="4238714"/>
            <a:ext cx="3275577" cy="1953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" name="Bild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3186" y="1418602"/>
            <a:ext cx="1861717" cy="1589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9" name="Bild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5224" y="3611390"/>
            <a:ext cx="3907322" cy="2246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28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Content?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 smtClean="0"/>
              <a:t>More </a:t>
            </a:r>
            <a:r>
              <a:rPr lang="nb-NO" dirty="0" err="1" smtClean="0"/>
              <a:t>than</a:t>
            </a:r>
            <a:r>
              <a:rPr lang="nb-NO" dirty="0" smtClean="0"/>
              <a:t> 100 </a:t>
            </a:r>
            <a:r>
              <a:rPr lang="nb-NO" dirty="0" err="1" smtClean="0"/>
              <a:t>years</a:t>
            </a:r>
            <a:r>
              <a:rPr lang="nb-NO" dirty="0" smtClean="0"/>
              <a:t> </a:t>
            </a:r>
            <a:r>
              <a:rPr lang="nb-NO" dirty="0" err="1" smtClean="0"/>
              <a:t>practice</a:t>
            </a:r>
            <a:r>
              <a:rPr lang="nb-NO" dirty="0" smtClean="0"/>
              <a:t> have to </a:t>
            </a:r>
            <a:r>
              <a:rPr lang="nb-NO" dirty="0" err="1" smtClean="0"/>
              <a:t>change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smtClean="0"/>
              <a:t>Worlds </a:t>
            </a:r>
            <a:r>
              <a:rPr lang="nb-NO" dirty="0" err="1" smtClean="0"/>
              <a:t>largest</a:t>
            </a:r>
            <a:r>
              <a:rPr lang="nb-NO" dirty="0" smtClean="0"/>
              <a:t> </a:t>
            </a:r>
            <a:r>
              <a:rPr lang="nb-NO" dirty="0" err="1" smtClean="0"/>
              <a:t>net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sectorlights</a:t>
            </a:r>
            <a:endParaRPr lang="nb-NO" dirty="0" smtClean="0"/>
          </a:p>
          <a:p>
            <a:endParaRPr lang="nb-NO" dirty="0" smtClean="0"/>
          </a:p>
          <a:p>
            <a:r>
              <a:rPr lang="nb-NO" dirty="0" smtClean="0"/>
              <a:t>In all waters, for all </a:t>
            </a:r>
            <a:r>
              <a:rPr lang="nb-NO" dirty="0" err="1" smtClean="0"/>
              <a:t>users</a:t>
            </a:r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r>
              <a:rPr lang="nb-NO" dirty="0" err="1" smtClean="0"/>
              <a:t>But</a:t>
            </a:r>
            <a:r>
              <a:rPr lang="nb-NO" dirty="0" smtClean="0"/>
              <a:t>: «</a:t>
            </a:r>
            <a:r>
              <a:rPr lang="nb-NO" dirty="0" err="1" smtClean="0"/>
              <a:t>white</a:t>
            </a:r>
            <a:r>
              <a:rPr lang="nb-NO" dirty="0" smtClean="0"/>
              <a:t> </a:t>
            </a:r>
            <a:r>
              <a:rPr lang="nb-NO" dirty="0" err="1" smtClean="0"/>
              <a:t>sector</a:t>
            </a:r>
            <a:r>
              <a:rPr lang="nb-NO" dirty="0" smtClean="0"/>
              <a:t>» </a:t>
            </a:r>
            <a:r>
              <a:rPr lang="nb-NO" dirty="0" err="1" smtClean="0"/>
              <a:t>unchanged</a:t>
            </a:r>
            <a:r>
              <a:rPr lang="nb-NO" dirty="0" smtClean="0"/>
              <a:t>!»</a:t>
            </a: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743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sz="2700" dirty="0"/>
              <a:t>Kystverk fokus: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ENC/</a:t>
            </a:r>
            <a:r>
              <a:rPr lang="nb-NO" dirty="0" err="1" smtClean="0"/>
              <a:t>AtoN’s</a:t>
            </a:r>
            <a:endParaRPr lang="nb-NO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81200" y="1600200"/>
            <a:ext cx="2883878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 4"/>
          <p:cNvGraphicFramePr>
            <a:graphicFrameLocks noGrp="1"/>
          </p:cNvGraphicFramePr>
          <p:nvPr/>
        </p:nvGraphicFramePr>
        <p:xfrm>
          <a:off x="4688653" y="84138"/>
          <a:ext cx="5822315" cy="381000"/>
        </p:xfrm>
        <a:graphic>
          <a:graphicData uri="http://schemas.openxmlformats.org/drawingml/2006/table">
            <a:tbl>
              <a:tblPr/>
              <a:tblGrid>
                <a:gridCol w="729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22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30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685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21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403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Country</a:t>
                      </a:r>
                      <a:endParaRPr lang="nb-NO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Norway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Sweden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Finland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Denmark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Germany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USA</a:t>
                      </a:r>
                      <a:endParaRPr lang="nb-NO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Canada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UK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Australia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Ireland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Scotland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Sectorlights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1925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1242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396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85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nb-NO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b-NO" sz="9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52</a:t>
                      </a:r>
                      <a:endParaRPr lang="nb-NO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nb-NO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Bild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1552" y="581106"/>
            <a:ext cx="4186748" cy="301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Bild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219" y="3725333"/>
            <a:ext cx="4186748" cy="303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kstSylinder 8"/>
          <p:cNvSpPr txBox="1"/>
          <p:nvPr/>
        </p:nvSpPr>
        <p:spPr>
          <a:xfrm>
            <a:off x="4092849" y="5936735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>
                <a:solidFill>
                  <a:srgbClr val="002060"/>
                </a:solidFill>
              </a:rPr>
              <a:t>IHO S-4 </a:t>
            </a:r>
          </a:p>
        </p:txBody>
      </p:sp>
      <p:cxnSp>
        <p:nvCxnSpPr>
          <p:cNvPr id="11" name="Rett pil 10"/>
          <p:cNvCxnSpPr/>
          <p:nvPr/>
        </p:nvCxnSpPr>
        <p:spPr>
          <a:xfrm flipV="1">
            <a:off x="5113868" y="3725332"/>
            <a:ext cx="617685" cy="22114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Sylinder 11"/>
          <p:cNvSpPr txBox="1"/>
          <p:nvPr/>
        </p:nvSpPr>
        <p:spPr>
          <a:xfrm>
            <a:off x="5488735" y="5223174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2400" b="1" dirty="0">
                <a:solidFill>
                  <a:srgbClr val="002060"/>
                </a:solidFill>
              </a:rPr>
              <a:t>S-57</a:t>
            </a:r>
          </a:p>
        </p:txBody>
      </p:sp>
      <p:cxnSp>
        <p:nvCxnSpPr>
          <p:cNvPr id="14" name="Rett pil 13"/>
          <p:cNvCxnSpPr/>
          <p:nvPr/>
        </p:nvCxnSpPr>
        <p:spPr>
          <a:xfrm flipH="1" flipV="1">
            <a:off x="4978401" y="4749801"/>
            <a:ext cx="1159933" cy="473373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02de91b4-5c83-4979-a0d4-46603360ab95@kystverket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13"/>
          <a:stretch/>
        </p:blipFill>
        <p:spPr bwMode="auto">
          <a:xfrm>
            <a:off x="181763" y="274638"/>
            <a:ext cx="11099580" cy="6350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7773" y="1093926"/>
            <a:ext cx="6887007" cy="48706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2818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Motive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err="1" smtClean="0"/>
              <a:t>Reduce</a:t>
            </a:r>
            <a:r>
              <a:rPr lang="nb-NO" dirty="0" smtClean="0"/>
              <a:t> </a:t>
            </a:r>
            <a:r>
              <a:rPr lang="nb-NO" dirty="0" err="1" smtClean="0"/>
              <a:t>complexity</a:t>
            </a:r>
            <a:endParaRPr lang="nb-NO" dirty="0" smtClean="0"/>
          </a:p>
          <a:p>
            <a:pPr lvl="1"/>
            <a:r>
              <a:rPr lang="nb-NO" dirty="0" err="1" smtClean="0"/>
              <a:t>Simplify</a:t>
            </a:r>
            <a:r>
              <a:rPr lang="nb-NO" dirty="0" smtClean="0"/>
              <a:t>, </a:t>
            </a:r>
            <a:r>
              <a:rPr lang="nb-NO" dirty="0" err="1" smtClean="0"/>
              <a:t>standardization</a:t>
            </a:r>
            <a:endParaRPr lang="nb-NO" dirty="0" smtClean="0"/>
          </a:p>
          <a:p>
            <a:pPr lvl="1"/>
            <a:endParaRPr lang="nb-NO" dirty="0"/>
          </a:p>
          <a:p>
            <a:r>
              <a:rPr lang="nb-NO" dirty="0" smtClean="0"/>
              <a:t>Less </a:t>
            </a:r>
            <a:r>
              <a:rPr lang="nb-NO" dirty="0" err="1" smtClean="0"/>
              <a:t>downtime</a:t>
            </a:r>
            <a:r>
              <a:rPr lang="nb-NO" dirty="0" smtClean="0"/>
              <a:t>, </a:t>
            </a:r>
            <a:r>
              <a:rPr lang="nb-NO" dirty="0" err="1" smtClean="0"/>
              <a:t>better</a:t>
            </a:r>
            <a:r>
              <a:rPr lang="nb-NO" dirty="0" smtClean="0"/>
              <a:t> </a:t>
            </a:r>
            <a:r>
              <a:rPr lang="nb-NO" dirty="0" err="1" smtClean="0"/>
              <a:t>color</a:t>
            </a:r>
            <a:r>
              <a:rPr lang="nb-NO" dirty="0" smtClean="0"/>
              <a:t> </a:t>
            </a:r>
            <a:r>
              <a:rPr lang="nb-NO" dirty="0" err="1" smtClean="0"/>
              <a:t>quality</a:t>
            </a:r>
            <a:endParaRPr lang="nb-NO" dirty="0" smtClean="0"/>
          </a:p>
          <a:p>
            <a:pPr lvl="1"/>
            <a:r>
              <a:rPr lang="nb-NO" dirty="0" smtClean="0"/>
              <a:t>Less </a:t>
            </a:r>
            <a:r>
              <a:rPr lang="nb-NO" dirty="0" err="1" smtClean="0"/>
              <a:t>repair</a:t>
            </a:r>
            <a:r>
              <a:rPr lang="nb-NO" dirty="0" smtClean="0"/>
              <a:t>, </a:t>
            </a:r>
            <a:r>
              <a:rPr lang="nb-NO" dirty="0" err="1" smtClean="0"/>
              <a:t>extend</a:t>
            </a:r>
            <a:r>
              <a:rPr lang="nb-NO" dirty="0" smtClean="0"/>
              <a:t> service intervall</a:t>
            </a:r>
          </a:p>
          <a:p>
            <a:pPr lvl="1"/>
            <a:endParaRPr lang="nb-NO" dirty="0"/>
          </a:p>
          <a:p>
            <a:r>
              <a:rPr lang="nb-NO" dirty="0" smtClean="0"/>
              <a:t>In total: </a:t>
            </a:r>
            <a:r>
              <a:rPr lang="nb-NO" dirty="0" err="1" smtClean="0"/>
              <a:t>increase</a:t>
            </a:r>
            <a:r>
              <a:rPr lang="nb-NO" dirty="0" smtClean="0"/>
              <a:t> in </a:t>
            </a:r>
            <a:r>
              <a:rPr lang="nb-NO" dirty="0" err="1" smtClean="0"/>
              <a:t>safety</a:t>
            </a:r>
            <a:r>
              <a:rPr lang="nb-NO" dirty="0" smtClean="0"/>
              <a:t> and more </a:t>
            </a:r>
            <a:r>
              <a:rPr lang="nb-NO" dirty="0" err="1" smtClean="0"/>
              <a:t>effective</a:t>
            </a:r>
            <a:r>
              <a:rPr lang="nb-NO" dirty="0" smtClean="0"/>
              <a:t> </a:t>
            </a:r>
            <a:r>
              <a:rPr lang="nb-NO" dirty="0" err="1" smtClean="0"/>
              <a:t>operations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4044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Past</a:t>
            </a:r>
            <a:r>
              <a:rPr lang="nb-NO" dirty="0" smtClean="0"/>
              <a:t>, </a:t>
            </a:r>
            <a:r>
              <a:rPr lang="nb-NO" dirty="0" err="1" smtClean="0"/>
              <a:t>current</a:t>
            </a:r>
            <a:r>
              <a:rPr lang="nb-NO" dirty="0" smtClean="0"/>
              <a:t>, </a:t>
            </a:r>
            <a:r>
              <a:rPr lang="nb-NO" dirty="0" err="1" smtClean="0"/>
              <a:t>future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69964"/>
            <a:ext cx="6658943" cy="4439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lassholder for innhold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681" y="1600200"/>
            <a:ext cx="5862637" cy="3908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494989" y="896868"/>
            <a:ext cx="4335082" cy="289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5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Kystverket.no</a:t>
            </a:r>
            <a:endParaRPr lang="nb-NO" dirty="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70" y="1385887"/>
            <a:ext cx="3712676" cy="3810953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877" y="1269964"/>
            <a:ext cx="7172325" cy="4972050"/>
          </a:xfrm>
          <a:prstGeom prst="rect">
            <a:avLst/>
          </a:prstGeom>
        </p:spPr>
      </p:pic>
      <p:pic>
        <p:nvPicPr>
          <p:cNvPr id="6" name="Plassholder for innhold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805487" y="546027"/>
            <a:ext cx="5084844" cy="5458533"/>
          </a:xfrm>
          <a:prstGeom prst="rect">
            <a:avLst/>
          </a:prstGeom>
        </p:spPr>
      </p:pic>
      <p:pic>
        <p:nvPicPr>
          <p:cNvPr id="7" name="Plassholder for innhold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287327"/>
            <a:ext cx="4714875" cy="4131351"/>
          </a:xfrm>
          <a:prstGeom prst="rect">
            <a:avLst/>
          </a:prstGeom>
        </p:spPr>
      </p:pic>
      <p:sp>
        <p:nvSpPr>
          <p:cNvPr id="3" name="TekstSylinder 2"/>
          <p:cNvSpPr txBox="1"/>
          <p:nvPr/>
        </p:nvSpPr>
        <p:spPr>
          <a:xfrm>
            <a:off x="598170" y="6004560"/>
            <a:ext cx="4249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b="1" dirty="0" err="1" smtClean="0"/>
              <a:t>Approx</a:t>
            </a:r>
            <a:r>
              <a:rPr lang="nb-NO" b="1" dirty="0" smtClean="0"/>
              <a:t> 300 </a:t>
            </a:r>
            <a:r>
              <a:rPr lang="nb-NO" b="1" dirty="0" err="1" smtClean="0"/>
              <a:t>lights</a:t>
            </a:r>
            <a:r>
              <a:rPr lang="nb-NO" b="1" dirty="0" smtClean="0"/>
              <a:t> per </a:t>
            </a:r>
            <a:r>
              <a:rPr lang="nb-NO" b="1" dirty="0" err="1" smtClean="0"/>
              <a:t>year</a:t>
            </a:r>
            <a:r>
              <a:rPr lang="nb-NO" b="1" dirty="0" smtClean="0"/>
              <a:t> </a:t>
            </a:r>
            <a:r>
              <a:rPr lang="nb-NO" b="1" dirty="0" err="1" smtClean="0"/>
              <a:t>converted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413654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188" y="1653264"/>
            <a:ext cx="6321625" cy="355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1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ystverket-mal">
  <a:themeElements>
    <a:clrScheme name="Kystverkets farge">
      <a:dk1>
        <a:sysClr val="windowText" lastClr="000000"/>
      </a:dk1>
      <a:lt1>
        <a:srgbClr val="FFFFFF"/>
      </a:lt1>
      <a:dk2>
        <a:srgbClr val="102C43"/>
      </a:dk2>
      <a:lt2>
        <a:srgbClr val="EEECE1"/>
      </a:lt2>
      <a:accent1>
        <a:srgbClr val="91AEC3"/>
      </a:accent1>
      <a:accent2>
        <a:srgbClr val="007D96"/>
      </a:accent2>
      <a:accent3>
        <a:srgbClr val="E9510E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Kystverket-mal Norsk" id="{397B746E-CC54-0146-8D1E-AF0F45139532}" vid="{02405ADD-2309-4946-A2BF-BE184A97080C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Kystverket-mal Norsk 16x9</Template>
  <TotalTime>25008</TotalTime>
  <Words>244</Words>
  <Application>Microsoft Office PowerPoint</Application>
  <PresentationFormat>Widescreen</PresentationFormat>
  <Paragraphs>62</Paragraphs>
  <Slides>8</Slides>
  <Notes>3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Kystverket-mal</vt:lpstr>
      <vt:lpstr>IALA sectorlight remake </vt:lpstr>
      <vt:lpstr>From springs to diode…..</vt:lpstr>
      <vt:lpstr>Content?</vt:lpstr>
      <vt:lpstr>Kystverk fokus: ENC/AtoN’s</vt:lpstr>
      <vt:lpstr>Motive</vt:lpstr>
      <vt:lpstr>Past, current, future</vt:lpstr>
      <vt:lpstr>Kystverket.no</vt:lpstr>
      <vt:lpstr>PowerPoint-presentasjon</vt:lpstr>
    </vt:vector>
  </TitlesOfParts>
  <Company>Kystverket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Matvik, Olav Helge</dc:creator>
  <cp:lastModifiedBy>Tomren, Guttorm</cp:lastModifiedBy>
  <cp:revision>143</cp:revision>
  <cp:lastPrinted>2019-03-27T07:33:54Z</cp:lastPrinted>
  <dcterms:created xsi:type="dcterms:W3CDTF">2016-11-21T13:45:11Z</dcterms:created>
  <dcterms:modified xsi:type="dcterms:W3CDTF">2019-04-01T09:43:29Z</dcterms:modified>
</cp:coreProperties>
</file>