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740" r:id="rId2"/>
  </p:sldMasterIdLst>
  <p:notesMasterIdLst>
    <p:notesMasterId r:id="rId21"/>
  </p:notesMasterIdLst>
  <p:sldIdLst>
    <p:sldId id="448" r:id="rId3"/>
    <p:sldId id="791" r:id="rId4"/>
    <p:sldId id="426" r:id="rId5"/>
    <p:sldId id="421" r:id="rId6"/>
    <p:sldId id="449" r:id="rId7"/>
    <p:sldId id="555" r:id="rId8"/>
    <p:sldId id="547" r:id="rId9"/>
    <p:sldId id="445" r:id="rId10"/>
    <p:sldId id="578" r:id="rId11"/>
    <p:sldId id="789" r:id="rId12"/>
    <p:sldId id="790" r:id="rId13"/>
    <p:sldId id="263" r:id="rId14"/>
    <p:sldId id="294" r:id="rId15"/>
    <p:sldId id="292" r:id="rId16"/>
    <p:sldId id="261" r:id="rId17"/>
    <p:sldId id="284" r:id="rId18"/>
    <p:sldId id="295" r:id="rId19"/>
    <p:sldId id="344" r:id="rId20"/>
  </p:sldIdLst>
  <p:sldSz cx="12192000" cy="6858000"/>
  <p:notesSz cx="6858000" cy="9144000"/>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6"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rik Buch" initials="EB"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7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llemlayout 2 - Markerin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42" autoAdjust="0"/>
    <p:restoredTop sz="94660"/>
  </p:normalViewPr>
  <p:slideViewPr>
    <p:cSldViewPr snapToGrid="0">
      <p:cViewPr varScale="1">
        <p:scale>
          <a:sx n="112" d="100"/>
          <a:sy n="112" d="100"/>
        </p:scale>
        <p:origin x="664" y="192"/>
      </p:cViewPr>
      <p:guideLst>
        <p:guide orient="horz" pos="2136"/>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a-DK"/>
          </a:p>
        </p:txBody>
      </p:sp>
      <p:sp>
        <p:nvSpPr>
          <p:cNvPr id="3" name="Pladsholder til dato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6C15B7D-1E43-44EC-85B2-4740E7BAC31D}" type="datetimeFigureOut">
              <a:rPr lang="da-DK" smtClean="0"/>
              <a:t>18/03/2019</a:t>
            </a:fld>
            <a:endParaRPr lang="da-DK"/>
          </a:p>
        </p:txBody>
      </p:sp>
      <p:sp>
        <p:nvSpPr>
          <p:cNvPr id="4" name="Pladsholder til slidebille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a-DK"/>
          </a:p>
        </p:txBody>
      </p:sp>
      <p:sp>
        <p:nvSpPr>
          <p:cNvPr id="5" name="Pladsholder til no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a-DK"/>
              <a:t>Klik for at redigere i master</a:t>
            </a:r>
          </a:p>
          <a:p>
            <a:pPr lvl="1"/>
            <a:r>
              <a:rPr lang="da-DK"/>
              <a:t>Andet niveau</a:t>
            </a:r>
          </a:p>
          <a:p>
            <a:pPr lvl="2"/>
            <a:r>
              <a:rPr lang="da-DK"/>
              <a:t>Tredje niveau</a:t>
            </a:r>
          </a:p>
          <a:p>
            <a:pPr lvl="3"/>
            <a:r>
              <a:rPr lang="da-DK"/>
              <a:t>Fjerde niveau</a:t>
            </a:r>
          </a:p>
          <a:p>
            <a:pPr lvl="4"/>
            <a:r>
              <a:rPr lang="da-DK"/>
              <a:t>Femte niveau</a:t>
            </a:r>
          </a:p>
        </p:txBody>
      </p:sp>
      <p:sp>
        <p:nvSpPr>
          <p:cNvPr id="6" name="Pladsholder til sidefod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a-DK"/>
          </a:p>
        </p:txBody>
      </p:sp>
      <p:sp>
        <p:nvSpPr>
          <p:cNvPr id="7" name="Pladsholder til slide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18626E-6998-43C4-945D-6A8AC2168504}" type="slidenum">
              <a:rPr lang="da-DK" smtClean="0"/>
              <a:t>‹#›</a:t>
            </a:fld>
            <a:endParaRPr lang="da-DK"/>
          </a:p>
        </p:txBody>
      </p:sp>
    </p:spTree>
    <p:extLst>
      <p:ext uri="{BB962C8B-B14F-4D97-AF65-F5344CB8AC3E}">
        <p14:creationId xmlns:p14="http://schemas.microsoft.com/office/powerpoint/2010/main" val="35928769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5C4FF82A-488F-4D1A-834B-10F1738D3E76}" type="slidenum">
              <a:rPr lang="en-GB" smtClean="0"/>
              <a:t>1</a:t>
            </a:fld>
            <a:endParaRPr lang="en-GB"/>
          </a:p>
        </p:txBody>
      </p:sp>
    </p:spTree>
    <p:extLst>
      <p:ext uri="{BB962C8B-B14F-4D97-AF65-F5344CB8AC3E}">
        <p14:creationId xmlns:p14="http://schemas.microsoft.com/office/powerpoint/2010/main" val="20283570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58DBEFE-444D-D54C-8F8E-2B0A0592FB6B}" type="slidenum">
              <a:rPr lang="en-US" smtClean="0"/>
              <a:t>14</a:t>
            </a:fld>
            <a:endParaRPr lang="en-US" dirty="0"/>
          </a:p>
        </p:txBody>
      </p:sp>
    </p:spTree>
    <p:extLst>
      <p:ext uri="{BB962C8B-B14F-4D97-AF65-F5344CB8AC3E}">
        <p14:creationId xmlns:p14="http://schemas.microsoft.com/office/powerpoint/2010/main" val="29129436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58DBEFE-444D-D54C-8F8E-2B0A0592FB6B}" type="slidenum">
              <a:rPr lang="en-US" smtClean="0"/>
              <a:t>15</a:t>
            </a:fld>
            <a:endParaRPr lang="en-US" dirty="0"/>
          </a:p>
        </p:txBody>
      </p:sp>
    </p:spTree>
    <p:extLst>
      <p:ext uri="{BB962C8B-B14F-4D97-AF65-F5344CB8AC3E}">
        <p14:creationId xmlns:p14="http://schemas.microsoft.com/office/powerpoint/2010/main" val="32179471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58DBEFE-444D-D54C-8F8E-2B0A0592FB6B}" type="slidenum">
              <a:rPr lang="en-US" smtClean="0"/>
              <a:t>16</a:t>
            </a:fld>
            <a:endParaRPr lang="en-US" dirty="0"/>
          </a:p>
        </p:txBody>
      </p:sp>
    </p:spTree>
    <p:extLst>
      <p:ext uri="{BB962C8B-B14F-4D97-AF65-F5344CB8AC3E}">
        <p14:creationId xmlns:p14="http://schemas.microsoft.com/office/powerpoint/2010/main" val="24453093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58DBEFE-444D-D54C-8F8E-2B0A0592FB6B}" type="slidenum">
              <a:rPr lang="en-US" smtClean="0"/>
              <a:t>17</a:t>
            </a:fld>
            <a:endParaRPr lang="en-US" dirty="0"/>
          </a:p>
        </p:txBody>
      </p:sp>
    </p:spTree>
    <p:extLst>
      <p:ext uri="{BB962C8B-B14F-4D97-AF65-F5344CB8AC3E}">
        <p14:creationId xmlns:p14="http://schemas.microsoft.com/office/powerpoint/2010/main" val="34187065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a:extLst>
              <a:ext uri="{FF2B5EF4-FFF2-40B4-BE49-F238E27FC236}">
                <a16:creationId xmlns:a16="http://schemas.microsoft.com/office/drawing/2014/main" id="{2C8793AD-B929-DD46-9F2D-FB8937C4AF29}"/>
              </a:ext>
            </a:extLst>
          </p:cNvPr>
          <p:cNvSpPr>
            <a:spLocks noGrp="1" noRot="1" noChangeAspect="1" noChangeArrowheads="1" noTextEdit="1"/>
          </p:cNvSpPr>
          <p:nvPr>
            <p:ph type="sldImg"/>
          </p:nvPr>
        </p:nvSpPr>
        <p:spPr>
          <a:ln/>
        </p:spPr>
      </p:sp>
      <p:sp>
        <p:nvSpPr>
          <p:cNvPr id="46082" name="Notes Placeholder 2">
            <a:extLst>
              <a:ext uri="{FF2B5EF4-FFF2-40B4-BE49-F238E27FC236}">
                <a16:creationId xmlns:a16="http://schemas.microsoft.com/office/drawing/2014/main" id="{821FA381-07F9-2943-ACFE-44669AAACDB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fr-FR">
                <a:latin typeface="Arial" panose="020B0604020202020204" pitchFamily="34" charset="0"/>
              </a:rPr>
              <a:t>The mission speaks more specifically to the GOOS programme, the coordination activities that are based on national contributions to the observing system, and our plan to develop partnerships to achieve the full vision for the observing system.</a:t>
            </a:r>
          </a:p>
        </p:txBody>
      </p:sp>
      <p:sp>
        <p:nvSpPr>
          <p:cNvPr id="46083" name="Slide Number Placeholder 3">
            <a:extLst>
              <a:ext uri="{FF2B5EF4-FFF2-40B4-BE49-F238E27FC236}">
                <a16:creationId xmlns:a16="http://schemas.microsoft.com/office/drawing/2014/main" id="{00215D3B-7ECA-BC4C-AB88-0F7B378D9FC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EE80FF56-3360-EE4D-9497-E932F4453BA6}" type="slidenum">
              <a:rPr lang="en-US" altLang="en-US" smtClean="0">
                <a:latin typeface="Arial" panose="020B0604020202020204" pitchFamily="34" charset="0"/>
                <a:ea typeface="ＭＳ Ｐゴシック" panose="020B0600070205080204" pitchFamily="34" charset="-128"/>
              </a:rPr>
              <a:pPr/>
              <a:t>3</a:t>
            </a:fld>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6807953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a:extLst>
              <a:ext uri="{FF2B5EF4-FFF2-40B4-BE49-F238E27FC236}">
                <a16:creationId xmlns:a16="http://schemas.microsoft.com/office/drawing/2014/main" id="{DE9DF717-0746-8649-87E0-368D55A4C437}"/>
              </a:ext>
            </a:extLst>
          </p:cNvPr>
          <p:cNvSpPr>
            <a:spLocks noGrp="1" noRot="1" noChangeAspect="1" noChangeArrowheads="1" noTextEdit="1"/>
          </p:cNvSpPr>
          <p:nvPr>
            <p:ph type="sldImg"/>
          </p:nvPr>
        </p:nvSpPr>
        <p:spPr>
          <a:ln/>
        </p:spPr>
      </p:sp>
      <p:sp>
        <p:nvSpPr>
          <p:cNvPr id="21506" name="Notes Placeholder 2">
            <a:extLst>
              <a:ext uri="{FF2B5EF4-FFF2-40B4-BE49-F238E27FC236}">
                <a16:creationId xmlns:a16="http://schemas.microsoft.com/office/drawing/2014/main" id="{096066A7-0A73-F640-BF84-B63D6E12E46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900">
                <a:latin typeface="Arial" panose="020B0604020202020204" pitchFamily="34" charset="0"/>
              </a:rPr>
              <a:t>Information from the ocean, and therefore sustained observations of the ocean, can be used to inform decision-making in a number of different areas of key importance to human well-being.</a:t>
            </a:r>
          </a:p>
          <a:p>
            <a:endParaRPr lang="en-US" altLang="en-US" sz="900">
              <a:latin typeface="Arial" panose="020B0604020202020204" pitchFamily="34" charset="0"/>
            </a:endParaRPr>
          </a:p>
          <a:p>
            <a:r>
              <a:rPr lang="en-US" altLang="en-US" sz="900">
                <a:latin typeface="Arial" panose="020B0604020202020204" pitchFamily="34" charset="0"/>
              </a:rPr>
              <a:t>GOOS is aimed at delivering for all IOC Member States the essential sustained observations for climate mitigation and adaptation (GCOS), operational ocean services for disaster risk reduction and to support the development of the Blue Economy, and in order to safeguard ocean health and continued ocean ecosystem services when making local, regional, and global policy decisions.</a:t>
            </a:r>
          </a:p>
          <a:p>
            <a:endParaRPr lang="en-US" altLang="en-US" sz="900">
              <a:latin typeface="Arial" panose="020B0604020202020204" pitchFamily="34" charset="0"/>
            </a:endParaRPr>
          </a:p>
          <a:p>
            <a:r>
              <a:rPr lang="en-US" altLang="en-US" sz="900">
                <a:latin typeface="Arial" panose="020B0604020202020204" pitchFamily="34" charset="0"/>
              </a:rPr>
              <a:t>It is a complex space with many different stakeholders and users – </a:t>
            </a:r>
          </a:p>
          <a:p>
            <a:r>
              <a:rPr lang="en-US" altLang="en-US" sz="900">
                <a:latin typeface="Arial" panose="020B0604020202020204" pitchFamily="34" charset="0"/>
              </a:rPr>
              <a:t>These are our ideas about connecting them up, many of the same challenges faced by EOOS on the regional level.</a:t>
            </a:r>
          </a:p>
          <a:p>
            <a:endParaRPr lang="en-US" altLang="en-US" sz="900">
              <a:latin typeface="Arial" panose="020B0604020202020204" pitchFamily="34" charset="0"/>
            </a:endParaRPr>
          </a:p>
        </p:txBody>
      </p:sp>
      <p:sp>
        <p:nvSpPr>
          <p:cNvPr id="21507" name="Slide Number Placeholder 3">
            <a:extLst>
              <a:ext uri="{FF2B5EF4-FFF2-40B4-BE49-F238E27FC236}">
                <a16:creationId xmlns:a16="http://schemas.microsoft.com/office/drawing/2014/main" id="{C05EDD11-5C86-9F4E-A3E2-4963E7C1292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7681D0FE-EC54-1248-8A0D-0597EC9443B3}" type="slidenum">
              <a:rPr lang="en-US" altLang="en-US" sz="1200" smtClean="0"/>
              <a:pPr/>
              <a:t>4</a:t>
            </a:fld>
            <a:endParaRPr lang="en-US" altLang="en-US" sz="1200"/>
          </a:p>
        </p:txBody>
      </p:sp>
    </p:spTree>
    <p:extLst>
      <p:ext uri="{BB962C8B-B14F-4D97-AF65-F5344CB8AC3E}">
        <p14:creationId xmlns:p14="http://schemas.microsoft.com/office/powerpoint/2010/main" val="28004507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ormAutofit fontScale="92500" lnSpcReduction="10000"/>
          </a:bodyPr>
          <a:lstStyle/>
          <a:p>
            <a:pPr defTabSz="914400"/>
            <a:r>
              <a:rPr lang="en-US">
                <a:latin typeface="Calibri" charset="0"/>
                <a:ea typeface="MS PGothic" charset="0"/>
              </a:rPr>
              <a:t>Responding to increasing requirements to monitor ocean health, supporting sustainable exploitation of ocean ecosystem services, the GOOS Biology and Ecosystems Panel met in February 2016, and has taken a dual approach to defining Essential Ocean Variables (EOVs) and an observing approach, based on analysis of the monitoring needs of global and regional conventions, such as the Convention on Biological Diversity (CBD), as well as a survey of present long-term observing infrastructure for biological and ecosystems variables. </a:t>
            </a:r>
          </a:p>
          <a:p>
            <a:pPr defTabSz="914400"/>
            <a:endParaRPr lang="en-US">
              <a:latin typeface="Arial" charset="0"/>
              <a:ea typeface="MS PGothic" charset="0"/>
            </a:endParaRPr>
          </a:p>
          <a:p>
            <a:pPr defTabSz="914400"/>
            <a:r>
              <a:rPr lang="en-US">
                <a:latin typeface="Calibri" charset="0"/>
                <a:ea typeface="MS PGothic" charset="0"/>
              </a:rPr>
              <a:t>Many of these Essential Ocean Variables are also Essential Climate Variables: The links between GOOS and the WMO-IOC-ICSU-UNEP Global Climate Observing System (GCOS) remain strong, through its joint Ocean Observations Panel for Climate (OOPC), and the work on improving the observations of Essential Climate Variables (climate-relevant Essential Ocean Variables). GCOS is seen by the UNFCCC's Subsidiary Body for Scientific and Technical Advice (SBSTA) as its main partner in work supporting the Party's needs for "systematic observations", language that was retained in the Paris Agreement adopted at COP-21 in December 2015. At COP-21, GCOS delivered to UNFCCC Subsidiary Body for Scientific and Technological Advice (SBSTA) a report on the "Status of the Global Observing System for Climate (GCOS-194, GCOS-195), and has worked in collaboration with all three GOOS Panels (physics, biogeochemistry, biology and ecosystems) to develop a new Implementation Plan for climate observations that will be submitted to the UNFCCC/SBSTA at COP-22. A draft plan will be issued for comment in July 2016, and will incorporate additional attention to the major climate cycles (energy, water, carbon) as well as the needs for monitoring to support both mitigation and adaptation to climate change.</a:t>
            </a:r>
          </a:p>
          <a:p>
            <a:pPr defTabSz="914400"/>
            <a:endParaRPr lang="en-US">
              <a:latin typeface="Arial" charset="0"/>
              <a:ea typeface="MS PGothic" charset="0"/>
            </a:endParaRPr>
          </a:p>
        </p:txBody>
      </p:sp>
      <p:sp>
        <p:nvSpPr>
          <p:cNvPr id="74756" name="Date Placeholder 3"/>
          <p:cNvSpPr>
            <a:spLocks noGrp="1"/>
          </p:cNvSpPr>
          <p:nvPr>
            <p:ph type="dt" sz="quarter"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400">
                <a:solidFill>
                  <a:schemeClr val="tx1"/>
                </a:solidFill>
                <a:latin typeface="Calibri" charset="0"/>
                <a:ea typeface="MS PGothic" charset="0"/>
                <a:cs typeface="MS PGothic" charset="0"/>
              </a:defRPr>
            </a:lvl1pPr>
            <a:lvl2pPr marL="742950" indent="-285750">
              <a:defRPr sz="1400">
                <a:solidFill>
                  <a:schemeClr val="tx1"/>
                </a:solidFill>
                <a:latin typeface="Calibri" charset="0"/>
                <a:ea typeface="MS PGothic" charset="0"/>
                <a:cs typeface="MS PGothic" charset="0"/>
              </a:defRPr>
            </a:lvl2pPr>
            <a:lvl3pPr marL="1143000" indent="-228600">
              <a:defRPr sz="1400">
                <a:solidFill>
                  <a:schemeClr val="tx1"/>
                </a:solidFill>
                <a:latin typeface="Calibri" charset="0"/>
                <a:ea typeface="MS PGothic" charset="0"/>
                <a:cs typeface="MS PGothic" charset="0"/>
              </a:defRPr>
            </a:lvl3pPr>
            <a:lvl4pPr marL="1600200" indent="-228600">
              <a:defRPr sz="1400">
                <a:solidFill>
                  <a:schemeClr val="tx1"/>
                </a:solidFill>
                <a:latin typeface="Calibri" charset="0"/>
                <a:ea typeface="MS PGothic" charset="0"/>
                <a:cs typeface="MS PGothic" charset="0"/>
              </a:defRPr>
            </a:lvl4pPr>
            <a:lvl5pPr marL="2057400" indent="-228600">
              <a:defRPr sz="1400">
                <a:solidFill>
                  <a:schemeClr val="tx1"/>
                </a:solidFill>
                <a:latin typeface="Calibri" charset="0"/>
                <a:ea typeface="MS PGothic" charset="0"/>
                <a:cs typeface="MS PGothic" charset="0"/>
              </a:defRPr>
            </a:lvl5pPr>
            <a:lvl6pPr marL="2514600" indent="-228600" eaLnBrk="0" fontAlgn="base" hangingPunct="0">
              <a:spcBef>
                <a:spcPct val="30000"/>
              </a:spcBef>
              <a:spcAft>
                <a:spcPct val="0"/>
              </a:spcAft>
              <a:defRPr sz="1400">
                <a:solidFill>
                  <a:schemeClr val="tx1"/>
                </a:solidFill>
                <a:latin typeface="Calibri" charset="0"/>
                <a:ea typeface="MS PGothic" charset="0"/>
                <a:cs typeface="MS PGothic" charset="0"/>
              </a:defRPr>
            </a:lvl6pPr>
            <a:lvl7pPr marL="2971800" indent="-228600" eaLnBrk="0" fontAlgn="base" hangingPunct="0">
              <a:spcBef>
                <a:spcPct val="30000"/>
              </a:spcBef>
              <a:spcAft>
                <a:spcPct val="0"/>
              </a:spcAft>
              <a:defRPr sz="1400">
                <a:solidFill>
                  <a:schemeClr val="tx1"/>
                </a:solidFill>
                <a:latin typeface="Calibri" charset="0"/>
                <a:ea typeface="MS PGothic" charset="0"/>
                <a:cs typeface="MS PGothic" charset="0"/>
              </a:defRPr>
            </a:lvl7pPr>
            <a:lvl8pPr marL="3429000" indent="-228600" eaLnBrk="0" fontAlgn="base" hangingPunct="0">
              <a:spcBef>
                <a:spcPct val="30000"/>
              </a:spcBef>
              <a:spcAft>
                <a:spcPct val="0"/>
              </a:spcAft>
              <a:defRPr sz="1400">
                <a:solidFill>
                  <a:schemeClr val="tx1"/>
                </a:solidFill>
                <a:latin typeface="Calibri" charset="0"/>
                <a:ea typeface="MS PGothic" charset="0"/>
                <a:cs typeface="MS PGothic" charset="0"/>
              </a:defRPr>
            </a:lvl8pPr>
            <a:lvl9pPr marL="3886200" indent="-228600" eaLnBrk="0" fontAlgn="base" hangingPunct="0">
              <a:spcBef>
                <a:spcPct val="30000"/>
              </a:spcBef>
              <a:spcAft>
                <a:spcPct val="0"/>
              </a:spcAft>
              <a:defRPr sz="1400">
                <a:solidFill>
                  <a:schemeClr val="tx1"/>
                </a:solidFill>
                <a:latin typeface="Calibri" charset="0"/>
                <a:ea typeface="MS PGothic" charset="0"/>
                <a:cs typeface="MS PGothic" charset="0"/>
              </a:defRPr>
            </a:lvl9pPr>
          </a:lstStyle>
          <a:p>
            <a:fld id="{9220E600-6DD8-2B4A-B07A-BA41FD4A6BF9}" type="datetime8">
              <a:rPr lang="en-US" sz="1200">
                <a:solidFill>
                  <a:srgbClr val="000000"/>
                </a:solidFill>
                <a:latin typeface="Arial" charset="0"/>
                <a:cs typeface="Arial" charset="0"/>
              </a:rPr>
              <a:pPr/>
              <a:t>3/18/19 10:45 AM</a:t>
            </a:fld>
            <a:endParaRPr lang="en-US" sz="1200">
              <a:solidFill>
                <a:srgbClr val="000000"/>
              </a:solidFill>
              <a:latin typeface="Arial" charset="0"/>
              <a:cs typeface="Arial" charset="0"/>
            </a:endParaRPr>
          </a:p>
        </p:txBody>
      </p:sp>
      <p:sp>
        <p:nvSpPr>
          <p:cNvPr id="74757" name="Slide Number Placeholder 4"/>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400">
                <a:solidFill>
                  <a:schemeClr val="tx1"/>
                </a:solidFill>
                <a:latin typeface="Calibri" charset="0"/>
                <a:ea typeface="MS PGothic" charset="0"/>
                <a:cs typeface="MS PGothic" charset="0"/>
              </a:defRPr>
            </a:lvl1pPr>
            <a:lvl2pPr marL="742950" indent="-285750">
              <a:defRPr sz="1400">
                <a:solidFill>
                  <a:schemeClr val="tx1"/>
                </a:solidFill>
                <a:latin typeface="Calibri" charset="0"/>
                <a:ea typeface="MS PGothic" charset="0"/>
                <a:cs typeface="MS PGothic" charset="0"/>
              </a:defRPr>
            </a:lvl2pPr>
            <a:lvl3pPr marL="1143000" indent="-228600">
              <a:defRPr sz="1400">
                <a:solidFill>
                  <a:schemeClr val="tx1"/>
                </a:solidFill>
                <a:latin typeface="Calibri" charset="0"/>
                <a:ea typeface="MS PGothic" charset="0"/>
                <a:cs typeface="MS PGothic" charset="0"/>
              </a:defRPr>
            </a:lvl3pPr>
            <a:lvl4pPr marL="1600200" indent="-228600">
              <a:defRPr sz="1400">
                <a:solidFill>
                  <a:schemeClr val="tx1"/>
                </a:solidFill>
                <a:latin typeface="Calibri" charset="0"/>
                <a:ea typeface="MS PGothic" charset="0"/>
                <a:cs typeface="MS PGothic" charset="0"/>
              </a:defRPr>
            </a:lvl4pPr>
            <a:lvl5pPr marL="2057400" indent="-228600">
              <a:defRPr sz="1400">
                <a:solidFill>
                  <a:schemeClr val="tx1"/>
                </a:solidFill>
                <a:latin typeface="Calibri" charset="0"/>
                <a:ea typeface="MS PGothic" charset="0"/>
                <a:cs typeface="MS PGothic" charset="0"/>
              </a:defRPr>
            </a:lvl5pPr>
            <a:lvl6pPr marL="2514600" indent="-228600" eaLnBrk="0" fontAlgn="base" hangingPunct="0">
              <a:spcBef>
                <a:spcPct val="30000"/>
              </a:spcBef>
              <a:spcAft>
                <a:spcPct val="0"/>
              </a:spcAft>
              <a:defRPr sz="1400">
                <a:solidFill>
                  <a:schemeClr val="tx1"/>
                </a:solidFill>
                <a:latin typeface="Calibri" charset="0"/>
                <a:ea typeface="MS PGothic" charset="0"/>
                <a:cs typeface="MS PGothic" charset="0"/>
              </a:defRPr>
            </a:lvl6pPr>
            <a:lvl7pPr marL="2971800" indent="-228600" eaLnBrk="0" fontAlgn="base" hangingPunct="0">
              <a:spcBef>
                <a:spcPct val="30000"/>
              </a:spcBef>
              <a:spcAft>
                <a:spcPct val="0"/>
              </a:spcAft>
              <a:defRPr sz="1400">
                <a:solidFill>
                  <a:schemeClr val="tx1"/>
                </a:solidFill>
                <a:latin typeface="Calibri" charset="0"/>
                <a:ea typeface="MS PGothic" charset="0"/>
                <a:cs typeface="MS PGothic" charset="0"/>
              </a:defRPr>
            </a:lvl7pPr>
            <a:lvl8pPr marL="3429000" indent="-228600" eaLnBrk="0" fontAlgn="base" hangingPunct="0">
              <a:spcBef>
                <a:spcPct val="30000"/>
              </a:spcBef>
              <a:spcAft>
                <a:spcPct val="0"/>
              </a:spcAft>
              <a:defRPr sz="1400">
                <a:solidFill>
                  <a:schemeClr val="tx1"/>
                </a:solidFill>
                <a:latin typeface="Calibri" charset="0"/>
                <a:ea typeface="MS PGothic" charset="0"/>
                <a:cs typeface="MS PGothic" charset="0"/>
              </a:defRPr>
            </a:lvl8pPr>
            <a:lvl9pPr marL="3886200" indent="-228600" eaLnBrk="0" fontAlgn="base" hangingPunct="0">
              <a:spcBef>
                <a:spcPct val="30000"/>
              </a:spcBef>
              <a:spcAft>
                <a:spcPct val="0"/>
              </a:spcAft>
              <a:defRPr sz="1400">
                <a:solidFill>
                  <a:schemeClr val="tx1"/>
                </a:solidFill>
                <a:latin typeface="Calibri" charset="0"/>
                <a:ea typeface="MS PGothic" charset="0"/>
                <a:cs typeface="MS PGothic" charset="0"/>
              </a:defRPr>
            </a:lvl9pPr>
          </a:lstStyle>
          <a:p>
            <a:fld id="{4807CC43-A03E-8442-A8B2-5BD4C44C317B}" type="slidenum">
              <a:rPr lang="en-US" sz="1200">
                <a:solidFill>
                  <a:srgbClr val="000000"/>
                </a:solidFill>
                <a:latin typeface="Arial" charset="0"/>
                <a:cs typeface="Arial" charset="0"/>
              </a:rPr>
              <a:pPr/>
              <a:t>6</a:t>
            </a:fld>
            <a:endParaRPr lang="en-US" sz="1200">
              <a:solidFill>
                <a:srgbClr val="000000"/>
              </a:solidFill>
              <a:latin typeface="Arial" charset="0"/>
              <a:cs typeface="Arial" charset="0"/>
            </a:endParaRPr>
          </a:p>
        </p:txBody>
      </p:sp>
    </p:spTree>
    <p:extLst>
      <p:ext uri="{BB962C8B-B14F-4D97-AF65-F5344CB8AC3E}">
        <p14:creationId xmlns:p14="http://schemas.microsoft.com/office/powerpoint/2010/main" val="13383830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noChangeArrowheads="1" noTextEdit="1"/>
          </p:cNvSpPr>
          <p:nvPr>
            <p:ph type="sldImg"/>
          </p:nvPr>
        </p:nvSpPr>
        <p:spPr>
          <a:ln/>
        </p:spPr>
      </p:sp>
      <p:sp>
        <p:nvSpPr>
          <p:cNvPr id="35842" name="Notes Placeholder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x-none">
                <a:latin typeface="Arial" charset="0"/>
                <a:ea typeface="ＭＳ Ｐゴシック" charset="-128"/>
              </a:rPr>
              <a:t>I thank you for your attention, and if you’d like to contribute to the development of the GOOS strategy over the coming months and to hear more about our activities, please join our mailing list, or follow us on Twitter or Facebook.</a:t>
            </a:r>
          </a:p>
        </p:txBody>
      </p:sp>
      <p:sp>
        <p:nvSpPr>
          <p:cNvPr id="35843" name="Slide Number Placeholder 3"/>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3476D837-D067-6242-9636-50DCDC822D30}" type="slidenum">
              <a:rPr lang="en-US" altLang="en-US"/>
              <a:pPr/>
              <a:t>7</a:t>
            </a:fld>
            <a:endParaRPr lang="en-US" altLang="en-US"/>
          </a:p>
        </p:txBody>
      </p:sp>
    </p:spTree>
    <p:extLst>
      <p:ext uri="{BB962C8B-B14F-4D97-AF65-F5344CB8AC3E}">
        <p14:creationId xmlns:p14="http://schemas.microsoft.com/office/powerpoint/2010/main" val="15158821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7649" name="Google Shape;91;g43c036f5bd_0_21:notes">
            <a:extLst>
              <a:ext uri="{FF2B5EF4-FFF2-40B4-BE49-F238E27FC236}">
                <a16:creationId xmlns:a16="http://schemas.microsoft.com/office/drawing/2014/main" id="{1EDBEA3F-542F-D34C-8E27-639EA4FE043E}"/>
              </a:ext>
            </a:extLst>
          </p:cNvPr>
          <p:cNvSpPr>
            <a:spLocks noGrp="1" noRot="1" noChangeAspect="1" noTextEdit="1"/>
          </p:cNvSpPr>
          <p:nvPr>
            <p:ph type="sldImg" idx="2"/>
          </p:nvPr>
        </p:nvSpPr>
        <p:spPr>
          <a:xfrm>
            <a:off x="406400" y="696913"/>
            <a:ext cx="6197600" cy="3486150"/>
          </a:xfrm>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000" h="120000" extrusionOk="0">
                <a:moveTo>
                  <a:pt x="0" y="0"/>
                </a:moveTo>
                <a:lnTo>
                  <a:pt x="120000" y="0"/>
                </a:lnTo>
                <a:lnTo>
                  <a:pt x="120000" y="120000"/>
                </a:lnTo>
                <a:lnTo>
                  <a:pt x="0" y="120000"/>
                </a:lnTo>
                <a:lnTo>
                  <a:pt x="0" y="0"/>
                </a:lnTo>
                <a:close/>
              </a:path>
            </a:pathLst>
          </a:custGeom>
          <a:noFill/>
          <a:ln>
            <a:round/>
          </a:ln>
        </p:spPr>
      </p:sp>
      <p:sp>
        <p:nvSpPr>
          <p:cNvPr id="27650" name="Google Shape;92;g43c036f5bd_0_21:notes">
            <a:extLst>
              <a:ext uri="{FF2B5EF4-FFF2-40B4-BE49-F238E27FC236}">
                <a16:creationId xmlns:a16="http://schemas.microsoft.com/office/drawing/2014/main" id="{019D6F9A-D066-FB47-B4CF-75606EE2EF9D}"/>
              </a:ext>
            </a:extLst>
          </p:cNvPr>
          <p:cNvSpPr>
            <a:spLocks noGrp="1" noChangeArrowheads="1"/>
          </p:cNvSpPr>
          <p:nvPr>
            <p:ph type="body" idx="1"/>
          </p:nvPr>
        </p:nvSpPr>
        <p:spPr>
          <a:xfrm>
            <a:off x="701675" y="4416425"/>
            <a:ext cx="5607050"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2" tIns="93162" rIns="93162" bIns="93162"/>
          <a:lstStyle/>
          <a:p>
            <a:endParaRPr lang="fr-FR" altLang="fr-FR">
              <a:latin typeface="Arial" panose="020B0604020202020204" pitchFamily="34" charset="0"/>
            </a:endParaRPr>
          </a:p>
        </p:txBody>
      </p:sp>
    </p:spTree>
    <p:extLst>
      <p:ext uri="{BB962C8B-B14F-4D97-AF65-F5344CB8AC3E}">
        <p14:creationId xmlns:p14="http://schemas.microsoft.com/office/powerpoint/2010/main" val="16477356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58DBEFE-444D-D54C-8F8E-2B0A0592FB6B}" type="slidenum">
              <a:rPr lang="en-US" smtClean="0"/>
              <a:t>11</a:t>
            </a:fld>
            <a:endParaRPr lang="en-US" dirty="0"/>
          </a:p>
        </p:txBody>
      </p:sp>
    </p:spTree>
    <p:extLst>
      <p:ext uri="{BB962C8B-B14F-4D97-AF65-F5344CB8AC3E}">
        <p14:creationId xmlns:p14="http://schemas.microsoft.com/office/powerpoint/2010/main" val="17035879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58DBEFE-444D-D54C-8F8E-2B0A0592FB6B}" type="slidenum">
              <a:rPr lang="en-US" smtClean="0"/>
              <a:t>12</a:t>
            </a:fld>
            <a:endParaRPr lang="en-US" dirty="0"/>
          </a:p>
        </p:txBody>
      </p:sp>
    </p:spTree>
    <p:extLst>
      <p:ext uri="{BB962C8B-B14F-4D97-AF65-F5344CB8AC3E}">
        <p14:creationId xmlns:p14="http://schemas.microsoft.com/office/powerpoint/2010/main" val="2775566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58DBEFE-444D-D54C-8F8E-2B0A0592FB6B}" type="slidenum">
              <a:rPr lang="en-US" smtClean="0"/>
              <a:t>13</a:t>
            </a:fld>
            <a:endParaRPr lang="en-US" dirty="0"/>
          </a:p>
        </p:txBody>
      </p:sp>
    </p:spTree>
    <p:extLst>
      <p:ext uri="{BB962C8B-B14F-4D97-AF65-F5344CB8AC3E}">
        <p14:creationId xmlns:p14="http://schemas.microsoft.com/office/powerpoint/2010/main" val="35434014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slide">
    <p:spTree>
      <p:nvGrpSpPr>
        <p:cNvPr id="1" name=""/>
        <p:cNvGrpSpPr/>
        <p:nvPr/>
      </p:nvGrpSpPr>
      <p:grpSpPr>
        <a:xfrm>
          <a:off x="0" y="0"/>
          <a:ext cx="0" cy="0"/>
          <a:chOff x="0" y="0"/>
          <a:chExt cx="0" cy="0"/>
        </a:xfrm>
      </p:grpSpPr>
      <p:sp>
        <p:nvSpPr>
          <p:cNvPr id="3" name="Undertitel 2"/>
          <p:cNvSpPr>
            <a:spLocks noGrp="1"/>
          </p:cNvSpPr>
          <p:nvPr>
            <p:ph type="subTitle" idx="1"/>
          </p:nvPr>
        </p:nvSpPr>
        <p:spPr>
          <a:xfrm>
            <a:off x="1656522" y="2515360"/>
            <a:ext cx="9144000" cy="1655762"/>
          </a:xfrm>
          <a:prstGeom prst="rect">
            <a:avLst/>
          </a:prstGeom>
        </p:spPr>
        <p:txBody>
          <a:bodyPr>
            <a:normAutofit/>
          </a:bodyPr>
          <a:lstStyle>
            <a:lvl1pPr marL="0" indent="0" algn="ctr">
              <a:buNone/>
              <a:defRPr sz="4400">
                <a:solidFill>
                  <a:srgbClr val="FF000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Klik for at redigere i master</a:t>
            </a:r>
          </a:p>
        </p:txBody>
      </p:sp>
    </p:spTree>
    <p:extLst>
      <p:ext uri="{BB962C8B-B14F-4D97-AF65-F5344CB8AC3E}">
        <p14:creationId xmlns:p14="http://schemas.microsoft.com/office/powerpoint/2010/main" val="5086192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a:t>Klik for at redigere i master</a:t>
            </a:r>
          </a:p>
        </p:txBody>
      </p:sp>
      <p:sp>
        <p:nvSpPr>
          <p:cNvPr id="3" name="Pladsholder til lodret titel 2"/>
          <p:cNvSpPr>
            <a:spLocks noGrp="1"/>
          </p:cNvSpPr>
          <p:nvPr>
            <p:ph type="body" orient="vert" idx="1"/>
          </p:nvPr>
        </p:nvSpPr>
        <p:spPr>
          <a:xfrm>
            <a:off x="838200" y="1825625"/>
            <a:ext cx="10515600" cy="4351338"/>
          </a:xfrm>
          <a:prstGeom prst="rect">
            <a:avLst/>
          </a:prstGeom>
        </p:spPr>
        <p:txBody>
          <a:bodyPr vert="eaVert"/>
          <a:lstStyle>
            <a:lvl1pPr>
              <a:defRPr>
                <a:solidFill>
                  <a:schemeClr val="accent4"/>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da-DK" dirty="0"/>
              <a:t>Klik for at redigere i master</a:t>
            </a:r>
          </a:p>
          <a:p>
            <a:pPr lvl="1"/>
            <a:r>
              <a:rPr lang="da-DK" dirty="0"/>
              <a:t>Andet niveau</a:t>
            </a:r>
          </a:p>
          <a:p>
            <a:pPr lvl="2"/>
            <a:r>
              <a:rPr lang="da-DK" dirty="0"/>
              <a:t>Tredje niveau</a:t>
            </a:r>
          </a:p>
          <a:p>
            <a:pPr lvl="3"/>
            <a:r>
              <a:rPr lang="da-DK" dirty="0"/>
              <a:t>Fjerde niveau</a:t>
            </a:r>
          </a:p>
          <a:p>
            <a:pPr lvl="4"/>
            <a:r>
              <a:rPr lang="da-DK" dirty="0"/>
              <a:t>Femte niveau</a:t>
            </a:r>
          </a:p>
        </p:txBody>
      </p:sp>
    </p:spTree>
    <p:extLst>
      <p:ext uri="{BB962C8B-B14F-4D97-AF65-F5344CB8AC3E}">
        <p14:creationId xmlns:p14="http://schemas.microsoft.com/office/powerpoint/2010/main" val="23837126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p:cNvSpPr>
            <a:spLocks noGrp="1"/>
          </p:cNvSpPr>
          <p:nvPr>
            <p:ph type="title" orient="vert"/>
          </p:nvPr>
        </p:nvSpPr>
        <p:spPr>
          <a:xfrm>
            <a:off x="8724900" y="365125"/>
            <a:ext cx="2628900" cy="5811838"/>
          </a:xfrm>
        </p:spPr>
        <p:txBody>
          <a:bodyPr vert="eaVert"/>
          <a:lstStyle/>
          <a:p>
            <a:r>
              <a:rPr lang="da-DK"/>
              <a:t>Klik for at redigere i master</a:t>
            </a:r>
          </a:p>
        </p:txBody>
      </p:sp>
      <p:sp>
        <p:nvSpPr>
          <p:cNvPr id="3" name="Pladsholder til lodret titel 2"/>
          <p:cNvSpPr>
            <a:spLocks noGrp="1"/>
          </p:cNvSpPr>
          <p:nvPr>
            <p:ph type="body" orient="vert" idx="1"/>
          </p:nvPr>
        </p:nvSpPr>
        <p:spPr>
          <a:xfrm>
            <a:off x="838200" y="365125"/>
            <a:ext cx="7734300" cy="5811838"/>
          </a:xfrm>
          <a:prstGeom prst="rect">
            <a:avLst/>
          </a:prstGeom>
        </p:spPr>
        <p:txBody>
          <a:bodyPr vert="eaVert"/>
          <a:lstStyle>
            <a:lvl1pPr>
              <a:defRPr>
                <a:solidFill>
                  <a:schemeClr val="accent4"/>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da-DK" dirty="0"/>
              <a:t>Klik for at redigere i master</a:t>
            </a:r>
          </a:p>
          <a:p>
            <a:pPr lvl="1"/>
            <a:r>
              <a:rPr lang="da-DK" dirty="0"/>
              <a:t>Andet niveau</a:t>
            </a:r>
          </a:p>
          <a:p>
            <a:pPr lvl="2"/>
            <a:r>
              <a:rPr lang="da-DK" dirty="0"/>
              <a:t>Tredje niveau</a:t>
            </a:r>
          </a:p>
          <a:p>
            <a:pPr lvl="3"/>
            <a:r>
              <a:rPr lang="da-DK" dirty="0"/>
              <a:t>Fjerde niveau</a:t>
            </a:r>
          </a:p>
          <a:p>
            <a:pPr lvl="4"/>
            <a:r>
              <a:rPr lang="da-DK" dirty="0"/>
              <a:t>Femte niveau</a:t>
            </a:r>
          </a:p>
        </p:txBody>
      </p:sp>
    </p:spTree>
    <p:extLst>
      <p:ext uri="{BB962C8B-B14F-4D97-AF65-F5344CB8AC3E}">
        <p14:creationId xmlns:p14="http://schemas.microsoft.com/office/powerpoint/2010/main" val="7538190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ebu2">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a:t>Klik for at redigere i master</a:t>
            </a:r>
          </a:p>
        </p:txBody>
      </p:sp>
    </p:spTree>
    <p:extLst>
      <p:ext uri="{BB962C8B-B14F-4D97-AF65-F5344CB8AC3E}">
        <p14:creationId xmlns:p14="http://schemas.microsoft.com/office/powerpoint/2010/main" val="18091670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518" y="1420283"/>
            <a:ext cx="5185201" cy="980017"/>
          </a:xfrm>
        </p:spPr>
        <p:txBody>
          <a:bodyPr/>
          <a:lstStyle/>
          <a:p>
            <a:r>
              <a:rPr lang="en-US"/>
              <a:t>Click to edit Master title style</a:t>
            </a:r>
          </a:p>
        </p:txBody>
      </p:sp>
      <p:sp>
        <p:nvSpPr>
          <p:cNvPr id="3" name="Subtitle 2"/>
          <p:cNvSpPr>
            <a:spLocks noGrp="1"/>
          </p:cNvSpPr>
          <p:nvPr>
            <p:ph type="subTitle" idx="1"/>
          </p:nvPr>
        </p:nvSpPr>
        <p:spPr>
          <a:xfrm>
            <a:off x="915036" y="2590800"/>
            <a:ext cx="4270165" cy="1168400"/>
          </a:xfr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3/18/19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87803704"/>
      </p:ext>
    </p:extLst>
  </p:cSld>
  <p:clrMapOvr>
    <a:masterClrMapping/>
  </p:clrMapOvr>
  <mc:AlternateContent xmlns:mc="http://schemas.openxmlformats.org/markup-compatibility/2006" xmlns:p14="http://schemas.microsoft.com/office/powerpoint/2010/main">
    <mc:Choice Requires="p14">
      <p:transition spd="slow" p14:dur="2000" advClick="0" advTm="12000"/>
    </mc:Choice>
    <mc:Fallback xmlns="">
      <p:transition spd="slow" advClick="0" advTm="12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3/18/19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638156894"/>
      </p:ext>
    </p:extLst>
  </p:cSld>
  <p:clrMapOvr>
    <a:masterClrMapping/>
  </p:clrMapOvr>
  <mc:AlternateContent xmlns:mc="http://schemas.openxmlformats.org/markup-compatibility/2006" xmlns:p14="http://schemas.microsoft.com/office/powerpoint/2010/main">
    <mc:Choice Requires="p14">
      <p:transition spd="slow" p14:dur="2000" advClick="0" advTm="12000"/>
    </mc:Choice>
    <mc:Fallback xmlns="">
      <p:transition spd="slow" advClick="0" advTm="1200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Avsnittsrubri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0085633"/>
      </p:ext>
    </p:extLst>
  </p:cSld>
  <p:clrMapOvr>
    <a:masterClrMapping/>
  </p:clrMapOvr>
  <mc:AlternateContent xmlns:mc="http://schemas.openxmlformats.org/markup-compatibility/2006" xmlns:p14="http://schemas.microsoft.com/office/powerpoint/2010/main">
    <mc:Choice Requires="p14">
      <p:transition spd="slow" p14:dur="2000" advClick="0" advTm="12000"/>
    </mc:Choice>
    <mc:Fallback xmlns="">
      <p:transition spd="slow" advClick="0" advTm="1200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30" name="Google Shape;30;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lstStyle>
            <a:lvl1pPr marL="609585" lvl="0" indent="-406390">
              <a:spcBef>
                <a:spcPts val="0"/>
              </a:spcBef>
              <a:spcAft>
                <a:spcPts val="0"/>
              </a:spcAft>
              <a:buSzPts val="1200"/>
              <a:buChar char="●"/>
              <a:defRPr sz="1600"/>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31" name="Google Shape;31;p7"/>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3271369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3/18/19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826770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3/18/19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604031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764DE79-268F-4C1A-8933-263129D2AF90}" type="datetimeFigureOut">
              <a:rPr lang="en-US" smtClean="0"/>
              <a:t>3/18/19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706889128"/>
      </p:ext>
    </p:extLst>
  </p:cSld>
  <p:clrMapOvr>
    <a:masterClrMapping/>
  </p:clrMapOvr>
  <p:hf hdr="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BU1">
    <p:spTree>
      <p:nvGrpSpPr>
        <p:cNvPr id="1" name=""/>
        <p:cNvGrpSpPr/>
        <p:nvPr/>
      </p:nvGrpSpPr>
      <p:grpSpPr>
        <a:xfrm>
          <a:off x="0" y="0"/>
          <a:ext cx="0" cy="0"/>
          <a:chOff x="0" y="0"/>
          <a:chExt cx="0" cy="0"/>
        </a:xfrm>
      </p:grpSpPr>
      <p:sp>
        <p:nvSpPr>
          <p:cNvPr id="3" name="Pladsholder til indhold 2"/>
          <p:cNvSpPr>
            <a:spLocks noGrp="1"/>
          </p:cNvSpPr>
          <p:nvPr>
            <p:ph idx="1"/>
          </p:nvPr>
        </p:nvSpPr>
        <p:spPr>
          <a:xfrm>
            <a:off x="838200" y="1825625"/>
            <a:ext cx="10515600" cy="4351338"/>
          </a:xfrm>
          <a:prstGeom prst="rect">
            <a:avLst/>
          </a:prstGeom>
        </p:spPr>
        <p:txBody>
          <a:bodyPr/>
          <a:lstStyle/>
          <a:p>
            <a:pPr lvl="0"/>
            <a:r>
              <a:rPr lang="da-DK" dirty="0"/>
              <a:t>Klik for at redigere i master</a:t>
            </a:r>
          </a:p>
          <a:p>
            <a:pPr lvl="1"/>
            <a:r>
              <a:rPr lang="da-DK" dirty="0"/>
              <a:t>Andet niveau</a:t>
            </a:r>
          </a:p>
          <a:p>
            <a:pPr lvl="2"/>
            <a:r>
              <a:rPr lang="da-DK" dirty="0"/>
              <a:t>Tredje niveau</a:t>
            </a:r>
          </a:p>
          <a:p>
            <a:pPr lvl="3"/>
            <a:r>
              <a:rPr lang="da-DK" dirty="0"/>
              <a:t>Fjerde niveau</a:t>
            </a:r>
          </a:p>
          <a:p>
            <a:pPr lvl="4"/>
            <a:r>
              <a:rPr lang="da-DK" dirty="0"/>
              <a:t>Femte niveau</a:t>
            </a:r>
          </a:p>
        </p:txBody>
      </p:sp>
      <p:sp>
        <p:nvSpPr>
          <p:cNvPr id="2" name="Titel 1"/>
          <p:cNvSpPr>
            <a:spLocks noGrp="1"/>
          </p:cNvSpPr>
          <p:nvPr>
            <p:ph type="title"/>
          </p:nvPr>
        </p:nvSpPr>
        <p:spPr/>
        <p:txBody>
          <a:bodyPr/>
          <a:lstStyle/>
          <a:p>
            <a:r>
              <a:rPr lang="da-DK"/>
              <a:t>Klik for at redigere titeltypografien i masteren</a:t>
            </a:r>
            <a:endParaRPr lang="en-GB"/>
          </a:p>
        </p:txBody>
      </p:sp>
    </p:spTree>
    <p:extLst>
      <p:ext uri="{BB962C8B-B14F-4D97-AF65-F5344CB8AC3E}">
        <p14:creationId xmlns:p14="http://schemas.microsoft.com/office/powerpoint/2010/main" val="14011936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smtClean="0"/>
              <a:t>3/18/19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747139069"/>
      </p:ext>
    </p:extLst>
  </p:cSld>
  <p:clrMapOvr>
    <a:masterClrMapping/>
  </p:clrMapOvr>
  <p:hf hdr="0"/>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smtClean="0"/>
              <a:t>3/18/19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93548264"/>
      </p:ext>
    </p:extLst>
  </p:cSld>
  <p:clrMapOvr>
    <a:masterClrMapping/>
  </p:clrMapOvr>
  <p:hf hdr="0"/>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smtClean="0"/>
              <a:t>3/18/19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475246284"/>
      </p:ext>
    </p:extLst>
  </p:cSld>
  <p:clrMapOvr>
    <a:masterClrMapping/>
  </p:clrMapOvr>
  <p:hf hdr="0"/>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smtClean="0"/>
              <a:t>3/18/19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772933612"/>
      </p:ext>
    </p:extLst>
  </p:cSld>
  <p:clrMapOvr>
    <a:masterClrMapping/>
  </p:clrMapOvr>
  <p:hf hdr="0"/>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764DE79-268F-4C1A-8933-263129D2AF90}" type="datetimeFigureOut">
              <a:rPr lang="en-US" smtClean="0"/>
              <a:t>3/18/19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61442097"/>
      </p:ext>
    </p:extLst>
  </p:cSld>
  <p:clrMapOvr>
    <a:masterClrMapping/>
  </p:clrMapOvr>
  <p:hf hdr="0"/>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764DE79-268F-4C1A-8933-263129D2AF90}" type="datetimeFigureOut">
              <a:rPr lang="en-US" smtClean="0"/>
              <a:t>3/18/19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4377938"/>
      </p:ext>
    </p:extLst>
  </p:cSld>
  <p:clrMapOvr>
    <a:masterClrMapping/>
  </p:clrMapOvr>
  <p:hf hdr="0"/>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3/18/19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053491172"/>
      </p:ext>
    </p:extLst>
  </p:cSld>
  <p:clrMapOvr>
    <a:masterClrMapping/>
  </p:clrMapOvr>
  <p:hf hdr="0"/>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3/18/19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490030281"/>
      </p:ext>
    </p:extLst>
  </p:cSld>
  <p:clrMapOvr>
    <a:masterClrMapping/>
  </p:clrMapOvr>
  <p:hf hdr="0"/>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42"/>
        <p:cNvGrpSpPr/>
        <p:nvPr/>
      </p:nvGrpSpPr>
      <p:grpSpPr>
        <a:xfrm>
          <a:off x="0" y="0"/>
          <a:ext cx="0" cy="0"/>
          <a:chOff x="0" y="0"/>
          <a:chExt cx="0" cy="0"/>
        </a:xfrm>
      </p:grpSpPr>
      <p:sp>
        <p:nvSpPr>
          <p:cNvPr id="43" name="Google Shape;43;p8"/>
          <p:cNvSpPr txBox="1">
            <a:spLocks noGrp="1"/>
          </p:cNvSpPr>
          <p:nvPr>
            <p:ph type="title"/>
          </p:nvPr>
        </p:nvSpPr>
        <p:spPr>
          <a:xfrm>
            <a:off x="653667" y="651000"/>
            <a:ext cx="8302800" cy="5454300"/>
          </a:xfrm>
          <a:prstGeom prst="rect">
            <a:avLst/>
          </a:prstGeom>
        </p:spPr>
        <p:txBody>
          <a:bodyPr spcFirstLastPara="1" lIns="91425" tIns="91425" rIns="91425" bIns="91425"/>
          <a:lstStyle>
            <a:lvl1pPr lvl="0">
              <a:spcBef>
                <a:spcPts val="0"/>
              </a:spcBef>
              <a:spcAft>
                <a:spcPts val="0"/>
              </a:spcAft>
              <a:buSzPts val="6000"/>
              <a:buNone/>
              <a:defRPr sz="4500"/>
            </a:lvl1pPr>
            <a:lvl2pPr lvl="1">
              <a:spcBef>
                <a:spcPts val="0"/>
              </a:spcBef>
              <a:spcAft>
                <a:spcPts val="0"/>
              </a:spcAft>
              <a:buSzPts val="6000"/>
              <a:buNone/>
              <a:defRPr sz="4500"/>
            </a:lvl2pPr>
            <a:lvl3pPr lvl="2">
              <a:spcBef>
                <a:spcPts val="0"/>
              </a:spcBef>
              <a:spcAft>
                <a:spcPts val="0"/>
              </a:spcAft>
              <a:buSzPts val="6000"/>
              <a:buNone/>
              <a:defRPr sz="4500"/>
            </a:lvl3pPr>
            <a:lvl4pPr lvl="3">
              <a:spcBef>
                <a:spcPts val="0"/>
              </a:spcBef>
              <a:spcAft>
                <a:spcPts val="0"/>
              </a:spcAft>
              <a:buSzPts val="6000"/>
              <a:buNone/>
              <a:defRPr sz="4500"/>
            </a:lvl4pPr>
            <a:lvl5pPr lvl="4">
              <a:spcBef>
                <a:spcPts val="0"/>
              </a:spcBef>
              <a:spcAft>
                <a:spcPts val="0"/>
              </a:spcAft>
              <a:buSzPts val="6000"/>
              <a:buNone/>
              <a:defRPr sz="4500"/>
            </a:lvl5pPr>
            <a:lvl6pPr lvl="5">
              <a:spcBef>
                <a:spcPts val="0"/>
              </a:spcBef>
              <a:spcAft>
                <a:spcPts val="0"/>
              </a:spcAft>
              <a:buSzPts val="6000"/>
              <a:buNone/>
              <a:defRPr sz="4500"/>
            </a:lvl6pPr>
            <a:lvl7pPr lvl="6">
              <a:spcBef>
                <a:spcPts val="0"/>
              </a:spcBef>
              <a:spcAft>
                <a:spcPts val="0"/>
              </a:spcAft>
              <a:buSzPts val="6000"/>
              <a:buNone/>
              <a:defRPr sz="4500"/>
            </a:lvl7pPr>
            <a:lvl8pPr lvl="7">
              <a:spcBef>
                <a:spcPts val="0"/>
              </a:spcBef>
              <a:spcAft>
                <a:spcPts val="0"/>
              </a:spcAft>
              <a:buSzPts val="6000"/>
              <a:buNone/>
              <a:defRPr sz="4500"/>
            </a:lvl8pPr>
            <a:lvl9pPr lvl="8">
              <a:spcBef>
                <a:spcPts val="0"/>
              </a:spcBef>
              <a:spcAft>
                <a:spcPts val="0"/>
              </a:spcAft>
              <a:buSzPts val="6000"/>
              <a:buNone/>
              <a:defRPr sz="4500"/>
            </a:lvl9pPr>
          </a:lstStyle>
          <a:p>
            <a:endParaRPr/>
          </a:p>
        </p:txBody>
      </p:sp>
      <p:sp>
        <p:nvSpPr>
          <p:cNvPr id="3" name="Google Shape;44;p8">
            <a:extLst>
              <a:ext uri="{FF2B5EF4-FFF2-40B4-BE49-F238E27FC236}">
                <a16:creationId xmlns:a16="http://schemas.microsoft.com/office/drawing/2014/main" id="{6A493034-F349-044F-89CA-AB97983CF29B}"/>
              </a:ext>
            </a:extLst>
          </p:cNvPr>
          <p:cNvSpPr txBox="1">
            <a:spLocks noGrp="1"/>
          </p:cNvSpPr>
          <p:nvPr>
            <p:ph type="sldNum" idx="10"/>
          </p:nvPr>
        </p:nvSpPr>
        <p:spPr>
          <a:xfrm>
            <a:off x="11364385" y="6261101"/>
            <a:ext cx="732367" cy="523875"/>
          </a:xfrm>
        </p:spPr>
        <p:txBody>
          <a:bodyPr spcFirstLastPara="1" lIns="91425" tIns="91425" rIns="91425" bIns="91425" anchor="ctr">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a:defRPr/>
            </a:pPr>
            <a:fld id="{9A2555B0-85BF-5147-9CEB-719CDE02F168}" type="slidenum">
              <a:rPr lang="en"/>
              <a:pPr>
                <a:defRPr/>
              </a:pPr>
              <a:t>‹#›</a:t>
            </a:fld>
            <a:endParaRPr lang="en"/>
          </a:p>
        </p:txBody>
      </p:sp>
    </p:spTree>
    <p:extLst>
      <p:ext uri="{BB962C8B-B14F-4D97-AF65-F5344CB8AC3E}">
        <p14:creationId xmlns:p14="http://schemas.microsoft.com/office/powerpoint/2010/main" val="1659227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a-DK"/>
              <a:t>Klik for at redigere i master</a:t>
            </a:r>
          </a:p>
        </p:txBody>
      </p:sp>
      <p:sp>
        <p:nvSpPr>
          <p:cNvPr id="3" name="Pladsholder til tekst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a:t>Klik for at redigere i master</a:t>
            </a:r>
          </a:p>
        </p:txBody>
      </p:sp>
    </p:spTree>
    <p:extLst>
      <p:ext uri="{BB962C8B-B14F-4D97-AF65-F5344CB8AC3E}">
        <p14:creationId xmlns:p14="http://schemas.microsoft.com/office/powerpoint/2010/main" val="1991058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Eurogoos">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lvl1pPr>
              <a:defRPr sz="4000"/>
            </a:lvl1pPr>
          </a:lstStyle>
          <a:p>
            <a:r>
              <a:rPr lang="da-DK" dirty="0"/>
              <a:t>Klik for at redigere i master</a:t>
            </a:r>
          </a:p>
        </p:txBody>
      </p:sp>
      <p:sp>
        <p:nvSpPr>
          <p:cNvPr id="3" name="Pladsholder til indhold 2"/>
          <p:cNvSpPr>
            <a:spLocks noGrp="1"/>
          </p:cNvSpPr>
          <p:nvPr>
            <p:ph sz="half" idx="1"/>
          </p:nvPr>
        </p:nvSpPr>
        <p:spPr>
          <a:xfrm>
            <a:off x="838200" y="1825625"/>
            <a:ext cx="5181600" cy="4351338"/>
          </a:xfrm>
          <a:prstGeom prst="rect">
            <a:avLst/>
          </a:prstGeom>
        </p:spPr>
        <p:txBody>
          <a:bodyPr/>
          <a:lstStyle>
            <a:lvl1pPr>
              <a:defRPr sz="3200"/>
            </a:lvl1pPr>
          </a:lstStyle>
          <a:p>
            <a:pPr lvl="0"/>
            <a:r>
              <a:rPr lang="da-DK" dirty="0"/>
              <a:t>Klik for at redigere i master</a:t>
            </a:r>
          </a:p>
          <a:p>
            <a:pPr lvl="1"/>
            <a:r>
              <a:rPr lang="da-DK" dirty="0"/>
              <a:t>Andet niveau</a:t>
            </a:r>
          </a:p>
          <a:p>
            <a:pPr lvl="2"/>
            <a:r>
              <a:rPr lang="da-DK" dirty="0"/>
              <a:t>Tredje niveau</a:t>
            </a:r>
          </a:p>
          <a:p>
            <a:pPr lvl="3"/>
            <a:r>
              <a:rPr lang="da-DK" dirty="0"/>
              <a:t>Fjerde niveau</a:t>
            </a:r>
          </a:p>
          <a:p>
            <a:pPr lvl="4"/>
            <a:r>
              <a:rPr lang="da-DK" dirty="0"/>
              <a:t>Femte niveau</a:t>
            </a:r>
          </a:p>
        </p:txBody>
      </p:sp>
      <p:sp>
        <p:nvSpPr>
          <p:cNvPr id="4" name="Pladsholder til indhold 3"/>
          <p:cNvSpPr>
            <a:spLocks noGrp="1"/>
          </p:cNvSpPr>
          <p:nvPr>
            <p:ph sz="half" idx="2"/>
          </p:nvPr>
        </p:nvSpPr>
        <p:spPr>
          <a:xfrm>
            <a:off x="6172200" y="1825625"/>
            <a:ext cx="5181600" cy="4351338"/>
          </a:xfrm>
          <a:prstGeom prst="rect">
            <a:avLst/>
          </a:prstGeom>
        </p:spPr>
        <p:txBody>
          <a:bodyPr/>
          <a:lstStyle>
            <a:lvl1pPr>
              <a:defRPr sz="3200"/>
            </a:lvl1pPr>
          </a:lstStyle>
          <a:p>
            <a:pPr lvl="0"/>
            <a:r>
              <a:rPr lang="da-DK" dirty="0"/>
              <a:t>Klik for at redigere i master</a:t>
            </a:r>
          </a:p>
          <a:p>
            <a:pPr lvl="1"/>
            <a:r>
              <a:rPr lang="da-DK" dirty="0"/>
              <a:t>Andet niveau</a:t>
            </a:r>
          </a:p>
          <a:p>
            <a:pPr lvl="2"/>
            <a:r>
              <a:rPr lang="da-DK" dirty="0"/>
              <a:t>Tredje niveau</a:t>
            </a:r>
          </a:p>
          <a:p>
            <a:pPr lvl="3"/>
            <a:r>
              <a:rPr lang="da-DK" dirty="0"/>
              <a:t>Fjerde niveau</a:t>
            </a:r>
          </a:p>
          <a:p>
            <a:pPr lvl="4"/>
            <a:r>
              <a:rPr lang="da-DK" dirty="0"/>
              <a:t>Femte niveau</a:t>
            </a:r>
          </a:p>
        </p:txBody>
      </p:sp>
    </p:spTree>
    <p:extLst>
      <p:ext uri="{BB962C8B-B14F-4D97-AF65-F5344CB8AC3E}">
        <p14:creationId xmlns:p14="http://schemas.microsoft.com/office/powerpoint/2010/main" val="34696940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p:cNvSpPr>
            <a:spLocks noGrp="1"/>
          </p:cNvSpPr>
          <p:nvPr>
            <p:ph type="title"/>
          </p:nvPr>
        </p:nvSpPr>
        <p:spPr>
          <a:xfrm>
            <a:off x="4759255" y="0"/>
            <a:ext cx="7432745" cy="1325563"/>
          </a:xfrm>
        </p:spPr>
        <p:txBody>
          <a:bodyPr/>
          <a:lstStyle/>
          <a:p>
            <a:r>
              <a:rPr lang="da-DK"/>
              <a:t>Klik for at redigere i master</a:t>
            </a:r>
          </a:p>
        </p:txBody>
      </p:sp>
      <p:sp>
        <p:nvSpPr>
          <p:cNvPr id="3" name="Pladsholder til tekst 2"/>
          <p:cNvSpPr>
            <a:spLocks noGrp="1"/>
          </p:cNvSpPr>
          <p:nvPr>
            <p:ph type="body" idx="1"/>
          </p:nvPr>
        </p:nvSpPr>
        <p:spPr>
          <a:xfrm>
            <a:off x="839788" y="1681163"/>
            <a:ext cx="5157787" cy="823912"/>
          </a:xfrm>
          <a:prstGeom prst="rect">
            <a:avLst/>
          </a:prstGeom>
        </p:spPr>
        <p:txBody>
          <a:bodyPr anchor="b"/>
          <a:lstStyle>
            <a:lvl1pPr marL="0" indent="0">
              <a:buNone/>
              <a:defRPr sz="2400" b="1">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dirty="0"/>
              <a:t>Klik for at redigere i master</a:t>
            </a:r>
          </a:p>
        </p:txBody>
      </p:sp>
      <p:sp>
        <p:nvSpPr>
          <p:cNvPr id="4" name="Pladsholder til indhold 3"/>
          <p:cNvSpPr>
            <a:spLocks noGrp="1"/>
          </p:cNvSpPr>
          <p:nvPr>
            <p:ph sz="half" idx="2"/>
          </p:nvPr>
        </p:nvSpPr>
        <p:spPr>
          <a:xfrm>
            <a:off x="839788" y="2505075"/>
            <a:ext cx="5157787" cy="3684588"/>
          </a:xfrm>
          <a:prstGeom prst="rect">
            <a:avLst/>
          </a:prstGeom>
        </p:spPr>
        <p:txBody>
          <a:bodyPr/>
          <a:lstStyle>
            <a:lvl1pPr>
              <a:defRPr>
                <a:solidFill>
                  <a:schemeClr val="accent4"/>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da-DK" dirty="0"/>
              <a:t>Klik for at redigere i master</a:t>
            </a:r>
          </a:p>
          <a:p>
            <a:pPr lvl="1"/>
            <a:r>
              <a:rPr lang="da-DK" dirty="0"/>
              <a:t>Andet niveau</a:t>
            </a:r>
          </a:p>
          <a:p>
            <a:pPr lvl="2"/>
            <a:r>
              <a:rPr lang="da-DK" dirty="0"/>
              <a:t>Tredje niveau</a:t>
            </a:r>
          </a:p>
          <a:p>
            <a:pPr lvl="3"/>
            <a:r>
              <a:rPr lang="da-DK" dirty="0"/>
              <a:t>Fjerde niveau</a:t>
            </a:r>
          </a:p>
          <a:p>
            <a:pPr lvl="4"/>
            <a:r>
              <a:rPr lang="da-DK" dirty="0"/>
              <a:t>Femte niveau</a:t>
            </a:r>
          </a:p>
        </p:txBody>
      </p:sp>
      <p:sp>
        <p:nvSpPr>
          <p:cNvPr id="5" name="Pladsholder til tekst 4"/>
          <p:cNvSpPr>
            <a:spLocks noGrp="1"/>
          </p:cNvSpPr>
          <p:nvPr>
            <p:ph type="body" sz="quarter" idx="3"/>
          </p:nvPr>
        </p:nvSpPr>
        <p:spPr>
          <a:xfrm>
            <a:off x="6172200" y="1681163"/>
            <a:ext cx="5183188" cy="823912"/>
          </a:xfrm>
          <a:prstGeom prst="rect">
            <a:avLst/>
          </a:prstGeom>
        </p:spPr>
        <p:txBody>
          <a:bodyPr anchor="b"/>
          <a:lstStyle>
            <a:lvl1pPr marL="0" indent="0">
              <a:buNone/>
              <a:defRPr sz="2400" b="1">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dirty="0"/>
              <a:t>Klik for at redigere i master</a:t>
            </a:r>
          </a:p>
        </p:txBody>
      </p:sp>
      <p:sp>
        <p:nvSpPr>
          <p:cNvPr id="6" name="Pladsholder til indhold 5"/>
          <p:cNvSpPr>
            <a:spLocks noGrp="1"/>
          </p:cNvSpPr>
          <p:nvPr>
            <p:ph sz="quarter" idx="4"/>
          </p:nvPr>
        </p:nvSpPr>
        <p:spPr>
          <a:xfrm>
            <a:off x="6172200" y="2505075"/>
            <a:ext cx="5183188" cy="3684588"/>
          </a:xfrm>
          <a:prstGeom prst="rect">
            <a:avLst/>
          </a:prstGeom>
        </p:spPr>
        <p:txBody>
          <a:bodyPr/>
          <a:lstStyle>
            <a:lvl1pPr>
              <a:defRPr>
                <a:solidFill>
                  <a:schemeClr val="accent4"/>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da-DK" dirty="0"/>
              <a:t>Klik for at redigere i master</a:t>
            </a:r>
          </a:p>
          <a:p>
            <a:pPr lvl="1"/>
            <a:r>
              <a:rPr lang="da-DK" dirty="0"/>
              <a:t>Andet niveau</a:t>
            </a:r>
          </a:p>
          <a:p>
            <a:pPr lvl="2"/>
            <a:r>
              <a:rPr lang="da-DK" dirty="0"/>
              <a:t>Tredje niveau</a:t>
            </a:r>
          </a:p>
          <a:p>
            <a:pPr lvl="3"/>
            <a:r>
              <a:rPr lang="da-DK" dirty="0"/>
              <a:t>Fjerde niveau</a:t>
            </a:r>
          </a:p>
          <a:p>
            <a:pPr lvl="4"/>
            <a:r>
              <a:rPr lang="da-DK" dirty="0"/>
              <a:t>Femte niveau</a:t>
            </a:r>
          </a:p>
        </p:txBody>
      </p:sp>
    </p:spTree>
    <p:extLst>
      <p:ext uri="{BB962C8B-B14F-4D97-AF65-F5344CB8AC3E}">
        <p14:creationId xmlns:p14="http://schemas.microsoft.com/office/powerpoint/2010/main" val="41367797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a:t>Klik for at redigere i master</a:t>
            </a:r>
          </a:p>
        </p:txBody>
      </p:sp>
    </p:spTree>
    <p:extLst>
      <p:ext uri="{BB962C8B-B14F-4D97-AF65-F5344CB8AC3E}">
        <p14:creationId xmlns:p14="http://schemas.microsoft.com/office/powerpoint/2010/main" val="29150858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BU">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38792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a-DK"/>
              <a:t>Klik for at redigere i master</a:t>
            </a:r>
          </a:p>
        </p:txBody>
      </p:sp>
      <p:sp>
        <p:nvSpPr>
          <p:cNvPr id="3" name="Pladsholder til indhold 2"/>
          <p:cNvSpPr>
            <a:spLocks noGrp="1"/>
          </p:cNvSpPr>
          <p:nvPr>
            <p:ph idx="1"/>
          </p:nvPr>
        </p:nvSpPr>
        <p:spPr>
          <a:xfrm>
            <a:off x="5183188" y="987425"/>
            <a:ext cx="6172200" cy="4873625"/>
          </a:xfrm>
          <a:prstGeom prst="rect">
            <a:avLst/>
          </a:prstGeom>
        </p:spPr>
        <p:txBody>
          <a:bodyPr/>
          <a:lstStyle>
            <a:lvl1pPr>
              <a:defRPr sz="3200">
                <a:solidFill>
                  <a:schemeClr val="accent4"/>
                </a:solidFill>
              </a:defRPr>
            </a:lvl1pPr>
            <a:lvl2pPr>
              <a:defRPr sz="2800">
                <a:solidFill>
                  <a:schemeClr val="accent4"/>
                </a:solidFill>
              </a:defRPr>
            </a:lvl2pPr>
            <a:lvl3pPr>
              <a:defRPr sz="2400">
                <a:solidFill>
                  <a:schemeClr val="accent4"/>
                </a:solidFill>
              </a:defRPr>
            </a:lvl3pPr>
            <a:lvl4pPr>
              <a:defRPr sz="2000">
                <a:solidFill>
                  <a:schemeClr val="accent4"/>
                </a:solidFill>
              </a:defRPr>
            </a:lvl4pPr>
            <a:lvl5pPr>
              <a:defRPr sz="2000">
                <a:solidFill>
                  <a:schemeClr val="accent4"/>
                </a:solidFill>
              </a:defRPr>
            </a:lvl5pPr>
            <a:lvl6pPr>
              <a:defRPr sz="2000"/>
            </a:lvl6pPr>
            <a:lvl7pPr>
              <a:defRPr sz="2000"/>
            </a:lvl7pPr>
            <a:lvl8pPr>
              <a:defRPr sz="2000"/>
            </a:lvl8pPr>
            <a:lvl9pPr>
              <a:defRPr sz="2000"/>
            </a:lvl9pPr>
          </a:lstStyle>
          <a:p>
            <a:pPr lvl="0"/>
            <a:r>
              <a:rPr lang="da-DK" dirty="0"/>
              <a:t>Klik for at redigere i master</a:t>
            </a:r>
          </a:p>
          <a:p>
            <a:pPr lvl="1"/>
            <a:r>
              <a:rPr lang="da-DK" dirty="0"/>
              <a:t>Andet niveau</a:t>
            </a:r>
          </a:p>
          <a:p>
            <a:pPr lvl="2"/>
            <a:r>
              <a:rPr lang="da-DK" dirty="0"/>
              <a:t>Tredje niveau</a:t>
            </a:r>
          </a:p>
          <a:p>
            <a:pPr lvl="3"/>
            <a:r>
              <a:rPr lang="da-DK" dirty="0"/>
              <a:t>Fjerde niveau</a:t>
            </a:r>
          </a:p>
          <a:p>
            <a:pPr lvl="4"/>
            <a:r>
              <a:rPr lang="da-DK" dirty="0"/>
              <a:t>Femte niveau</a:t>
            </a:r>
          </a:p>
        </p:txBody>
      </p:sp>
      <p:sp>
        <p:nvSpPr>
          <p:cNvPr id="4" name="Pladsholder til tekst 3"/>
          <p:cNvSpPr>
            <a:spLocks noGrp="1"/>
          </p:cNvSpPr>
          <p:nvPr>
            <p:ph type="body" sz="half" idx="2"/>
          </p:nvPr>
        </p:nvSpPr>
        <p:spPr>
          <a:xfrm>
            <a:off x="839788" y="2057400"/>
            <a:ext cx="3932237" cy="3811588"/>
          </a:xfrm>
          <a:prstGeom prst="rect">
            <a:avLst/>
          </a:prstGeom>
        </p:spPr>
        <p:txBody>
          <a:bodyPr/>
          <a:lstStyle>
            <a:lvl1pPr marL="0" indent="0">
              <a:buNone/>
              <a:defRPr sz="1600">
                <a:solidFill>
                  <a:schemeClr val="accent4"/>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dirty="0"/>
              <a:t>Klik for at redigere i master</a:t>
            </a:r>
          </a:p>
        </p:txBody>
      </p:sp>
    </p:spTree>
    <p:extLst>
      <p:ext uri="{BB962C8B-B14F-4D97-AF65-F5344CB8AC3E}">
        <p14:creationId xmlns:p14="http://schemas.microsoft.com/office/powerpoint/2010/main" val="19974309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a-DK"/>
              <a:t>Klik for at redigere i master</a:t>
            </a:r>
          </a:p>
        </p:txBody>
      </p:sp>
      <p:sp>
        <p:nvSpPr>
          <p:cNvPr id="3" name="Pladsholder til billede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a-DK" dirty="0"/>
          </a:p>
        </p:txBody>
      </p:sp>
      <p:sp>
        <p:nvSpPr>
          <p:cNvPr id="4" name="Pladsholder til tekst 3"/>
          <p:cNvSpPr>
            <a:spLocks noGrp="1"/>
          </p:cNvSpPr>
          <p:nvPr>
            <p:ph type="body" sz="half" idx="2"/>
          </p:nvPr>
        </p:nvSpPr>
        <p:spPr>
          <a:xfrm>
            <a:off x="839788" y="2057400"/>
            <a:ext cx="3932237" cy="3811588"/>
          </a:xfrm>
          <a:prstGeom prst="rect">
            <a:avLst/>
          </a:prstGeom>
        </p:spPr>
        <p:txBody>
          <a:bodyPr/>
          <a:lstStyle>
            <a:lvl1pPr marL="0" indent="0">
              <a:buNone/>
              <a:defRPr sz="1600">
                <a:solidFill>
                  <a:schemeClr val="accent4"/>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dirty="0"/>
              <a:t>Klik for at redigere i master</a:t>
            </a:r>
          </a:p>
        </p:txBody>
      </p:sp>
    </p:spTree>
    <p:extLst>
      <p:ext uri="{BB962C8B-B14F-4D97-AF65-F5344CB8AC3E}">
        <p14:creationId xmlns:p14="http://schemas.microsoft.com/office/powerpoint/2010/main" val="30932420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theme" Target="../theme/theme2.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0"/>
                <a:lumOff val="100000"/>
              </a:schemeClr>
            </a:gs>
            <a:gs pos="74000">
              <a:schemeClr val="accent5">
                <a:lumMod val="45000"/>
                <a:lumOff val="55000"/>
              </a:schemeClr>
            </a:gs>
            <a:gs pos="83000">
              <a:schemeClr val="accent5">
                <a:lumMod val="45000"/>
                <a:lumOff val="55000"/>
              </a:schemeClr>
            </a:gs>
            <a:gs pos="100000">
              <a:schemeClr val="accent5">
                <a:lumMod val="30000"/>
                <a:lumOff val="70000"/>
              </a:schemeClr>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2" name="Pladsholder til titel 1"/>
          <p:cNvSpPr>
            <a:spLocks noGrp="1"/>
          </p:cNvSpPr>
          <p:nvPr>
            <p:ph type="title"/>
          </p:nvPr>
        </p:nvSpPr>
        <p:spPr>
          <a:xfrm>
            <a:off x="4721087" y="0"/>
            <a:ext cx="7470913" cy="1325563"/>
          </a:xfrm>
          <a:prstGeom prst="rect">
            <a:avLst/>
          </a:prstGeom>
        </p:spPr>
        <p:txBody>
          <a:bodyPr vert="horz" lIns="91440" tIns="45720" rIns="91440" bIns="45720" rtlCol="0" anchor="ctr">
            <a:normAutofit/>
          </a:bodyPr>
          <a:lstStyle/>
          <a:p>
            <a:r>
              <a:rPr lang="da-DK" dirty="0"/>
              <a:t>Klik for at redigere i master</a:t>
            </a:r>
          </a:p>
        </p:txBody>
      </p:sp>
      <p:pic>
        <p:nvPicPr>
          <p:cNvPr id="7" name="Εικόνα 7"/>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36443" y="185738"/>
            <a:ext cx="3797300" cy="1276290"/>
          </a:xfrm>
          <a:prstGeom prst="rect">
            <a:avLst/>
          </a:prstGeom>
        </p:spPr>
      </p:pic>
      <p:sp>
        <p:nvSpPr>
          <p:cNvPr id="4" name="Pladsholder til tekst 3"/>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endParaRPr lang="en-GB"/>
          </a:p>
        </p:txBody>
      </p:sp>
    </p:spTree>
    <p:extLst>
      <p:ext uri="{BB962C8B-B14F-4D97-AF65-F5344CB8AC3E}">
        <p14:creationId xmlns:p14="http://schemas.microsoft.com/office/powerpoint/2010/main" val="32039078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hdr="0"/>
  <p:txStyles>
    <p:titleStyle>
      <a:lvl1pPr algn="l" defTabSz="914400" rtl="0" eaLnBrk="1" latinLnBrk="0" hangingPunct="1">
        <a:lnSpc>
          <a:spcPct val="90000"/>
        </a:lnSpc>
        <a:spcBef>
          <a:spcPct val="0"/>
        </a:spcBef>
        <a:buNone/>
        <a:defRPr sz="4400" b="1" kern="1200">
          <a:solidFill>
            <a:srgbClr val="FF0000"/>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accent4"/>
          </a:solidFill>
          <a:latin typeface="+mn-lt"/>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2400" b="1" kern="1200">
          <a:solidFill>
            <a:schemeClr val="accent4"/>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2000" b="1" kern="1200">
          <a:solidFill>
            <a:schemeClr val="accent4"/>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1" kern="1200">
          <a:solidFill>
            <a:schemeClr val="accent4"/>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1"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3/18/19</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pic>
        <p:nvPicPr>
          <p:cNvPr id="7" name="Εικόνα 7">
            <a:extLst>
              <a:ext uri="{FF2B5EF4-FFF2-40B4-BE49-F238E27FC236}">
                <a16:creationId xmlns:a16="http://schemas.microsoft.com/office/drawing/2014/main" id="{ADD51677-CF50-45C4-8552-59FE85DD9C09}"/>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36443" y="185738"/>
            <a:ext cx="3797300" cy="1276290"/>
          </a:xfrm>
          <a:prstGeom prst="rect">
            <a:avLst/>
          </a:prstGeom>
        </p:spPr>
      </p:pic>
    </p:spTree>
    <p:extLst>
      <p:ext uri="{BB962C8B-B14F-4D97-AF65-F5344CB8AC3E}">
        <p14:creationId xmlns:p14="http://schemas.microsoft.com/office/powerpoint/2010/main" val="127375778"/>
      </p:ext>
    </p:extLst>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 id="2147483768" r:id="rId12"/>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7.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7.xml"/><Relationship Id="rId1" Type="http://schemas.openxmlformats.org/officeDocument/2006/relationships/slideLayout" Target="../slideLayouts/slideLayout17.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8.xml"/><Relationship Id="rId1" Type="http://schemas.openxmlformats.org/officeDocument/2006/relationships/slideLayout" Target="../slideLayouts/slideLayout17.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9.xml"/><Relationship Id="rId1" Type="http://schemas.openxmlformats.org/officeDocument/2006/relationships/slideLayout" Target="../slideLayouts/slideLayout17.xml"/><Relationship Id="rId5" Type="http://schemas.openxmlformats.org/officeDocument/2006/relationships/image" Target="../media/image20.jpeg"/><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0.xml"/><Relationship Id="rId1" Type="http://schemas.openxmlformats.org/officeDocument/2006/relationships/slideLayout" Target="../slideLayouts/slideLayout17.xml"/><Relationship Id="rId5" Type="http://schemas.openxmlformats.org/officeDocument/2006/relationships/image" Target="../media/image21.png"/><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1.xml"/><Relationship Id="rId1" Type="http://schemas.openxmlformats.org/officeDocument/2006/relationships/slideLayout" Target="../slideLayouts/slideLayout17.x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17.xml"/><Relationship Id="rId4" Type="http://schemas.openxmlformats.org/officeDocument/2006/relationships/image" Target="../media/image18.jpg"/></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17.xml"/><Relationship Id="rId4" Type="http://schemas.openxmlformats.org/officeDocument/2006/relationships/image" Target="../media/image18.jpg"/></Relationships>
</file>

<file path=ppt/slides/_rels/slide18.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0.xml"/><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22.xml"/><Relationship Id="rId6" Type="http://schemas.openxmlformats.org/officeDocument/2006/relationships/image" Target="../media/image11.jpeg"/><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3720687" y="2641954"/>
            <a:ext cx="418719" cy="744660"/>
          </a:xfrm>
          <a:custGeom>
            <a:avLst/>
            <a:gdLst>
              <a:gd name="connsiteX0" fmla="*/ 578358 w 628078"/>
              <a:gd name="connsiteY0" fmla="*/ 593293 h 1116990"/>
              <a:gd name="connsiteX1" fmla="*/ 144170 w 628078"/>
              <a:gd name="connsiteY1" fmla="*/ 593293 h 1116990"/>
              <a:gd name="connsiteX2" fmla="*/ 144170 w 628078"/>
              <a:gd name="connsiteY2" fmla="*/ 996010 h 1116990"/>
              <a:gd name="connsiteX3" fmla="*/ 628078 w 628078"/>
              <a:gd name="connsiteY3" fmla="*/ 996010 h 1116990"/>
              <a:gd name="connsiteX4" fmla="*/ 628078 w 628078"/>
              <a:gd name="connsiteY4" fmla="*/ 1116990 h 1116990"/>
              <a:gd name="connsiteX5" fmla="*/ 0 w 628078"/>
              <a:gd name="connsiteY5" fmla="*/ 1116990 h 1116990"/>
              <a:gd name="connsiteX6" fmla="*/ 0 w 628078"/>
              <a:gd name="connsiteY6" fmla="*/ 0 h 1116990"/>
              <a:gd name="connsiteX7" fmla="*/ 603224 w 628078"/>
              <a:gd name="connsiteY7" fmla="*/ 0 h 1116990"/>
              <a:gd name="connsiteX8" fmla="*/ 603224 w 628078"/>
              <a:gd name="connsiteY8" fmla="*/ 120980 h 1116990"/>
              <a:gd name="connsiteX9" fmla="*/ 144170 w 628078"/>
              <a:gd name="connsiteY9" fmla="*/ 120980 h 1116990"/>
              <a:gd name="connsiteX10" fmla="*/ 144170 w 628078"/>
              <a:gd name="connsiteY10" fmla="*/ 473963 h 1116990"/>
              <a:gd name="connsiteX11" fmla="*/ 578358 w 628078"/>
              <a:gd name="connsiteY11" fmla="*/ 473963 h 1116990"/>
              <a:gd name="connsiteX12" fmla="*/ 578358 w 628078"/>
              <a:gd name="connsiteY12" fmla="*/ 593293 h 111699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628078" h="1116990">
                <a:moveTo>
                  <a:pt x="578358" y="593293"/>
                </a:moveTo>
                <a:lnTo>
                  <a:pt x="144170" y="593293"/>
                </a:lnTo>
                <a:lnTo>
                  <a:pt x="144170" y="996010"/>
                </a:lnTo>
                <a:lnTo>
                  <a:pt x="628078" y="996010"/>
                </a:lnTo>
                <a:lnTo>
                  <a:pt x="628078" y="1116990"/>
                </a:lnTo>
                <a:lnTo>
                  <a:pt x="0" y="1116990"/>
                </a:lnTo>
                <a:lnTo>
                  <a:pt x="0" y="0"/>
                </a:lnTo>
                <a:lnTo>
                  <a:pt x="603224" y="0"/>
                </a:lnTo>
                <a:lnTo>
                  <a:pt x="603224" y="120980"/>
                </a:lnTo>
                <a:lnTo>
                  <a:pt x="144170" y="120980"/>
                </a:lnTo>
                <a:lnTo>
                  <a:pt x="144170" y="473963"/>
                </a:lnTo>
                <a:lnTo>
                  <a:pt x="578358" y="473963"/>
                </a:lnTo>
                <a:lnTo>
                  <a:pt x="578358" y="593293"/>
                </a:lnTo>
              </a:path>
            </a:pathLst>
          </a:custGeom>
          <a:solidFill>
            <a:srgbClr val="2732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0939" tIns="30469" rIns="60939" bIns="30469" rtlCol="0" anchor="ctr"/>
          <a:lstStyle/>
          <a:p>
            <a:pPr algn="ctr"/>
            <a:endParaRPr lang="zh-CN" altLang="en-US" sz="1200"/>
          </a:p>
        </p:txBody>
      </p:sp>
      <p:sp>
        <p:nvSpPr>
          <p:cNvPr id="3" name="Freeform 3"/>
          <p:cNvSpPr/>
          <p:nvPr/>
        </p:nvSpPr>
        <p:spPr>
          <a:xfrm>
            <a:off x="4248781" y="2851878"/>
            <a:ext cx="455194" cy="546895"/>
          </a:xfrm>
          <a:custGeom>
            <a:avLst/>
            <a:gdLst>
              <a:gd name="connsiteX0" fmla="*/ 676148 w 682790"/>
              <a:gd name="connsiteY0" fmla="*/ 583336 h 820343"/>
              <a:gd name="connsiteX1" fmla="*/ 682790 w 682790"/>
              <a:gd name="connsiteY1" fmla="*/ 802106 h 820343"/>
              <a:gd name="connsiteX2" fmla="*/ 553517 w 682790"/>
              <a:gd name="connsiteY2" fmla="*/ 802106 h 820343"/>
              <a:gd name="connsiteX3" fmla="*/ 545236 w 682790"/>
              <a:gd name="connsiteY3" fmla="*/ 671182 h 820343"/>
              <a:gd name="connsiteX4" fmla="*/ 541934 w 682790"/>
              <a:gd name="connsiteY4" fmla="*/ 671182 h 820343"/>
              <a:gd name="connsiteX5" fmla="*/ 276784 w 682790"/>
              <a:gd name="connsiteY5" fmla="*/ 820343 h 820343"/>
              <a:gd name="connsiteX6" fmla="*/ 0 w 682790"/>
              <a:gd name="connsiteY6" fmla="*/ 469010 h 820343"/>
              <a:gd name="connsiteX7" fmla="*/ 0 w 682790"/>
              <a:gd name="connsiteY7" fmla="*/ 0 h 820343"/>
              <a:gd name="connsiteX8" fmla="*/ 145834 w 682790"/>
              <a:gd name="connsiteY8" fmla="*/ 0 h 820343"/>
              <a:gd name="connsiteX9" fmla="*/ 145834 w 682790"/>
              <a:gd name="connsiteY9" fmla="*/ 444144 h 820343"/>
              <a:gd name="connsiteX10" fmla="*/ 324815 w 682790"/>
              <a:gd name="connsiteY10" fmla="*/ 699350 h 820343"/>
              <a:gd name="connsiteX11" fmla="*/ 517068 w 682790"/>
              <a:gd name="connsiteY11" fmla="*/ 566775 h 820343"/>
              <a:gd name="connsiteX12" fmla="*/ 530326 w 682790"/>
              <a:gd name="connsiteY12" fmla="*/ 492201 h 820343"/>
              <a:gd name="connsiteX13" fmla="*/ 530326 w 682790"/>
              <a:gd name="connsiteY13" fmla="*/ 0 h 820343"/>
              <a:gd name="connsiteX14" fmla="*/ 676148 w 682790"/>
              <a:gd name="connsiteY14" fmla="*/ 0 h 820343"/>
              <a:gd name="connsiteX15" fmla="*/ 676148 w 682790"/>
              <a:gd name="connsiteY15" fmla="*/ 583336 h 82034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Lst>
            <a:rect l="l" t="t" r="r" b="b"/>
            <a:pathLst>
              <a:path w="682790" h="820343">
                <a:moveTo>
                  <a:pt x="676148" y="583336"/>
                </a:moveTo>
                <a:cubicBezTo>
                  <a:pt x="676148" y="666216"/>
                  <a:pt x="677811" y="739127"/>
                  <a:pt x="682790" y="802106"/>
                </a:cubicBezTo>
                <a:lnTo>
                  <a:pt x="553517" y="802106"/>
                </a:lnTo>
                <a:lnTo>
                  <a:pt x="545236" y="671182"/>
                </a:lnTo>
                <a:lnTo>
                  <a:pt x="541934" y="671182"/>
                </a:lnTo>
                <a:cubicBezTo>
                  <a:pt x="503796" y="735812"/>
                  <a:pt x="419265" y="820343"/>
                  <a:pt x="276784" y="820343"/>
                </a:cubicBezTo>
                <a:cubicBezTo>
                  <a:pt x="150799" y="820343"/>
                  <a:pt x="0" y="750735"/>
                  <a:pt x="0" y="469010"/>
                </a:cubicBezTo>
                <a:lnTo>
                  <a:pt x="0" y="0"/>
                </a:lnTo>
                <a:lnTo>
                  <a:pt x="145834" y="0"/>
                </a:lnTo>
                <a:lnTo>
                  <a:pt x="145834" y="444144"/>
                </a:lnTo>
                <a:cubicBezTo>
                  <a:pt x="145834" y="596607"/>
                  <a:pt x="192253" y="699350"/>
                  <a:pt x="324815" y="699350"/>
                </a:cubicBezTo>
                <a:cubicBezTo>
                  <a:pt x="422618" y="699350"/>
                  <a:pt x="490537" y="631406"/>
                  <a:pt x="517068" y="566775"/>
                </a:cubicBezTo>
                <a:cubicBezTo>
                  <a:pt x="525361" y="545236"/>
                  <a:pt x="530326" y="518731"/>
                  <a:pt x="530326" y="492201"/>
                </a:cubicBezTo>
                <a:lnTo>
                  <a:pt x="530326" y="0"/>
                </a:lnTo>
                <a:lnTo>
                  <a:pt x="676148" y="0"/>
                </a:lnTo>
                <a:lnTo>
                  <a:pt x="676148" y="583336"/>
                </a:lnTo>
              </a:path>
            </a:pathLst>
          </a:custGeom>
          <a:solidFill>
            <a:srgbClr val="2732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0939" tIns="30469" rIns="60939" bIns="30469" rtlCol="0" anchor="ctr"/>
          <a:lstStyle/>
          <a:p>
            <a:pPr algn="ctr"/>
            <a:endParaRPr lang="zh-CN" altLang="en-US" sz="1200"/>
          </a:p>
        </p:txBody>
      </p:sp>
      <p:sp>
        <p:nvSpPr>
          <p:cNvPr id="5" name="Freeform 3"/>
          <p:cNvSpPr/>
          <p:nvPr/>
        </p:nvSpPr>
        <p:spPr>
          <a:xfrm>
            <a:off x="4856407" y="2839728"/>
            <a:ext cx="268469" cy="546887"/>
          </a:xfrm>
          <a:custGeom>
            <a:avLst/>
            <a:gdLst>
              <a:gd name="connsiteX0" fmla="*/ 6629 w 402704"/>
              <a:gd name="connsiteY0" fmla="*/ 268465 h 820331"/>
              <a:gd name="connsiteX1" fmla="*/ 0 w 402704"/>
              <a:gd name="connsiteY1" fmla="*/ 18224 h 820331"/>
              <a:gd name="connsiteX2" fmla="*/ 127609 w 402704"/>
              <a:gd name="connsiteY2" fmla="*/ 18224 h 820331"/>
              <a:gd name="connsiteX3" fmla="*/ 132574 w 402704"/>
              <a:gd name="connsiteY3" fmla="*/ 175653 h 820331"/>
              <a:gd name="connsiteX4" fmla="*/ 139204 w 402704"/>
              <a:gd name="connsiteY4" fmla="*/ 175653 h 820331"/>
              <a:gd name="connsiteX5" fmla="*/ 361289 w 402704"/>
              <a:gd name="connsiteY5" fmla="*/ 0 h 820331"/>
              <a:gd name="connsiteX6" fmla="*/ 402704 w 402704"/>
              <a:gd name="connsiteY6" fmla="*/ 4965 h 820331"/>
              <a:gd name="connsiteX7" fmla="*/ 402704 w 402704"/>
              <a:gd name="connsiteY7" fmla="*/ 142519 h 820331"/>
              <a:gd name="connsiteX8" fmla="*/ 352996 w 402704"/>
              <a:gd name="connsiteY8" fmla="*/ 137540 h 820331"/>
              <a:gd name="connsiteX9" fmla="*/ 157429 w 402704"/>
              <a:gd name="connsiteY9" fmla="*/ 324802 h 820331"/>
              <a:gd name="connsiteX10" fmla="*/ 150799 w 402704"/>
              <a:gd name="connsiteY10" fmla="*/ 392760 h 820331"/>
              <a:gd name="connsiteX11" fmla="*/ 150799 w 402704"/>
              <a:gd name="connsiteY11" fmla="*/ 820330 h 820331"/>
              <a:gd name="connsiteX12" fmla="*/ 6629 w 402704"/>
              <a:gd name="connsiteY12" fmla="*/ 820330 h 820331"/>
              <a:gd name="connsiteX13" fmla="*/ 6629 w 402704"/>
              <a:gd name="connsiteY13" fmla="*/ 268465 h 82033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Lst>
            <a:rect l="l" t="t" r="r" b="b"/>
            <a:pathLst>
              <a:path w="402704" h="820331">
                <a:moveTo>
                  <a:pt x="6629" y="268465"/>
                </a:moveTo>
                <a:cubicBezTo>
                  <a:pt x="6629" y="174002"/>
                  <a:pt x="4965" y="92798"/>
                  <a:pt x="0" y="18224"/>
                </a:cubicBezTo>
                <a:lnTo>
                  <a:pt x="127609" y="18224"/>
                </a:lnTo>
                <a:lnTo>
                  <a:pt x="132574" y="175653"/>
                </a:lnTo>
                <a:lnTo>
                  <a:pt x="139204" y="175653"/>
                </a:lnTo>
                <a:cubicBezTo>
                  <a:pt x="175679" y="67932"/>
                  <a:pt x="263525" y="0"/>
                  <a:pt x="361289" y="0"/>
                </a:cubicBezTo>
                <a:cubicBezTo>
                  <a:pt x="377862" y="0"/>
                  <a:pt x="389458" y="1651"/>
                  <a:pt x="402704" y="4965"/>
                </a:cubicBezTo>
                <a:lnTo>
                  <a:pt x="402704" y="142519"/>
                </a:lnTo>
                <a:cubicBezTo>
                  <a:pt x="387807" y="139204"/>
                  <a:pt x="372871" y="137540"/>
                  <a:pt x="352996" y="137540"/>
                </a:cubicBezTo>
                <a:cubicBezTo>
                  <a:pt x="250253" y="137540"/>
                  <a:pt x="177330" y="215429"/>
                  <a:pt x="157429" y="324802"/>
                </a:cubicBezTo>
                <a:cubicBezTo>
                  <a:pt x="154127" y="344703"/>
                  <a:pt x="150799" y="367906"/>
                  <a:pt x="150799" y="392760"/>
                </a:cubicBezTo>
                <a:lnTo>
                  <a:pt x="150799" y="820330"/>
                </a:lnTo>
                <a:lnTo>
                  <a:pt x="6629" y="820330"/>
                </a:lnTo>
                <a:lnTo>
                  <a:pt x="6629" y="268465"/>
                </a:lnTo>
              </a:path>
            </a:pathLst>
          </a:custGeom>
          <a:solidFill>
            <a:srgbClr val="2732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0939" tIns="30469" rIns="60939" bIns="30469" rtlCol="0" anchor="ctr"/>
          <a:lstStyle/>
          <a:p>
            <a:pPr algn="ctr"/>
            <a:endParaRPr lang="zh-CN" altLang="en-US" sz="1200"/>
          </a:p>
        </p:txBody>
      </p:sp>
      <p:sp>
        <p:nvSpPr>
          <p:cNvPr id="6" name="Freeform 3"/>
          <p:cNvSpPr/>
          <p:nvPr/>
        </p:nvSpPr>
        <p:spPr>
          <a:xfrm>
            <a:off x="5777825" y="2634218"/>
            <a:ext cx="610989" cy="760120"/>
          </a:xfrm>
          <a:custGeom>
            <a:avLst/>
            <a:gdLst>
              <a:gd name="connsiteX0" fmla="*/ 916482 w 916482"/>
              <a:gd name="connsiteY0" fmla="*/ 1078877 h 1140180"/>
              <a:gd name="connsiteX1" fmla="*/ 573417 w 916482"/>
              <a:gd name="connsiteY1" fmla="*/ 1140180 h 1140180"/>
              <a:gd name="connsiteX2" fmla="*/ 155803 w 916482"/>
              <a:gd name="connsiteY2" fmla="*/ 992695 h 1140180"/>
              <a:gd name="connsiteX3" fmla="*/ 0 w 916482"/>
              <a:gd name="connsiteY3" fmla="*/ 576719 h 1140180"/>
              <a:gd name="connsiteX4" fmla="*/ 604914 w 916482"/>
              <a:gd name="connsiteY4" fmla="*/ 0 h 1140180"/>
              <a:gd name="connsiteX5" fmla="*/ 883323 w 916482"/>
              <a:gd name="connsiteY5" fmla="*/ 51371 h 1140180"/>
              <a:gd name="connsiteX6" fmla="*/ 848512 w 916482"/>
              <a:gd name="connsiteY6" fmla="*/ 169036 h 1140180"/>
              <a:gd name="connsiteX7" fmla="*/ 601586 w 916482"/>
              <a:gd name="connsiteY7" fmla="*/ 120980 h 1140180"/>
              <a:gd name="connsiteX8" fmla="*/ 152451 w 916482"/>
              <a:gd name="connsiteY8" fmla="*/ 570090 h 1140180"/>
              <a:gd name="connsiteX9" fmla="*/ 583362 w 916482"/>
              <a:gd name="connsiteY9" fmla="*/ 1020864 h 1140180"/>
              <a:gd name="connsiteX10" fmla="*/ 775602 w 916482"/>
              <a:gd name="connsiteY10" fmla="*/ 991031 h 1140180"/>
              <a:gd name="connsiteX11" fmla="*/ 775602 w 916482"/>
              <a:gd name="connsiteY11" fmla="*/ 657923 h 1140180"/>
              <a:gd name="connsiteX12" fmla="*/ 548551 w 916482"/>
              <a:gd name="connsiteY12" fmla="*/ 657923 h 1140180"/>
              <a:gd name="connsiteX13" fmla="*/ 548551 w 916482"/>
              <a:gd name="connsiteY13" fmla="*/ 541921 h 1140180"/>
              <a:gd name="connsiteX14" fmla="*/ 916482 w 916482"/>
              <a:gd name="connsiteY14" fmla="*/ 541921 h 1140180"/>
              <a:gd name="connsiteX15" fmla="*/ 916482 w 916482"/>
              <a:gd name="connsiteY15" fmla="*/ 1078877 h 114018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Lst>
            <a:rect l="l" t="t" r="r" b="b"/>
            <a:pathLst>
              <a:path w="916482" h="1140180">
                <a:moveTo>
                  <a:pt x="916482" y="1078877"/>
                </a:moveTo>
                <a:cubicBezTo>
                  <a:pt x="851814" y="1102080"/>
                  <a:pt x="724217" y="1140180"/>
                  <a:pt x="573417" y="1140180"/>
                </a:cubicBezTo>
                <a:cubicBezTo>
                  <a:pt x="404380" y="1140180"/>
                  <a:pt x="265163" y="1097114"/>
                  <a:pt x="155803" y="992695"/>
                </a:cubicBezTo>
                <a:cubicBezTo>
                  <a:pt x="59664" y="899883"/>
                  <a:pt x="0" y="750747"/>
                  <a:pt x="0" y="576719"/>
                </a:cubicBezTo>
                <a:cubicBezTo>
                  <a:pt x="1664" y="243623"/>
                  <a:pt x="230365" y="0"/>
                  <a:pt x="604914" y="0"/>
                </a:cubicBezTo>
                <a:cubicBezTo>
                  <a:pt x="734174" y="0"/>
                  <a:pt x="835253" y="28181"/>
                  <a:pt x="883323" y="51371"/>
                </a:cubicBezTo>
                <a:lnTo>
                  <a:pt x="848512" y="169036"/>
                </a:lnTo>
                <a:cubicBezTo>
                  <a:pt x="788860" y="142532"/>
                  <a:pt x="714273" y="120980"/>
                  <a:pt x="601586" y="120980"/>
                </a:cubicBezTo>
                <a:cubicBezTo>
                  <a:pt x="329793" y="120980"/>
                  <a:pt x="152451" y="290029"/>
                  <a:pt x="152451" y="570090"/>
                </a:cubicBezTo>
                <a:cubicBezTo>
                  <a:pt x="152451" y="853490"/>
                  <a:pt x="323164" y="1020864"/>
                  <a:pt x="583362" y="1020864"/>
                </a:cubicBezTo>
                <a:cubicBezTo>
                  <a:pt x="677837" y="1020864"/>
                  <a:pt x="742454" y="1007617"/>
                  <a:pt x="775602" y="991031"/>
                </a:cubicBezTo>
                <a:lnTo>
                  <a:pt x="775602" y="657923"/>
                </a:lnTo>
                <a:lnTo>
                  <a:pt x="548551" y="657923"/>
                </a:lnTo>
                <a:lnTo>
                  <a:pt x="548551" y="541921"/>
                </a:lnTo>
                <a:lnTo>
                  <a:pt x="916482" y="541921"/>
                </a:lnTo>
                <a:lnTo>
                  <a:pt x="916482" y="1078877"/>
                </a:lnTo>
              </a:path>
            </a:pathLst>
          </a:custGeom>
          <a:solidFill>
            <a:srgbClr val="6FA0D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0939" tIns="30469" rIns="60939" bIns="30469" rtlCol="0" anchor="ctr"/>
          <a:lstStyle/>
          <a:p>
            <a:pPr algn="ctr"/>
            <a:endParaRPr lang="zh-CN" altLang="en-US" sz="1200"/>
          </a:p>
        </p:txBody>
      </p:sp>
      <p:sp>
        <p:nvSpPr>
          <p:cNvPr id="7" name="Freeform 3"/>
          <p:cNvSpPr/>
          <p:nvPr/>
        </p:nvSpPr>
        <p:spPr>
          <a:xfrm>
            <a:off x="8020550" y="2629797"/>
            <a:ext cx="450790" cy="768977"/>
          </a:xfrm>
          <a:custGeom>
            <a:avLst/>
            <a:gdLst>
              <a:gd name="connsiteX0" fmla="*/ 36461 w 676185"/>
              <a:gd name="connsiteY0" fmla="*/ 959561 h 1153465"/>
              <a:gd name="connsiteX1" fmla="*/ 295020 w 676185"/>
              <a:gd name="connsiteY1" fmla="*/ 1032471 h 1153465"/>
              <a:gd name="connsiteX2" fmla="*/ 528663 w 676185"/>
              <a:gd name="connsiteY2" fmla="*/ 841895 h 1153465"/>
              <a:gd name="connsiteX3" fmla="*/ 318224 w 676185"/>
              <a:gd name="connsiteY3" fmla="*/ 619823 h 1153465"/>
              <a:gd name="connsiteX4" fmla="*/ 23215 w 676185"/>
              <a:gd name="connsiteY4" fmla="*/ 303301 h 1153465"/>
              <a:gd name="connsiteX5" fmla="*/ 384492 w 676185"/>
              <a:gd name="connsiteY5" fmla="*/ 0 h 1153465"/>
              <a:gd name="connsiteX6" fmla="*/ 631431 w 676185"/>
              <a:gd name="connsiteY6" fmla="*/ 54686 h 1153465"/>
              <a:gd name="connsiteX7" fmla="*/ 591667 w 676185"/>
              <a:gd name="connsiteY7" fmla="*/ 172351 h 1153465"/>
              <a:gd name="connsiteX8" fmla="*/ 379539 w 676185"/>
              <a:gd name="connsiteY8" fmla="*/ 119329 h 1153465"/>
              <a:gd name="connsiteX9" fmla="*/ 169036 w 676185"/>
              <a:gd name="connsiteY9" fmla="*/ 286715 h 1153465"/>
              <a:gd name="connsiteX10" fmla="*/ 391134 w 676185"/>
              <a:gd name="connsiteY10" fmla="*/ 502158 h 1153465"/>
              <a:gd name="connsiteX11" fmla="*/ 676185 w 676185"/>
              <a:gd name="connsiteY11" fmla="*/ 830300 h 1153465"/>
              <a:gd name="connsiteX12" fmla="*/ 285051 w 676185"/>
              <a:gd name="connsiteY12" fmla="*/ 1153464 h 1153465"/>
              <a:gd name="connsiteX13" fmla="*/ 0 w 676185"/>
              <a:gd name="connsiteY13" fmla="*/ 1080529 h 1153465"/>
              <a:gd name="connsiteX14" fmla="*/ 36461 w 676185"/>
              <a:gd name="connsiteY14" fmla="*/ 959561 h 115346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676185" h="1153465">
                <a:moveTo>
                  <a:pt x="36461" y="959561"/>
                </a:moveTo>
                <a:cubicBezTo>
                  <a:pt x="101130" y="999337"/>
                  <a:pt x="195579" y="1032471"/>
                  <a:pt x="295020" y="1032471"/>
                </a:cubicBezTo>
                <a:cubicBezTo>
                  <a:pt x="442518" y="1032471"/>
                  <a:pt x="528663" y="954582"/>
                  <a:pt x="528663" y="841895"/>
                </a:cubicBezTo>
                <a:cubicBezTo>
                  <a:pt x="528663" y="737489"/>
                  <a:pt x="469036" y="677824"/>
                  <a:pt x="318224" y="619823"/>
                </a:cubicBezTo>
                <a:cubicBezTo>
                  <a:pt x="135928" y="555180"/>
                  <a:pt x="23215" y="460730"/>
                  <a:pt x="23215" y="303301"/>
                </a:cubicBezTo>
                <a:cubicBezTo>
                  <a:pt x="23215" y="129286"/>
                  <a:pt x="167411" y="0"/>
                  <a:pt x="384492" y="0"/>
                </a:cubicBezTo>
                <a:cubicBezTo>
                  <a:pt x="498817" y="0"/>
                  <a:pt x="581710" y="26517"/>
                  <a:pt x="631431" y="54686"/>
                </a:cubicBezTo>
                <a:lnTo>
                  <a:pt x="591667" y="172351"/>
                </a:lnTo>
                <a:cubicBezTo>
                  <a:pt x="555205" y="152476"/>
                  <a:pt x="480618" y="119329"/>
                  <a:pt x="379539" y="119329"/>
                </a:cubicBezTo>
                <a:cubicBezTo>
                  <a:pt x="227076" y="119329"/>
                  <a:pt x="169036" y="210489"/>
                  <a:pt x="169036" y="286715"/>
                </a:cubicBezTo>
                <a:cubicBezTo>
                  <a:pt x="169036" y="391121"/>
                  <a:pt x="237007" y="442493"/>
                  <a:pt x="391134" y="502158"/>
                </a:cubicBezTo>
                <a:cubicBezTo>
                  <a:pt x="580059" y="575068"/>
                  <a:pt x="676185" y="666229"/>
                  <a:pt x="676185" y="830300"/>
                </a:cubicBezTo>
                <a:cubicBezTo>
                  <a:pt x="676185" y="1002652"/>
                  <a:pt x="548551" y="1153464"/>
                  <a:pt x="285051" y="1153464"/>
                </a:cubicBezTo>
                <a:cubicBezTo>
                  <a:pt x="177342" y="1153464"/>
                  <a:pt x="59664" y="1120318"/>
                  <a:pt x="0" y="1080529"/>
                </a:cubicBezTo>
                <a:lnTo>
                  <a:pt x="36461" y="959561"/>
                </a:lnTo>
              </a:path>
            </a:pathLst>
          </a:custGeom>
          <a:solidFill>
            <a:srgbClr val="6FA0D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0939" tIns="30469" rIns="60939" bIns="30469" rtlCol="0" anchor="ctr"/>
          <a:lstStyle/>
          <a:p>
            <a:pPr algn="ctr"/>
            <a:endParaRPr lang="zh-CN" altLang="en-US" sz="1200"/>
          </a:p>
        </p:txBody>
      </p:sp>
      <p:pic>
        <p:nvPicPr>
          <p:cNvPr id="1027" name="Picture 3"/>
          <p:cNvPicPr>
            <a:picLocks noChangeAspect="1" noChangeArrowheads="1"/>
          </p:cNvPicPr>
          <p:nvPr/>
        </p:nvPicPr>
        <p:blipFill>
          <a:blip r:embed="rId3"/>
          <a:srcRect/>
          <a:stretch>
            <a:fillRect/>
          </a:stretch>
        </p:blipFill>
        <p:spPr bwMode="auto">
          <a:xfrm>
            <a:off x="2976034" y="313267"/>
            <a:ext cx="6239934" cy="6223000"/>
          </a:xfrm>
          <a:prstGeom prst="rect">
            <a:avLst/>
          </a:prstGeom>
          <a:noFill/>
        </p:spPr>
      </p:pic>
      <p:pic>
        <p:nvPicPr>
          <p:cNvPr id="8" name="Picture 3"/>
          <p:cNvPicPr>
            <a:picLocks noChangeAspect="1" noChangeArrowheads="1"/>
          </p:cNvPicPr>
          <p:nvPr/>
        </p:nvPicPr>
        <p:blipFill>
          <a:blip r:embed="rId4"/>
          <a:srcRect/>
          <a:stretch>
            <a:fillRect/>
          </a:stretch>
        </p:blipFill>
        <p:spPr bwMode="auto">
          <a:xfrm>
            <a:off x="4234" y="0"/>
            <a:ext cx="12183533" cy="6858000"/>
          </a:xfrm>
          <a:prstGeom prst="rect">
            <a:avLst/>
          </a:prstGeom>
          <a:noFill/>
        </p:spPr>
      </p:pic>
      <p:pic>
        <p:nvPicPr>
          <p:cNvPr id="9" name="Picture 3"/>
          <p:cNvPicPr>
            <a:picLocks noChangeAspect="1" noChangeArrowheads="1"/>
          </p:cNvPicPr>
          <p:nvPr/>
        </p:nvPicPr>
        <p:blipFill>
          <a:blip r:embed="rId4"/>
          <a:srcRect/>
          <a:stretch>
            <a:fillRect/>
          </a:stretch>
        </p:blipFill>
        <p:spPr bwMode="auto">
          <a:xfrm>
            <a:off x="4234" y="0"/>
            <a:ext cx="12183533" cy="6858000"/>
          </a:xfrm>
          <a:prstGeom prst="rect">
            <a:avLst/>
          </a:prstGeom>
          <a:noFill/>
        </p:spPr>
      </p:pic>
      <p:pic>
        <p:nvPicPr>
          <p:cNvPr id="10" name="Picture 3"/>
          <p:cNvPicPr>
            <a:picLocks noChangeAspect="1" noChangeArrowheads="1"/>
          </p:cNvPicPr>
          <p:nvPr/>
        </p:nvPicPr>
        <p:blipFill>
          <a:blip r:embed="rId4"/>
          <a:srcRect/>
          <a:stretch>
            <a:fillRect/>
          </a:stretch>
        </p:blipFill>
        <p:spPr bwMode="auto">
          <a:xfrm>
            <a:off x="4234" y="0"/>
            <a:ext cx="12183533" cy="6858000"/>
          </a:xfrm>
          <a:prstGeom prst="rect">
            <a:avLst/>
          </a:prstGeom>
          <a:noFill/>
        </p:spPr>
      </p:pic>
      <p:pic>
        <p:nvPicPr>
          <p:cNvPr id="11" name="Picture 3"/>
          <p:cNvPicPr>
            <a:picLocks noChangeAspect="1" noChangeArrowheads="1"/>
          </p:cNvPicPr>
          <p:nvPr/>
        </p:nvPicPr>
        <p:blipFill>
          <a:blip r:embed="rId4"/>
          <a:srcRect/>
          <a:stretch>
            <a:fillRect/>
          </a:stretch>
        </p:blipFill>
        <p:spPr bwMode="auto">
          <a:xfrm>
            <a:off x="4234" y="0"/>
            <a:ext cx="12183533" cy="6858000"/>
          </a:xfrm>
          <a:prstGeom prst="rect">
            <a:avLst/>
          </a:prstGeom>
          <a:noFill/>
        </p:spPr>
      </p:pic>
      <p:pic>
        <p:nvPicPr>
          <p:cNvPr id="12" name="Picture 3"/>
          <p:cNvPicPr>
            <a:picLocks noChangeAspect="1" noChangeArrowheads="1"/>
          </p:cNvPicPr>
          <p:nvPr/>
        </p:nvPicPr>
        <p:blipFill>
          <a:blip r:embed="rId4"/>
          <a:srcRect/>
          <a:stretch>
            <a:fillRect/>
          </a:stretch>
        </p:blipFill>
        <p:spPr bwMode="auto">
          <a:xfrm>
            <a:off x="4234" y="-30230"/>
            <a:ext cx="12183533" cy="6858000"/>
          </a:xfrm>
          <a:prstGeom prst="rect">
            <a:avLst/>
          </a:prstGeom>
          <a:noFill/>
        </p:spPr>
      </p:pic>
      <p:sp>
        <p:nvSpPr>
          <p:cNvPr id="2" name="TextBox 1"/>
          <p:cNvSpPr txBox="1"/>
          <p:nvPr/>
        </p:nvSpPr>
        <p:spPr>
          <a:xfrm>
            <a:off x="1879601" y="939800"/>
            <a:ext cx="8382000" cy="1138762"/>
          </a:xfrm>
          <a:prstGeom prst="rect">
            <a:avLst/>
          </a:prstGeom>
          <a:noFill/>
        </p:spPr>
        <p:txBody>
          <a:bodyPr wrap="square" lIns="0" tIns="0" rIns="0" bIns="30469" rtlCol="0">
            <a:spAutoFit/>
          </a:bodyPr>
          <a:lstStyle/>
          <a:p>
            <a:pPr algn="ctr"/>
            <a:r>
              <a:rPr lang="en-US" sz="3600" dirty="0">
                <a:solidFill>
                  <a:schemeClr val="tx2"/>
                </a:solidFill>
              </a:rPr>
              <a:t>The Global Ocean Observing System: exploratory discussion with IALA </a:t>
            </a:r>
            <a:endParaRPr lang="en-IE" sz="3600" dirty="0">
              <a:solidFill>
                <a:schemeClr val="tx2"/>
              </a:solidFill>
            </a:endParaRPr>
          </a:p>
        </p:txBody>
      </p:sp>
      <p:sp>
        <p:nvSpPr>
          <p:cNvPr id="13" name="TextBox 12"/>
          <p:cNvSpPr txBox="1"/>
          <p:nvPr/>
        </p:nvSpPr>
        <p:spPr>
          <a:xfrm>
            <a:off x="8026401" y="4089401"/>
            <a:ext cx="3335386" cy="1652033"/>
          </a:xfrm>
          <a:prstGeom prst="rect">
            <a:avLst/>
          </a:prstGeom>
          <a:noFill/>
        </p:spPr>
        <p:txBody>
          <a:bodyPr wrap="square" lIns="60939" tIns="30469" rIns="60939" bIns="30469" rtlCol="0">
            <a:spAutoFit/>
          </a:bodyPr>
          <a:lstStyle/>
          <a:p>
            <a:r>
              <a:rPr lang="fr-BE" sz="2067" dirty="0">
                <a:solidFill>
                  <a:srgbClr val="1F497D"/>
                </a:solidFill>
              </a:rPr>
              <a:t>Glenn Nolan, </a:t>
            </a:r>
          </a:p>
          <a:p>
            <a:r>
              <a:rPr lang="fr-BE" sz="2067" dirty="0">
                <a:solidFill>
                  <a:srgbClr val="1F497D"/>
                </a:solidFill>
              </a:rPr>
              <a:t>Vicente Fernandes, </a:t>
            </a:r>
          </a:p>
          <a:p>
            <a:r>
              <a:rPr lang="fr-BE" sz="2067" dirty="0">
                <a:solidFill>
                  <a:srgbClr val="1F497D"/>
                </a:solidFill>
              </a:rPr>
              <a:t>Albert Fischer,</a:t>
            </a:r>
            <a:endParaRPr lang="en-GB" sz="2067" dirty="0">
              <a:solidFill>
                <a:srgbClr val="1F497D"/>
              </a:solidFill>
            </a:endParaRPr>
          </a:p>
          <a:p>
            <a:r>
              <a:rPr lang="en-GB" sz="2067" dirty="0">
                <a:solidFill>
                  <a:srgbClr val="1F497D"/>
                </a:solidFill>
              </a:rPr>
              <a:t>Ray Donohoe,</a:t>
            </a:r>
          </a:p>
          <a:p>
            <a:r>
              <a:rPr lang="en-GB" sz="2067" dirty="0">
                <a:solidFill>
                  <a:srgbClr val="1F497D"/>
                </a:solidFill>
              </a:rPr>
              <a:t>Robert Mc </a:t>
            </a:r>
            <a:r>
              <a:rPr lang="en-GB" sz="2067" dirty="0" err="1">
                <a:solidFill>
                  <a:srgbClr val="1F497D"/>
                </a:solidFill>
              </a:rPr>
              <a:t>Cabe</a:t>
            </a:r>
            <a:r>
              <a:rPr lang="en-GB" sz="2067">
                <a:solidFill>
                  <a:srgbClr val="1F497D"/>
                </a:solidFill>
              </a:rPr>
              <a:t>.</a:t>
            </a:r>
            <a:endParaRPr lang="fr-BE" sz="2067" dirty="0">
              <a:solidFill>
                <a:srgbClr val="1F497D"/>
              </a:solidFill>
            </a:endParaRPr>
          </a:p>
        </p:txBody>
      </p:sp>
      <p:sp>
        <p:nvSpPr>
          <p:cNvPr id="14" name="TextBox 13"/>
          <p:cNvSpPr txBox="1"/>
          <p:nvPr/>
        </p:nvSpPr>
        <p:spPr>
          <a:xfrm>
            <a:off x="457201" y="6273233"/>
            <a:ext cx="7407498" cy="574622"/>
          </a:xfrm>
          <a:prstGeom prst="rect">
            <a:avLst/>
          </a:prstGeom>
          <a:noFill/>
        </p:spPr>
        <p:txBody>
          <a:bodyPr wrap="none" lIns="60939" tIns="30469" rIns="60939" bIns="30469" rtlCol="0">
            <a:spAutoFit/>
          </a:bodyPr>
          <a:lstStyle/>
          <a:p>
            <a:r>
              <a:rPr lang="en-US" altLang="zh-CN" sz="2067" b="1" dirty="0">
                <a:solidFill>
                  <a:schemeClr val="tx2"/>
                </a:solidFill>
                <a:cs typeface="Myriad Pro" pitchFamily="18" charset="0"/>
              </a:rPr>
              <a:t>IALA Engineering committee, </a:t>
            </a:r>
            <a:r>
              <a:rPr lang="en-US" altLang="zh-CN" sz="2067" b="1" dirty="0" err="1">
                <a:solidFill>
                  <a:schemeClr val="tx2"/>
                </a:solidFill>
                <a:cs typeface="Myriad Pro" pitchFamily="18" charset="0"/>
              </a:rPr>
              <a:t>St.Germain</a:t>
            </a:r>
            <a:r>
              <a:rPr lang="en-US" altLang="zh-CN" sz="2067" b="1" dirty="0">
                <a:solidFill>
                  <a:schemeClr val="tx2"/>
                </a:solidFill>
                <a:cs typeface="Myriad Pro" pitchFamily="18" charset="0"/>
              </a:rPr>
              <a:t> </a:t>
            </a:r>
            <a:r>
              <a:rPr lang="en-US" altLang="zh-CN" sz="2067" b="1" dirty="0" err="1">
                <a:solidFill>
                  <a:schemeClr val="tx2"/>
                </a:solidFill>
                <a:cs typeface="Myriad Pro" pitchFamily="18" charset="0"/>
              </a:rPr>
              <a:t>en</a:t>
            </a:r>
            <a:r>
              <a:rPr lang="en-US" altLang="zh-CN" sz="2067" b="1" dirty="0">
                <a:solidFill>
                  <a:schemeClr val="tx2"/>
                </a:solidFill>
                <a:cs typeface="Myriad Pro" pitchFamily="18" charset="0"/>
              </a:rPr>
              <a:t> </a:t>
            </a:r>
            <a:r>
              <a:rPr lang="en-US" altLang="zh-CN" sz="2067" b="1" dirty="0" err="1">
                <a:solidFill>
                  <a:schemeClr val="tx2"/>
                </a:solidFill>
                <a:cs typeface="Myriad Pro" pitchFamily="18" charset="0"/>
              </a:rPr>
              <a:t>Laye</a:t>
            </a:r>
            <a:r>
              <a:rPr lang="en-US" altLang="zh-CN" sz="2067" b="1" dirty="0">
                <a:solidFill>
                  <a:schemeClr val="tx2"/>
                </a:solidFill>
                <a:cs typeface="Myriad Pro" pitchFamily="18" charset="0"/>
              </a:rPr>
              <a:t>, March 18</a:t>
            </a:r>
            <a:r>
              <a:rPr lang="en-US" altLang="zh-CN" sz="2067" b="1" baseline="30000" dirty="0">
                <a:solidFill>
                  <a:schemeClr val="tx2"/>
                </a:solidFill>
                <a:cs typeface="Myriad Pro" pitchFamily="18" charset="0"/>
              </a:rPr>
              <a:t>th</a:t>
            </a:r>
            <a:r>
              <a:rPr lang="en-US" altLang="zh-CN" sz="2067" b="1" dirty="0">
                <a:solidFill>
                  <a:schemeClr val="tx2"/>
                </a:solidFill>
                <a:cs typeface="Myriad Pro" pitchFamily="18" charset="0"/>
              </a:rPr>
              <a:t> 2019</a:t>
            </a:r>
          </a:p>
          <a:p>
            <a:endParaRPr lang="en-GB" sz="1267" dirty="0"/>
          </a:p>
        </p:txBody>
      </p:sp>
    </p:spTree>
    <p:extLst>
      <p:ext uri="{BB962C8B-B14F-4D97-AF65-F5344CB8AC3E}">
        <p14:creationId xmlns:p14="http://schemas.microsoft.com/office/powerpoint/2010/main" val="42521584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38120"/>
            <a:ext cx="4415367" cy="3657600"/>
          </a:xfrm>
        </p:spPr>
        <p:txBody>
          <a:bodyPr>
            <a:normAutofit fontScale="90000"/>
          </a:bodyPr>
          <a:lstStyle/>
          <a:p>
            <a:r>
              <a:rPr lang="en-US" sz="2700" b="1" dirty="0">
                <a:solidFill>
                  <a:srgbClr val="1F497D"/>
                </a:solidFill>
              </a:rPr>
              <a:t>Coastal Observations in</a:t>
            </a:r>
            <a:br>
              <a:rPr lang="en-US" sz="2700" b="1" dirty="0">
                <a:solidFill>
                  <a:srgbClr val="1F497D"/>
                </a:solidFill>
              </a:rPr>
            </a:br>
            <a:r>
              <a:rPr lang="en-US" sz="2700" b="1" dirty="0">
                <a:solidFill>
                  <a:srgbClr val="1F497D"/>
                </a:solidFill>
              </a:rPr>
              <a:t> the Atlantic Ocean</a:t>
            </a:r>
            <a:br>
              <a:rPr lang="en-US" sz="2700" b="1" dirty="0">
                <a:solidFill>
                  <a:srgbClr val="1F497D"/>
                </a:solidFill>
              </a:rPr>
            </a:br>
            <a:br>
              <a:rPr lang="en-US" sz="2700" dirty="0">
                <a:solidFill>
                  <a:srgbClr val="1F497D"/>
                </a:solidFill>
              </a:rPr>
            </a:br>
            <a:r>
              <a:rPr lang="en-US" sz="2700" b="1" dirty="0">
                <a:solidFill>
                  <a:srgbClr val="1F497D"/>
                </a:solidFill>
              </a:rPr>
              <a:t>Requirements and gap filling: </a:t>
            </a:r>
            <a:r>
              <a:rPr lang="en-US" sz="2700" dirty="0">
                <a:solidFill>
                  <a:srgbClr val="1F497D"/>
                </a:solidFill>
              </a:rPr>
              <a:t>linked to G7 initiative</a:t>
            </a:r>
            <a:br>
              <a:rPr lang="en-US" sz="2700" dirty="0">
                <a:solidFill>
                  <a:srgbClr val="1F497D"/>
                </a:solidFill>
              </a:rPr>
            </a:br>
            <a:r>
              <a:rPr lang="en-US" sz="2700" dirty="0">
                <a:solidFill>
                  <a:srgbClr val="1F497D"/>
                </a:solidFill>
              </a:rPr>
              <a:t>“</a:t>
            </a:r>
            <a:r>
              <a:rPr lang="en-GB" sz="2700" dirty="0">
                <a:solidFill>
                  <a:srgbClr val="1F497D"/>
                </a:solidFill>
              </a:rPr>
              <a:t>Action 4 … effective acquisition and translation into action of coastal ocean data”</a:t>
            </a:r>
            <a:br>
              <a:rPr lang="en-GB" sz="2700" dirty="0">
                <a:solidFill>
                  <a:srgbClr val="1F497D"/>
                </a:solidFill>
              </a:rPr>
            </a:br>
            <a:r>
              <a:rPr lang="en-GB" dirty="0">
                <a:solidFill>
                  <a:srgbClr val="1F497D"/>
                </a:solidFill>
              </a:rPr>
              <a:t>(1) </a:t>
            </a:r>
            <a:r>
              <a:rPr lang="en-GB" sz="2400" dirty="0">
                <a:solidFill>
                  <a:srgbClr val="1F497D"/>
                </a:solidFill>
              </a:rPr>
              <a:t>stakeholder engagement and identification of user needs; </a:t>
            </a:r>
            <a:br>
              <a:rPr lang="en-GB" sz="2400" dirty="0">
                <a:solidFill>
                  <a:srgbClr val="1F497D"/>
                </a:solidFill>
              </a:rPr>
            </a:br>
            <a:r>
              <a:rPr lang="en-GB" sz="2400" dirty="0">
                <a:solidFill>
                  <a:srgbClr val="1F497D"/>
                </a:solidFill>
              </a:rPr>
              <a:t>(2) co-design, implementation and delivery of site-specific coastal ocean observing systems; and </a:t>
            </a:r>
            <a:br>
              <a:rPr lang="en-GB" sz="2400" dirty="0">
                <a:solidFill>
                  <a:srgbClr val="1F497D"/>
                </a:solidFill>
              </a:rPr>
            </a:br>
            <a:r>
              <a:rPr lang="en-GB" sz="2400" dirty="0">
                <a:solidFill>
                  <a:srgbClr val="1F497D"/>
                </a:solidFill>
              </a:rPr>
              <a:t>(3) capacity development and system sustainability</a:t>
            </a:r>
            <a:r>
              <a:rPr lang="en-IE" sz="2400" dirty="0">
                <a:solidFill>
                  <a:srgbClr val="1F497D"/>
                </a:solidFill>
              </a:rPr>
              <a:t>  </a:t>
            </a:r>
            <a:br>
              <a:rPr lang="en-US" sz="2400" dirty="0">
                <a:solidFill>
                  <a:srgbClr val="1F497D"/>
                </a:solidFill>
              </a:rPr>
            </a:br>
            <a:r>
              <a:rPr lang="en-US" dirty="0">
                <a:solidFill>
                  <a:srgbClr val="1F497D"/>
                </a:solidFill>
              </a:rPr>
              <a:t>+ National plans</a:t>
            </a:r>
            <a:br>
              <a:rPr lang="en-US" dirty="0">
                <a:solidFill>
                  <a:srgbClr val="1F497D"/>
                </a:solidFill>
              </a:rPr>
            </a:br>
            <a:br>
              <a:rPr lang="en-US" dirty="0">
                <a:solidFill>
                  <a:srgbClr val="1F497D"/>
                </a:solidFill>
              </a:rPr>
            </a:br>
            <a:endParaRPr lang="en-US" dirty="0">
              <a:solidFill>
                <a:srgbClr val="1F497D"/>
              </a:solidFill>
            </a:endParaRPr>
          </a:p>
        </p:txBody>
      </p:sp>
      <p:pic>
        <p:nvPicPr>
          <p:cNvPr id="14" name="Picture 13" descr="image0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19600" y="0"/>
            <a:ext cx="9072073" cy="6858000"/>
          </a:xfrm>
          <a:prstGeom prst="rect">
            <a:avLst/>
          </a:prstGeom>
        </p:spPr>
      </p:pic>
      <p:sp>
        <p:nvSpPr>
          <p:cNvPr id="15" name="TextBox 14"/>
          <p:cNvSpPr txBox="1"/>
          <p:nvPr/>
        </p:nvSpPr>
        <p:spPr>
          <a:xfrm>
            <a:off x="8423910" y="5863630"/>
            <a:ext cx="4064000" cy="1405256"/>
          </a:xfrm>
          <a:prstGeom prst="rect">
            <a:avLst/>
          </a:prstGeom>
          <a:noFill/>
        </p:spPr>
        <p:txBody>
          <a:bodyPr wrap="square" rtlCol="0">
            <a:spAutoFit/>
          </a:bodyPr>
          <a:lstStyle/>
          <a:p>
            <a:r>
              <a:rPr lang="en-US" sz="2133" b="1" dirty="0">
                <a:solidFill>
                  <a:srgbClr val="1F497D"/>
                </a:solidFill>
              </a:rPr>
              <a:t>Enhanced by existing and planned projects:</a:t>
            </a:r>
            <a:br>
              <a:rPr lang="en-US" sz="2133" b="1" dirty="0">
                <a:solidFill>
                  <a:srgbClr val="1F497D"/>
                </a:solidFill>
              </a:rPr>
            </a:br>
            <a:r>
              <a:rPr lang="en-US" sz="2133" dirty="0" err="1">
                <a:solidFill>
                  <a:srgbClr val="1F497D"/>
                </a:solidFill>
              </a:rPr>
              <a:t>AtlantOS</a:t>
            </a:r>
            <a:r>
              <a:rPr lang="en-US" sz="2133" dirty="0">
                <a:solidFill>
                  <a:srgbClr val="1F497D"/>
                </a:solidFill>
              </a:rPr>
              <a:t> &amp; JERICO-NEXT</a:t>
            </a:r>
            <a:br>
              <a:rPr lang="en-US" sz="2133" dirty="0">
                <a:solidFill>
                  <a:srgbClr val="1F497D"/>
                </a:solidFill>
              </a:rPr>
            </a:br>
            <a:endParaRPr lang="en-US" sz="2133" dirty="0"/>
          </a:p>
        </p:txBody>
      </p:sp>
    </p:spTree>
    <p:extLst>
      <p:ext uri="{BB962C8B-B14F-4D97-AF65-F5344CB8AC3E}">
        <p14:creationId xmlns:p14="http://schemas.microsoft.com/office/powerpoint/2010/main" val="3999650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1952625"/>
            <a:ext cx="9144000" cy="4902398"/>
          </a:xfrm>
          <a:prstGeom prst="rect">
            <a:avLst/>
          </a:prstGeom>
        </p:spPr>
      </p:pic>
      <p:sp>
        <p:nvSpPr>
          <p:cNvPr id="6" name="TextBox 5"/>
          <p:cNvSpPr txBox="1"/>
          <p:nvPr/>
        </p:nvSpPr>
        <p:spPr>
          <a:xfrm>
            <a:off x="3080233" y="2469715"/>
            <a:ext cx="7027050" cy="1384995"/>
          </a:xfrm>
          <a:prstGeom prst="rect">
            <a:avLst/>
          </a:prstGeom>
          <a:noFill/>
        </p:spPr>
        <p:txBody>
          <a:bodyPr wrap="square" rtlCol="0">
            <a:spAutoFit/>
          </a:bodyPr>
          <a:lstStyle/>
          <a:p>
            <a:r>
              <a:rPr lang="en-US" sz="2800" dirty="0">
                <a:solidFill>
                  <a:schemeClr val="bg1"/>
                </a:solidFill>
              </a:rPr>
              <a:t>MetOcean</a:t>
            </a:r>
          </a:p>
          <a:p>
            <a:r>
              <a:rPr lang="en-US" sz="2800" dirty="0">
                <a:solidFill>
                  <a:schemeClr val="bg1"/>
                </a:solidFill>
              </a:rPr>
              <a:t>Consolidation</a:t>
            </a:r>
          </a:p>
          <a:p>
            <a:r>
              <a:rPr lang="en-US" sz="2800" dirty="0">
                <a:solidFill>
                  <a:schemeClr val="bg1"/>
                </a:solidFill>
              </a:rPr>
              <a:t> </a:t>
            </a:r>
          </a:p>
        </p:txBody>
      </p:sp>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l="11740" t="18514" r="11754" b="18897"/>
          <a:stretch/>
        </p:blipFill>
        <p:spPr>
          <a:xfrm>
            <a:off x="5134494" y="346264"/>
            <a:ext cx="3921877" cy="898544"/>
          </a:xfrm>
          <a:prstGeom prst="rect">
            <a:avLst/>
          </a:prstGeom>
        </p:spPr>
      </p:pic>
    </p:spTree>
    <p:extLst>
      <p:ext uri="{BB962C8B-B14F-4D97-AF65-F5344CB8AC3E}">
        <p14:creationId xmlns:p14="http://schemas.microsoft.com/office/powerpoint/2010/main" val="1920913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b="24861"/>
          <a:stretch/>
        </p:blipFill>
        <p:spPr>
          <a:xfrm>
            <a:off x="4438650" y="92074"/>
            <a:ext cx="9144000" cy="979612"/>
          </a:xfrm>
          <a:prstGeom prst="rect">
            <a:avLst/>
          </a:prstGeom>
        </p:spPr>
      </p:pic>
      <p:sp>
        <p:nvSpPr>
          <p:cNvPr id="8" name="TextBox 7"/>
          <p:cNvSpPr txBox="1"/>
          <p:nvPr/>
        </p:nvSpPr>
        <p:spPr>
          <a:xfrm>
            <a:off x="5234415" y="340738"/>
            <a:ext cx="7864959" cy="400110"/>
          </a:xfrm>
          <a:prstGeom prst="rect">
            <a:avLst/>
          </a:prstGeom>
          <a:noFill/>
        </p:spPr>
        <p:txBody>
          <a:bodyPr wrap="square" rtlCol="0">
            <a:spAutoFit/>
          </a:bodyPr>
          <a:lstStyle/>
          <a:p>
            <a:r>
              <a:rPr lang="en-GB" sz="2000" b="1" dirty="0">
                <a:solidFill>
                  <a:schemeClr val="bg2"/>
                </a:solidFill>
                <a:latin typeface="Arial" charset="0"/>
                <a:ea typeface="Arial" charset="0"/>
                <a:cs typeface="Arial" charset="0"/>
              </a:rPr>
              <a:t>Who are Irish Lights</a:t>
            </a:r>
            <a:endParaRPr lang="en-GB" sz="2000" b="1" baseline="30000" dirty="0">
              <a:solidFill>
                <a:schemeClr val="bg1"/>
              </a:solidFill>
              <a:latin typeface="Arial" charset="0"/>
              <a:ea typeface="Arial" charset="0"/>
              <a:cs typeface="Arial" charset="0"/>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0" y="6579350"/>
            <a:ext cx="9144000" cy="278650"/>
          </a:xfrm>
          <a:prstGeom prst="rect">
            <a:avLst/>
          </a:prstGeom>
        </p:spPr>
      </p:pic>
      <p:sp>
        <p:nvSpPr>
          <p:cNvPr id="5" name="Rectangle 4"/>
          <p:cNvSpPr/>
          <p:nvPr/>
        </p:nvSpPr>
        <p:spPr>
          <a:xfrm>
            <a:off x="2125454" y="1363725"/>
            <a:ext cx="8240621" cy="461665"/>
          </a:xfrm>
          <a:prstGeom prst="rect">
            <a:avLst/>
          </a:prstGeom>
        </p:spPr>
        <p:txBody>
          <a:bodyPr wrap="square">
            <a:spAutoFit/>
          </a:bodyPr>
          <a:lstStyle/>
          <a:p>
            <a:r>
              <a:rPr lang="en-IE" sz="2400" dirty="0">
                <a:solidFill>
                  <a:srgbClr val="333333"/>
                </a:solidFill>
                <a:latin typeface="Arial,Helvetica Neue,Helvetica,sans-serif"/>
              </a:rPr>
              <a:t>Safe Navigation at Sea</a:t>
            </a:r>
            <a:r>
              <a:rPr lang="en-IE" sz="2400" dirty="0"/>
              <a:t> </a:t>
            </a:r>
          </a:p>
        </p:txBody>
      </p:sp>
      <p:sp>
        <p:nvSpPr>
          <p:cNvPr id="9" name="Rectangle 8"/>
          <p:cNvSpPr/>
          <p:nvPr/>
        </p:nvSpPr>
        <p:spPr>
          <a:xfrm>
            <a:off x="2125455" y="3318765"/>
            <a:ext cx="8240621" cy="1200329"/>
          </a:xfrm>
          <a:prstGeom prst="rect">
            <a:avLst/>
          </a:prstGeom>
        </p:spPr>
        <p:txBody>
          <a:bodyPr wrap="square">
            <a:spAutoFit/>
          </a:bodyPr>
          <a:lstStyle/>
          <a:p>
            <a:r>
              <a:rPr lang="en-IE" sz="2400" dirty="0">
                <a:solidFill>
                  <a:srgbClr val="333333"/>
                </a:solidFill>
                <a:latin typeface="Arial,Helvetica Neue,Helvetica,sans-serif"/>
              </a:rPr>
              <a:t>Provision of Aids to Navigation </a:t>
            </a:r>
          </a:p>
          <a:p>
            <a:pPr marL="628650" lvl="1" indent="-285750">
              <a:buFont typeface="Arial" panose="020B0604020202020204" pitchFamily="34" charset="0"/>
              <a:buChar char="•"/>
            </a:pPr>
            <a:r>
              <a:rPr lang="en-IE" sz="2400" dirty="0">
                <a:solidFill>
                  <a:srgbClr val="333333"/>
                </a:solidFill>
                <a:latin typeface="Arial,Helvetica Neue,Helvetica,sans-serif"/>
              </a:rPr>
              <a:t>We provide over 390 general aids to navigation</a:t>
            </a:r>
          </a:p>
          <a:p>
            <a:pPr marL="628650" lvl="1" indent="-285750">
              <a:buFont typeface="Arial" panose="020B0604020202020204" pitchFamily="34" charset="0"/>
              <a:buChar char="•"/>
            </a:pPr>
            <a:r>
              <a:rPr lang="en-IE" sz="2400" dirty="0">
                <a:solidFill>
                  <a:srgbClr val="333333"/>
                </a:solidFill>
                <a:latin typeface="Arial,Helvetica Neue,Helvetica,sans-serif"/>
              </a:rPr>
              <a:t>We manage about 4,700 local aids to navigation</a:t>
            </a:r>
          </a:p>
        </p:txBody>
      </p:sp>
      <p:sp>
        <p:nvSpPr>
          <p:cNvPr id="10" name="Rectangle 9"/>
          <p:cNvSpPr/>
          <p:nvPr/>
        </p:nvSpPr>
        <p:spPr>
          <a:xfrm>
            <a:off x="2056444" y="4811133"/>
            <a:ext cx="8240621" cy="1569660"/>
          </a:xfrm>
          <a:prstGeom prst="rect">
            <a:avLst/>
          </a:prstGeom>
        </p:spPr>
        <p:txBody>
          <a:bodyPr wrap="square">
            <a:spAutoFit/>
          </a:bodyPr>
          <a:lstStyle/>
          <a:p>
            <a:r>
              <a:rPr lang="en-IE" sz="2400" dirty="0">
                <a:solidFill>
                  <a:srgbClr val="333333"/>
                </a:solidFill>
                <a:latin typeface="Arial,Helvetica Neue,Helvetica,sans-serif"/>
              </a:rPr>
              <a:t>Types of Aids to Navigation we provide</a:t>
            </a:r>
          </a:p>
          <a:p>
            <a:pPr marL="628650" lvl="1" indent="-285750">
              <a:buFont typeface="Arial" panose="020B0604020202020204" pitchFamily="34" charset="0"/>
              <a:buChar char="•"/>
            </a:pPr>
            <a:r>
              <a:rPr lang="en-IE" sz="2400" dirty="0">
                <a:solidFill>
                  <a:srgbClr val="333333"/>
                </a:solidFill>
                <a:latin typeface="Arial,Helvetica Neue,Helvetica,sans-serif"/>
              </a:rPr>
              <a:t>lighthouses, buoys and beacons</a:t>
            </a:r>
          </a:p>
          <a:p>
            <a:pPr marL="628650" lvl="1" indent="-285750">
              <a:buFont typeface="Arial" panose="020B0604020202020204" pitchFamily="34" charset="0"/>
              <a:buChar char="•"/>
            </a:pPr>
            <a:r>
              <a:rPr lang="en-IE" sz="2400" dirty="0">
                <a:solidFill>
                  <a:srgbClr val="333333"/>
                </a:solidFill>
                <a:latin typeface="Arial,Helvetica Neue,Helvetica,sans-serif"/>
              </a:rPr>
              <a:t>Differential GPS (DGPS), Radar Beacons (</a:t>
            </a:r>
            <a:r>
              <a:rPr lang="en-IE" sz="2400" dirty="0" err="1">
                <a:solidFill>
                  <a:srgbClr val="333333"/>
                </a:solidFill>
                <a:latin typeface="Arial,Helvetica Neue,Helvetica,sans-serif"/>
              </a:rPr>
              <a:t>Racon</a:t>
            </a:r>
            <a:r>
              <a:rPr lang="en-IE" sz="2400" dirty="0">
                <a:solidFill>
                  <a:srgbClr val="333333"/>
                </a:solidFill>
                <a:latin typeface="Arial,Helvetica Neue,Helvetica,sans-serif"/>
              </a:rPr>
              <a:t>)</a:t>
            </a:r>
          </a:p>
          <a:p>
            <a:pPr marL="628650" lvl="1" indent="-285750">
              <a:buFont typeface="Arial" panose="020B0604020202020204" pitchFamily="34" charset="0"/>
              <a:buChar char="•"/>
            </a:pPr>
            <a:r>
              <a:rPr lang="en-IE" sz="2400" dirty="0">
                <a:solidFill>
                  <a:srgbClr val="333333"/>
                </a:solidFill>
                <a:latin typeface="Arial,Helvetica Neue,Helvetica,sans-serif"/>
              </a:rPr>
              <a:t>Automatic Identification Systems (AIS)</a:t>
            </a:r>
          </a:p>
        </p:txBody>
      </p:sp>
    </p:spTree>
    <p:extLst>
      <p:ext uri="{BB962C8B-B14F-4D97-AF65-F5344CB8AC3E}">
        <p14:creationId xmlns:p14="http://schemas.microsoft.com/office/powerpoint/2010/main" val="3272166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b="24861"/>
          <a:stretch/>
        </p:blipFill>
        <p:spPr>
          <a:xfrm>
            <a:off x="1283970" y="1816102"/>
            <a:ext cx="9144000" cy="979612"/>
          </a:xfrm>
          <a:prstGeom prst="rect">
            <a:avLst/>
          </a:prstGeom>
        </p:spPr>
      </p:pic>
      <p:sp>
        <p:nvSpPr>
          <p:cNvPr id="8" name="TextBox 7"/>
          <p:cNvSpPr txBox="1"/>
          <p:nvPr/>
        </p:nvSpPr>
        <p:spPr>
          <a:xfrm>
            <a:off x="1524000" y="1951965"/>
            <a:ext cx="7864959" cy="707886"/>
          </a:xfrm>
          <a:prstGeom prst="rect">
            <a:avLst/>
          </a:prstGeom>
          <a:noFill/>
        </p:spPr>
        <p:txBody>
          <a:bodyPr wrap="square" rtlCol="0">
            <a:spAutoFit/>
          </a:bodyPr>
          <a:lstStyle/>
          <a:p>
            <a:r>
              <a:rPr lang="en-GB" sz="2000" b="1" dirty="0">
                <a:solidFill>
                  <a:schemeClr val="bg2"/>
                </a:solidFill>
                <a:latin typeface="Arial" charset="0"/>
                <a:ea typeface="Arial" charset="0"/>
                <a:cs typeface="Arial" charset="0"/>
              </a:rPr>
              <a:t>Our Aids to Navigation </a:t>
            </a:r>
          </a:p>
          <a:p>
            <a:r>
              <a:rPr lang="en-GB" sz="2000" b="1" dirty="0">
                <a:solidFill>
                  <a:schemeClr val="bg2"/>
                </a:solidFill>
                <a:latin typeface="Arial" charset="0"/>
                <a:ea typeface="Arial" charset="0"/>
                <a:cs typeface="Arial" charset="0"/>
              </a:rPr>
              <a:t>(AtoN) Network</a:t>
            </a:r>
            <a:endParaRPr lang="en-GB" sz="2000" b="1" baseline="30000" dirty="0">
              <a:solidFill>
                <a:schemeClr val="bg1"/>
              </a:solidFill>
              <a:latin typeface="Arial" charset="0"/>
              <a:ea typeface="Arial" charset="0"/>
              <a:cs typeface="Arial" charset="0"/>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0" y="6579350"/>
            <a:ext cx="9144000" cy="278650"/>
          </a:xfrm>
          <a:prstGeom prst="rect">
            <a:avLst/>
          </a:prstGeom>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rcRect r="1682" b="13255"/>
          <a:stretch>
            <a:fillRect/>
          </a:stretch>
        </p:blipFill>
        <p:spPr bwMode="auto">
          <a:xfrm>
            <a:off x="5280026" y="-1268"/>
            <a:ext cx="5387975" cy="680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62207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b="24861"/>
          <a:stretch/>
        </p:blipFill>
        <p:spPr>
          <a:xfrm>
            <a:off x="0" y="303194"/>
            <a:ext cx="9144000" cy="979612"/>
          </a:xfrm>
          <a:prstGeom prst="rect">
            <a:avLst/>
          </a:prstGeom>
        </p:spPr>
      </p:pic>
      <p:sp>
        <p:nvSpPr>
          <p:cNvPr id="8" name="TextBox 7"/>
          <p:cNvSpPr txBox="1"/>
          <p:nvPr/>
        </p:nvSpPr>
        <p:spPr>
          <a:xfrm>
            <a:off x="2125453" y="392890"/>
            <a:ext cx="7864959" cy="400110"/>
          </a:xfrm>
          <a:prstGeom prst="rect">
            <a:avLst/>
          </a:prstGeom>
          <a:noFill/>
        </p:spPr>
        <p:txBody>
          <a:bodyPr wrap="square" rtlCol="0">
            <a:spAutoFit/>
          </a:bodyPr>
          <a:lstStyle>
            <a:defPPr>
              <a:defRPr lang="en-US"/>
            </a:defPPr>
            <a:lvl1pPr>
              <a:defRPr sz="2000" b="1">
                <a:solidFill>
                  <a:schemeClr val="bg2"/>
                </a:solidFill>
                <a:latin typeface="Arial" charset="0"/>
                <a:ea typeface="Arial" charset="0"/>
                <a:cs typeface="Arial" charset="0"/>
              </a:defRPr>
            </a:lvl1pPr>
          </a:lstStyle>
          <a:p>
            <a:r>
              <a:rPr lang="en-GB" dirty="0"/>
              <a:t>Proof of Concept (MetOcean Service)</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0" y="6579350"/>
            <a:ext cx="9144000" cy="27865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0" y="6579350"/>
            <a:ext cx="9144000" cy="278650"/>
          </a:xfrm>
          <a:prstGeom prst="rect">
            <a:avLst/>
          </a:prstGeom>
        </p:spPr>
      </p:pic>
      <p:sp>
        <p:nvSpPr>
          <p:cNvPr id="19" name="Rectangle 18"/>
          <p:cNvSpPr/>
          <p:nvPr/>
        </p:nvSpPr>
        <p:spPr>
          <a:xfrm>
            <a:off x="2096081" y="1316347"/>
            <a:ext cx="8542546" cy="1938992"/>
          </a:xfrm>
          <a:prstGeom prst="rect">
            <a:avLst/>
          </a:prstGeom>
        </p:spPr>
        <p:txBody>
          <a:bodyPr wrap="square">
            <a:spAutoFit/>
          </a:bodyPr>
          <a:lstStyle/>
          <a:p>
            <a:r>
              <a:rPr lang="en-IE" sz="2400" dirty="0">
                <a:solidFill>
                  <a:srgbClr val="333333"/>
                </a:solidFill>
                <a:latin typeface="Arial,Helvetica Neue,Helvetica,sans-serif"/>
              </a:rPr>
              <a:t>Using our existing AtoN infrastructure &amp; AIS network</a:t>
            </a:r>
          </a:p>
          <a:p>
            <a:pPr marL="628650" lvl="1" indent="-285750">
              <a:buFont typeface="Arial" panose="020B0604020202020204" pitchFamily="34" charset="0"/>
              <a:buChar char="•"/>
            </a:pPr>
            <a:r>
              <a:rPr lang="en-IE" sz="2400" dirty="0">
                <a:solidFill>
                  <a:srgbClr val="333333"/>
                </a:solidFill>
                <a:latin typeface="Arial,Helvetica Neue,Helvetica,sans-serif"/>
              </a:rPr>
              <a:t>Started a project in 2013</a:t>
            </a:r>
          </a:p>
          <a:p>
            <a:pPr marL="628650" lvl="1" indent="-285750">
              <a:buFont typeface="Arial" panose="020B0604020202020204" pitchFamily="34" charset="0"/>
              <a:buChar char="•"/>
            </a:pPr>
            <a:r>
              <a:rPr lang="en-IE" sz="2400" dirty="0">
                <a:solidFill>
                  <a:srgbClr val="333333"/>
                </a:solidFill>
                <a:latin typeface="Arial,Helvetica Neue,Helvetica,sans-serif"/>
              </a:rPr>
              <a:t>Site selection - navigation, safety &amp; existing infrastructure</a:t>
            </a:r>
          </a:p>
          <a:p>
            <a:pPr marL="628650" lvl="1" indent="-285750">
              <a:buFont typeface="Arial" panose="020B0604020202020204" pitchFamily="34" charset="0"/>
              <a:buChar char="•"/>
            </a:pPr>
            <a:r>
              <a:rPr lang="en-IE" sz="2400" dirty="0">
                <a:solidFill>
                  <a:srgbClr val="333333"/>
                </a:solidFill>
                <a:latin typeface="Arial,Helvetica Neue,Helvetica,sans-serif"/>
              </a:rPr>
              <a:t>Total of 10 </a:t>
            </a:r>
            <a:r>
              <a:rPr lang="en-IE" sz="2400" dirty="0" err="1">
                <a:solidFill>
                  <a:srgbClr val="333333"/>
                </a:solidFill>
                <a:latin typeface="Arial,Helvetica Neue,Helvetica,sans-serif"/>
              </a:rPr>
              <a:t>MetOcean</a:t>
            </a:r>
            <a:r>
              <a:rPr lang="en-IE" sz="2400" dirty="0">
                <a:solidFill>
                  <a:srgbClr val="333333"/>
                </a:solidFill>
                <a:latin typeface="Arial,Helvetica Neue,Helvetica,sans-serif"/>
              </a:rPr>
              <a:t> sites</a:t>
            </a:r>
          </a:p>
          <a:p>
            <a:pPr marL="628650" lvl="1" indent="-285750">
              <a:buFont typeface="Arial" panose="020B0604020202020204" pitchFamily="34" charset="0"/>
              <a:buChar char="•"/>
            </a:pPr>
            <a:r>
              <a:rPr lang="en-IE" sz="2400" dirty="0">
                <a:solidFill>
                  <a:srgbClr val="333333"/>
                </a:solidFill>
                <a:latin typeface="Arial,Helvetica Neue,Helvetica,sans-serif"/>
              </a:rPr>
              <a:t>Data Arriving every 6 minutes</a:t>
            </a:r>
          </a:p>
        </p:txBody>
      </p:sp>
      <p:sp>
        <p:nvSpPr>
          <p:cNvPr id="20" name="Rectangle 19"/>
          <p:cNvSpPr/>
          <p:nvPr/>
        </p:nvSpPr>
        <p:spPr>
          <a:xfrm>
            <a:off x="2125453" y="3178573"/>
            <a:ext cx="8240621" cy="1938992"/>
          </a:xfrm>
          <a:prstGeom prst="rect">
            <a:avLst/>
          </a:prstGeom>
        </p:spPr>
        <p:txBody>
          <a:bodyPr wrap="square">
            <a:spAutoFit/>
          </a:bodyPr>
          <a:lstStyle/>
          <a:p>
            <a:r>
              <a:rPr lang="en-IE" sz="2400" dirty="0">
                <a:solidFill>
                  <a:srgbClr val="333333"/>
                </a:solidFill>
                <a:latin typeface="Arial,Helvetica Neue,Helvetica,sans-serif"/>
              </a:rPr>
              <a:t>MetOcean Parameters </a:t>
            </a:r>
          </a:p>
          <a:p>
            <a:pPr marL="685800" lvl="1" indent="-342900">
              <a:buFont typeface="Arial" panose="020B0604020202020204" pitchFamily="34" charset="0"/>
              <a:buChar char="•"/>
            </a:pPr>
            <a:r>
              <a:rPr lang="en-IE" sz="2400" dirty="0">
                <a:solidFill>
                  <a:srgbClr val="333333"/>
                </a:solidFill>
                <a:latin typeface="Arial,Helvetica Neue,Helvetica,sans-serif"/>
              </a:rPr>
              <a:t>Gust speed &amp; Direction, Av speed</a:t>
            </a:r>
          </a:p>
          <a:p>
            <a:pPr marL="685800" lvl="1" indent="-342900">
              <a:buFont typeface="Arial" panose="020B0604020202020204" pitchFamily="34" charset="0"/>
              <a:buChar char="•"/>
            </a:pPr>
            <a:r>
              <a:rPr lang="en-IE" sz="2400" dirty="0">
                <a:solidFill>
                  <a:srgbClr val="333333"/>
                </a:solidFill>
                <a:latin typeface="Arial,Helvetica Neue,Helvetica,sans-serif"/>
              </a:rPr>
              <a:t>Wave height &amp; Wave period</a:t>
            </a:r>
          </a:p>
          <a:p>
            <a:pPr marL="685800" lvl="1" indent="-342900">
              <a:buFont typeface="Arial" panose="020B0604020202020204" pitchFamily="34" charset="0"/>
              <a:buChar char="•"/>
            </a:pPr>
            <a:r>
              <a:rPr lang="en-IE" sz="2400" dirty="0">
                <a:solidFill>
                  <a:srgbClr val="333333"/>
                </a:solidFill>
                <a:latin typeface="Arial,Helvetica Neue,Helvetica,sans-serif"/>
              </a:rPr>
              <a:t>Water &amp; Air Temperature</a:t>
            </a:r>
          </a:p>
          <a:p>
            <a:pPr marL="685800" lvl="1" indent="-342900">
              <a:buFont typeface="Arial" panose="020B0604020202020204" pitchFamily="34" charset="0"/>
              <a:buChar char="•"/>
            </a:pPr>
            <a:r>
              <a:rPr lang="en-IE" sz="2400" dirty="0">
                <a:solidFill>
                  <a:srgbClr val="333333"/>
                </a:solidFill>
                <a:latin typeface="Arial,Helvetica Neue,Helvetica,sans-serif"/>
              </a:rPr>
              <a:t>Humidity &amp; Air Pressure</a:t>
            </a:r>
          </a:p>
        </p:txBody>
      </p:sp>
      <p:sp>
        <p:nvSpPr>
          <p:cNvPr id="21" name="Rectangle 20"/>
          <p:cNvSpPr/>
          <p:nvPr/>
        </p:nvSpPr>
        <p:spPr>
          <a:xfrm>
            <a:off x="2125454" y="5152384"/>
            <a:ext cx="8240621" cy="1569660"/>
          </a:xfrm>
          <a:prstGeom prst="rect">
            <a:avLst/>
          </a:prstGeom>
        </p:spPr>
        <p:txBody>
          <a:bodyPr wrap="square">
            <a:spAutoFit/>
          </a:bodyPr>
          <a:lstStyle/>
          <a:p>
            <a:r>
              <a:rPr lang="en-IE" sz="2400" dirty="0">
                <a:solidFill>
                  <a:srgbClr val="333333"/>
                </a:solidFill>
                <a:latin typeface="Arial,Helvetica Neue,Helvetica,sans-serif"/>
              </a:rPr>
              <a:t>Sharing and Social Media </a:t>
            </a:r>
          </a:p>
          <a:p>
            <a:pPr marL="685800" lvl="1" indent="-342900">
              <a:buFont typeface="Arial" panose="020B0604020202020204" pitchFamily="34" charset="0"/>
              <a:buChar char="•"/>
            </a:pPr>
            <a:r>
              <a:rPr lang="en-IE" sz="2400" dirty="0">
                <a:solidFill>
                  <a:srgbClr val="333333"/>
                </a:solidFill>
                <a:latin typeface="Arial,Helvetica Neue,Helvetica,sans-serif"/>
              </a:rPr>
              <a:t>Portal &amp; Twitter accounts for sites</a:t>
            </a:r>
          </a:p>
          <a:p>
            <a:pPr marL="685800" lvl="1" indent="-342900">
              <a:buFont typeface="Arial" panose="020B0604020202020204" pitchFamily="34" charset="0"/>
              <a:buChar char="•"/>
            </a:pPr>
            <a:r>
              <a:rPr lang="en-IE" sz="2400" dirty="0">
                <a:solidFill>
                  <a:srgbClr val="333333"/>
                </a:solidFill>
                <a:latin typeface="Arial,Helvetica Neue,Helvetica,sans-serif"/>
              </a:rPr>
              <a:t>Web services (SOAP)</a:t>
            </a:r>
          </a:p>
          <a:p>
            <a:pPr marL="685800" lvl="1" indent="-342900">
              <a:buFont typeface="Arial" panose="020B0604020202020204" pitchFamily="34" charset="0"/>
              <a:buChar char="•"/>
            </a:pPr>
            <a:r>
              <a:rPr lang="en-IE" sz="2400" dirty="0">
                <a:solidFill>
                  <a:srgbClr val="333333"/>
                </a:solidFill>
                <a:latin typeface="Arial,Helvetica Neue,Helvetica,sans-serif"/>
              </a:rPr>
              <a:t>FTP &amp; csv</a:t>
            </a:r>
          </a:p>
        </p:txBody>
      </p:sp>
      <p:pic>
        <p:nvPicPr>
          <p:cNvPr id="4" name="Picture 3"/>
          <p:cNvPicPr>
            <a:picLocks noChangeAspect="1"/>
          </p:cNvPicPr>
          <p:nvPr/>
        </p:nvPicPr>
        <p:blipFill rotWithShape="1">
          <a:blip r:embed="rId5"/>
          <a:srcRect l="65377" t="38305" r="19529" b="27245"/>
          <a:stretch/>
        </p:blipFill>
        <p:spPr>
          <a:xfrm>
            <a:off x="7933426" y="3366924"/>
            <a:ext cx="2705201" cy="3212427"/>
          </a:xfrm>
          <a:prstGeom prst="rect">
            <a:avLst/>
          </a:prstGeom>
        </p:spPr>
      </p:pic>
    </p:spTree>
    <p:extLst>
      <p:ext uri="{BB962C8B-B14F-4D97-AF65-F5344CB8AC3E}">
        <p14:creationId xmlns:p14="http://schemas.microsoft.com/office/powerpoint/2010/main" val="1222980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24861"/>
          <a:stretch/>
        </p:blipFill>
        <p:spPr>
          <a:xfrm>
            <a:off x="1524000" y="-1268"/>
            <a:ext cx="9144000" cy="979612"/>
          </a:xfrm>
          <a:prstGeom prst="rect">
            <a:avLst/>
          </a:prstGeom>
        </p:spPr>
      </p:pic>
      <p:pic>
        <p:nvPicPr>
          <p:cNvPr id="3" name="Picture 2"/>
          <p:cNvPicPr>
            <a:picLocks noChangeAspect="1"/>
          </p:cNvPicPr>
          <p:nvPr/>
        </p:nvPicPr>
        <p:blipFill rotWithShape="1">
          <a:blip r:embed="rId4"/>
          <a:srcRect l="10377" t="20315" r="75660" b="17631"/>
          <a:stretch/>
        </p:blipFill>
        <p:spPr>
          <a:xfrm>
            <a:off x="3732363" y="1086928"/>
            <a:ext cx="4580627" cy="5725790"/>
          </a:xfrm>
          <a:prstGeom prst="rect">
            <a:avLst/>
          </a:prstGeom>
        </p:spPr>
      </p:pic>
      <p:sp>
        <p:nvSpPr>
          <p:cNvPr id="7" name="TextBox 6"/>
          <p:cNvSpPr txBox="1"/>
          <p:nvPr/>
        </p:nvSpPr>
        <p:spPr>
          <a:xfrm>
            <a:off x="2125455" y="392890"/>
            <a:ext cx="7864959" cy="400110"/>
          </a:xfrm>
          <a:prstGeom prst="rect">
            <a:avLst/>
          </a:prstGeom>
          <a:noFill/>
        </p:spPr>
        <p:txBody>
          <a:bodyPr wrap="square" rtlCol="0">
            <a:spAutoFit/>
          </a:bodyPr>
          <a:lstStyle>
            <a:defPPr>
              <a:defRPr lang="en-US"/>
            </a:defPPr>
            <a:lvl1pPr>
              <a:defRPr sz="2000" b="1">
                <a:solidFill>
                  <a:schemeClr val="bg2"/>
                </a:solidFill>
                <a:latin typeface="Arial" charset="0"/>
                <a:ea typeface="Arial" charset="0"/>
                <a:cs typeface="Arial" charset="0"/>
              </a:defRPr>
            </a:lvl1pPr>
          </a:lstStyle>
          <a:p>
            <a:r>
              <a:rPr lang="en-IE" dirty="0"/>
              <a:t>MetOcean Sites</a:t>
            </a:r>
            <a:endParaRPr lang="en-GB" baseline="30000" dirty="0">
              <a:solidFill>
                <a:schemeClr val="bg1"/>
              </a:solidFill>
            </a:endParaRPr>
          </a:p>
        </p:txBody>
      </p:sp>
      <p:sp>
        <p:nvSpPr>
          <p:cNvPr id="8" name="Rectangle 7"/>
          <p:cNvSpPr/>
          <p:nvPr/>
        </p:nvSpPr>
        <p:spPr>
          <a:xfrm>
            <a:off x="6835477" y="1187159"/>
            <a:ext cx="1080697" cy="307777"/>
          </a:xfrm>
          <a:prstGeom prst="rect">
            <a:avLst/>
          </a:prstGeom>
        </p:spPr>
        <p:txBody>
          <a:bodyPr wrap="square">
            <a:spAutoFit/>
          </a:bodyPr>
          <a:lstStyle/>
          <a:p>
            <a:r>
              <a:rPr lang="en-IE" sz="1400" dirty="0">
                <a:solidFill>
                  <a:srgbClr val="333333"/>
                </a:solidFill>
                <a:latin typeface="Arial,Helvetica Neue,Helvetica,sans-serif"/>
              </a:rPr>
              <a:t>Foyle</a:t>
            </a:r>
          </a:p>
        </p:txBody>
      </p:sp>
      <p:sp>
        <p:nvSpPr>
          <p:cNvPr id="9" name="Rectangle 8"/>
          <p:cNvSpPr/>
          <p:nvPr/>
        </p:nvSpPr>
        <p:spPr>
          <a:xfrm>
            <a:off x="6234024" y="1747876"/>
            <a:ext cx="1250829" cy="307777"/>
          </a:xfrm>
          <a:prstGeom prst="rect">
            <a:avLst/>
          </a:prstGeom>
        </p:spPr>
        <p:txBody>
          <a:bodyPr wrap="square">
            <a:spAutoFit/>
          </a:bodyPr>
          <a:lstStyle/>
          <a:p>
            <a:pPr algn="r"/>
            <a:r>
              <a:rPr lang="en-IE" sz="1400" dirty="0">
                <a:solidFill>
                  <a:srgbClr val="333333"/>
                </a:solidFill>
                <a:latin typeface="Arial,Helvetica Neue,Helvetica,sans-serif"/>
              </a:rPr>
              <a:t>South Hunter</a:t>
            </a:r>
          </a:p>
        </p:txBody>
      </p:sp>
      <p:sp>
        <p:nvSpPr>
          <p:cNvPr id="11" name="Rectangle 10"/>
          <p:cNvSpPr/>
          <p:nvPr/>
        </p:nvSpPr>
        <p:spPr>
          <a:xfrm>
            <a:off x="6630839" y="2408823"/>
            <a:ext cx="1207697" cy="307777"/>
          </a:xfrm>
          <a:prstGeom prst="rect">
            <a:avLst/>
          </a:prstGeom>
        </p:spPr>
        <p:txBody>
          <a:bodyPr wrap="square">
            <a:spAutoFit/>
          </a:bodyPr>
          <a:lstStyle/>
          <a:p>
            <a:pPr algn="r"/>
            <a:r>
              <a:rPr lang="en-IE" sz="1400" dirty="0">
                <a:solidFill>
                  <a:srgbClr val="333333"/>
                </a:solidFill>
                <a:latin typeface="Arial,Helvetica Neue,Helvetica,sans-serif"/>
              </a:rPr>
              <a:t>South Rock</a:t>
            </a:r>
          </a:p>
        </p:txBody>
      </p:sp>
      <p:sp>
        <p:nvSpPr>
          <p:cNvPr id="14" name="Rectangle 13"/>
          <p:cNvSpPr/>
          <p:nvPr/>
        </p:nvSpPr>
        <p:spPr>
          <a:xfrm>
            <a:off x="4357297" y="2857079"/>
            <a:ext cx="1080697" cy="307777"/>
          </a:xfrm>
          <a:prstGeom prst="rect">
            <a:avLst/>
          </a:prstGeom>
        </p:spPr>
        <p:txBody>
          <a:bodyPr wrap="square">
            <a:spAutoFit/>
          </a:bodyPr>
          <a:lstStyle/>
          <a:p>
            <a:r>
              <a:rPr lang="en-IE" sz="1400" dirty="0">
                <a:solidFill>
                  <a:srgbClr val="333333"/>
                </a:solidFill>
                <a:latin typeface="Arial,Helvetica Neue,Helvetica,sans-serif"/>
              </a:rPr>
              <a:t>WT1</a:t>
            </a:r>
          </a:p>
        </p:txBody>
      </p:sp>
      <p:sp>
        <p:nvSpPr>
          <p:cNvPr id="17" name="Rectangle 16"/>
          <p:cNvSpPr/>
          <p:nvPr/>
        </p:nvSpPr>
        <p:spPr>
          <a:xfrm>
            <a:off x="4368322" y="2444957"/>
            <a:ext cx="1080697" cy="307777"/>
          </a:xfrm>
          <a:prstGeom prst="rect">
            <a:avLst/>
          </a:prstGeom>
        </p:spPr>
        <p:txBody>
          <a:bodyPr wrap="square">
            <a:spAutoFit/>
          </a:bodyPr>
          <a:lstStyle/>
          <a:p>
            <a:r>
              <a:rPr lang="en-IE" sz="1400" dirty="0">
                <a:solidFill>
                  <a:srgbClr val="333333"/>
                </a:solidFill>
                <a:latin typeface="Arial,Helvetica Neue,Helvetica,sans-serif"/>
              </a:rPr>
              <a:t>WT2</a:t>
            </a:r>
          </a:p>
        </p:txBody>
      </p:sp>
      <p:sp>
        <p:nvSpPr>
          <p:cNvPr id="19" name="Rectangle 18"/>
          <p:cNvSpPr/>
          <p:nvPr/>
        </p:nvSpPr>
        <p:spPr>
          <a:xfrm>
            <a:off x="7375825" y="5229617"/>
            <a:ext cx="1080697" cy="307777"/>
          </a:xfrm>
          <a:prstGeom prst="rect">
            <a:avLst/>
          </a:prstGeom>
        </p:spPr>
        <p:txBody>
          <a:bodyPr wrap="square">
            <a:spAutoFit/>
          </a:bodyPr>
          <a:lstStyle/>
          <a:p>
            <a:r>
              <a:rPr lang="en-IE" sz="1400" dirty="0">
                <a:solidFill>
                  <a:srgbClr val="333333"/>
                </a:solidFill>
                <a:latin typeface="Arial,Helvetica Neue,Helvetica,sans-serif"/>
              </a:rPr>
              <a:t>Splaugh</a:t>
            </a:r>
          </a:p>
        </p:txBody>
      </p:sp>
      <p:sp>
        <p:nvSpPr>
          <p:cNvPr id="22" name="Rectangle 21"/>
          <p:cNvSpPr/>
          <p:nvPr/>
        </p:nvSpPr>
        <p:spPr>
          <a:xfrm>
            <a:off x="6319089" y="3565691"/>
            <a:ext cx="1080697" cy="307777"/>
          </a:xfrm>
          <a:prstGeom prst="rect">
            <a:avLst/>
          </a:prstGeom>
        </p:spPr>
        <p:txBody>
          <a:bodyPr wrap="square">
            <a:spAutoFit/>
          </a:bodyPr>
          <a:lstStyle/>
          <a:p>
            <a:r>
              <a:rPr lang="en-IE" sz="1400" dirty="0">
                <a:solidFill>
                  <a:srgbClr val="333333"/>
                </a:solidFill>
                <a:latin typeface="Arial,Helvetica Neue,Helvetica,sans-serif"/>
              </a:rPr>
              <a:t>Dublin Bay</a:t>
            </a:r>
          </a:p>
        </p:txBody>
      </p:sp>
      <p:sp>
        <p:nvSpPr>
          <p:cNvPr id="23" name="Rectangle 22"/>
          <p:cNvSpPr/>
          <p:nvPr/>
        </p:nvSpPr>
        <p:spPr>
          <a:xfrm>
            <a:off x="4897646" y="4165053"/>
            <a:ext cx="1080697" cy="307777"/>
          </a:xfrm>
          <a:prstGeom prst="rect">
            <a:avLst/>
          </a:prstGeom>
        </p:spPr>
        <p:txBody>
          <a:bodyPr wrap="square">
            <a:spAutoFit/>
          </a:bodyPr>
          <a:lstStyle/>
          <a:p>
            <a:r>
              <a:rPr lang="en-IE" sz="1400" dirty="0">
                <a:solidFill>
                  <a:srgbClr val="333333"/>
                </a:solidFill>
                <a:latin typeface="Arial,Helvetica Neue,Helvetica,sans-serif"/>
              </a:rPr>
              <a:t>Finnis</a:t>
            </a:r>
          </a:p>
        </p:txBody>
      </p:sp>
      <p:sp>
        <p:nvSpPr>
          <p:cNvPr id="24" name="Rectangle 23"/>
          <p:cNvSpPr/>
          <p:nvPr/>
        </p:nvSpPr>
        <p:spPr>
          <a:xfrm>
            <a:off x="4681986" y="4834899"/>
            <a:ext cx="1296356" cy="307777"/>
          </a:xfrm>
          <a:prstGeom prst="rect">
            <a:avLst/>
          </a:prstGeom>
        </p:spPr>
        <p:txBody>
          <a:bodyPr wrap="square">
            <a:spAutoFit/>
          </a:bodyPr>
          <a:lstStyle/>
          <a:p>
            <a:r>
              <a:rPr lang="en-IE" sz="1400" dirty="0">
                <a:solidFill>
                  <a:srgbClr val="333333"/>
                </a:solidFill>
                <a:latin typeface="Arial,Helvetica Neue,Helvetica,sans-serif"/>
              </a:rPr>
              <a:t>Ballybunnion</a:t>
            </a:r>
          </a:p>
        </p:txBody>
      </p:sp>
      <p:sp>
        <p:nvSpPr>
          <p:cNvPr id="25" name="Rectangle 24"/>
          <p:cNvSpPr/>
          <p:nvPr/>
        </p:nvSpPr>
        <p:spPr>
          <a:xfrm>
            <a:off x="4908670" y="6286007"/>
            <a:ext cx="1080697" cy="307777"/>
          </a:xfrm>
          <a:prstGeom prst="rect">
            <a:avLst/>
          </a:prstGeom>
        </p:spPr>
        <p:txBody>
          <a:bodyPr wrap="square">
            <a:spAutoFit/>
          </a:bodyPr>
          <a:lstStyle/>
          <a:p>
            <a:r>
              <a:rPr lang="en-IE" sz="1400" dirty="0">
                <a:solidFill>
                  <a:srgbClr val="333333"/>
                </a:solidFill>
                <a:latin typeface="Arial,Helvetica Neue,Helvetica,sans-serif"/>
              </a:rPr>
              <a:t>Fastnet</a:t>
            </a:r>
          </a:p>
        </p:txBody>
      </p:sp>
      <p:sp>
        <p:nvSpPr>
          <p:cNvPr id="26" name="Rectangle 25"/>
          <p:cNvSpPr/>
          <p:nvPr/>
        </p:nvSpPr>
        <p:spPr>
          <a:xfrm>
            <a:off x="7054251" y="5725877"/>
            <a:ext cx="1080697" cy="307777"/>
          </a:xfrm>
          <a:prstGeom prst="rect">
            <a:avLst/>
          </a:prstGeom>
        </p:spPr>
        <p:txBody>
          <a:bodyPr wrap="square">
            <a:spAutoFit/>
          </a:bodyPr>
          <a:lstStyle/>
          <a:p>
            <a:r>
              <a:rPr lang="en-IE" sz="1400" dirty="0">
                <a:solidFill>
                  <a:srgbClr val="333333"/>
                </a:solidFill>
                <a:latin typeface="Arial,Helvetica Neue,Helvetica,sans-serif"/>
              </a:rPr>
              <a:t>Coningbeg</a:t>
            </a:r>
          </a:p>
        </p:txBody>
      </p:sp>
      <p:sp>
        <p:nvSpPr>
          <p:cNvPr id="27" name="Rectangle 26"/>
          <p:cNvSpPr/>
          <p:nvPr/>
        </p:nvSpPr>
        <p:spPr>
          <a:xfrm>
            <a:off x="7637252" y="3921012"/>
            <a:ext cx="1080697" cy="307777"/>
          </a:xfrm>
          <a:prstGeom prst="rect">
            <a:avLst/>
          </a:prstGeom>
        </p:spPr>
        <p:txBody>
          <a:bodyPr wrap="square">
            <a:spAutoFit/>
          </a:bodyPr>
          <a:lstStyle/>
          <a:p>
            <a:r>
              <a:rPr lang="en-IE" sz="1400" dirty="0">
                <a:solidFill>
                  <a:srgbClr val="333333"/>
                </a:solidFill>
                <a:latin typeface="Arial,Helvetica Neue,Helvetica,sans-serif"/>
              </a:rPr>
              <a:t>Kish</a:t>
            </a:r>
          </a:p>
        </p:txBody>
      </p:sp>
    </p:spTree>
    <p:extLst>
      <p:ext uri="{BB962C8B-B14F-4D97-AF65-F5344CB8AC3E}">
        <p14:creationId xmlns:p14="http://schemas.microsoft.com/office/powerpoint/2010/main" val="246962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6579350"/>
            <a:ext cx="9144000" cy="278650"/>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b="24861"/>
          <a:stretch/>
        </p:blipFill>
        <p:spPr>
          <a:xfrm>
            <a:off x="129540" y="315606"/>
            <a:ext cx="9144000" cy="979612"/>
          </a:xfrm>
          <a:prstGeom prst="rect">
            <a:avLst/>
          </a:prstGeom>
        </p:spPr>
      </p:pic>
      <p:sp>
        <p:nvSpPr>
          <p:cNvPr id="8" name="TextBox 7"/>
          <p:cNvSpPr txBox="1"/>
          <p:nvPr/>
        </p:nvSpPr>
        <p:spPr>
          <a:xfrm>
            <a:off x="1016745" y="626380"/>
            <a:ext cx="7864959" cy="400110"/>
          </a:xfrm>
          <a:prstGeom prst="rect">
            <a:avLst/>
          </a:prstGeom>
          <a:noFill/>
        </p:spPr>
        <p:txBody>
          <a:bodyPr wrap="square" rtlCol="0">
            <a:spAutoFit/>
          </a:bodyPr>
          <a:lstStyle>
            <a:defPPr>
              <a:defRPr lang="en-US"/>
            </a:defPPr>
            <a:lvl1pPr>
              <a:defRPr sz="2000" b="1">
                <a:solidFill>
                  <a:schemeClr val="bg2"/>
                </a:solidFill>
                <a:latin typeface="Arial" charset="0"/>
                <a:ea typeface="Arial" charset="0"/>
                <a:cs typeface="Arial" charset="0"/>
              </a:defRPr>
            </a:lvl1pPr>
          </a:lstStyle>
          <a:p>
            <a:r>
              <a:rPr lang="en-IE" dirty="0"/>
              <a:t>MetOcean Strategy</a:t>
            </a:r>
            <a:endParaRPr lang="en-GB" baseline="30000" dirty="0">
              <a:solidFill>
                <a:schemeClr val="bg1"/>
              </a:solidFill>
            </a:endParaRPr>
          </a:p>
        </p:txBody>
      </p:sp>
      <p:sp>
        <p:nvSpPr>
          <p:cNvPr id="9" name="Rectangle 8"/>
          <p:cNvSpPr/>
          <p:nvPr/>
        </p:nvSpPr>
        <p:spPr>
          <a:xfrm>
            <a:off x="2125453" y="1356067"/>
            <a:ext cx="8240621" cy="1938992"/>
          </a:xfrm>
          <a:prstGeom prst="rect">
            <a:avLst/>
          </a:prstGeom>
        </p:spPr>
        <p:txBody>
          <a:bodyPr wrap="square">
            <a:spAutoFit/>
          </a:bodyPr>
          <a:lstStyle/>
          <a:p>
            <a:r>
              <a:rPr lang="en-IE" sz="2400" dirty="0">
                <a:solidFill>
                  <a:srgbClr val="333333"/>
                </a:solidFill>
                <a:latin typeface="Arial,Helvetica Neue,Helvetica,sans-serif"/>
              </a:rPr>
              <a:t>Strategy Development </a:t>
            </a:r>
          </a:p>
          <a:p>
            <a:pPr marL="628650" lvl="1" indent="-285750">
              <a:buFont typeface="Arial" panose="020B0604020202020204" pitchFamily="34" charset="0"/>
              <a:buChar char="•"/>
            </a:pPr>
            <a:r>
              <a:rPr lang="en-IE" sz="2400" dirty="0">
                <a:solidFill>
                  <a:srgbClr val="333333"/>
                </a:solidFill>
                <a:latin typeface="Arial,Helvetica Neue,Helvetica,sans-serif"/>
              </a:rPr>
              <a:t>Included as part of Organisation strategy development</a:t>
            </a:r>
          </a:p>
          <a:p>
            <a:pPr marL="628650" lvl="1" indent="-285750">
              <a:buFont typeface="Arial" panose="020B0604020202020204" pitchFamily="34" charset="0"/>
              <a:buChar char="•"/>
            </a:pPr>
            <a:r>
              <a:rPr lang="en-IE" sz="2400" dirty="0">
                <a:solidFill>
                  <a:srgbClr val="333333"/>
                </a:solidFill>
                <a:latin typeface="Arial,Helvetica Neue,Helvetica,sans-serif"/>
              </a:rPr>
              <a:t>User Consultation (Survey &amp; face to face)</a:t>
            </a:r>
          </a:p>
          <a:p>
            <a:pPr marL="628650" lvl="1" indent="-285750">
              <a:buFont typeface="Arial" panose="020B0604020202020204" pitchFamily="34" charset="0"/>
              <a:buChar char="•"/>
            </a:pPr>
            <a:r>
              <a:rPr lang="en-IE" sz="2400" dirty="0">
                <a:solidFill>
                  <a:srgbClr val="333333"/>
                </a:solidFill>
                <a:latin typeface="Arial,Helvetica Neue,Helvetica,sans-serif"/>
              </a:rPr>
              <a:t>New Aid to Navigation\Decision tool e.g. Sail/No Sail</a:t>
            </a:r>
          </a:p>
          <a:p>
            <a:pPr marL="628650" lvl="1" indent="-285750">
              <a:buFont typeface="Arial" panose="020B0604020202020204" pitchFamily="34" charset="0"/>
              <a:buChar char="•"/>
            </a:pPr>
            <a:endParaRPr lang="en-IE" sz="2400" dirty="0">
              <a:solidFill>
                <a:srgbClr val="333333"/>
              </a:solidFill>
              <a:latin typeface="Arial,Helvetica Neue,Helvetica,sans-serif"/>
            </a:endParaRPr>
          </a:p>
        </p:txBody>
      </p:sp>
      <p:sp>
        <p:nvSpPr>
          <p:cNvPr id="11" name="Rectangle 10"/>
          <p:cNvSpPr/>
          <p:nvPr/>
        </p:nvSpPr>
        <p:spPr>
          <a:xfrm>
            <a:off x="2125454" y="3035960"/>
            <a:ext cx="8240621" cy="3046988"/>
          </a:xfrm>
          <a:prstGeom prst="rect">
            <a:avLst/>
          </a:prstGeom>
        </p:spPr>
        <p:txBody>
          <a:bodyPr wrap="square">
            <a:spAutoFit/>
          </a:bodyPr>
          <a:lstStyle/>
          <a:p>
            <a:r>
              <a:rPr lang="en-IE" sz="2400" dirty="0">
                <a:solidFill>
                  <a:srgbClr val="333333"/>
                </a:solidFill>
                <a:latin typeface="Arial,Helvetica Neue,Helvetica,sans-serif"/>
              </a:rPr>
              <a:t>Strategic Items</a:t>
            </a:r>
          </a:p>
          <a:p>
            <a:pPr marL="628650" lvl="1" indent="-285750">
              <a:buFont typeface="Arial" panose="020B0604020202020204" pitchFamily="34" charset="0"/>
              <a:buChar char="•"/>
            </a:pPr>
            <a:r>
              <a:rPr lang="en-IE" sz="2400" dirty="0">
                <a:solidFill>
                  <a:srgbClr val="333333"/>
                </a:solidFill>
                <a:latin typeface="Arial,Helvetica Neue,Helvetica,sans-serif"/>
              </a:rPr>
              <a:t>Validation and Correlation</a:t>
            </a:r>
          </a:p>
          <a:p>
            <a:pPr marL="628650" lvl="1" indent="-285750">
              <a:buFont typeface="Arial" panose="020B0604020202020204" pitchFamily="34" charset="0"/>
              <a:buChar char="•"/>
            </a:pPr>
            <a:r>
              <a:rPr lang="en-IE" sz="2400" dirty="0">
                <a:solidFill>
                  <a:srgbClr val="333333"/>
                </a:solidFill>
                <a:latin typeface="Arial,Helvetica Neue,Helvetica,sans-serif"/>
              </a:rPr>
              <a:t>Data Policy (under revision) &amp; Data Presentation</a:t>
            </a:r>
          </a:p>
          <a:p>
            <a:pPr marL="628650" lvl="1" indent="-285750">
              <a:buFont typeface="Arial" panose="020B0604020202020204" pitchFamily="34" charset="0"/>
              <a:buChar char="•"/>
            </a:pPr>
            <a:r>
              <a:rPr lang="en-IE" sz="2400" dirty="0">
                <a:solidFill>
                  <a:srgbClr val="333333"/>
                </a:solidFill>
                <a:latin typeface="Arial,Helvetica Neue,Helvetica,sans-serif"/>
              </a:rPr>
              <a:t>Assess new locations </a:t>
            </a:r>
          </a:p>
          <a:p>
            <a:pPr marL="628650" lvl="1" indent="-285750">
              <a:buFont typeface="Arial" panose="020B0604020202020204" pitchFamily="34" charset="0"/>
              <a:buChar char="•"/>
            </a:pPr>
            <a:r>
              <a:rPr lang="en-IE" sz="2400" dirty="0">
                <a:solidFill>
                  <a:srgbClr val="333333"/>
                </a:solidFill>
                <a:latin typeface="Arial,Helvetica Neue,Helvetica,sans-serif"/>
              </a:rPr>
              <a:t>Strengthen our Web services offering</a:t>
            </a:r>
          </a:p>
          <a:p>
            <a:pPr marL="628650" lvl="1" indent="-285750">
              <a:buFont typeface="Arial" panose="020B0604020202020204" pitchFamily="34" charset="0"/>
              <a:buChar char="•"/>
            </a:pPr>
            <a:r>
              <a:rPr lang="en-IE" sz="2400" dirty="0">
                <a:solidFill>
                  <a:srgbClr val="333333"/>
                </a:solidFill>
                <a:latin typeface="Arial,Helvetica Neue,Helvetica,sans-serif"/>
              </a:rPr>
              <a:t>Collaborate with other Organisations</a:t>
            </a:r>
          </a:p>
          <a:p>
            <a:pPr marL="628650" lvl="1" indent="-285750">
              <a:buFont typeface="Arial" panose="020B0604020202020204" pitchFamily="34" charset="0"/>
              <a:buChar char="•"/>
            </a:pPr>
            <a:r>
              <a:rPr lang="en-IE" sz="2400" dirty="0">
                <a:solidFill>
                  <a:srgbClr val="333333"/>
                </a:solidFill>
                <a:latin typeface="Arial,Helvetica Neue,Helvetica,sans-serif"/>
              </a:rPr>
              <a:t>Mobile App</a:t>
            </a:r>
          </a:p>
          <a:p>
            <a:pPr marL="628650" lvl="1" indent="-285750">
              <a:buFont typeface="Arial" panose="020B0604020202020204" pitchFamily="34" charset="0"/>
              <a:buChar char="•"/>
            </a:pPr>
            <a:r>
              <a:rPr lang="en-IE" sz="2400" dirty="0">
                <a:solidFill>
                  <a:srgbClr val="333333"/>
                </a:solidFill>
                <a:latin typeface="Arial,Helvetica Neue,Helvetica,sans-serif"/>
              </a:rPr>
              <a:t>Explore maintenance challenges with new designs</a:t>
            </a:r>
          </a:p>
        </p:txBody>
      </p:sp>
    </p:spTree>
    <p:extLst>
      <p:ext uri="{BB962C8B-B14F-4D97-AF65-F5344CB8AC3E}">
        <p14:creationId xmlns:p14="http://schemas.microsoft.com/office/powerpoint/2010/main" val="2948592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6579350"/>
            <a:ext cx="9144000" cy="278650"/>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b="24861"/>
          <a:stretch/>
        </p:blipFill>
        <p:spPr>
          <a:xfrm>
            <a:off x="0" y="0"/>
            <a:ext cx="12192000" cy="1348945"/>
          </a:xfrm>
          <a:prstGeom prst="rect">
            <a:avLst/>
          </a:prstGeom>
        </p:spPr>
      </p:pic>
      <p:sp>
        <p:nvSpPr>
          <p:cNvPr id="8" name="TextBox 7"/>
          <p:cNvSpPr txBox="1"/>
          <p:nvPr/>
        </p:nvSpPr>
        <p:spPr>
          <a:xfrm>
            <a:off x="3588495" y="532068"/>
            <a:ext cx="7864959" cy="400110"/>
          </a:xfrm>
          <a:prstGeom prst="rect">
            <a:avLst/>
          </a:prstGeom>
          <a:noFill/>
        </p:spPr>
        <p:txBody>
          <a:bodyPr wrap="square" rtlCol="0">
            <a:spAutoFit/>
          </a:bodyPr>
          <a:lstStyle>
            <a:defPPr>
              <a:defRPr lang="en-US"/>
            </a:defPPr>
            <a:lvl1pPr>
              <a:defRPr sz="2000" b="1">
                <a:solidFill>
                  <a:schemeClr val="bg2"/>
                </a:solidFill>
                <a:latin typeface="Arial" charset="0"/>
                <a:ea typeface="Arial" charset="0"/>
                <a:cs typeface="Arial" charset="0"/>
              </a:defRPr>
            </a:lvl1pPr>
          </a:lstStyle>
          <a:p>
            <a:r>
              <a:rPr lang="en-IE" dirty="0"/>
              <a:t>MetOcean Strategy</a:t>
            </a:r>
            <a:endParaRPr lang="en-GB" baseline="30000" dirty="0">
              <a:solidFill>
                <a:schemeClr val="bg1"/>
              </a:solidFill>
            </a:endParaRPr>
          </a:p>
        </p:txBody>
      </p:sp>
      <p:sp>
        <p:nvSpPr>
          <p:cNvPr id="9" name="Rectangle 8"/>
          <p:cNvSpPr/>
          <p:nvPr/>
        </p:nvSpPr>
        <p:spPr>
          <a:xfrm>
            <a:off x="1653397" y="3548015"/>
            <a:ext cx="8833449" cy="830997"/>
          </a:xfrm>
          <a:prstGeom prst="rect">
            <a:avLst/>
          </a:prstGeom>
        </p:spPr>
        <p:txBody>
          <a:bodyPr wrap="square">
            <a:spAutoFit/>
          </a:bodyPr>
          <a:lstStyle/>
          <a:p>
            <a:pPr algn="ctr"/>
            <a:endParaRPr lang="en-IE" sz="2400" dirty="0">
              <a:solidFill>
                <a:srgbClr val="333333"/>
              </a:solidFill>
              <a:latin typeface="Arial,Helvetica Neue,Helvetica,sans-serif"/>
            </a:endParaRPr>
          </a:p>
          <a:p>
            <a:pPr algn="ctr"/>
            <a:r>
              <a:rPr lang="en-IE" sz="2400" dirty="0">
                <a:solidFill>
                  <a:srgbClr val="333333"/>
                </a:solidFill>
                <a:latin typeface="Arial,Helvetica Neue,Helvetica,sans-serif"/>
              </a:rPr>
              <a:t>Questions</a:t>
            </a:r>
          </a:p>
        </p:txBody>
      </p:sp>
    </p:spTree>
    <p:extLst>
      <p:ext uri="{BB962C8B-B14F-4D97-AF65-F5344CB8AC3E}">
        <p14:creationId xmlns:p14="http://schemas.microsoft.com/office/powerpoint/2010/main" val="25569052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3"/>
          <p:cNvSpPr/>
          <p:nvPr/>
        </p:nvSpPr>
        <p:spPr>
          <a:xfrm>
            <a:off x="4235" y="6334204"/>
            <a:ext cx="12182627" cy="518261"/>
          </a:xfrm>
          <a:custGeom>
            <a:avLst/>
            <a:gdLst>
              <a:gd name="connsiteX0" fmla="*/ 0 w 18273940"/>
              <a:gd name="connsiteY0" fmla="*/ 0 h 777392"/>
              <a:gd name="connsiteX1" fmla="*/ 18273940 w 18273940"/>
              <a:gd name="connsiteY1" fmla="*/ 0 h 777392"/>
              <a:gd name="connsiteX2" fmla="*/ 18273940 w 18273940"/>
              <a:gd name="connsiteY2" fmla="*/ 777392 h 777392"/>
              <a:gd name="connsiteX3" fmla="*/ 0 w 18273940"/>
              <a:gd name="connsiteY3" fmla="*/ 777392 h 777392"/>
              <a:gd name="connsiteX4" fmla="*/ 0 w 18273940"/>
              <a:gd name="connsiteY4" fmla="*/ 0 h 7773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273940" h="777392">
                <a:moveTo>
                  <a:pt x="0" y="0"/>
                </a:moveTo>
                <a:lnTo>
                  <a:pt x="18273940" y="0"/>
                </a:lnTo>
                <a:lnTo>
                  <a:pt x="18273940" y="777392"/>
                </a:lnTo>
                <a:lnTo>
                  <a:pt x="0" y="777392"/>
                </a:lnTo>
                <a:lnTo>
                  <a:pt x="0" y="0"/>
                </a:lnTo>
              </a:path>
            </a:pathLst>
          </a:custGeom>
          <a:solidFill>
            <a:srgbClr val="EBEBE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0939" tIns="30469" rIns="60939" bIns="30469" rtlCol="0" anchor="ctr"/>
          <a:lstStyle/>
          <a:p>
            <a:pPr algn="ctr"/>
            <a:endParaRPr lang="zh-CN" altLang="en-US" sz="1200"/>
          </a:p>
        </p:txBody>
      </p:sp>
      <p:sp>
        <p:nvSpPr>
          <p:cNvPr id="29" name="Freeform 3"/>
          <p:cNvSpPr/>
          <p:nvPr/>
        </p:nvSpPr>
        <p:spPr>
          <a:xfrm>
            <a:off x="11518214" y="6330420"/>
            <a:ext cx="16924" cy="526728"/>
          </a:xfrm>
          <a:custGeom>
            <a:avLst/>
            <a:gdLst>
              <a:gd name="connsiteX0" fmla="*/ 6350 w 25387"/>
              <a:gd name="connsiteY0" fmla="*/ 783742 h 790092"/>
              <a:gd name="connsiteX1" fmla="*/ 6350 w 25387"/>
              <a:gd name="connsiteY1" fmla="*/ 6350 h 790092"/>
            </a:gdLst>
            <a:ahLst/>
            <a:cxnLst>
              <a:cxn ang="0">
                <a:pos x="connsiteX0" y="connsiteY0"/>
              </a:cxn>
              <a:cxn ang="1">
                <a:pos x="connsiteX1" y="connsiteY1"/>
              </a:cxn>
            </a:cxnLst>
            <a:rect l="l" t="t" r="r" b="b"/>
            <a:pathLst>
              <a:path w="25387" h="790092">
                <a:moveTo>
                  <a:pt x="6350" y="783742"/>
                </a:moveTo>
                <a:lnTo>
                  <a:pt x="6350" y="6350"/>
                </a:lnTo>
              </a:path>
            </a:pathLst>
          </a:custGeom>
          <a:ln w="12700">
            <a:solidFill>
              <a:srgbClr val="6F9ED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0939" tIns="30469" rIns="60939" bIns="30469" rtlCol="0" anchor="ctr"/>
          <a:lstStyle/>
          <a:p>
            <a:pPr algn="ctr"/>
            <a:endParaRPr lang="zh-CN" altLang="en-US" sz="1200"/>
          </a:p>
        </p:txBody>
      </p:sp>
      <p:sp>
        <p:nvSpPr>
          <p:cNvPr id="31" name="TextBox 1"/>
          <p:cNvSpPr txBox="1"/>
          <p:nvPr/>
        </p:nvSpPr>
        <p:spPr>
          <a:xfrm>
            <a:off x="11679767" y="6426203"/>
            <a:ext cx="134652" cy="341173"/>
          </a:xfrm>
          <a:prstGeom prst="rect">
            <a:avLst/>
          </a:prstGeom>
          <a:noFill/>
        </p:spPr>
        <p:txBody>
          <a:bodyPr wrap="none" lIns="0" tIns="0" rIns="0" bIns="30469" rtlCol="0">
            <a:spAutoFit/>
          </a:bodyPr>
          <a:lstStyle/>
          <a:p>
            <a:pPr>
              <a:lnSpc>
                <a:spcPts val="2533"/>
              </a:lnSpc>
            </a:pPr>
            <a:r>
              <a:rPr lang="en-US" altLang="zh-CN" sz="2067" dirty="0">
                <a:solidFill>
                  <a:srgbClr val="A2A2A2"/>
                </a:solidFill>
                <a:latin typeface="Myriad Pro" pitchFamily="18" charset="0"/>
                <a:cs typeface="Myriad Pro" pitchFamily="18" charset="0"/>
              </a:rPr>
              <a:t>6</a:t>
            </a:r>
          </a:p>
        </p:txBody>
      </p:sp>
      <p:pic>
        <p:nvPicPr>
          <p:cNvPr id="32" name="Afbeelding 31"/>
          <p:cNvPicPr>
            <a:picLocks noChangeAspect="1"/>
          </p:cNvPicPr>
          <p:nvPr/>
        </p:nvPicPr>
        <p:blipFill>
          <a:blip r:embed="rId2"/>
          <a:stretch>
            <a:fillRect/>
          </a:stretch>
        </p:blipFill>
        <p:spPr>
          <a:xfrm>
            <a:off x="406401" y="6358470"/>
            <a:ext cx="1532467" cy="499533"/>
          </a:xfrm>
          <a:prstGeom prst="rect">
            <a:avLst/>
          </a:prstGeom>
        </p:spPr>
      </p:pic>
      <p:sp>
        <p:nvSpPr>
          <p:cNvPr id="2" name="Rectangle 1"/>
          <p:cNvSpPr/>
          <p:nvPr/>
        </p:nvSpPr>
        <p:spPr>
          <a:xfrm>
            <a:off x="-304799" y="381003"/>
            <a:ext cx="12903200" cy="615531"/>
          </a:xfrm>
          <a:prstGeom prst="rect">
            <a:avLst/>
          </a:prstGeom>
          <a:noFill/>
        </p:spPr>
        <p:txBody>
          <a:bodyPr wrap="square" lIns="60939" tIns="30469" rIns="60939" bIns="30469">
            <a:spAutoFit/>
          </a:bodyPr>
          <a:lstStyle/>
          <a:p>
            <a:pPr algn="ctr"/>
            <a:r>
              <a:rPr lang="en-US" sz="3600" b="1" dirty="0">
                <a:ln w="0"/>
                <a:solidFill>
                  <a:schemeClr val="accent1">
                    <a:lumMod val="75000"/>
                  </a:schemeClr>
                </a:solidFill>
              </a:rPr>
              <a:t>EuroGOOS Structure</a:t>
            </a:r>
          </a:p>
        </p:txBody>
      </p:sp>
      <p:sp>
        <p:nvSpPr>
          <p:cNvPr id="25" name="TextBox 24"/>
          <p:cNvSpPr txBox="1"/>
          <p:nvPr/>
        </p:nvSpPr>
        <p:spPr>
          <a:xfrm>
            <a:off x="762003" y="3987801"/>
            <a:ext cx="1066799" cy="800197"/>
          </a:xfrm>
          <a:prstGeom prst="rect">
            <a:avLst/>
          </a:prstGeom>
          <a:noFill/>
        </p:spPr>
        <p:txBody>
          <a:bodyPr wrap="square" lIns="60939" tIns="30469" rIns="60939" bIns="30469" rtlCol="0">
            <a:spAutoFit/>
          </a:bodyPr>
          <a:lstStyle/>
          <a:p>
            <a:pPr algn="ctr"/>
            <a:r>
              <a:rPr lang="en-US" sz="1600" b="1" dirty="0">
                <a:solidFill>
                  <a:srgbClr val="FFFFFF"/>
                </a:solidFill>
              </a:rPr>
              <a:t>C-</a:t>
            </a:r>
          </a:p>
          <a:p>
            <a:pPr algn="ctr"/>
            <a:r>
              <a:rPr lang="en-US" sz="1600" b="1" dirty="0">
                <a:solidFill>
                  <a:srgbClr val="FFFFFF"/>
                </a:solidFill>
              </a:rPr>
              <a:t>Production</a:t>
            </a:r>
          </a:p>
        </p:txBody>
      </p:sp>
      <p:sp>
        <p:nvSpPr>
          <p:cNvPr id="39" name="TextBox 38"/>
          <p:cNvSpPr txBox="1"/>
          <p:nvPr/>
        </p:nvSpPr>
        <p:spPr>
          <a:xfrm>
            <a:off x="1371601" y="5054601"/>
            <a:ext cx="1574799" cy="553976"/>
          </a:xfrm>
          <a:prstGeom prst="rect">
            <a:avLst/>
          </a:prstGeom>
          <a:noFill/>
        </p:spPr>
        <p:txBody>
          <a:bodyPr wrap="square" lIns="60939" tIns="30469" rIns="60939" bIns="30469" rtlCol="0">
            <a:spAutoFit/>
          </a:bodyPr>
          <a:lstStyle/>
          <a:p>
            <a:pPr algn="ctr"/>
            <a:r>
              <a:rPr lang="en-US" sz="1600" b="1" dirty="0">
                <a:solidFill>
                  <a:srgbClr val="FFFFFF"/>
                </a:solidFill>
              </a:rPr>
              <a:t>Sustained Observations</a:t>
            </a:r>
          </a:p>
        </p:txBody>
      </p:sp>
      <p:grpSp>
        <p:nvGrpSpPr>
          <p:cNvPr id="3" name="Group 2"/>
          <p:cNvGrpSpPr/>
          <p:nvPr/>
        </p:nvGrpSpPr>
        <p:grpSpPr>
          <a:xfrm>
            <a:off x="2133604" y="1447800"/>
            <a:ext cx="1930399" cy="4673600"/>
            <a:chOff x="908050" y="2247900"/>
            <a:chExt cx="3962400" cy="7010400"/>
          </a:xfrm>
        </p:grpSpPr>
        <p:sp>
          <p:nvSpPr>
            <p:cNvPr id="18" name="Rounded Rectangle 17"/>
            <p:cNvSpPr/>
            <p:nvPr/>
          </p:nvSpPr>
          <p:spPr>
            <a:xfrm>
              <a:off x="908050" y="2247900"/>
              <a:ext cx="3962400" cy="70104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9" name="TextBox 18"/>
            <p:cNvSpPr txBox="1"/>
            <p:nvPr/>
          </p:nvSpPr>
          <p:spPr>
            <a:xfrm>
              <a:off x="1441449" y="2476500"/>
              <a:ext cx="2971802" cy="1092800"/>
            </a:xfrm>
            <a:prstGeom prst="rect">
              <a:avLst/>
            </a:prstGeom>
            <a:noFill/>
          </p:spPr>
          <p:txBody>
            <a:bodyPr wrap="square" rtlCol="0">
              <a:spAutoFit/>
            </a:bodyPr>
            <a:lstStyle/>
            <a:p>
              <a:pPr algn="ctr"/>
              <a:r>
                <a:rPr lang="en-US" sz="2067" dirty="0">
                  <a:solidFill>
                    <a:srgbClr val="FFFFFF"/>
                  </a:solidFill>
                </a:rPr>
                <a:t>ARCTIC</a:t>
              </a:r>
            </a:p>
            <a:p>
              <a:pPr algn="ctr"/>
              <a:r>
                <a:rPr lang="en-US" sz="2067" dirty="0">
                  <a:solidFill>
                    <a:srgbClr val="FFFFFF"/>
                  </a:solidFill>
                </a:rPr>
                <a:t>ROOS</a:t>
              </a:r>
            </a:p>
          </p:txBody>
        </p:sp>
      </p:grpSp>
      <p:grpSp>
        <p:nvGrpSpPr>
          <p:cNvPr id="73" name="Group 72"/>
          <p:cNvGrpSpPr/>
          <p:nvPr/>
        </p:nvGrpSpPr>
        <p:grpSpPr>
          <a:xfrm>
            <a:off x="8128000" y="4648200"/>
            <a:ext cx="3911600" cy="1320800"/>
            <a:chOff x="3270250" y="3695700"/>
            <a:chExt cx="5029199" cy="2913530"/>
          </a:xfrm>
        </p:grpSpPr>
        <p:sp>
          <p:nvSpPr>
            <p:cNvPr id="74" name="Rounded Rectangle 73"/>
            <p:cNvSpPr/>
            <p:nvPr/>
          </p:nvSpPr>
          <p:spPr>
            <a:xfrm>
              <a:off x="3270250" y="3695700"/>
              <a:ext cx="5029199" cy="2913530"/>
            </a:xfrm>
            <a:prstGeom prst="roundRect">
              <a:avLst/>
            </a:prstGeom>
            <a:solidFill>
              <a:schemeClr val="accent6">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75" name="TextBox 74"/>
            <p:cNvSpPr txBox="1"/>
            <p:nvPr/>
          </p:nvSpPr>
          <p:spPr>
            <a:xfrm>
              <a:off x="3422650" y="3924300"/>
              <a:ext cx="4708281" cy="2308750"/>
            </a:xfrm>
            <a:prstGeom prst="rect">
              <a:avLst/>
            </a:prstGeom>
            <a:solidFill>
              <a:schemeClr val="accent6">
                <a:lumMod val="60000"/>
                <a:lumOff val="40000"/>
              </a:schemeClr>
            </a:solidFill>
          </p:spPr>
          <p:txBody>
            <a:bodyPr wrap="square" rtlCol="0">
              <a:spAutoFit/>
            </a:bodyPr>
            <a:lstStyle/>
            <a:p>
              <a:r>
                <a:rPr lang="en-IE" sz="2067" b="1" dirty="0">
                  <a:solidFill>
                    <a:schemeClr val="tx2"/>
                  </a:solidFill>
                </a:rPr>
                <a:t>EMODNET, SDN, EG, Checkpoints, ICES, CMEMS, Data MEQ</a:t>
              </a:r>
              <a:endParaRPr lang="en-IE" sz="2067" dirty="0">
                <a:solidFill>
                  <a:schemeClr val="tx2"/>
                </a:solidFill>
              </a:endParaRPr>
            </a:p>
          </p:txBody>
        </p:sp>
      </p:grpSp>
      <p:grpSp>
        <p:nvGrpSpPr>
          <p:cNvPr id="42" name="Group 41"/>
          <p:cNvGrpSpPr/>
          <p:nvPr/>
        </p:nvGrpSpPr>
        <p:grpSpPr>
          <a:xfrm>
            <a:off x="203200" y="1447800"/>
            <a:ext cx="1727200" cy="4673600"/>
            <a:chOff x="908050" y="2247900"/>
            <a:chExt cx="3962400" cy="7010400"/>
          </a:xfrm>
        </p:grpSpPr>
        <p:sp>
          <p:nvSpPr>
            <p:cNvPr id="43" name="Rounded Rectangle 42"/>
            <p:cNvSpPr/>
            <p:nvPr/>
          </p:nvSpPr>
          <p:spPr>
            <a:xfrm>
              <a:off x="908050" y="2247900"/>
              <a:ext cx="3962400" cy="70104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45" name="TextBox 44"/>
            <p:cNvSpPr txBox="1"/>
            <p:nvPr/>
          </p:nvSpPr>
          <p:spPr>
            <a:xfrm>
              <a:off x="1441448" y="2476500"/>
              <a:ext cx="2971800" cy="1092800"/>
            </a:xfrm>
            <a:prstGeom prst="rect">
              <a:avLst/>
            </a:prstGeom>
            <a:noFill/>
          </p:spPr>
          <p:txBody>
            <a:bodyPr wrap="square" rtlCol="0">
              <a:spAutoFit/>
            </a:bodyPr>
            <a:lstStyle/>
            <a:p>
              <a:pPr algn="ctr"/>
              <a:r>
                <a:rPr lang="en-US" sz="2067" dirty="0">
                  <a:solidFill>
                    <a:srgbClr val="FFFFFF"/>
                  </a:solidFill>
                </a:rPr>
                <a:t>BOOS</a:t>
              </a:r>
            </a:p>
            <a:p>
              <a:pPr algn="ctr"/>
              <a:r>
                <a:rPr lang="en-US" sz="2067" dirty="0">
                  <a:solidFill>
                    <a:srgbClr val="FFFFFF"/>
                  </a:solidFill>
                </a:rPr>
                <a:t>(Baltic)</a:t>
              </a:r>
            </a:p>
          </p:txBody>
        </p:sp>
      </p:grpSp>
      <p:grpSp>
        <p:nvGrpSpPr>
          <p:cNvPr id="46" name="Group 45"/>
          <p:cNvGrpSpPr/>
          <p:nvPr/>
        </p:nvGrpSpPr>
        <p:grpSpPr>
          <a:xfrm>
            <a:off x="4216401" y="1397000"/>
            <a:ext cx="2692400" cy="4673600"/>
            <a:chOff x="908050" y="2247900"/>
            <a:chExt cx="3962400" cy="7010400"/>
          </a:xfrm>
        </p:grpSpPr>
        <p:sp>
          <p:nvSpPr>
            <p:cNvPr id="47" name="Rounded Rectangle 46"/>
            <p:cNvSpPr/>
            <p:nvPr/>
          </p:nvSpPr>
          <p:spPr>
            <a:xfrm>
              <a:off x="908050" y="2247900"/>
              <a:ext cx="3962400" cy="70104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48" name="TextBox 47"/>
            <p:cNvSpPr txBox="1"/>
            <p:nvPr/>
          </p:nvSpPr>
          <p:spPr>
            <a:xfrm>
              <a:off x="1441449" y="2476500"/>
              <a:ext cx="2971800" cy="1569950"/>
            </a:xfrm>
            <a:prstGeom prst="rect">
              <a:avLst/>
            </a:prstGeom>
            <a:noFill/>
          </p:spPr>
          <p:txBody>
            <a:bodyPr wrap="square" rtlCol="0">
              <a:spAutoFit/>
            </a:bodyPr>
            <a:lstStyle/>
            <a:p>
              <a:pPr algn="ctr"/>
              <a:r>
                <a:rPr lang="en-US" sz="2067" dirty="0">
                  <a:solidFill>
                    <a:srgbClr val="FFFFFF"/>
                  </a:solidFill>
                </a:rPr>
                <a:t>MONGOOS</a:t>
              </a:r>
            </a:p>
            <a:p>
              <a:pPr algn="ctr"/>
              <a:r>
                <a:rPr lang="en-US" sz="2067" dirty="0">
                  <a:solidFill>
                    <a:srgbClr val="FFFFFF"/>
                  </a:solidFill>
                </a:rPr>
                <a:t>(Mediterranean)</a:t>
              </a:r>
            </a:p>
          </p:txBody>
        </p:sp>
      </p:grpSp>
      <p:grpSp>
        <p:nvGrpSpPr>
          <p:cNvPr id="50" name="Group 49"/>
          <p:cNvGrpSpPr/>
          <p:nvPr/>
        </p:nvGrpSpPr>
        <p:grpSpPr>
          <a:xfrm>
            <a:off x="7061201" y="1397000"/>
            <a:ext cx="2387600" cy="4673600"/>
            <a:chOff x="908050" y="2247900"/>
            <a:chExt cx="3962400" cy="7010400"/>
          </a:xfrm>
        </p:grpSpPr>
        <p:sp>
          <p:nvSpPr>
            <p:cNvPr id="66" name="Rounded Rectangle 65"/>
            <p:cNvSpPr/>
            <p:nvPr/>
          </p:nvSpPr>
          <p:spPr>
            <a:xfrm>
              <a:off x="908050" y="2247900"/>
              <a:ext cx="3962400" cy="70104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76" name="TextBox 75"/>
            <p:cNvSpPr txBox="1"/>
            <p:nvPr/>
          </p:nvSpPr>
          <p:spPr>
            <a:xfrm>
              <a:off x="1441452" y="2476500"/>
              <a:ext cx="2971800" cy="1569950"/>
            </a:xfrm>
            <a:prstGeom prst="rect">
              <a:avLst/>
            </a:prstGeom>
            <a:noFill/>
          </p:spPr>
          <p:txBody>
            <a:bodyPr wrap="square" rtlCol="0">
              <a:spAutoFit/>
            </a:bodyPr>
            <a:lstStyle/>
            <a:p>
              <a:pPr algn="ctr"/>
              <a:r>
                <a:rPr lang="en-US" sz="2067" dirty="0">
                  <a:solidFill>
                    <a:srgbClr val="FFFFFF"/>
                  </a:solidFill>
                </a:rPr>
                <a:t>NOOS</a:t>
              </a:r>
            </a:p>
            <a:p>
              <a:pPr algn="ctr"/>
              <a:r>
                <a:rPr lang="en-US" sz="2067" dirty="0">
                  <a:solidFill>
                    <a:srgbClr val="FFFFFF"/>
                  </a:solidFill>
                </a:rPr>
                <a:t>(Northwest shelf)</a:t>
              </a:r>
            </a:p>
          </p:txBody>
        </p:sp>
      </p:grpSp>
      <p:grpSp>
        <p:nvGrpSpPr>
          <p:cNvPr id="77" name="Group 76"/>
          <p:cNvGrpSpPr/>
          <p:nvPr/>
        </p:nvGrpSpPr>
        <p:grpSpPr>
          <a:xfrm>
            <a:off x="9550399" y="1447800"/>
            <a:ext cx="2489200" cy="4673600"/>
            <a:chOff x="908050" y="2247900"/>
            <a:chExt cx="3962400" cy="7010400"/>
          </a:xfrm>
        </p:grpSpPr>
        <p:sp>
          <p:nvSpPr>
            <p:cNvPr id="78" name="Rounded Rectangle 77"/>
            <p:cNvSpPr/>
            <p:nvPr/>
          </p:nvSpPr>
          <p:spPr>
            <a:xfrm>
              <a:off x="908050" y="2247900"/>
              <a:ext cx="3962400" cy="70104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79" name="TextBox 78"/>
            <p:cNvSpPr txBox="1"/>
            <p:nvPr/>
          </p:nvSpPr>
          <p:spPr>
            <a:xfrm>
              <a:off x="1441451" y="2476500"/>
              <a:ext cx="2971802" cy="2047100"/>
            </a:xfrm>
            <a:prstGeom prst="rect">
              <a:avLst/>
            </a:prstGeom>
            <a:noFill/>
          </p:spPr>
          <p:txBody>
            <a:bodyPr wrap="square" rtlCol="0">
              <a:spAutoFit/>
            </a:bodyPr>
            <a:lstStyle/>
            <a:p>
              <a:pPr algn="ctr"/>
              <a:r>
                <a:rPr lang="en-US" sz="2067" dirty="0">
                  <a:solidFill>
                    <a:srgbClr val="FFFFFF"/>
                  </a:solidFill>
                </a:rPr>
                <a:t>IBI-ROOS</a:t>
              </a:r>
            </a:p>
            <a:p>
              <a:pPr algn="ctr"/>
              <a:r>
                <a:rPr lang="en-US" sz="2067" dirty="0">
                  <a:solidFill>
                    <a:srgbClr val="FFFFFF"/>
                  </a:solidFill>
                </a:rPr>
                <a:t>(Iberia-Biscay-Ireland)</a:t>
              </a:r>
            </a:p>
          </p:txBody>
        </p:sp>
      </p:grpSp>
      <p:sp>
        <p:nvSpPr>
          <p:cNvPr id="69" name="TextBox 68"/>
          <p:cNvSpPr txBox="1"/>
          <p:nvPr/>
        </p:nvSpPr>
        <p:spPr>
          <a:xfrm>
            <a:off x="353608" y="4435396"/>
            <a:ext cx="11483880" cy="1067030"/>
          </a:xfrm>
          <a:prstGeom prst="roundRect">
            <a:avLst/>
          </a:prstGeom>
          <a:solidFill>
            <a:schemeClr val="accent6">
              <a:lumMod val="60000"/>
              <a:lumOff val="40000"/>
            </a:schemeClr>
          </a:solidFill>
        </p:spPr>
        <p:txBody>
          <a:bodyPr wrap="square" rtlCol="0">
            <a:spAutoFit/>
          </a:bodyPr>
          <a:lstStyle/>
          <a:p>
            <a:pPr algn="ctr"/>
            <a:r>
              <a:rPr lang="en-IE" sz="3600" b="1" dirty="0">
                <a:solidFill>
                  <a:schemeClr val="tx2"/>
                </a:solidFill>
              </a:rPr>
              <a:t>Task teams</a:t>
            </a:r>
            <a:endParaRPr lang="en-IE" sz="2067" b="1" dirty="0">
              <a:solidFill>
                <a:schemeClr val="tx2"/>
              </a:solidFill>
            </a:endParaRPr>
          </a:p>
          <a:p>
            <a:pPr algn="ctr"/>
            <a:r>
              <a:rPr lang="en-IE" sz="2067" b="1" dirty="0">
                <a:solidFill>
                  <a:srgbClr val="002060"/>
                </a:solidFill>
              </a:rPr>
              <a:t>Tide Gauge    Ferrybox      Glider      HF radar      Euro-ARGO       Fixed Platforms     Animal-Borne</a:t>
            </a:r>
            <a:endParaRPr lang="en-IE" sz="2067" dirty="0">
              <a:solidFill>
                <a:srgbClr val="002060"/>
              </a:solidFill>
            </a:endParaRPr>
          </a:p>
        </p:txBody>
      </p:sp>
      <p:grpSp>
        <p:nvGrpSpPr>
          <p:cNvPr id="4" name="Group 3"/>
          <p:cNvGrpSpPr/>
          <p:nvPr/>
        </p:nvGrpSpPr>
        <p:grpSpPr>
          <a:xfrm>
            <a:off x="355600" y="2768604"/>
            <a:ext cx="11480800" cy="1208503"/>
            <a:chOff x="984250" y="7277100"/>
            <a:chExt cx="16992600" cy="1295400"/>
          </a:xfrm>
        </p:grpSpPr>
        <p:sp>
          <p:nvSpPr>
            <p:cNvPr id="71" name="Rounded Rectangle 70"/>
            <p:cNvSpPr/>
            <p:nvPr/>
          </p:nvSpPr>
          <p:spPr>
            <a:xfrm>
              <a:off x="984250" y="7277100"/>
              <a:ext cx="16992600" cy="1295400"/>
            </a:xfrm>
            <a:prstGeom prst="roundRect">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72" name="TextBox 71"/>
            <p:cNvSpPr txBox="1"/>
            <p:nvPr/>
          </p:nvSpPr>
          <p:spPr>
            <a:xfrm>
              <a:off x="1435381" y="7331552"/>
              <a:ext cx="15915366" cy="1033778"/>
            </a:xfrm>
            <a:prstGeom prst="rect">
              <a:avLst/>
            </a:prstGeom>
            <a:solidFill>
              <a:srgbClr val="008000"/>
            </a:solidFill>
            <a:ln>
              <a:solidFill>
                <a:srgbClr val="008000"/>
              </a:solidFill>
            </a:ln>
          </p:spPr>
          <p:txBody>
            <a:bodyPr wrap="square" rtlCol="0">
              <a:spAutoFit/>
            </a:bodyPr>
            <a:lstStyle/>
            <a:p>
              <a:pPr algn="ctr"/>
              <a:r>
                <a:rPr lang="en-IE" sz="3600" b="1" dirty="0">
                  <a:solidFill>
                    <a:schemeClr val="bg1"/>
                  </a:solidFill>
                </a:rPr>
                <a:t>Working Groups</a:t>
              </a:r>
            </a:p>
            <a:p>
              <a:pPr algn="ctr"/>
              <a:r>
                <a:rPr lang="en-IE" sz="2067" b="1" dirty="0">
                  <a:solidFill>
                    <a:schemeClr val="bg1"/>
                  </a:solidFill>
                </a:rPr>
                <a:t>Data-MEQ       Technology Planning   Science Advisory    Coastal</a:t>
              </a:r>
              <a:endParaRPr lang="en-IE" sz="2067" dirty="0">
                <a:solidFill>
                  <a:schemeClr val="bg1"/>
                </a:solidFill>
              </a:endParaRPr>
            </a:p>
          </p:txBody>
        </p:sp>
      </p:grpSp>
      <p:grpSp>
        <p:nvGrpSpPr>
          <p:cNvPr id="33" name="Group 32">
            <a:extLst>
              <a:ext uri="{FF2B5EF4-FFF2-40B4-BE49-F238E27FC236}">
                <a16:creationId xmlns:a16="http://schemas.microsoft.com/office/drawing/2014/main" id="{8F10899A-C1EC-664E-8CF8-C1C16AE94A59}"/>
              </a:ext>
            </a:extLst>
          </p:cNvPr>
          <p:cNvGrpSpPr/>
          <p:nvPr/>
        </p:nvGrpSpPr>
        <p:grpSpPr>
          <a:xfrm>
            <a:off x="7958183" y="3953638"/>
            <a:ext cx="3282051" cy="942127"/>
            <a:chOff x="2228963" y="3238500"/>
            <a:chExt cx="3924895" cy="3124200"/>
          </a:xfrm>
        </p:grpSpPr>
        <p:sp>
          <p:nvSpPr>
            <p:cNvPr id="34" name="Rounded Rectangle 33">
              <a:extLst>
                <a:ext uri="{FF2B5EF4-FFF2-40B4-BE49-F238E27FC236}">
                  <a16:creationId xmlns:a16="http://schemas.microsoft.com/office/drawing/2014/main" id="{5E1F1CE6-806F-9543-B4AE-7FD0C644B60C}"/>
                </a:ext>
              </a:extLst>
            </p:cNvPr>
            <p:cNvSpPr/>
            <p:nvPr/>
          </p:nvSpPr>
          <p:spPr>
            <a:xfrm>
              <a:off x="2432050" y="3238500"/>
              <a:ext cx="3429000" cy="31242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35" name="TextBox 34">
              <a:extLst>
                <a:ext uri="{FF2B5EF4-FFF2-40B4-BE49-F238E27FC236}">
                  <a16:creationId xmlns:a16="http://schemas.microsoft.com/office/drawing/2014/main" id="{A935C9CA-4BB9-B14B-9741-C8B790360ECB}"/>
                </a:ext>
              </a:extLst>
            </p:cNvPr>
            <p:cNvSpPr txBox="1"/>
            <p:nvPr/>
          </p:nvSpPr>
          <p:spPr>
            <a:xfrm>
              <a:off x="2228963" y="3566633"/>
              <a:ext cx="3924895" cy="1382473"/>
            </a:xfrm>
            <a:prstGeom prst="rect">
              <a:avLst/>
            </a:prstGeom>
            <a:noFill/>
          </p:spPr>
          <p:txBody>
            <a:bodyPr wrap="square" rtlCol="0">
              <a:spAutoFit/>
            </a:bodyPr>
            <a:lstStyle/>
            <a:p>
              <a:pPr algn="ctr"/>
              <a:r>
                <a:rPr lang="en-US" sz="2133" b="1" dirty="0">
                  <a:solidFill>
                    <a:srgbClr val="FFFF00"/>
                  </a:solidFill>
                </a:rPr>
                <a:t>MoU with EMSO</a:t>
              </a:r>
            </a:p>
            <a:p>
              <a:pPr algn="ctr"/>
              <a:r>
                <a:rPr lang="en-US" sz="2133" b="1" dirty="0">
                  <a:solidFill>
                    <a:srgbClr val="FFFF00"/>
                  </a:solidFill>
                </a:rPr>
                <a:t> (this week)</a:t>
              </a:r>
              <a:endParaRPr lang="en-US" sz="2133" b="1" dirty="0">
                <a:solidFill>
                  <a:schemeClr val="bg1"/>
                </a:solidFill>
              </a:endParaRPr>
            </a:p>
          </p:txBody>
        </p:sp>
      </p:grpSp>
    </p:spTree>
    <p:extLst>
      <p:ext uri="{BB962C8B-B14F-4D97-AF65-F5344CB8AC3E}">
        <p14:creationId xmlns:p14="http://schemas.microsoft.com/office/powerpoint/2010/main" val="3404502799"/>
      </p:ext>
    </p:extLst>
  </p:cSld>
  <p:clrMapOvr>
    <a:masterClrMapping/>
  </p:clrMapOvr>
  <mc:AlternateContent xmlns:mc="http://schemas.openxmlformats.org/markup-compatibility/2006" xmlns:p14="http://schemas.microsoft.com/office/powerpoint/2010/main">
    <mc:Choice Requires="p14">
      <p:transition spd="slow" p14:dur="275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GOOS MAP EuroGOOS 2016.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35278" y="0"/>
            <a:ext cx="9702649" cy="6858000"/>
          </a:xfrm>
          <a:prstGeom prst="rect">
            <a:avLst/>
          </a:prstGeom>
        </p:spPr>
      </p:pic>
    </p:spTree>
    <p:extLst>
      <p:ext uri="{BB962C8B-B14F-4D97-AF65-F5344CB8AC3E}">
        <p14:creationId xmlns:p14="http://schemas.microsoft.com/office/powerpoint/2010/main" val="14344148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Image 12">
            <a:extLst>
              <a:ext uri="{FF2B5EF4-FFF2-40B4-BE49-F238E27FC236}">
                <a16:creationId xmlns:a16="http://schemas.microsoft.com/office/drawing/2014/main" id="{E9D9ED9C-CE40-334B-A23F-5C5FAB95D3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80720"/>
            <a:ext cx="12192000" cy="914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58" name="Rectangle 4">
            <a:extLst>
              <a:ext uri="{FF2B5EF4-FFF2-40B4-BE49-F238E27FC236}">
                <a16:creationId xmlns:a16="http://schemas.microsoft.com/office/drawing/2014/main" id="{34686646-BF6B-904A-8BE2-C349F2D7A827}"/>
              </a:ext>
            </a:extLst>
          </p:cNvPr>
          <p:cNvSpPr>
            <a:spLocks noChangeArrowheads="1"/>
          </p:cNvSpPr>
          <p:nvPr/>
        </p:nvSpPr>
        <p:spPr bwMode="auto">
          <a:xfrm>
            <a:off x="1524000" y="0"/>
            <a:ext cx="9144000" cy="1676400"/>
          </a:xfrm>
          <a:prstGeom prst="rect">
            <a:avLst/>
          </a:prstGeom>
          <a:solidFill>
            <a:srgbClr val="0070C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endParaRPr lang="en-US" altLang="fr-FR" sz="3600"/>
          </a:p>
          <a:p>
            <a:r>
              <a:rPr lang="en-US" altLang="fr-FR" sz="3600"/>
              <a:t> </a:t>
            </a:r>
            <a:r>
              <a:rPr lang="en-US" altLang="fr-FR" sz="3600" b="1">
                <a:solidFill>
                  <a:schemeClr val="bg1"/>
                </a:solidFill>
              </a:rPr>
              <a:t>GOOS</a:t>
            </a:r>
            <a:r>
              <a:rPr lang="en-US" altLang="fr-FR" sz="3600"/>
              <a:t> </a:t>
            </a:r>
            <a:r>
              <a:rPr lang="en-US" altLang="fr-FR" sz="3600" b="1">
                <a:solidFill>
                  <a:srgbClr val="FF9500"/>
                </a:solidFill>
              </a:rPr>
              <a:t>2030 Strategy</a:t>
            </a:r>
          </a:p>
        </p:txBody>
      </p:sp>
      <p:sp>
        <p:nvSpPr>
          <p:cNvPr id="7" name="Rectangle 6">
            <a:extLst>
              <a:ext uri="{FF2B5EF4-FFF2-40B4-BE49-F238E27FC236}">
                <a16:creationId xmlns:a16="http://schemas.microsoft.com/office/drawing/2014/main" id="{99624CC1-EE75-7F4F-A907-AB6DFD2EF482}"/>
              </a:ext>
            </a:extLst>
          </p:cNvPr>
          <p:cNvSpPr/>
          <p:nvPr/>
        </p:nvSpPr>
        <p:spPr>
          <a:xfrm>
            <a:off x="2130425" y="2276476"/>
            <a:ext cx="7931150" cy="3960813"/>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3600" b="1" dirty="0">
                <a:solidFill>
                  <a:schemeClr val="tx1"/>
                </a:solidFill>
              </a:rPr>
              <a:t>The GOOS Mission</a:t>
            </a:r>
          </a:p>
          <a:p>
            <a:pPr algn="ctr">
              <a:defRPr/>
            </a:pPr>
            <a:endParaRPr lang="en-US" sz="3600" b="1" dirty="0">
              <a:solidFill>
                <a:schemeClr val="tx1"/>
              </a:solidFill>
            </a:endParaRPr>
          </a:p>
          <a:p>
            <a:pPr algn="ctr">
              <a:defRPr/>
            </a:pPr>
            <a:r>
              <a:rPr lang="en-US" sz="2800" dirty="0">
                <a:solidFill>
                  <a:schemeClr val="tx1"/>
                </a:solidFill>
              </a:rPr>
              <a:t>To lead the ocean observing community and create the partnerships to grow an integrated, responsive and sustained global observing system</a:t>
            </a:r>
          </a:p>
        </p:txBody>
      </p:sp>
    </p:spTree>
    <p:extLst>
      <p:ext uri="{BB962C8B-B14F-4D97-AF65-F5344CB8AC3E}">
        <p14:creationId xmlns:p14="http://schemas.microsoft.com/office/powerpoint/2010/main" val="12043308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1" name="Group 3">
            <a:extLst>
              <a:ext uri="{FF2B5EF4-FFF2-40B4-BE49-F238E27FC236}">
                <a16:creationId xmlns:a16="http://schemas.microsoft.com/office/drawing/2014/main" id="{E68FD2BF-236A-3847-ABB4-7217E2B903D2}"/>
              </a:ext>
            </a:extLst>
          </p:cNvPr>
          <p:cNvGrpSpPr>
            <a:grpSpLocks/>
          </p:cNvGrpSpPr>
          <p:nvPr/>
        </p:nvGrpSpPr>
        <p:grpSpPr bwMode="auto">
          <a:xfrm>
            <a:off x="1522413" y="3136900"/>
            <a:ext cx="9180513" cy="2311400"/>
            <a:chOff x="-222101" y="2420243"/>
            <a:chExt cx="9439994" cy="2376909"/>
          </a:xfrm>
        </p:grpSpPr>
        <p:pic>
          <p:nvPicPr>
            <p:cNvPr id="20486" name="Picture 9" descr="container-port-sm.jpg">
              <a:extLst>
                <a:ext uri="{FF2B5EF4-FFF2-40B4-BE49-F238E27FC236}">
                  <a16:creationId xmlns:a16="http://schemas.microsoft.com/office/drawing/2014/main" id="{F0300F5E-3B1D-2744-BA4B-ADBB30D9F3A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64136" y="2420243"/>
              <a:ext cx="3146425" cy="235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7" name="Picture 11" descr="Coral-reef-near-Fiji-007.jpg">
              <a:extLst>
                <a:ext uri="{FF2B5EF4-FFF2-40B4-BE49-F238E27FC236}">
                  <a16:creationId xmlns:a16="http://schemas.microsoft.com/office/drawing/2014/main" id="{93F80FB1-183A-244D-A475-234F8BDAC33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84168" y="2420243"/>
              <a:ext cx="3133725" cy="234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8" name="Picture 12" descr="INDIA_-_Drought.jpg">
              <a:extLst>
                <a:ext uri="{FF2B5EF4-FFF2-40B4-BE49-F238E27FC236}">
                  <a16:creationId xmlns:a16="http://schemas.microsoft.com/office/drawing/2014/main" id="{1C08A21C-CE17-3A41-9D1A-773232136DF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22101" y="2422252"/>
              <a:ext cx="3209925" cy="237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482" name="TextBox 1">
            <a:extLst>
              <a:ext uri="{FF2B5EF4-FFF2-40B4-BE49-F238E27FC236}">
                <a16:creationId xmlns:a16="http://schemas.microsoft.com/office/drawing/2014/main" id="{150D37C6-D16E-9C4A-8AAF-595716BD46F7}"/>
              </a:ext>
            </a:extLst>
          </p:cNvPr>
          <p:cNvSpPr txBox="1">
            <a:spLocks noChangeArrowheads="1"/>
          </p:cNvSpPr>
          <p:nvPr/>
        </p:nvSpPr>
        <p:spPr bwMode="auto">
          <a:xfrm>
            <a:off x="1847851" y="2619375"/>
            <a:ext cx="2447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fr-FR" i="1"/>
              <a:t>Climate</a:t>
            </a:r>
          </a:p>
        </p:txBody>
      </p:sp>
      <p:sp>
        <p:nvSpPr>
          <p:cNvPr id="20483" name="TextBox 8">
            <a:extLst>
              <a:ext uri="{FF2B5EF4-FFF2-40B4-BE49-F238E27FC236}">
                <a16:creationId xmlns:a16="http://schemas.microsoft.com/office/drawing/2014/main" id="{9CF0C4EA-D923-8742-8CAF-BB056446CB61}"/>
              </a:ext>
            </a:extLst>
          </p:cNvPr>
          <p:cNvSpPr txBox="1">
            <a:spLocks noChangeArrowheads="1"/>
          </p:cNvSpPr>
          <p:nvPr/>
        </p:nvSpPr>
        <p:spPr bwMode="auto">
          <a:xfrm>
            <a:off x="3935413" y="5487988"/>
            <a:ext cx="44640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fr-FR" i="1"/>
              <a:t>Operational services</a:t>
            </a:r>
          </a:p>
        </p:txBody>
      </p:sp>
      <p:sp>
        <p:nvSpPr>
          <p:cNvPr id="20484" name="TextBox 9">
            <a:extLst>
              <a:ext uri="{FF2B5EF4-FFF2-40B4-BE49-F238E27FC236}">
                <a16:creationId xmlns:a16="http://schemas.microsoft.com/office/drawing/2014/main" id="{138359FF-8FE7-3C4E-ABF1-E88A90353369}"/>
              </a:ext>
            </a:extLst>
          </p:cNvPr>
          <p:cNvSpPr txBox="1">
            <a:spLocks noChangeArrowheads="1"/>
          </p:cNvSpPr>
          <p:nvPr/>
        </p:nvSpPr>
        <p:spPr bwMode="auto">
          <a:xfrm>
            <a:off x="6105525" y="2238375"/>
            <a:ext cx="45275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fr-FR" i="1"/>
              <a:t>Ocean health</a:t>
            </a:r>
          </a:p>
        </p:txBody>
      </p:sp>
      <p:sp>
        <p:nvSpPr>
          <p:cNvPr id="20485" name="Rectangle 10">
            <a:extLst>
              <a:ext uri="{FF2B5EF4-FFF2-40B4-BE49-F238E27FC236}">
                <a16:creationId xmlns:a16="http://schemas.microsoft.com/office/drawing/2014/main" id="{0C56B748-6A63-0044-B899-878BB8C6F152}"/>
              </a:ext>
            </a:extLst>
          </p:cNvPr>
          <p:cNvSpPr>
            <a:spLocks noChangeArrowheads="1"/>
          </p:cNvSpPr>
          <p:nvPr/>
        </p:nvSpPr>
        <p:spPr bwMode="auto">
          <a:xfrm>
            <a:off x="-32385" y="0"/>
            <a:ext cx="9144000" cy="1676400"/>
          </a:xfrm>
          <a:prstGeom prst="rect">
            <a:avLst/>
          </a:prstGeom>
          <a:solidFill>
            <a:srgbClr val="0070C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endParaRPr lang="en-US" altLang="fr-FR" sz="3600"/>
          </a:p>
          <a:p>
            <a:r>
              <a:rPr lang="en-US" altLang="fr-FR" sz="3600"/>
              <a:t>   </a:t>
            </a:r>
            <a:r>
              <a:rPr lang="en-US" altLang="fr-FR" sz="3600">
                <a:solidFill>
                  <a:schemeClr val="bg1"/>
                </a:solidFill>
              </a:rPr>
              <a:t>Observing system </a:t>
            </a:r>
            <a:r>
              <a:rPr lang="en-US" altLang="fr-FR" sz="3600" b="1">
                <a:solidFill>
                  <a:srgbClr val="FF9500"/>
                </a:solidFill>
              </a:rPr>
              <a:t>delivery targets</a:t>
            </a:r>
          </a:p>
        </p:txBody>
      </p:sp>
    </p:spTree>
    <p:extLst>
      <p:ext uri="{BB962C8B-B14F-4D97-AF65-F5344CB8AC3E}">
        <p14:creationId xmlns:p14="http://schemas.microsoft.com/office/powerpoint/2010/main" val="17134816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3">
            <a:extLst>
              <a:ext uri="{FF2B5EF4-FFF2-40B4-BE49-F238E27FC236}">
                <a16:creationId xmlns:a16="http://schemas.microsoft.com/office/drawing/2014/main" id="{652737BC-3241-7946-9B41-6C9FF4C76F97}"/>
              </a:ext>
            </a:extLst>
          </p:cNvPr>
          <p:cNvSpPr>
            <a:spLocks noGrp="1" noChangeArrowheads="1"/>
          </p:cNvSpPr>
          <p:nvPr>
            <p:ph type="title"/>
          </p:nvPr>
        </p:nvSpPr>
        <p:spPr>
          <a:xfrm>
            <a:off x="4419600" y="213361"/>
            <a:ext cx="7772400" cy="665163"/>
          </a:xfrm>
        </p:spPr>
        <p:txBody>
          <a:bodyPr/>
          <a:lstStyle/>
          <a:p>
            <a:r>
              <a:rPr lang="en-US" altLang="fr-FR" sz="2400" dirty="0"/>
              <a:t>GOOS systems approach: FOO</a:t>
            </a:r>
          </a:p>
        </p:txBody>
      </p:sp>
      <p:pic>
        <p:nvPicPr>
          <p:cNvPr id="22530" name="Picture 1" descr="FOO_cover.gif">
            <a:extLst>
              <a:ext uri="{FF2B5EF4-FFF2-40B4-BE49-F238E27FC236}">
                <a16:creationId xmlns:a16="http://schemas.microsoft.com/office/drawing/2014/main" id="{0A153145-5EC1-5040-9358-6EAF56D6715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975725" y="3860801"/>
            <a:ext cx="1512888"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1" name="Picture 2" descr="Framework systems diagram">
            <a:extLst>
              <a:ext uri="{FF2B5EF4-FFF2-40B4-BE49-F238E27FC236}">
                <a16:creationId xmlns:a16="http://schemas.microsoft.com/office/drawing/2014/main" id="{2BC53B32-F998-6A4D-92A3-55794F50E00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5550" y="969963"/>
            <a:ext cx="63373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513712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730" name="Group 3"/>
          <p:cNvGrpSpPr>
            <a:grpSpLocks/>
          </p:cNvGrpSpPr>
          <p:nvPr/>
        </p:nvGrpSpPr>
        <p:grpSpPr bwMode="auto">
          <a:xfrm>
            <a:off x="1487492" y="5359400"/>
            <a:ext cx="9180513" cy="2311400"/>
            <a:chOff x="-222101" y="2420243"/>
            <a:chExt cx="9439994" cy="2376909"/>
          </a:xfrm>
        </p:grpSpPr>
        <p:pic>
          <p:nvPicPr>
            <p:cNvPr id="73744" name="Picture 9" descr="container-port-sm.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64136" y="2420243"/>
              <a:ext cx="3146425" cy="2359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3745" name="Picture 11" descr="Coral-reef-near-Fiji-007.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84168" y="2420244"/>
              <a:ext cx="3133725" cy="2349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3746" name="Picture 12" descr="INDIA_-_Drought.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22101" y="2422252"/>
              <a:ext cx="3209925" cy="2374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3647660" y="590433"/>
            <a:ext cx="7772400" cy="1143000"/>
          </a:xfrm>
        </p:spPr>
        <p:txBody>
          <a:bodyPr/>
          <a:lstStyle/>
          <a:p>
            <a:pPr>
              <a:defRPr/>
            </a:pPr>
            <a:r>
              <a:rPr lang="en-GB" altLang="da-DK" sz="3200" dirty="0"/>
              <a:t>Expanding Essential Ocean Variables</a:t>
            </a:r>
            <a:endParaRPr lang="en-US" altLang="da-DK" sz="3200" dirty="0"/>
          </a:p>
        </p:txBody>
      </p:sp>
      <p:pic>
        <p:nvPicPr>
          <p:cNvPr id="73732" name="Picture 2" descr="GOOS_logo_sm.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504364" y="152400"/>
            <a:ext cx="1055687" cy="501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30" name="Content Placeholder 2"/>
          <p:cNvSpPr txBox="1">
            <a:spLocks/>
          </p:cNvSpPr>
          <p:nvPr/>
        </p:nvSpPr>
        <p:spPr>
          <a:xfrm>
            <a:off x="2063750" y="1809750"/>
            <a:ext cx="2330450" cy="4495800"/>
          </a:xfrm>
          <a:prstGeom prst="rect">
            <a:avLst/>
          </a:prstGeom>
        </p:spPr>
        <p:txBody>
          <a:bodyPr lIns="91399" tIns="45698" rIns="91399" bIns="45698"/>
          <a:lstStyle>
            <a:lvl1pPr marL="342900" indent="-342900" algn="l" rtl="0" eaLnBrk="0" fontAlgn="base" hangingPunct="0">
              <a:spcBef>
                <a:spcPct val="20000"/>
              </a:spcBef>
              <a:spcAft>
                <a:spcPct val="0"/>
              </a:spcAft>
              <a:buChar char="•"/>
              <a:defRPr sz="2400">
                <a:solidFill>
                  <a:schemeClr val="tx1"/>
                </a:solidFill>
                <a:latin typeface="+mn-lt"/>
                <a:ea typeface="MS PGothic" panose="020B0600070205080204" pitchFamily="34" charset="-128"/>
                <a:cs typeface="MS PGothic" charset="0"/>
              </a:defRPr>
            </a:lvl1pPr>
            <a:lvl2pPr marL="742950" indent="-285750" algn="l" rtl="0" eaLnBrk="0" fontAlgn="base" hangingPunct="0">
              <a:spcBef>
                <a:spcPct val="20000"/>
              </a:spcBef>
              <a:spcAft>
                <a:spcPct val="0"/>
              </a:spcAft>
              <a:buChar char="–"/>
              <a:defRPr sz="2000">
                <a:solidFill>
                  <a:schemeClr val="tx1"/>
                </a:solidFill>
                <a:latin typeface="+mn-lt"/>
                <a:ea typeface="MS PGothic" panose="020B0600070205080204" pitchFamily="34" charset="-128"/>
                <a:cs typeface="MS PGothic" charset="0"/>
              </a:defRPr>
            </a:lvl2pPr>
            <a:lvl3pPr marL="1143000" indent="-228600" algn="l" rtl="0" eaLnBrk="0" fontAlgn="base" hangingPunct="0">
              <a:spcBef>
                <a:spcPct val="20000"/>
              </a:spcBef>
              <a:spcAft>
                <a:spcPct val="0"/>
              </a:spcAft>
              <a:buChar char="•"/>
              <a:defRPr>
                <a:solidFill>
                  <a:schemeClr val="tx1"/>
                </a:solidFill>
                <a:latin typeface="+mn-lt"/>
                <a:ea typeface="MS PGothic" panose="020B0600070205080204" pitchFamily="34" charset="-128"/>
                <a:cs typeface="MS PGothic" charset="0"/>
              </a:defRPr>
            </a:lvl3pPr>
            <a:lvl4pPr marL="1600200" indent="-228600" algn="l" rtl="0" eaLnBrk="0" fontAlgn="base" hangingPunct="0">
              <a:spcBef>
                <a:spcPct val="20000"/>
              </a:spcBef>
              <a:spcAft>
                <a:spcPct val="0"/>
              </a:spcAft>
              <a:buChar char="–"/>
              <a:defRPr sz="1600">
                <a:solidFill>
                  <a:schemeClr val="tx1"/>
                </a:solidFill>
                <a:latin typeface="+mn-lt"/>
                <a:ea typeface="MS PGothic" panose="020B0600070205080204" pitchFamily="34" charset="-128"/>
                <a:cs typeface="MS PGothic" charset="0"/>
              </a:defRPr>
            </a:lvl4pPr>
            <a:lvl5pPr marL="2057400" indent="-228600" algn="l" rtl="0" eaLnBrk="0" fontAlgn="base" hangingPunct="0">
              <a:spcBef>
                <a:spcPct val="20000"/>
              </a:spcBef>
              <a:spcAft>
                <a:spcPct val="0"/>
              </a:spcAft>
              <a:buChar char="»"/>
              <a:defRPr sz="1600">
                <a:solidFill>
                  <a:schemeClr val="tx1"/>
                </a:solidFill>
                <a:latin typeface="+mn-lt"/>
                <a:ea typeface="MS PGothic" panose="020B0600070205080204" pitchFamily="34" charset="-128"/>
                <a:cs typeface="MS PGothic" charset="0"/>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a:lstStyle>
          <a:p>
            <a:pPr marL="0" indent="0">
              <a:buNone/>
              <a:defRPr/>
            </a:pPr>
            <a:r>
              <a:rPr lang="en-US" sz="1400" kern="0" dirty="0"/>
              <a:t>Physics</a:t>
            </a:r>
          </a:p>
          <a:p>
            <a:pPr>
              <a:defRPr/>
            </a:pPr>
            <a:r>
              <a:rPr lang="en-US" sz="1400" kern="0" dirty="0">
                <a:solidFill>
                  <a:srgbClr val="00B050"/>
                </a:solidFill>
              </a:rPr>
              <a:t>Sea State*</a:t>
            </a:r>
          </a:p>
          <a:p>
            <a:pPr>
              <a:defRPr/>
            </a:pPr>
            <a:r>
              <a:rPr lang="en-US" sz="1400" kern="0" dirty="0">
                <a:solidFill>
                  <a:srgbClr val="00B050"/>
                </a:solidFill>
              </a:rPr>
              <a:t>Ocean surface vector stress*</a:t>
            </a:r>
          </a:p>
          <a:p>
            <a:pPr>
              <a:defRPr/>
            </a:pPr>
            <a:r>
              <a:rPr lang="en-US" sz="1400" kern="0" dirty="0">
                <a:solidFill>
                  <a:srgbClr val="00B050"/>
                </a:solidFill>
              </a:rPr>
              <a:t>Sea Ice*</a:t>
            </a:r>
          </a:p>
          <a:p>
            <a:pPr>
              <a:defRPr/>
            </a:pPr>
            <a:r>
              <a:rPr lang="en-US" sz="1400" kern="0" dirty="0">
                <a:solidFill>
                  <a:srgbClr val="00B050"/>
                </a:solidFill>
              </a:rPr>
              <a:t>Sea level*</a:t>
            </a:r>
          </a:p>
          <a:p>
            <a:pPr>
              <a:defRPr/>
            </a:pPr>
            <a:r>
              <a:rPr lang="en-US" sz="1400" kern="0" dirty="0">
                <a:solidFill>
                  <a:srgbClr val="00B050"/>
                </a:solidFill>
              </a:rPr>
              <a:t>SST*</a:t>
            </a:r>
          </a:p>
          <a:p>
            <a:pPr>
              <a:defRPr/>
            </a:pPr>
            <a:r>
              <a:rPr lang="en-US" sz="1400" kern="0" dirty="0">
                <a:solidFill>
                  <a:srgbClr val="00B050"/>
                </a:solidFill>
              </a:rPr>
              <a:t>Subsurface temperature*</a:t>
            </a:r>
          </a:p>
          <a:p>
            <a:pPr>
              <a:defRPr/>
            </a:pPr>
            <a:r>
              <a:rPr lang="en-US" sz="1400" kern="0" dirty="0">
                <a:solidFill>
                  <a:srgbClr val="00B050"/>
                </a:solidFill>
              </a:rPr>
              <a:t>Surface currents*</a:t>
            </a:r>
          </a:p>
          <a:p>
            <a:pPr>
              <a:defRPr/>
            </a:pPr>
            <a:r>
              <a:rPr lang="en-US" sz="1400" kern="0" dirty="0">
                <a:solidFill>
                  <a:srgbClr val="00B050"/>
                </a:solidFill>
              </a:rPr>
              <a:t>Subsurface currents*</a:t>
            </a:r>
          </a:p>
          <a:p>
            <a:pPr>
              <a:defRPr/>
            </a:pPr>
            <a:r>
              <a:rPr lang="en-US" sz="1400" kern="0" dirty="0">
                <a:solidFill>
                  <a:srgbClr val="00B050"/>
                </a:solidFill>
              </a:rPr>
              <a:t>SSS*</a:t>
            </a:r>
          </a:p>
          <a:p>
            <a:pPr>
              <a:defRPr/>
            </a:pPr>
            <a:r>
              <a:rPr lang="en-US" sz="1400" kern="0" dirty="0">
                <a:solidFill>
                  <a:srgbClr val="00B050"/>
                </a:solidFill>
              </a:rPr>
              <a:t>Subsurface salinity*</a:t>
            </a:r>
          </a:p>
          <a:p>
            <a:pPr>
              <a:defRPr/>
            </a:pPr>
            <a:r>
              <a:rPr lang="en-US" sz="1400" kern="0" dirty="0">
                <a:solidFill>
                  <a:srgbClr val="00B0F0"/>
                </a:solidFill>
              </a:rPr>
              <a:t>Heat flux*</a:t>
            </a:r>
            <a:endParaRPr lang="en-US" sz="1400" kern="0" dirty="0"/>
          </a:p>
        </p:txBody>
      </p:sp>
      <p:sp>
        <p:nvSpPr>
          <p:cNvPr id="131" name="Content Placeholder 2"/>
          <p:cNvSpPr txBox="1">
            <a:spLocks/>
          </p:cNvSpPr>
          <p:nvPr/>
        </p:nvSpPr>
        <p:spPr bwMode="auto">
          <a:xfrm>
            <a:off x="4437063" y="1803400"/>
            <a:ext cx="2819400" cy="4495800"/>
          </a:xfrm>
          <a:prstGeom prst="rect">
            <a:avLst/>
          </a:prstGeom>
          <a:noFill/>
          <a:ln>
            <a:noFill/>
          </a:ln>
          <a:extLst/>
        </p:spPr>
        <p:txBody>
          <a:bodyPr lIns="91399" tIns="45697" rIns="91399" bIns="45697"/>
          <a:lstStyle>
            <a:lvl1pPr marL="341313" indent="-341313" algn="l" rtl="0" eaLnBrk="0" fontAlgn="base" hangingPunct="0">
              <a:spcBef>
                <a:spcPct val="20000"/>
              </a:spcBef>
              <a:spcAft>
                <a:spcPct val="0"/>
              </a:spcAft>
              <a:buChar char="•"/>
              <a:defRPr sz="2400">
                <a:solidFill>
                  <a:schemeClr val="tx1"/>
                </a:solidFill>
                <a:latin typeface="+mn-lt"/>
                <a:ea typeface="ＭＳ Ｐゴシック" pitchFamily="34" charset="-128"/>
                <a:cs typeface="+mn-cs"/>
              </a:defRPr>
            </a:lvl1pPr>
            <a:lvl2pPr marL="741363" indent="-284163" algn="l" rtl="0" eaLnBrk="0" fontAlgn="base" hangingPunct="0">
              <a:spcBef>
                <a:spcPct val="20000"/>
              </a:spcBef>
              <a:spcAft>
                <a:spcPct val="0"/>
              </a:spcAft>
              <a:buChar char="–"/>
              <a:defRPr sz="2000">
                <a:solidFill>
                  <a:schemeClr val="tx1"/>
                </a:solidFill>
                <a:latin typeface="+mn-lt"/>
                <a:ea typeface="ＭＳ Ｐゴシック" pitchFamily="34" charset="-128"/>
              </a:defRPr>
            </a:lvl2pPr>
            <a:lvl3pPr marL="1141413" indent="-227013" algn="l" rtl="0" eaLnBrk="0" fontAlgn="base" hangingPunct="0">
              <a:spcBef>
                <a:spcPct val="20000"/>
              </a:spcBef>
              <a:spcAft>
                <a:spcPct val="0"/>
              </a:spcAft>
              <a:buChar char="•"/>
              <a:defRPr>
                <a:solidFill>
                  <a:schemeClr val="tx1"/>
                </a:solidFill>
                <a:latin typeface="+mn-lt"/>
                <a:ea typeface="ＭＳ Ｐゴシック" pitchFamily="34" charset="-128"/>
              </a:defRPr>
            </a:lvl3pPr>
            <a:lvl4pPr marL="1598613" indent="-227013" algn="l" rtl="0" eaLnBrk="0" fontAlgn="base" hangingPunct="0">
              <a:spcBef>
                <a:spcPct val="20000"/>
              </a:spcBef>
              <a:spcAft>
                <a:spcPct val="0"/>
              </a:spcAft>
              <a:buChar char="–"/>
              <a:defRPr sz="1600">
                <a:solidFill>
                  <a:schemeClr val="tx1"/>
                </a:solidFill>
                <a:latin typeface="+mn-lt"/>
                <a:ea typeface="ＭＳ Ｐゴシック" pitchFamily="34" charset="-128"/>
              </a:defRPr>
            </a:lvl4pPr>
            <a:lvl5pPr marL="2055813" indent="-227013" algn="l" rtl="0" eaLnBrk="0" fontAlgn="base" hangingPunct="0">
              <a:spcBef>
                <a:spcPct val="20000"/>
              </a:spcBef>
              <a:spcAft>
                <a:spcPct val="0"/>
              </a:spcAft>
              <a:buChar char="»"/>
              <a:defRPr sz="1600">
                <a:solidFill>
                  <a:schemeClr val="tx1"/>
                </a:solidFill>
                <a:latin typeface="+mn-lt"/>
                <a:ea typeface="ＭＳ Ｐゴシック" pitchFamily="34" charset="-128"/>
              </a:defRPr>
            </a:lvl5pPr>
            <a:lvl6pPr marL="2514575" indent="-228597" algn="l" rtl="0" fontAlgn="base">
              <a:spcBef>
                <a:spcPct val="20000"/>
              </a:spcBef>
              <a:spcAft>
                <a:spcPct val="0"/>
              </a:spcAft>
              <a:buChar char="»"/>
              <a:defRPr sz="1600">
                <a:solidFill>
                  <a:schemeClr val="tx1"/>
                </a:solidFill>
                <a:latin typeface="+mn-lt"/>
                <a:ea typeface="+mn-ea"/>
              </a:defRPr>
            </a:lvl6pPr>
            <a:lvl7pPr marL="2971770" indent="-228597" algn="l" rtl="0" fontAlgn="base">
              <a:spcBef>
                <a:spcPct val="20000"/>
              </a:spcBef>
              <a:spcAft>
                <a:spcPct val="0"/>
              </a:spcAft>
              <a:buChar char="»"/>
              <a:defRPr sz="1600">
                <a:solidFill>
                  <a:schemeClr val="tx1"/>
                </a:solidFill>
                <a:latin typeface="+mn-lt"/>
                <a:ea typeface="+mn-ea"/>
              </a:defRPr>
            </a:lvl7pPr>
            <a:lvl8pPr marL="3428966" indent="-228597" algn="l" rtl="0" fontAlgn="base">
              <a:spcBef>
                <a:spcPct val="20000"/>
              </a:spcBef>
              <a:spcAft>
                <a:spcPct val="0"/>
              </a:spcAft>
              <a:buChar char="»"/>
              <a:defRPr sz="1600">
                <a:solidFill>
                  <a:schemeClr val="tx1"/>
                </a:solidFill>
                <a:latin typeface="+mn-lt"/>
                <a:ea typeface="+mn-ea"/>
              </a:defRPr>
            </a:lvl8pPr>
            <a:lvl9pPr marL="3886161" indent="-228597" algn="l" rtl="0" fontAlgn="base">
              <a:spcBef>
                <a:spcPct val="20000"/>
              </a:spcBef>
              <a:spcAft>
                <a:spcPct val="0"/>
              </a:spcAft>
              <a:buChar char="»"/>
              <a:defRPr sz="1600">
                <a:solidFill>
                  <a:schemeClr val="tx1"/>
                </a:solidFill>
                <a:latin typeface="+mn-lt"/>
                <a:ea typeface="+mn-ea"/>
              </a:defRPr>
            </a:lvl9pPr>
          </a:lstStyle>
          <a:p>
            <a:pPr marL="0" indent="0">
              <a:buNone/>
              <a:defRPr/>
            </a:pPr>
            <a:r>
              <a:rPr lang="en-US" sz="1400" kern="0" dirty="0"/>
              <a:t>Biogeochemistry</a:t>
            </a:r>
          </a:p>
          <a:p>
            <a:pPr>
              <a:defRPr/>
            </a:pPr>
            <a:r>
              <a:rPr lang="en-US" sz="1400" kern="0" dirty="0">
                <a:solidFill>
                  <a:srgbClr val="00B050"/>
                </a:solidFill>
              </a:rPr>
              <a:t>Oxygen*</a:t>
            </a:r>
          </a:p>
          <a:p>
            <a:pPr>
              <a:defRPr/>
            </a:pPr>
            <a:r>
              <a:rPr lang="en-US" sz="1400" kern="0" dirty="0">
                <a:solidFill>
                  <a:srgbClr val="00B050"/>
                </a:solidFill>
              </a:rPr>
              <a:t>Inorganic macro nutrients*</a:t>
            </a:r>
          </a:p>
          <a:p>
            <a:pPr>
              <a:defRPr/>
            </a:pPr>
            <a:r>
              <a:rPr lang="en-US" sz="1400" kern="0" dirty="0">
                <a:solidFill>
                  <a:srgbClr val="00B050"/>
                </a:solidFill>
              </a:rPr>
              <a:t>Carbonate system*</a:t>
            </a:r>
          </a:p>
          <a:p>
            <a:pPr>
              <a:defRPr/>
            </a:pPr>
            <a:r>
              <a:rPr lang="en-US" sz="1400" kern="0" dirty="0">
                <a:solidFill>
                  <a:srgbClr val="00B050"/>
                </a:solidFill>
              </a:rPr>
              <a:t>Transient tracers*</a:t>
            </a:r>
          </a:p>
          <a:p>
            <a:pPr>
              <a:defRPr/>
            </a:pPr>
            <a:r>
              <a:rPr lang="en-US" sz="1400" kern="0" dirty="0">
                <a:solidFill>
                  <a:srgbClr val="00B0F0"/>
                </a:solidFill>
              </a:rPr>
              <a:t>Suspended</a:t>
            </a:r>
            <a:r>
              <a:rPr lang="en-US" sz="1400" kern="0" dirty="0">
                <a:solidFill>
                  <a:srgbClr val="00B050"/>
                </a:solidFill>
              </a:rPr>
              <a:t> particulates</a:t>
            </a:r>
          </a:p>
          <a:p>
            <a:pPr>
              <a:defRPr/>
            </a:pPr>
            <a:r>
              <a:rPr lang="en-US" sz="1400" kern="0" dirty="0">
                <a:solidFill>
                  <a:srgbClr val="00B050"/>
                </a:solidFill>
              </a:rPr>
              <a:t>Nitrous oxide*</a:t>
            </a:r>
          </a:p>
          <a:p>
            <a:pPr>
              <a:defRPr/>
            </a:pPr>
            <a:r>
              <a:rPr lang="en-US" sz="1400" kern="0" dirty="0">
                <a:solidFill>
                  <a:srgbClr val="00B050"/>
                </a:solidFill>
              </a:rPr>
              <a:t>Carbon isotope (</a:t>
            </a:r>
            <a:r>
              <a:rPr lang="en-US" sz="1400" kern="0" baseline="30000" dirty="0">
                <a:solidFill>
                  <a:srgbClr val="00B050"/>
                </a:solidFill>
              </a:rPr>
              <a:t>13</a:t>
            </a:r>
            <a:r>
              <a:rPr lang="en-US" sz="1400" kern="0" dirty="0">
                <a:solidFill>
                  <a:srgbClr val="00B050"/>
                </a:solidFill>
              </a:rPr>
              <a:t>C)</a:t>
            </a:r>
          </a:p>
          <a:p>
            <a:pPr>
              <a:defRPr/>
            </a:pPr>
            <a:r>
              <a:rPr lang="en-US" sz="1400" kern="0" dirty="0">
                <a:solidFill>
                  <a:srgbClr val="00B050"/>
                </a:solidFill>
              </a:rPr>
              <a:t>Dissolved organic carbon</a:t>
            </a:r>
          </a:p>
          <a:p>
            <a:pPr>
              <a:defRPr/>
            </a:pPr>
            <a:r>
              <a:rPr lang="en-US" sz="1400" kern="0" dirty="0">
                <a:solidFill>
                  <a:srgbClr val="00B050"/>
                </a:solidFill>
              </a:rPr>
              <a:t>Ocean </a:t>
            </a:r>
            <a:r>
              <a:rPr lang="en-US" sz="1400" kern="0" dirty="0" err="1">
                <a:solidFill>
                  <a:srgbClr val="00B050"/>
                </a:solidFill>
              </a:rPr>
              <a:t>colour</a:t>
            </a:r>
            <a:r>
              <a:rPr lang="en-US" sz="1400" kern="0" dirty="0">
                <a:solidFill>
                  <a:srgbClr val="00B050"/>
                </a:solidFill>
              </a:rPr>
              <a:t>*</a:t>
            </a:r>
          </a:p>
          <a:p>
            <a:pPr>
              <a:defRPr/>
            </a:pPr>
            <a:endParaRPr lang="en-US" sz="1400" kern="0" dirty="0"/>
          </a:p>
          <a:p>
            <a:pPr>
              <a:defRPr/>
            </a:pPr>
            <a:endParaRPr lang="en-US" sz="1400" kern="0" dirty="0"/>
          </a:p>
        </p:txBody>
      </p:sp>
      <p:sp>
        <p:nvSpPr>
          <p:cNvPr id="132" name="Content Placeholder 2"/>
          <p:cNvSpPr txBox="1">
            <a:spLocks/>
          </p:cNvSpPr>
          <p:nvPr/>
        </p:nvSpPr>
        <p:spPr bwMode="auto">
          <a:xfrm>
            <a:off x="7112005" y="1785938"/>
            <a:ext cx="3230563" cy="4945062"/>
          </a:xfrm>
          <a:prstGeom prst="rect">
            <a:avLst/>
          </a:prstGeom>
          <a:noFill/>
          <a:ln>
            <a:noFill/>
          </a:ln>
          <a:extLst/>
        </p:spPr>
        <p:txBody>
          <a:bodyPr lIns="91399" tIns="45697" rIns="91399" bIns="45697"/>
          <a:lstStyle>
            <a:lvl1pPr marL="341313" indent="-341313" algn="l" rtl="0" eaLnBrk="0" fontAlgn="base" hangingPunct="0">
              <a:spcBef>
                <a:spcPct val="20000"/>
              </a:spcBef>
              <a:spcAft>
                <a:spcPct val="0"/>
              </a:spcAft>
              <a:buChar char="•"/>
              <a:defRPr sz="2400">
                <a:solidFill>
                  <a:schemeClr val="tx1"/>
                </a:solidFill>
                <a:latin typeface="+mn-lt"/>
                <a:ea typeface="ＭＳ Ｐゴシック" pitchFamily="34" charset="-128"/>
                <a:cs typeface="+mn-cs"/>
              </a:defRPr>
            </a:lvl1pPr>
            <a:lvl2pPr marL="741363" indent="-284163" algn="l" rtl="0" eaLnBrk="0" fontAlgn="base" hangingPunct="0">
              <a:spcBef>
                <a:spcPct val="20000"/>
              </a:spcBef>
              <a:spcAft>
                <a:spcPct val="0"/>
              </a:spcAft>
              <a:buChar char="–"/>
              <a:defRPr sz="2000">
                <a:solidFill>
                  <a:schemeClr val="tx1"/>
                </a:solidFill>
                <a:latin typeface="+mn-lt"/>
                <a:ea typeface="ＭＳ Ｐゴシック" pitchFamily="34" charset="-128"/>
              </a:defRPr>
            </a:lvl2pPr>
            <a:lvl3pPr marL="1141413" indent="-227013" algn="l" rtl="0" eaLnBrk="0" fontAlgn="base" hangingPunct="0">
              <a:spcBef>
                <a:spcPct val="20000"/>
              </a:spcBef>
              <a:spcAft>
                <a:spcPct val="0"/>
              </a:spcAft>
              <a:buChar char="•"/>
              <a:defRPr>
                <a:solidFill>
                  <a:schemeClr val="tx1"/>
                </a:solidFill>
                <a:latin typeface="+mn-lt"/>
                <a:ea typeface="ＭＳ Ｐゴシック" pitchFamily="34" charset="-128"/>
              </a:defRPr>
            </a:lvl3pPr>
            <a:lvl4pPr marL="1598613" indent="-227013" algn="l" rtl="0" eaLnBrk="0" fontAlgn="base" hangingPunct="0">
              <a:spcBef>
                <a:spcPct val="20000"/>
              </a:spcBef>
              <a:spcAft>
                <a:spcPct val="0"/>
              </a:spcAft>
              <a:buChar char="–"/>
              <a:defRPr sz="1600">
                <a:solidFill>
                  <a:schemeClr val="tx1"/>
                </a:solidFill>
                <a:latin typeface="+mn-lt"/>
                <a:ea typeface="ＭＳ Ｐゴシック" pitchFamily="34" charset="-128"/>
              </a:defRPr>
            </a:lvl4pPr>
            <a:lvl5pPr marL="2055813" indent="-227013" algn="l" rtl="0" eaLnBrk="0" fontAlgn="base" hangingPunct="0">
              <a:spcBef>
                <a:spcPct val="20000"/>
              </a:spcBef>
              <a:spcAft>
                <a:spcPct val="0"/>
              </a:spcAft>
              <a:buChar char="»"/>
              <a:defRPr sz="1600">
                <a:solidFill>
                  <a:schemeClr val="tx1"/>
                </a:solidFill>
                <a:latin typeface="+mn-lt"/>
                <a:ea typeface="ＭＳ Ｐゴシック" pitchFamily="34" charset="-128"/>
              </a:defRPr>
            </a:lvl5pPr>
            <a:lvl6pPr marL="2514575" indent="-228597" algn="l" rtl="0" fontAlgn="base">
              <a:spcBef>
                <a:spcPct val="20000"/>
              </a:spcBef>
              <a:spcAft>
                <a:spcPct val="0"/>
              </a:spcAft>
              <a:buChar char="»"/>
              <a:defRPr sz="1600">
                <a:solidFill>
                  <a:schemeClr val="tx1"/>
                </a:solidFill>
                <a:latin typeface="+mn-lt"/>
                <a:ea typeface="+mn-ea"/>
              </a:defRPr>
            </a:lvl6pPr>
            <a:lvl7pPr marL="2971770" indent="-228597" algn="l" rtl="0" fontAlgn="base">
              <a:spcBef>
                <a:spcPct val="20000"/>
              </a:spcBef>
              <a:spcAft>
                <a:spcPct val="0"/>
              </a:spcAft>
              <a:buChar char="»"/>
              <a:defRPr sz="1600">
                <a:solidFill>
                  <a:schemeClr val="tx1"/>
                </a:solidFill>
                <a:latin typeface="+mn-lt"/>
                <a:ea typeface="+mn-ea"/>
              </a:defRPr>
            </a:lvl7pPr>
            <a:lvl8pPr marL="3428966" indent="-228597" algn="l" rtl="0" fontAlgn="base">
              <a:spcBef>
                <a:spcPct val="20000"/>
              </a:spcBef>
              <a:spcAft>
                <a:spcPct val="0"/>
              </a:spcAft>
              <a:buChar char="»"/>
              <a:defRPr sz="1600">
                <a:solidFill>
                  <a:schemeClr val="tx1"/>
                </a:solidFill>
                <a:latin typeface="+mn-lt"/>
                <a:ea typeface="+mn-ea"/>
              </a:defRPr>
            </a:lvl8pPr>
            <a:lvl9pPr marL="3886161" indent="-228597" algn="l" rtl="0" fontAlgn="base">
              <a:spcBef>
                <a:spcPct val="20000"/>
              </a:spcBef>
              <a:spcAft>
                <a:spcPct val="0"/>
              </a:spcAft>
              <a:buChar char="»"/>
              <a:defRPr sz="1600">
                <a:solidFill>
                  <a:schemeClr val="tx1"/>
                </a:solidFill>
                <a:latin typeface="+mn-lt"/>
                <a:ea typeface="+mn-ea"/>
              </a:defRPr>
            </a:lvl9pPr>
          </a:lstStyle>
          <a:p>
            <a:pPr marL="0" indent="0">
              <a:buNone/>
              <a:defRPr/>
            </a:pPr>
            <a:r>
              <a:rPr lang="en-US" sz="1400" kern="0" dirty="0"/>
              <a:t>Biology and Ecosystems</a:t>
            </a:r>
          </a:p>
          <a:p>
            <a:pPr>
              <a:defRPr/>
            </a:pPr>
            <a:r>
              <a:rPr lang="en-US" sz="1400" kern="0" dirty="0">
                <a:solidFill>
                  <a:srgbClr val="BE8F00"/>
                </a:solidFill>
              </a:rPr>
              <a:t>Phytoplankton* biomass and productivity</a:t>
            </a:r>
          </a:p>
          <a:p>
            <a:pPr>
              <a:defRPr/>
            </a:pPr>
            <a:r>
              <a:rPr lang="en-US" sz="1400" kern="0" dirty="0">
                <a:solidFill>
                  <a:srgbClr val="BE8F00"/>
                </a:solidFill>
              </a:rPr>
              <a:t>HAB incidence</a:t>
            </a:r>
          </a:p>
          <a:p>
            <a:pPr>
              <a:defRPr/>
            </a:pPr>
            <a:r>
              <a:rPr lang="en-US" sz="1400" kern="0" dirty="0">
                <a:solidFill>
                  <a:srgbClr val="00B0F0"/>
                </a:solidFill>
              </a:rPr>
              <a:t>Zooplankton* diversity</a:t>
            </a:r>
          </a:p>
          <a:p>
            <a:pPr>
              <a:defRPr/>
            </a:pPr>
            <a:r>
              <a:rPr lang="en-US" sz="1400" kern="0" dirty="0">
                <a:solidFill>
                  <a:srgbClr val="BE8F00"/>
                </a:solidFill>
              </a:rPr>
              <a:t>Fish abundance and distribution</a:t>
            </a:r>
          </a:p>
          <a:p>
            <a:pPr>
              <a:defRPr/>
            </a:pPr>
            <a:r>
              <a:rPr lang="en-US" sz="1400" kern="0" dirty="0">
                <a:solidFill>
                  <a:srgbClr val="BE8F00"/>
                </a:solidFill>
              </a:rPr>
              <a:t>Apex predator abundance and distribution</a:t>
            </a:r>
          </a:p>
          <a:p>
            <a:pPr>
              <a:defRPr/>
            </a:pPr>
            <a:r>
              <a:rPr lang="en-US" sz="1400" kern="0" dirty="0">
                <a:solidFill>
                  <a:srgbClr val="00B0F0"/>
                </a:solidFill>
              </a:rPr>
              <a:t>Live coral cover*</a:t>
            </a:r>
          </a:p>
          <a:p>
            <a:pPr>
              <a:defRPr/>
            </a:pPr>
            <a:r>
              <a:rPr lang="en-US" sz="1400" kern="0" dirty="0">
                <a:solidFill>
                  <a:srgbClr val="BE8F00"/>
                </a:solidFill>
              </a:rPr>
              <a:t>Seagrass cover*</a:t>
            </a:r>
          </a:p>
          <a:p>
            <a:pPr>
              <a:defRPr/>
            </a:pPr>
            <a:r>
              <a:rPr lang="en-US" sz="1400" kern="0" dirty="0">
                <a:solidFill>
                  <a:srgbClr val="BE8F00"/>
                </a:solidFill>
              </a:rPr>
              <a:t>Mangrove cover*</a:t>
            </a:r>
          </a:p>
          <a:p>
            <a:pPr>
              <a:defRPr/>
            </a:pPr>
            <a:r>
              <a:rPr lang="en-US" sz="1400" kern="0" dirty="0" err="1">
                <a:solidFill>
                  <a:srgbClr val="BE8F00"/>
                </a:solidFill>
              </a:rPr>
              <a:t>Macroalgal</a:t>
            </a:r>
            <a:r>
              <a:rPr lang="en-US" sz="1400" kern="0" dirty="0">
                <a:solidFill>
                  <a:srgbClr val="BE8F00"/>
                </a:solidFill>
              </a:rPr>
              <a:t> canopy cover*</a:t>
            </a:r>
          </a:p>
        </p:txBody>
      </p:sp>
      <p:sp>
        <p:nvSpPr>
          <p:cNvPr id="73736" name="TextBox 1"/>
          <p:cNvSpPr txBox="1">
            <a:spLocks noChangeArrowheads="1"/>
          </p:cNvSpPr>
          <p:nvPr/>
        </p:nvSpPr>
        <p:spPr bwMode="auto">
          <a:xfrm>
            <a:off x="9393242" y="4905376"/>
            <a:ext cx="970055" cy="3077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91399" tIns="45698" rIns="91399" bIns="45698">
            <a:spAutoFit/>
          </a:bodyPr>
          <a:lstStyle>
            <a:lvl1pPr>
              <a:defRPr sz="2400">
                <a:solidFill>
                  <a:schemeClr val="tx1"/>
                </a:solidFill>
                <a:latin typeface="Arial" charset="0"/>
                <a:ea typeface="MS PGothic" charset="0"/>
                <a:cs typeface="MS PGothic" charset="0"/>
              </a:defRPr>
            </a:lvl1pPr>
            <a:lvl2pPr marL="742950" indent="-285750">
              <a:defRPr sz="2000">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sz="1600">
                <a:solidFill>
                  <a:schemeClr val="tx1"/>
                </a:solidFill>
                <a:latin typeface="Arial" charset="0"/>
                <a:ea typeface="MS PGothic" charset="0"/>
                <a:cs typeface="MS PGothic" charset="0"/>
              </a:defRPr>
            </a:lvl4pPr>
            <a:lvl5pPr marL="2057400" indent="-228600">
              <a:defRPr sz="1600">
                <a:solidFill>
                  <a:schemeClr val="tx1"/>
                </a:solidFill>
                <a:latin typeface="Arial" charset="0"/>
                <a:ea typeface="MS PGothic" charset="0"/>
                <a:cs typeface="MS PGothic" charset="0"/>
              </a:defRPr>
            </a:lvl5pPr>
            <a:lvl6pPr marL="2514600" indent="-228600" eaLnBrk="0" hangingPunct="0">
              <a:defRPr sz="1600">
                <a:solidFill>
                  <a:schemeClr val="tx1"/>
                </a:solidFill>
                <a:latin typeface="Arial" charset="0"/>
                <a:ea typeface="MS PGothic" charset="0"/>
                <a:cs typeface="MS PGothic" charset="0"/>
              </a:defRPr>
            </a:lvl6pPr>
            <a:lvl7pPr marL="2971800" indent="-228600" eaLnBrk="0" hangingPunct="0">
              <a:defRPr sz="1600">
                <a:solidFill>
                  <a:schemeClr val="tx1"/>
                </a:solidFill>
                <a:latin typeface="Arial" charset="0"/>
                <a:ea typeface="MS PGothic" charset="0"/>
                <a:cs typeface="MS PGothic" charset="0"/>
              </a:defRPr>
            </a:lvl7pPr>
            <a:lvl8pPr marL="3429000" indent="-228600" eaLnBrk="0" hangingPunct="0">
              <a:defRPr sz="1600">
                <a:solidFill>
                  <a:schemeClr val="tx1"/>
                </a:solidFill>
                <a:latin typeface="Arial" charset="0"/>
                <a:ea typeface="MS PGothic" charset="0"/>
                <a:cs typeface="MS PGothic" charset="0"/>
              </a:defRPr>
            </a:lvl8pPr>
            <a:lvl9pPr marL="3886200" indent="-228600" eaLnBrk="0" hangingPunct="0">
              <a:defRPr sz="1600">
                <a:solidFill>
                  <a:schemeClr val="tx1"/>
                </a:solidFill>
                <a:latin typeface="Arial" charset="0"/>
                <a:ea typeface="MS PGothic" charset="0"/>
                <a:cs typeface="MS PGothic" charset="0"/>
              </a:defRPr>
            </a:lvl9pPr>
          </a:lstStyle>
          <a:p>
            <a:pPr eaLnBrk="1" hangingPunct="1"/>
            <a:r>
              <a:rPr lang="en-US" sz="1400" i="1"/>
              <a:t>May 2016</a:t>
            </a:r>
          </a:p>
        </p:txBody>
      </p:sp>
      <p:sp>
        <p:nvSpPr>
          <p:cNvPr id="73737" name="TextBox 133"/>
          <p:cNvSpPr txBox="1">
            <a:spLocks noChangeArrowheads="1"/>
          </p:cNvSpPr>
          <p:nvPr/>
        </p:nvSpPr>
        <p:spPr bwMode="auto">
          <a:xfrm>
            <a:off x="3224214" y="1433514"/>
            <a:ext cx="5608632" cy="3077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91399" tIns="45698" rIns="91399" bIns="45698">
            <a:spAutoFit/>
          </a:bodyPr>
          <a:lstStyle>
            <a:lvl1pPr>
              <a:defRPr sz="2400">
                <a:solidFill>
                  <a:schemeClr val="tx1"/>
                </a:solidFill>
                <a:latin typeface="Arial" charset="0"/>
                <a:ea typeface="MS PGothic" charset="0"/>
                <a:cs typeface="MS PGothic" charset="0"/>
              </a:defRPr>
            </a:lvl1pPr>
            <a:lvl2pPr marL="742950" indent="-285750">
              <a:defRPr sz="2000">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sz="1600">
                <a:solidFill>
                  <a:schemeClr val="tx1"/>
                </a:solidFill>
                <a:latin typeface="Arial" charset="0"/>
                <a:ea typeface="MS PGothic" charset="0"/>
                <a:cs typeface="MS PGothic" charset="0"/>
              </a:defRPr>
            </a:lvl4pPr>
            <a:lvl5pPr marL="2057400" indent="-228600">
              <a:defRPr sz="1600">
                <a:solidFill>
                  <a:schemeClr val="tx1"/>
                </a:solidFill>
                <a:latin typeface="Arial" charset="0"/>
                <a:ea typeface="MS PGothic" charset="0"/>
                <a:cs typeface="MS PGothic" charset="0"/>
              </a:defRPr>
            </a:lvl5pPr>
            <a:lvl6pPr marL="2514600" indent="-228600" eaLnBrk="0" hangingPunct="0">
              <a:defRPr sz="1600">
                <a:solidFill>
                  <a:schemeClr val="tx1"/>
                </a:solidFill>
                <a:latin typeface="Arial" charset="0"/>
                <a:ea typeface="MS PGothic" charset="0"/>
                <a:cs typeface="MS PGothic" charset="0"/>
              </a:defRPr>
            </a:lvl6pPr>
            <a:lvl7pPr marL="2971800" indent="-228600" eaLnBrk="0" hangingPunct="0">
              <a:defRPr sz="1600">
                <a:solidFill>
                  <a:schemeClr val="tx1"/>
                </a:solidFill>
                <a:latin typeface="Arial" charset="0"/>
                <a:ea typeface="MS PGothic" charset="0"/>
                <a:cs typeface="MS PGothic" charset="0"/>
              </a:defRPr>
            </a:lvl7pPr>
            <a:lvl8pPr marL="3429000" indent="-228600" eaLnBrk="0" hangingPunct="0">
              <a:defRPr sz="1600">
                <a:solidFill>
                  <a:schemeClr val="tx1"/>
                </a:solidFill>
                <a:latin typeface="Arial" charset="0"/>
                <a:ea typeface="MS PGothic" charset="0"/>
                <a:cs typeface="MS PGothic" charset="0"/>
              </a:defRPr>
            </a:lvl8pPr>
            <a:lvl9pPr marL="3886200" indent="-228600" eaLnBrk="0" hangingPunct="0">
              <a:defRPr sz="1600">
                <a:solidFill>
                  <a:schemeClr val="tx1"/>
                </a:solidFill>
                <a:latin typeface="Arial" charset="0"/>
                <a:ea typeface="MS PGothic" charset="0"/>
                <a:cs typeface="MS PGothic" charset="0"/>
              </a:defRPr>
            </a:lvl9pPr>
          </a:lstStyle>
          <a:p>
            <a:pPr eaLnBrk="1" hangingPunct="1"/>
            <a:r>
              <a:rPr lang="en-US" sz="1400" b="1">
                <a:solidFill>
                  <a:srgbClr val="BE8F00"/>
                </a:solidFill>
              </a:rPr>
              <a:t>CONCEPT</a:t>
            </a:r>
            <a:r>
              <a:rPr lang="en-US" sz="1400" b="1"/>
              <a:t>   </a:t>
            </a:r>
            <a:r>
              <a:rPr lang="en-US" sz="1400" b="1">
                <a:solidFill>
                  <a:srgbClr val="00B0F0"/>
                </a:solidFill>
              </a:rPr>
              <a:t>PILOT</a:t>
            </a:r>
            <a:r>
              <a:rPr lang="en-US" sz="1400" b="1"/>
              <a:t>   </a:t>
            </a:r>
            <a:r>
              <a:rPr lang="en-US" sz="1400" b="1">
                <a:solidFill>
                  <a:srgbClr val="00B050"/>
                </a:solidFill>
              </a:rPr>
              <a:t>MATURE   </a:t>
            </a:r>
            <a:r>
              <a:rPr lang="en-US" sz="1400" b="1"/>
              <a:t>*also ECV </a:t>
            </a:r>
            <a:r>
              <a:rPr lang="en-US" sz="1400"/>
              <a:t>[sometimes aggregated]</a:t>
            </a:r>
          </a:p>
        </p:txBody>
      </p:sp>
      <p:sp>
        <p:nvSpPr>
          <p:cNvPr id="73738" name="TextBox 2"/>
          <p:cNvSpPr txBox="1">
            <a:spLocks noChangeArrowheads="1"/>
          </p:cNvSpPr>
          <p:nvPr/>
        </p:nvSpPr>
        <p:spPr bwMode="auto">
          <a:xfrm>
            <a:off x="2454275" y="5373689"/>
            <a:ext cx="1193385" cy="3692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91399" tIns="45698" rIns="91399" bIns="45698">
            <a:spAutoFit/>
          </a:bodyPr>
          <a:lstStyle>
            <a:lvl1pPr>
              <a:defRPr sz="2400">
                <a:solidFill>
                  <a:schemeClr val="tx1"/>
                </a:solidFill>
                <a:latin typeface="Arial" charset="0"/>
                <a:ea typeface="MS PGothic" charset="0"/>
                <a:cs typeface="MS PGothic" charset="0"/>
              </a:defRPr>
            </a:lvl1pPr>
            <a:lvl2pPr marL="742950" indent="-285750">
              <a:defRPr sz="2000">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sz="1600">
                <a:solidFill>
                  <a:schemeClr val="tx1"/>
                </a:solidFill>
                <a:latin typeface="Arial" charset="0"/>
                <a:ea typeface="MS PGothic" charset="0"/>
                <a:cs typeface="MS PGothic" charset="0"/>
              </a:defRPr>
            </a:lvl4pPr>
            <a:lvl5pPr marL="2057400" indent="-228600">
              <a:defRPr sz="1600">
                <a:solidFill>
                  <a:schemeClr val="tx1"/>
                </a:solidFill>
                <a:latin typeface="Arial" charset="0"/>
                <a:ea typeface="MS PGothic" charset="0"/>
                <a:cs typeface="MS PGothic" charset="0"/>
              </a:defRPr>
            </a:lvl5pPr>
            <a:lvl6pPr marL="2514600" indent="-228600" eaLnBrk="0" hangingPunct="0">
              <a:defRPr sz="1600">
                <a:solidFill>
                  <a:schemeClr val="tx1"/>
                </a:solidFill>
                <a:latin typeface="Arial" charset="0"/>
                <a:ea typeface="MS PGothic" charset="0"/>
                <a:cs typeface="MS PGothic" charset="0"/>
              </a:defRPr>
            </a:lvl6pPr>
            <a:lvl7pPr marL="2971800" indent="-228600" eaLnBrk="0" hangingPunct="0">
              <a:defRPr sz="1600">
                <a:solidFill>
                  <a:schemeClr val="tx1"/>
                </a:solidFill>
                <a:latin typeface="Arial" charset="0"/>
                <a:ea typeface="MS PGothic" charset="0"/>
                <a:cs typeface="MS PGothic" charset="0"/>
              </a:defRPr>
            </a:lvl7pPr>
            <a:lvl8pPr marL="3429000" indent="-228600" eaLnBrk="0" hangingPunct="0">
              <a:defRPr sz="1600">
                <a:solidFill>
                  <a:schemeClr val="tx1"/>
                </a:solidFill>
                <a:latin typeface="Arial" charset="0"/>
                <a:ea typeface="MS PGothic" charset="0"/>
                <a:cs typeface="MS PGothic" charset="0"/>
              </a:defRPr>
            </a:lvl8pPr>
            <a:lvl9pPr marL="3886200" indent="-228600" eaLnBrk="0" hangingPunct="0">
              <a:defRPr sz="1600">
                <a:solidFill>
                  <a:schemeClr val="tx1"/>
                </a:solidFill>
                <a:latin typeface="Arial" charset="0"/>
                <a:ea typeface="MS PGothic" charset="0"/>
                <a:cs typeface="MS PGothic" charset="0"/>
              </a:defRPr>
            </a:lvl9pPr>
          </a:lstStyle>
          <a:p>
            <a:pPr eaLnBrk="1" hangingPunct="1"/>
            <a:r>
              <a:rPr lang="en-US" sz="1800" b="1">
                <a:solidFill>
                  <a:schemeClr val="bg1"/>
                </a:solidFill>
              </a:rPr>
              <a:t>CLIMATE</a:t>
            </a:r>
          </a:p>
        </p:txBody>
      </p:sp>
      <p:sp>
        <p:nvSpPr>
          <p:cNvPr id="73739" name="TextBox 139"/>
          <p:cNvSpPr txBox="1">
            <a:spLocks noChangeArrowheads="1"/>
          </p:cNvSpPr>
          <p:nvPr/>
        </p:nvSpPr>
        <p:spPr bwMode="auto">
          <a:xfrm>
            <a:off x="4800154" y="5373692"/>
            <a:ext cx="2740925" cy="6462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91399" tIns="45698" rIns="91399" bIns="45698">
            <a:spAutoFit/>
          </a:bodyPr>
          <a:lstStyle>
            <a:lvl1pPr>
              <a:defRPr sz="2400">
                <a:solidFill>
                  <a:schemeClr val="tx1"/>
                </a:solidFill>
                <a:latin typeface="Arial" charset="0"/>
                <a:ea typeface="MS PGothic" charset="0"/>
                <a:cs typeface="MS PGothic" charset="0"/>
              </a:defRPr>
            </a:lvl1pPr>
            <a:lvl2pPr marL="742950" indent="-285750">
              <a:defRPr sz="2000">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sz="1600">
                <a:solidFill>
                  <a:schemeClr val="tx1"/>
                </a:solidFill>
                <a:latin typeface="Arial" charset="0"/>
                <a:ea typeface="MS PGothic" charset="0"/>
                <a:cs typeface="MS PGothic" charset="0"/>
              </a:defRPr>
            </a:lvl4pPr>
            <a:lvl5pPr marL="2057400" indent="-228600">
              <a:defRPr sz="1600">
                <a:solidFill>
                  <a:schemeClr val="tx1"/>
                </a:solidFill>
                <a:latin typeface="Arial" charset="0"/>
                <a:ea typeface="MS PGothic" charset="0"/>
                <a:cs typeface="MS PGothic" charset="0"/>
              </a:defRPr>
            </a:lvl5pPr>
            <a:lvl6pPr marL="2514600" indent="-228600" eaLnBrk="0" hangingPunct="0">
              <a:defRPr sz="1600">
                <a:solidFill>
                  <a:schemeClr val="tx1"/>
                </a:solidFill>
                <a:latin typeface="Arial" charset="0"/>
                <a:ea typeface="MS PGothic" charset="0"/>
                <a:cs typeface="MS PGothic" charset="0"/>
              </a:defRPr>
            </a:lvl6pPr>
            <a:lvl7pPr marL="2971800" indent="-228600" eaLnBrk="0" hangingPunct="0">
              <a:defRPr sz="1600">
                <a:solidFill>
                  <a:schemeClr val="tx1"/>
                </a:solidFill>
                <a:latin typeface="Arial" charset="0"/>
                <a:ea typeface="MS PGothic" charset="0"/>
                <a:cs typeface="MS PGothic" charset="0"/>
              </a:defRPr>
            </a:lvl7pPr>
            <a:lvl8pPr marL="3429000" indent="-228600" eaLnBrk="0" hangingPunct="0">
              <a:defRPr sz="1600">
                <a:solidFill>
                  <a:schemeClr val="tx1"/>
                </a:solidFill>
                <a:latin typeface="Arial" charset="0"/>
                <a:ea typeface="MS PGothic" charset="0"/>
                <a:cs typeface="MS PGothic" charset="0"/>
              </a:defRPr>
            </a:lvl8pPr>
            <a:lvl9pPr marL="3886200" indent="-228600" eaLnBrk="0" hangingPunct="0">
              <a:defRPr sz="1600">
                <a:solidFill>
                  <a:schemeClr val="tx1"/>
                </a:solidFill>
                <a:latin typeface="Arial" charset="0"/>
                <a:ea typeface="MS PGothic" charset="0"/>
                <a:cs typeface="MS PGothic" charset="0"/>
              </a:defRPr>
            </a:lvl9pPr>
          </a:lstStyle>
          <a:p>
            <a:pPr algn="ctr" eaLnBrk="1" hangingPunct="1"/>
            <a:r>
              <a:rPr lang="en-US" sz="1800" b="1">
                <a:solidFill>
                  <a:schemeClr val="bg1"/>
                </a:solidFill>
              </a:rPr>
              <a:t>OPERATIONAL OCEAN</a:t>
            </a:r>
          </a:p>
          <a:p>
            <a:pPr algn="ctr" eaLnBrk="1" hangingPunct="1"/>
            <a:r>
              <a:rPr lang="en-US" sz="1800" b="1">
                <a:solidFill>
                  <a:schemeClr val="bg1"/>
                </a:solidFill>
              </a:rPr>
              <a:t>SERVICES</a:t>
            </a:r>
          </a:p>
        </p:txBody>
      </p:sp>
      <p:sp>
        <p:nvSpPr>
          <p:cNvPr id="73740" name="TextBox 140"/>
          <p:cNvSpPr txBox="1">
            <a:spLocks noChangeArrowheads="1"/>
          </p:cNvSpPr>
          <p:nvPr/>
        </p:nvSpPr>
        <p:spPr bwMode="auto">
          <a:xfrm>
            <a:off x="8183566" y="5373689"/>
            <a:ext cx="2001299" cy="3692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91399" tIns="45698" rIns="91399" bIns="45698">
            <a:spAutoFit/>
          </a:bodyPr>
          <a:lstStyle>
            <a:lvl1pPr>
              <a:defRPr sz="2400">
                <a:solidFill>
                  <a:schemeClr val="tx1"/>
                </a:solidFill>
                <a:latin typeface="Arial" charset="0"/>
                <a:ea typeface="MS PGothic" charset="0"/>
                <a:cs typeface="MS PGothic" charset="0"/>
              </a:defRPr>
            </a:lvl1pPr>
            <a:lvl2pPr marL="742950" indent="-285750">
              <a:defRPr sz="2000">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sz="1600">
                <a:solidFill>
                  <a:schemeClr val="tx1"/>
                </a:solidFill>
                <a:latin typeface="Arial" charset="0"/>
                <a:ea typeface="MS PGothic" charset="0"/>
                <a:cs typeface="MS PGothic" charset="0"/>
              </a:defRPr>
            </a:lvl4pPr>
            <a:lvl5pPr marL="2057400" indent="-228600">
              <a:defRPr sz="1600">
                <a:solidFill>
                  <a:schemeClr val="tx1"/>
                </a:solidFill>
                <a:latin typeface="Arial" charset="0"/>
                <a:ea typeface="MS PGothic" charset="0"/>
                <a:cs typeface="MS PGothic" charset="0"/>
              </a:defRPr>
            </a:lvl5pPr>
            <a:lvl6pPr marL="2514600" indent="-228600" eaLnBrk="0" hangingPunct="0">
              <a:defRPr sz="1600">
                <a:solidFill>
                  <a:schemeClr val="tx1"/>
                </a:solidFill>
                <a:latin typeface="Arial" charset="0"/>
                <a:ea typeface="MS PGothic" charset="0"/>
                <a:cs typeface="MS PGothic" charset="0"/>
              </a:defRPr>
            </a:lvl6pPr>
            <a:lvl7pPr marL="2971800" indent="-228600" eaLnBrk="0" hangingPunct="0">
              <a:defRPr sz="1600">
                <a:solidFill>
                  <a:schemeClr val="tx1"/>
                </a:solidFill>
                <a:latin typeface="Arial" charset="0"/>
                <a:ea typeface="MS PGothic" charset="0"/>
                <a:cs typeface="MS PGothic" charset="0"/>
              </a:defRPr>
            </a:lvl7pPr>
            <a:lvl8pPr marL="3429000" indent="-228600" eaLnBrk="0" hangingPunct="0">
              <a:defRPr sz="1600">
                <a:solidFill>
                  <a:schemeClr val="tx1"/>
                </a:solidFill>
                <a:latin typeface="Arial" charset="0"/>
                <a:ea typeface="MS PGothic" charset="0"/>
                <a:cs typeface="MS PGothic" charset="0"/>
              </a:defRPr>
            </a:lvl8pPr>
            <a:lvl9pPr marL="3886200" indent="-228600" eaLnBrk="0" hangingPunct="0">
              <a:defRPr sz="1600">
                <a:solidFill>
                  <a:schemeClr val="tx1"/>
                </a:solidFill>
                <a:latin typeface="Arial" charset="0"/>
                <a:ea typeface="MS PGothic" charset="0"/>
                <a:cs typeface="MS PGothic" charset="0"/>
              </a:defRPr>
            </a:lvl9pPr>
          </a:lstStyle>
          <a:p>
            <a:pPr eaLnBrk="1" hangingPunct="1"/>
            <a:r>
              <a:rPr lang="en-US" sz="1800" b="1">
                <a:solidFill>
                  <a:schemeClr val="bg1"/>
                </a:solidFill>
              </a:rPr>
              <a:t>OCEAN HEALTH</a:t>
            </a:r>
          </a:p>
        </p:txBody>
      </p:sp>
      <p:pic>
        <p:nvPicPr>
          <p:cNvPr id="73741" name="Picture 3"/>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9409118" y="765176"/>
            <a:ext cx="1139825" cy="3000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7" name="Rectangle 2"/>
          <p:cNvSpPr txBox="1">
            <a:spLocks noChangeArrowheads="1"/>
          </p:cNvSpPr>
          <p:nvPr/>
        </p:nvSpPr>
        <p:spPr bwMode="auto">
          <a:xfrm>
            <a:off x="3816034" y="79305"/>
            <a:ext cx="5213350" cy="803275"/>
          </a:xfrm>
          <a:prstGeom prst="rect">
            <a:avLst/>
          </a:prstGeom>
          <a:solidFill>
            <a:srgbClr val="002060"/>
          </a:solidFill>
          <a:ln>
            <a:noFill/>
          </a:ln>
          <a:extLst/>
        </p:spPr>
        <p:txBody>
          <a:bodyPr lIns="91399" tIns="45698" rIns="91399" bIns="45698" anchor="ctr"/>
          <a:lstStyle>
            <a:lvl1pPr marL="88900">
              <a:tabLst>
                <a:tab pos="7802563" algn="r"/>
              </a:tabLst>
              <a:defRPr sz="2400">
                <a:solidFill>
                  <a:schemeClr val="tx1"/>
                </a:solidFill>
                <a:latin typeface="Arial" charset="0"/>
                <a:ea typeface="MS PGothic" charset="0"/>
                <a:cs typeface="MS PGothic" charset="0"/>
              </a:defRPr>
            </a:lvl1pPr>
            <a:lvl2pPr marL="742950" indent="-285750">
              <a:tabLst>
                <a:tab pos="7802563" algn="r"/>
              </a:tabLst>
              <a:defRPr sz="2000">
                <a:solidFill>
                  <a:schemeClr val="tx1"/>
                </a:solidFill>
                <a:latin typeface="Arial" charset="0"/>
                <a:ea typeface="MS PGothic" charset="0"/>
                <a:cs typeface="MS PGothic" charset="0"/>
              </a:defRPr>
            </a:lvl2pPr>
            <a:lvl3pPr marL="1143000" indent="-228600">
              <a:tabLst>
                <a:tab pos="7802563" algn="r"/>
              </a:tabLst>
              <a:defRPr>
                <a:solidFill>
                  <a:schemeClr val="tx1"/>
                </a:solidFill>
                <a:latin typeface="Arial" charset="0"/>
                <a:ea typeface="MS PGothic" charset="0"/>
                <a:cs typeface="MS PGothic" charset="0"/>
              </a:defRPr>
            </a:lvl3pPr>
            <a:lvl4pPr marL="1600200" indent="-228600">
              <a:tabLst>
                <a:tab pos="7802563" algn="r"/>
              </a:tabLst>
              <a:defRPr sz="1600">
                <a:solidFill>
                  <a:schemeClr val="tx1"/>
                </a:solidFill>
                <a:latin typeface="Arial" charset="0"/>
                <a:ea typeface="MS PGothic" charset="0"/>
                <a:cs typeface="MS PGothic" charset="0"/>
              </a:defRPr>
            </a:lvl4pPr>
            <a:lvl5pPr marL="2057400" indent="-228600">
              <a:tabLst>
                <a:tab pos="7802563" algn="r"/>
              </a:tabLst>
              <a:defRPr sz="1600">
                <a:solidFill>
                  <a:schemeClr val="tx1"/>
                </a:solidFill>
                <a:latin typeface="Arial" charset="0"/>
                <a:ea typeface="MS PGothic" charset="0"/>
                <a:cs typeface="MS PGothic" charset="0"/>
              </a:defRPr>
            </a:lvl5pPr>
            <a:lvl6pPr marL="2514600" indent="-228600" eaLnBrk="0" hangingPunct="0">
              <a:tabLst>
                <a:tab pos="7802563" algn="r"/>
              </a:tabLst>
              <a:defRPr sz="1600">
                <a:solidFill>
                  <a:schemeClr val="tx1"/>
                </a:solidFill>
                <a:latin typeface="Arial" charset="0"/>
                <a:ea typeface="MS PGothic" charset="0"/>
                <a:cs typeface="MS PGothic" charset="0"/>
              </a:defRPr>
            </a:lvl6pPr>
            <a:lvl7pPr marL="2971800" indent="-228600" eaLnBrk="0" hangingPunct="0">
              <a:tabLst>
                <a:tab pos="7802563" algn="r"/>
              </a:tabLst>
              <a:defRPr sz="1600">
                <a:solidFill>
                  <a:schemeClr val="tx1"/>
                </a:solidFill>
                <a:latin typeface="Arial" charset="0"/>
                <a:ea typeface="MS PGothic" charset="0"/>
                <a:cs typeface="MS PGothic" charset="0"/>
              </a:defRPr>
            </a:lvl7pPr>
            <a:lvl8pPr marL="3429000" indent="-228600" eaLnBrk="0" hangingPunct="0">
              <a:tabLst>
                <a:tab pos="7802563" algn="r"/>
              </a:tabLst>
              <a:defRPr sz="1600">
                <a:solidFill>
                  <a:schemeClr val="tx1"/>
                </a:solidFill>
                <a:latin typeface="Arial" charset="0"/>
                <a:ea typeface="MS PGothic" charset="0"/>
                <a:cs typeface="MS PGothic" charset="0"/>
              </a:defRPr>
            </a:lvl8pPr>
            <a:lvl9pPr marL="3886200" indent="-228600" eaLnBrk="0" hangingPunct="0">
              <a:tabLst>
                <a:tab pos="7802563" algn="r"/>
              </a:tabLst>
              <a:defRPr sz="1600">
                <a:solidFill>
                  <a:schemeClr val="tx1"/>
                </a:solidFill>
                <a:latin typeface="Arial" charset="0"/>
                <a:ea typeface="MS PGothic" charset="0"/>
                <a:cs typeface="MS PGothic" charset="0"/>
              </a:defRPr>
            </a:lvl9pPr>
          </a:lstStyle>
          <a:p>
            <a:pPr algn="ctr" eaLnBrk="1" hangingPunct="1"/>
            <a:r>
              <a:rPr lang="en-US" b="1" dirty="0">
                <a:solidFill>
                  <a:srgbClr val="FFFFFF"/>
                </a:solidFill>
                <a:effectLst>
                  <a:outerShdw blurRad="38100" dist="38100" dir="2700000" algn="tl">
                    <a:srgbClr val="000000"/>
                  </a:outerShdw>
                </a:effectLst>
                <a:latin typeface="Trebuchet MS" charset="0"/>
              </a:rPr>
              <a:t>Developing and Sustaining the Ocean Observing System</a:t>
            </a:r>
          </a:p>
        </p:txBody>
      </p:sp>
      <p:sp>
        <p:nvSpPr>
          <p:cNvPr id="73743" name="TextBox 1"/>
          <p:cNvSpPr txBox="1">
            <a:spLocks noChangeArrowheads="1"/>
          </p:cNvSpPr>
          <p:nvPr/>
        </p:nvSpPr>
        <p:spPr bwMode="auto">
          <a:xfrm>
            <a:off x="4437063" y="5029201"/>
            <a:ext cx="4737122" cy="36929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91404" tIns="45702" rIns="91404" bIns="45702">
            <a:spAutoFit/>
          </a:bodyPr>
          <a:lstStyle>
            <a:lvl1pPr>
              <a:defRPr sz="2400">
                <a:solidFill>
                  <a:schemeClr val="tx1"/>
                </a:solidFill>
                <a:latin typeface="Arial" charset="0"/>
                <a:ea typeface="MS PGothic" charset="0"/>
                <a:cs typeface="MS PGothic" charset="0"/>
              </a:defRPr>
            </a:lvl1pPr>
            <a:lvl2pPr marL="742950" indent="-285750">
              <a:defRPr sz="2000">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sz="1600">
                <a:solidFill>
                  <a:schemeClr val="tx1"/>
                </a:solidFill>
                <a:latin typeface="Arial" charset="0"/>
                <a:ea typeface="MS PGothic" charset="0"/>
                <a:cs typeface="MS PGothic" charset="0"/>
              </a:defRPr>
            </a:lvl4pPr>
            <a:lvl5pPr marL="2057400" indent="-228600">
              <a:defRPr sz="1600">
                <a:solidFill>
                  <a:schemeClr val="tx1"/>
                </a:solidFill>
                <a:latin typeface="Arial" charset="0"/>
                <a:ea typeface="MS PGothic" charset="0"/>
                <a:cs typeface="MS PGothic" charset="0"/>
              </a:defRPr>
            </a:lvl5pPr>
            <a:lvl6pPr marL="2514600" indent="-228600" eaLnBrk="0" hangingPunct="0">
              <a:defRPr sz="1600">
                <a:solidFill>
                  <a:schemeClr val="tx1"/>
                </a:solidFill>
                <a:latin typeface="Arial" charset="0"/>
                <a:ea typeface="MS PGothic" charset="0"/>
                <a:cs typeface="MS PGothic" charset="0"/>
              </a:defRPr>
            </a:lvl6pPr>
            <a:lvl7pPr marL="2971800" indent="-228600" eaLnBrk="0" hangingPunct="0">
              <a:defRPr sz="1600">
                <a:solidFill>
                  <a:schemeClr val="tx1"/>
                </a:solidFill>
                <a:latin typeface="Arial" charset="0"/>
                <a:ea typeface="MS PGothic" charset="0"/>
                <a:cs typeface="MS PGothic" charset="0"/>
              </a:defRPr>
            </a:lvl7pPr>
            <a:lvl8pPr marL="3429000" indent="-228600" eaLnBrk="0" hangingPunct="0">
              <a:defRPr sz="1600">
                <a:solidFill>
                  <a:schemeClr val="tx1"/>
                </a:solidFill>
                <a:latin typeface="Arial" charset="0"/>
                <a:ea typeface="MS PGothic" charset="0"/>
                <a:cs typeface="MS PGothic" charset="0"/>
              </a:defRPr>
            </a:lvl8pPr>
            <a:lvl9pPr marL="3886200" indent="-228600" eaLnBrk="0" hangingPunct="0">
              <a:defRPr sz="1600">
                <a:solidFill>
                  <a:schemeClr val="tx1"/>
                </a:solidFill>
                <a:latin typeface="Arial" charset="0"/>
                <a:ea typeface="MS PGothic" charset="0"/>
                <a:cs typeface="MS PGothic" charset="0"/>
              </a:defRPr>
            </a:lvl9pPr>
          </a:lstStyle>
          <a:p>
            <a:r>
              <a:rPr lang="en-US" sz="1800">
                <a:solidFill>
                  <a:srgbClr val="000000"/>
                </a:solidFill>
              </a:rPr>
              <a:t>Specification sheets at: </a:t>
            </a:r>
            <a:r>
              <a:rPr lang="en-US" sz="1800" b="1">
                <a:solidFill>
                  <a:srgbClr val="000000"/>
                </a:solidFill>
              </a:rPr>
              <a:t>goosocean.org/eov</a:t>
            </a:r>
          </a:p>
        </p:txBody>
      </p:sp>
    </p:spTree>
    <p:extLst>
      <p:ext uri="{BB962C8B-B14F-4D97-AF65-F5344CB8AC3E}">
        <p14:creationId xmlns:p14="http://schemas.microsoft.com/office/powerpoint/2010/main" val="19698192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Content Placeholder 3" descr="GOOS image.jpg"/>
          <p:cNvPicPr>
            <a:picLocks noChangeAspect="1"/>
          </p:cNvPicPr>
          <p:nvPr/>
        </p:nvPicPr>
        <p:blipFill>
          <a:blip r:embed="rId3">
            <a:extLst>
              <a:ext uri="{28A0092B-C50C-407E-A947-70E740481C1C}">
                <a14:useLocalDpi xmlns:a14="http://schemas.microsoft.com/office/drawing/2010/main" val="0"/>
              </a:ext>
            </a:extLst>
          </a:blip>
          <a:srcRect l="-11676" r="-11676"/>
          <a:stretch>
            <a:fillRect/>
          </a:stretch>
        </p:blipFill>
        <p:spPr bwMode="auto">
          <a:xfrm>
            <a:off x="-908843" y="0"/>
            <a:ext cx="14344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8" name="Rectangle 2"/>
          <p:cNvSpPr txBox="1">
            <a:spLocks noChangeArrowheads="1"/>
          </p:cNvSpPr>
          <p:nvPr/>
        </p:nvSpPr>
        <p:spPr bwMode="auto">
          <a:xfrm>
            <a:off x="2014539" y="5300664"/>
            <a:ext cx="8497887" cy="144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lgn="ctr"/>
            <a:r>
              <a:rPr lang="en-US" altLang="en-US" sz="3600" i="1">
                <a:solidFill>
                  <a:srgbClr val="FF9500"/>
                </a:solidFill>
              </a:rPr>
              <a:t>To stay informed</a:t>
            </a:r>
          </a:p>
          <a:p>
            <a:pPr algn="ctr"/>
            <a:r>
              <a:rPr lang="en-US" altLang="en-US" sz="3600" b="1" i="1">
                <a:solidFill>
                  <a:srgbClr val="FF9500"/>
                </a:solidFill>
              </a:rPr>
              <a:t>www.goosocean.org/join</a:t>
            </a:r>
          </a:p>
          <a:p>
            <a:pPr algn="ctr"/>
            <a:endParaRPr lang="en-US" altLang="en-US" sz="3600" i="1">
              <a:solidFill>
                <a:schemeClr val="bg1"/>
              </a:solidFill>
            </a:endParaRPr>
          </a:p>
          <a:p>
            <a:pPr algn="ctr"/>
            <a:endParaRPr lang="en-US" altLang="en-US" sz="3200" i="1">
              <a:solidFill>
                <a:schemeClr val="bg1"/>
              </a:solidFill>
            </a:endParaRPr>
          </a:p>
        </p:txBody>
      </p:sp>
    </p:spTree>
    <p:extLst>
      <p:ext uri="{BB962C8B-B14F-4D97-AF65-F5344CB8AC3E}">
        <p14:creationId xmlns:p14="http://schemas.microsoft.com/office/powerpoint/2010/main" val="6825656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Google Shape;94;p16">
            <a:extLst>
              <a:ext uri="{FF2B5EF4-FFF2-40B4-BE49-F238E27FC236}">
                <a16:creationId xmlns:a16="http://schemas.microsoft.com/office/drawing/2014/main" id="{011F10C2-C013-D64D-B63F-F0B3F8B70DCA}"/>
              </a:ext>
            </a:extLst>
          </p:cNvPr>
          <p:cNvSpPr>
            <a:spLocks noGrp="1" noChangeArrowheads="1"/>
          </p:cNvSpPr>
          <p:nvPr>
            <p:ph type="title"/>
          </p:nvPr>
        </p:nvSpPr>
        <p:spPr>
          <a:xfrm>
            <a:off x="3035301" y="1346200"/>
            <a:ext cx="4670425" cy="4089400"/>
          </a:xfrm>
        </p:spPr>
        <p:txBody>
          <a:bodyPr spcFirstLastPara="1" vert="horz" lIns="68569" tIns="68569" rIns="68569" bIns="68569" rtlCol="0" anchor="ctr">
            <a:normAutofit/>
          </a:bodyPr>
          <a:lstStyle/>
          <a:p>
            <a:pPr>
              <a:spcBef>
                <a:spcPct val="0"/>
              </a:spcBef>
              <a:spcAft>
                <a:spcPct val="0"/>
              </a:spcAft>
            </a:pPr>
            <a:endParaRPr lang="fr-FR" altLang="fr-FR"/>
          </a:p>
        </p:txBody>
      </p:sp>
      <p:pic>
        <p:nvPicPr>
          <p:cNvPr id="26626" name="Google Shape;95;p16">
            <a:extLst>
              <a:ext uri="{FF2B5EF4-FFF2-40B4-BE49-F238E27FC236}">
                <a16:creationId xmlns:a16="http://schemas.microsoft.com/office/drawing/2014/main" id="{18379F3B-2EC1-CA49-A677-24FF7A55F66F}"/>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72" y="0"/>
            <a:ext cx="10780077" cy="6569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Google Shape;96;p16">
            <a:extLst>
              <a:ext uri="{FF2B5EF4-FFF2-40B4-BE49-F238E27FC236}">
                <a16:creationId xmlns:a16="http://schemas.microsoft.com/office/drawing/2014/main" id="{E634CA1A-5028-6C40-8960-61530EB01C31}"/>
              </a:ext>
            </a:extLst>
          </p:cNvPr>
          <p:cNvSpPr txBox="1">
            <a:spLocks noChangeArrowheads="1"/>
          </p:cNvSpPr>
          <p:nvPr/>
        </p:nvSpPr>
        <p:spPr bwMode="auto">
          <a:xfrm>
            <a:off x="1939925" y="527050"/>
            <a:ext cx="2516188" cy="401638"/>
          </a:xfrm>
          <a:prstGeom prst="rect">
            <a:avLst/>
          </a:prstGeom>
          <a:solidFill>
            <a:srgbClr val="FFE59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69" tIns="68569" rIns="68569" bIns="68569"/>
          <a:lstStyle/>
          <a:p>
            <a:r>
              <a:rPr lang="fr-FR" altLang="fr-FR" sz="1500" b="1">
                <a:solidFill>
                  <a:srgbClr val="0000FF"/>
                </a:solidFill>
                <a:latin typeface="Trebuchet MS" panose="020B0703020202090204" pitchFamily="34" charset="0"/>
                <a:sym typeface="Trebuchet MS" panose="020B0703020202090204" pitchFamily="34" charset="0"/>
              </a:rPr>
              <a:t>1 million observations/day</a:t>
            </a:r>
          </a:p>
        </p:txBody>
      </p:sp>
      <p:sp>
        <p:nvSpPr>
          <p:cNvPr id="26628" name="TextBox 1">
            <a:extLst>
              <a:ext uri="{FF2B5EF4-FFF2-40B4-BE49-F238E27FC236}">
                <a16:creationId xmlns:a16="http://schemas.microsoft.com/office/drawing/2014/main" id="{2533085A-8205-0445-A3E4-D765C407AA4C}"/>
              </a:ext>
            </a:extLst>
          </p:cNvPr>
          <p:cNvSpPr txBox="1">
            <a:spLocks noChangeArrowheads="1"/>
          </p:cNvSpPr>
          <p:nvPr/>
        </p:nvSpPr>
        <p:spPr bwMode="auto">
          <a:xfrm>
            <a:off x="1663701" y="6359525"/>
            <a:ext cx="11733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fr-FR" sz="1600" i="1"/>
              <a:t>JCOMMOPS</a:t>
            </a:r>
          </a:p>
        </p:txBody>
      </p:sp>
    </p:spTree>
    <p:extLst>
      <p:ext uri="{BB962C8B-B14F-4D97-AF65-F5344CB8AC3E}">
        <p14:creationId xmlns:p14="http://schemas.microsoft.com/office/powerpoint/2010/main" val="2314994858"/>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GOOS MAP EuroGOOS 2016.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35278" y="0"/>
            <a:ext cx="9702649" cy="6858000"/>
          </a:xfrm>
          <a:prstGeom prst="rect">
            <a:avLst/>
          </a:prstGeom>
        </p:spPr>
      </p:pic>
      <p:sp>
        <p:nvSpPr>
          <p:cNvPr id="6" name="Rounded Rectangle 5"/>
          <p:cNvSpPr/>
          <p:nvPr/>
        </p:nvSpPr>
        <p:spPr>
          <a:xfrm>
            <a:off x="3505200" y="990600"/>
            <a:ext cx="2794001" cy="965200"/>
          </a:xfrm>
          <a:prstGeom prst="roundRect">
            <a:avLst/>
          </a:prstGeom>
        </p:spPr>
        <p:style>
          <a:lnRef idx="1">
            <a:schemeClr val="accent5"/>
          </a:lnRef>
          <a:fillRef idx="2">
            <a:schemeClr val="accent5"/>
          </a:fillRef>
          <a:effectRef idx="1">
            <a:schemeClr val="accent5"/>
          </a:effectRef>
          <a:fontRef idx="minor">
            <a:schemeClr val="dk1"/>
          </a:fontRef>
        </p:style>
        <p:txBody>
          <a:bodyPr lIns="108781" tIns="54391" rIns="108781" bIns="54391" rtlCol="0" anchor="ctr"/>
          <a:lstStyle/>
          <a:p>
            <a:pPr lvl="0" algn="ctr"/>
            <a:r>
              <a:rPr lang="en-US" sz="2667" b="1" dirty="0">
                <a:solidFill>
                  <a:schemeClr val="tx2"/>
                </a:solidFill>
              </a:rPr>
              <a:t>Human resources</a:t>
            </a:r>
          </a:p>
        </p:txBody>
      </p:sp>
      <p:sp>
        <p:nvSpPr>
          <p:cNvPr id="7" name="Rounded Rectangle 6"/>
          <p:cNvSpPr/>
          <p:nvPr/>
        </p:nvSpPr>
        <p:spPr>
          <a:xfrm>
            <a:off x="7366000" y="2514600"/>
            <a:ext cx="2794000" cy="1270000"/>
          </a:xfrm>
          <a:prstGeom prst="roundRect">
            <a:avLst/>
          </a:prstGeom>
        </p:spPr>
        <p:style>
          <a:lnRef idx="1">
            <a:schemeClr val="accent5"/>
          </a:lnRef>
          <a:fillRef idx="2">
            <a:schemeClr val="accent5"/>
          </a:fillRef>
          <a:effectRef idx="1">
            <a:schemeClr val="accent5"/>
          </a:effectRef>
          <a:fontRef idx="minor">
            <a:schemeClr val="dk1"/>
          </a:fontRef>
        </p:style>
        <p:txBody>
          <a:bodyPr lIns="108781" tIns="54391" rIns="108781" bIns="54391" rtlCol="0" anchor="ctr"/>
          <a:lstStyle/>
          <a:p>
            <a:pPr lvl="0" algn="ctr"/>
            <a:r>
              <a:rPr lang="en-US" sz="2667" b="1" dirty="0">
                <a:solidFill>
                  <a:srgbClr val="1F497D"/>
                </a:solidFill>
              </a:rPr>
              <a:t>Strengthen communities of practice</a:t>
            </a:r>
          </a:p>
        </p:txBody>
      </p:sp>
      <p:sp>
        <p:nvSpPr>
          <p:cNvPr id="8" name="Rounded Rectangle 7"/>
          <p:cNvSpPr/>
          <p:nvPr/>
        </p:nvSpPr>
        <p:spPr>
          <a:xfrm>
            <a:off x="1727200" y="2565400"/>
            <a:ext cx="2895600" cy="1320800"/>
          </a:xfrm>
          <a:prstGeom prst="roundRect">
            <a:avLst/>
          </a:prstGeom>
        </p:spPr>
        <p:style>
          <a:lnRef idx="1">
            <a:schemeClr val="accent5"/>
          </a:lnRef>
          <a:fillRef idx="2">
            <a:schemeClr val="accent5"/>
          </a:fillRef>
          <a:effectRef idx="1">
            <a:schemeClr val="accent5"/>
          </a:effectRef>
          <a:fontRef idx="minor">
            <a:schemeClr val="dk1"/>
          </a:fontRef>
        </p:style>
        <p:txBody>
          <a:bodyPr lIns="108781" tIns="54391" rIns="108781" bIns="54391" rtlCol="0" anchor="ctr"/>
          <a:lstStyle/>
          <a:p>
            <a:pPr lvl="0" algn="ctr"/>
            <a:r>
              <a:rPr lang="en-US" sz="2667" b="1" dirty="0">
                <a:solidFill>
                  <a:srgbClr val="1F497D"/>
                </a:solidFill>
              </a:rPr>
              <a:t>Sustained resource </a:t>
            </a:r>
            <a:r>
              <a:rPr lang="en-US" sz="2667" b="1" dirty="0" err="1">
                <a:solidFill>
                  <a:srgbClr val="1F497D"/>
                </a:solidFill>
              </a:rPr>
              <a:t>mobilisation</a:t>
            </a:r>
            <a:endParaRPr lang="en-US" sz="2667" b="1" dirty="0">
              <a:solidFill>
                <a:srgbClr val="1F497D"/>
              </a:solidFill>
            </a:endParaRPr>
          </a:p>
        </p:txBody>
      </p:sp>
      <p:sp>
        <p:nvSpPr>
          <p:cNvPr id="9" name="Rounded Rectangle 8"/>
          <p:cNvSpPr/>
          <p:nvPr/>
        </p:nvSpPr>
        <p:spPr>
          <a:xfrm>
            <a:off x="6197600" y="4292600"/>
            <a:ext cx="2794001" cy="965200"/>
          </a:xfrm>
          <a:prstGeom prst="roundRect">
            <a:avLst/>
          </a:prstGeom>
        </p:spPr>
        <p:style>
          <a:lnRef idx="1">
            <a:schemeClr val="accent5"/>
          </a:lnRef>
          <a:fillRef idx="2">
            <a:schemeClr val="accent5"/>
          </a:fillRef>
          <a:effectRef idx="1">
            <a:schemeClr val="accent5"/>
          </a:effectRef>
          <a:fontRef idx="minor">
            <a:schemeClr val="dk1"/>
          </a:fontRef>
        </p:style>
        <p:txBody>
          <a:bodyPr lIns="108781" tIns="54391" rIns="108781" bIns="54391" rtlCol="0" anchor="ctr"/>
          <a:lstStyle/>
          <a:p>
            <a:pPr lvl="0" algn="ctr"/>
            <a:r>
              <a:rPr lang="en-US" sz="2667" b="1" dirty="0">
                <a:solidFill>
                  <a:srgbClr val="1F497D"/>
                </a:solidFill>
              </a:rPr>
              <a:t>Visibility and awareness</a:t>
            </a:r>
          </a:p>
        </p:txBody>
      </p:sp>
      <p:sp>
        <p:nvSpPr>
          <p:cNvPr id="11" name="Rounded Rectangle 10"/>
          <p:cNvSpPr/>
          <p:nvPr/>
        </p:nvSpPr>
        <p:spPr>
          <a:xfrm>
            <a:off x="2540000" y="4292600"/>
            <a:ext cx="2794001" cy="965200"/>
          </a:xfrm>
          <a:prstGeom prst="roundRect">
            <a:avLst/>
          </a:prstGeom>
        </p:spPr>
        <p:style>
          <a:lnRef idx="1">
            <a:schemeClr val="accent5"/>
          </a:lnRef>
          <a:fillRef idx="2">
            <a:schemeClr val="accent5"/>
          </a:fillRef>
          <a:effectRef idx="1">
            <a:schemeClr val="accent5"/>
          </a:effectRef>
          <a:fontRef idx="minor">
            <a:schemeClr val="dk1"/>
          </a:fontRef>
        </p:style>
        <p:txBody>
          <a:bodyPr lIns="108781" tIns="54391" rIns="108781" bIns="54391" rtlCol="0" anchor="ctr"/>
          <a:lstStyle/>
          <a:p>
            <a:pPr lvl="0" algn="ctr"/>
            <a:r>
              <a:rPr lang="en-US" sz="2667" b="1" dirty="0">
                <a:solidFill>
                  <a:srgbClr val="1F497D"/>
                </a:solidFill>
              </a:rPr>
              <a:t>Ocean research policies</a:t>
            </a:r>
          </a:p>
        </p:txBody>
      </p:sp>
      <p:sp>
        <p:nvSpPr>
          <p:cNvPr id="12" name="Rounded Rectangle 11"/>
          <p:cNvSpPr/>
          <p:nvPr/>
        </p:nvSpPr>
        <p:spPr>
          <a:xfrm>
            <a:off x="6959600" y="990600"/>
            <a:ext cx="2794001" cy="965200"/>
          </a:xfrm>
          <a:prstGeom prst="roundRect">
            <a:avLst/>
          </a:prstGeom>
        </p:spPr>
        <p:style>
          <a:lnRef idx="1">
            <a:schemeClr val="accent5"/>
          </a:lnRef>
          <a:fillRef idx="2">
            <a:schemeClr val="accent5"/>
          </a:fillRef>
          <a:effectRef idx="1">
            <a:schemeClr val="accent5"/>
          </a:effectRef>
          <a:fontRef idx="minor">
            <a:schemeClr val="dk1"/>
          </a:fontRef>
        </p:style>
        <p:txBody>
          <a:bodyPr lIns="108781" tIns="54391" rIns="108781" bIns="54391" rtlCol="0" anchor="ctr"/>
          <a:lstStyle/>
          <a:p>
            <a:pPr lvl="0" algn="ctr"/>
            <a:r>
              <a:rPr lang="en-US" sz="2667" b="1" dirty="0">
                <a:solidFill>
                  <a:srgbClr val="1F497D"/>
                </a:solidFill>
              </a:rPr>
              <a:t>Physical infrastructure</a:t>
            </a:r>
          </a:p>
        </p:txBody>
      </p:sp>
      <p:sp>
        <p:nvSpPr>
          <p:cNvPr id="13" name="Rounded Rectangle 12"/>
          <p:cNvSpPr/>
          <p:nvPr/>
        </p:nvSpPr>
        <p:spPr>
          <a:xfrm>
            <a:off x="914400" y="0"/>
            <a:ext cx="7975600" cy="787400"/>
          </a:xfrm>
          <a:prstGeom prst="roundRect">
            <a:avLst/>
          </a:prstGeom>
        </p:spPr>
        <p:style>
          <a:lnRef idx="1">
            <a:schemeClr val="accent5"/>
          </a:lnRef>
          <a:fillRef idx="2">
            <a:schemeClr val="accent5"/>
          </a:fillRef>
          <a:effectRef idx="1">
            <a:schemeClr val="accent5"/>
          </a:effectRef>
          <a:fontRef idx="minor">
            <a:schemeClr val="dk1"/>
          </a:fontRef>
        </p:style>
        <p:txBody>
          <a:bodyPr lIns="108781" tIns="54391" rIns="108781" bIns="54391" rtlCol="0" anchor="ctr"/>
          <a:lstStyle/>
          <a:p>
            <a:pPr lvl="0" algn="ctr"/>
            <a:r>
              <a:rPr lang="en-US" sz="2667" b="1" dirty="0">
                <a:solidFill>
                  <a:schemeClr val="tx2"/>
                </a:solidFill>
              </a:rPr>
              <a:t>IOC Capacity Development Strategy</a:t>
            </a:r>
          </a:p>
        </p:txBody>
      </p:sp>
    </p:spTree>
    <p:extLst>
      <p:ext uri="{BB962C8B-B14F-4D97-AF65-F5344CB8AC3E}">
        <p14:creationId xmlns:p14="http://schemas.microsoft.com/office/powerpoint/2010/main" val="3257395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1"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1"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1"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1" nodeType="clickEffect">
                                  <p:stCondLst>
                                    <p:cond delay="0"/>
                                  </p:stCondLst>
                                  <p:childTnLst>
                                    <p:set>
                                      <p:cBhvr>
                                        <p:cTn id="42" dur="1" fill="hold">
                                          <p:stCondLst>
                                            <p:cond delay="0"/>
                                          </p:stCondLst>
                                        </p:cTn>
                                        <p:tgtEl>
                                          <p:spTgt spid="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1" nodeType="clickEffect">
                                  <p:stCondLst>
                                    <p:cond delay="0"/>
                                  </p:stCondLst>
                                  <p:childTnLst>
                                    <p:set>
                                      <p:cBhvr>
                                        <p:cTn id="50" dur="1" fill="hold">
                                          <p:stCondLst>
                                            <p:cond delay="0"/>
                                          </p:stCondLst>
                                        </p:cTn>
                                        <p:tgtEl>
                                          <p:spTgt spid="1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1" nodeType="clickEffect">
                                  <p:stCondLst>
                                    <p:cond delay="0"/>
                                  </p:stCondLst>
                                  <p:childTnLst>
                                    <p:set>
                                      <p:cBhvr>
                                        <p:cTn id="5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P spid="8" grpId="0" animBg="1"/>
      <p:bldP spid="8" grpId="1" animBg="1"/>
      <p:bldP spid="9" grpId="0" animBg="1"/>
      <p:bldP spid="9" grpId="1" animBg="1"/>
      <p:bldP spid="11" grpId="0" animBg="1"/>
      <p:bldP spid="11" grpId="1" animBg="1"/>
      <p:bldP spid="12" grpId="0" animBg="1"/>
      <p:bldP spid="12" grpId="1" animBg="1"/>
      <p:bldP spid="13" grpId="0" animBg="1"/>
      <p:bldP spid="13" grpId="1" animBg="1"/>
    </p:bldLst>
  </p:timing>
</p:sld>
</file>

<file path=ppt/theme/theme1.xml><?xml version="1.0" encoding="utf-8"?>
<a:theme xmlns:a="http://schemas.openxmlformats.org/drawingml/2006/main" name="ebu">
  <a:themeElements>
    <a:clrScheme name="Violet II">
      <a:dk1>
        <a:sysClr val="windowText" lastClr="000000"/>
      </a:dk1>
      <a:lt1>
        <a:sysClr val="window" lastClr="FFFFFF"/>
      </a:lt1>
      <a:dk2>
        <a:srgbClr val="632E62"/>
      </a:dk2>
      <a:lt2>
        <a:srgbClr val="EAE5EB"/>
      </a:lt2>
      <a:accent1>
        <a:srgbClr val="92278F"/>
      </a:accent1>
      <a:accent2>
        <a:srgbClr val="9B57D3"/>
      </a:accent2>
      <a:accent3>
        <a:srgbClr val="755DD9"/>
      </a:accent3>
      <a:accent4>
        <a:srgbClr val="665EB8"/>
      </a:accent4>
      <a:accent5>
        <a:srgbClr val="45A5ED"/>
      </a:accent5>
      <a:accent6>
        <a:srgbClr val="5982DB"/>
      </a:accent6>
      <a:hlink>
        <a:srgbClr val="0066FF"/>
      </a:hlink>
      <a:folHlink>
        <a:srgbClr val="666699"/>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iskrete udfyldninger">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ema">
  <a:themeElements>
    <a:clrScheme name="Kont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ont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861</TotalTime>
  <Words>1107</Words>
  <Application>Microsoft Macintosh PowerPoint</Application>
  <PresentationFormat>Widescreen</PresentationFormat>
  <Paragraphs>176</Paragraphs>
  <Slides>18</Slides>
  <Notes>13</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18</vt:i4>
      </vt:variant>
    </vt:vector>
  </HeadingPairs>
  <TitlesOfParts>
    <vt:vector size="29" baseType="lpstr">
      <vt:lpstr>Arial</vt:lpstr>
      <vt:lpstr>Arial,Helvetica Neue,Helvetica,sans-serif</vt:lpstr>
      <vt:lpstr>Calibri</vt:lpstr>
      <vt:lpstr>Calibri Light</vt:lpstr>
      <vt:lpstr>Century Gothic</vt:lpstr>
      <vt:lpstr>Courier New</vt:lpstr>
      <vt:lpstr>Myriad Pro</vt:lpstr>
      <vt:lpstr>Trebuchet MS</vt:lpstr>
      <vt:lpstr>Wingdings</vt:lpstr>
      <vt:lpstr>ebu</vt:lpstr>
      <vt:lpstr>Office Theme</vt:lpstr>
      <vt:lpstr>PowerPoint Presentation</vt:lpstr>
      <vt:lpstr>PowerPoint Presentation</vt:lpstr>
      <vt:lpstr>PowerPoint Presentation</vt:lpstr>
      <vt:lpstr>PowerPoint Presentation</vt:lpstr>
      <vt:lpstr>GOOS systems approach: FOO</vt:lpstr>
      <vt:lpstr>Expanding Essential Ocean Variables</vt:lpstr>
      <vt:lpstr>PowerPoint Presentation</vt:lpstr>
      <vt:lpstr>PowerPoint Presentation</vt:lpstr>
      <vt:lpstr>PowerPoint Presentation</vt:lpstr>
      <vt:lpstr>Coastal Observations in  the Atlantic Ocean  Requirements and gap filling: linked to G7 initiative “Action 4 … effective acquisition and translation into action of coastal ocean data” (1) stakeholder engagement and identification of user needs;  (2) co-design, implementation and delivery of site-specific coastal ocean observing systems; and  (3) capacity development and system sustainability   + National plans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PowerPoint-præsentation</dc:title>
  <dc:creator>Erik Buch</dc:creator>
  <cp:lastModifiedBy>Glenn Nolan</cp:lastModifiedBy>
  <cp:revision>76</cp:revision>
  <dcterms:created xsi:type="dcterms:W3CDTF">2014-02-26T15:26:24Z</dcterms:created>
  <dcterms:modified xsi:type="dcterms:W3CDTF">2019-03-18T10:51:29Z</dcterms:modified>
</cp:coreProperties>
</file>